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1"/>
  </p:notesMasterIdLst>
  <p:sldIdLst>
    <p:sldId id="260" r:id="rId2"/>
    <p:sldId id="268" r:id="rId3"/>
    <p:sldId id="267" r:id="rId4"/>
    <p:sldId id="256" r:id="rId5"/>
    <p:sldId id="262" r:id="rId6"/>
    <p:sldId id="264" r:id="rId7"/>
    <p:sldId id="265" r:id="rId8"/>
    <p:sldId id="263" r:id="rId9"/>
    <p:sldId id="257" r:id="rId10"/>
  </p:sldIdLst>
  <p:sldSz cx="6858000" cy="9144000" type="letter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571"/>
    <p:restoredTop sz="95807"/>
  </p:normalViewPr>
  <p:slideViewPr>
    <p:cSldViewPr snapToGrid="0" snapToObjects="1">
      <p:cViewPr>
        <p:scale>
          <a:sx n="85" d="100"/>
          <a:sy n="85" d="100"/>
        </p:scale>
        <p:origin x="824" y="8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7AE38A-A098-DE44-AB46-A9BB84A9B784}" type="datetimeFigureOut">
              <a:rPr lang="en-US" smtClean="0"/>
              <a:t>4/26/21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99EB6B-5FA1-E245-9A9D-38843E777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0100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BDDAA-075E-904D-A2B2-28881BBECE2D}" type="datetimeFigureOut">
              <a:rPr lang="en-US" smtClean="0"/>
              <a:t>4/26/21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11F89-608D-7B42-87EB-3C4EBC46A5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BDDAA-075E-904D-A2B2-28881BBECE2D}" type="datetimeFigureOut">
              <a:rPr lang="en-US" smtClean="0"/>
              <a:t>4/26/21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11F89-608D-7B42-87EB-3C4EBC46A5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BDDAA-075E-904D-A2B2-28881BBECE2D}" type="datetimeFigureOut">
              <a:rPr lang="en-US" smtClean="0"/>
              <a:t>4/26/21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11F89-608D-7B42-87EB-3C4EBC46A5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BDDAA-075E-904D-A2B2-28881BBECE2D}" type="datetimeFigureOut">
              <a:rPr lang="en-US" smtClean="0"/>
              <a:t>4/26/21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11F89-608D-7B42-87EB-3C4EBC46A5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BDDAA-075E-904D-A2B2-28881BBECE2D}" type="datetimeFigureOut">
              <a:rPr lang="en-US" smtClean="0"/>
              <a:t>4/26/21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11F89-608D-7B42-87EB-3C4EBC46A5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BDDAA-075E-904D-A2B2-28881BBECE2D}" type="datetimeFigureOut">
              <a:rPr lang="en-US" smtClean="0"/>
              <a:t>4/26/21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11F89-608D-7B42-87EB-3C4EBC46A5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BDDAA-075E-904D-A2B2-28881BBECE2D}" type="datetimeFigureOut">
              <a:rPr lang="en-US" smtClean="0"/>
              <a:t>4/26/21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11F89-608D-7B42-87EB-3C4EBC46A5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BDDAA-075E-904D-A2B2-28881BBECE2D}" type="datetimeFigureOut">
              <a:rPr lang="en-US" smtClean="0"/>
              <a:t>4/26/21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11F89-608D-7B42-87EB-3C4EBC46A5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BDDAA-075E-904D-A2B2-28881BBECE2D}" type="datetimeFigureOut">
              <a:rPr lang="en-US" smtClean="0"/>
              <a:t>4/26/21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11F89-608D-7B42-87EB-3C4EBC46A5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BDDAA-075E-904D-A2B2-28881BBECE2D}" type="datetimeFigureOut">
              <a:rPr lang="en-US" smtClean="0"/>
              <a:t>4/26/21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11F89-608D-7B42-87EB-3C4EBC46A5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BDDAA-075E-904D-A2B2-28881BBECE2D}" type="datetimeFigureOut">
              <a:rPr lang="en-US" smtClean="0"/>
              <a:t>4/26/21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11F89-608D-7B42-87EB-3C4EBC46A5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BBDDAA-075E-904D-A2B2-28881BBECE2D}" type="datetimeFigureOut">
              <a:rPr lang="en-US" smtClean="0"/>
              <a:t>4/26/21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811F89-608D-7B42-87EB-3C4EBC46A5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338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Relationship Id="rId3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Relationship Id="rId3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emf"/><Relationship Id="rId3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emf"/><Relationship Id="rId6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496" y="854434"/>
            <a:ext cx="5325035" cy="41148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254827"/>
            <a:ext cx="685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The Feasibility of Reconstructing Hydroclimate over </a:t>
            </a:r>
            <a:r>
              <a:rPr lang="en-US" dirty="0" smtClean="0"/>
              <a:t>West Africa</a:t>
            </a:r>
          </a:p>
          <a:p>
            <a:pPr algn="ctr"/>
            <a:r>
              <a:rPr lang="en-US" dirty="0" smtClean="0"/>
              <a:t>using Tree-Ring Chronologies in the </a:t>
            </a:r>
            <a:r>
              <a:rPr lang="en-US" dirty="0" smtClean="0"/>
              <a:t>Mediterranean Region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284811" y="4879902"/>
            <a:ext cx="6054130" cy="4077462"/>
            <a:chOff x="284811" y="4969842"/>
            <a:chExt cx="6054130" cy="407746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62" t="11922" r="17348" b="18078"/>
            <a:stretch/>
          </p:blipFill>
          <p:spPr>
            <a:xfrm>
              <a:off x="284811" y="4969842"/>
              <a:ext cx="6054130" cy="4077462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1109272" y="7414582"/>
              <a:ext cx="566928" cy="576072"/>
            </a:xfrm>
            <a:prstGeom prst="rect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280160" y="6536758"/>
              <a:ext cx="1421567" cy="585216"/>
            </a:xfrm>
            <a:prstGeom prst="rect">
              <a:avLst/>
            </a:prstGeom>
            <a:noFill/>
            <a:ln w="28575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6599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496" y="854430"/>
            <a:ext cx="5325035" cy="4114800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284811" y="4879902"/>
            <a:ext cx="6054130" cy="4077462"/>
            <a:chOff x="284811" y="4879902"/>
            <a:chExt cx="6054130" cy="407746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62" t="11922" r="17348" b="18078"/>
            <a:stretch/>
          </p:blipFill>
          <p:spPr>
            <a:xfrm>
              <a:off x="284811" y="4879902"/>
              <a:ext cx="6054130" cy="4077462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1109272" y="7324642"/>
              <a:ext cx="566928" cy="576072"/>
            </a:xfrm>
            <a:prstGeom prst="rect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280160" y="6446818"/>
              <a:ext cx="1421567" cy="585216"/>
            </a:xfrm>
            <a:prstGeom prst="rect">
              <a:avLst/>
            </a:prstGeom>
            <a:noFill/>
            <a:ln w="28575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306595" y="1543980"/>
            <a:ext cx="4224772" cy="263149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1600" dirty="0" smtClean="0"/>
              <a:t>Plausible because of teleconnections between Mediterranean climate and the West Africa Monsoon. See: Gaetani &amp; Fontaine. 2013. </a:t>
            </a:r>
            <a:r>
              <a:rPr lang="en-US" sz="1600" dirty="0"/>
              <a:t>Interaction between the West African Monsoon and the summer Mediterranean climate: An </a:t>
            </a:r>
            <a:r>
              <a:rPr lang="en-US" sz="1600" dirty="0" smtClean="0"/>
              <a:t>overview. </a:t>
            </a:r>
            <a:r>
              <a:rPr lang="en-US" sz="1600" i="1" dirty="0" err="1" smtClean="0"/>
              <a:t>Física</a:t>
            </a:r>
            <a:r>
              <a:rPr lang="en-US" sz="1600" i="1" dirty="0" smtClean="0"/>
              <a:t> </a:t>
            </a:r>
            <a:r>
              <a:rPr lang="en-US" sz="1600" i="1" dirty="0"/>
              <a:t>de la </a:t>
            </a:r>
            <a:r>
              <a:rPr lang="en-US" sz="1600" i="1" dirty="0" smtClean="0"/>
              <a:t>Tierra 25:41-55.</a:t>
            </a:r>
            <a:endParaRPr lang="en-US" sz="1600" dirty="0"/>
          </a:p>
          <a:p>
            <a:pPr algn="just">
              <a:spcBef>
                <a:spcPts val="600"/>
              </a:spcBef>
            </a:pPr>
            <a:r>
              <a:rPr lang="en-US" sz="1600" dirty="0" smtClean="0"/>
              <a:t>See also:  </a:t>
            </a:r>
            <a:r>
              <a:rPr lang="en-US" sz="1600" dirty="0" err="1" smtClean="0"/>
              <a:t>Diatta</a:t>
            </a:r>
            <a:r>
              <a:rPr lang="en-US" sz="1600" dirty="0" smtClean="0"/>
              <a:t> et al. 2020. </a:t>
            </a:r>
            <a:r>
              <a:rPr lang="en-US" sz="1600" dirty="0"/>
              <a:t>Spatial </a:t>
            </a:r>
            <a:r>
              <a:rPr lang="en-US" sz="1600" dirty="0" smtClean="0"/>
              <a:t>variation </a:t>
            </a:r>
            <a:r>
              <a:rPr lang="en-US" sz="1600" dirty="0"/>
              <a:t>and </a:t>
            </a:r>
            <a:r>
              <a:rPr lang="en-US" sz="1600" dirty="0" smtClean="0"/>
              <a:t>trend </a:t>
            </a:r>
            <a:r>
              <a:rPr lang="en-US" sz="1600" dirty="0"/>
              <a:t>of </a:t>
            </a:r>
            <a:r>
              <a:rPr lang="en-US" sz="1600" dirty="0" smtClean="0"/>
              <a:t>extreme </a:t>
            </a:r>
            <a:r>
              <a:rPr lang="en-US" sz="1600" dirty="0"/>
              <a:t>p</a:t>
            </a:r>
            <a:r>
              <a:rPr lang="en-US" sz="1600" dirty="0" smtClean="0"/>
              <a:t>recipitation </a:t>
            </a:r>
            <a:r>
              <a:rPr lang="en-US" sz="1600" dirty="0"/>
              <a:t>in West Africa and </a:t>
            </a:r>
            <a:r>
              <a:rPr lang="en-US" sz="1600" dirty="0" smtClean="0"/>
              <a:t>teleconnections with remote </a:t>
            </a:r>
            <a:r>
              <a:rPr lang="en-US" sz="1600" dirty="0"/>
              <a:t>i</a:t>
            </a:r>
            <a:r>
              <a:rPr lang="en-US" sz="1600" dirty="0" smtClean="0"/>
              <a:t>ndices. </a:t>
            </a:r>
            <a:r>
              <a:rPr lang="en-US" sz="1600" i="1" dirty="0" smtClean="0"/>
              <a:t>Atmosphere</a:t>
            </a:r>
            <a:r>
              <a:rPr lang="en-US" sz="1600" dirty="0" smtClean="0"/>
              <a:t> 11, 999.</a:t>
            </a:r>
            <a:endParaRPr lang="en-US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0" y="254827"/>
            <a:ext cx="685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The Feasibility of Reconstructing Hydroclimate over </a:t>
            </a:r>
            <a:r>
              <a:rPr lang="en-US" dirty="0" smtClean="0"/>
              <a:t>West Africa</a:t>
            </a:r>
          </a:p>
          <a:p>
            <a:pPr algn="ctr"/>
            <a:r>
              <a:rPr lang="en-US" dirty="0" smtClean="0"/>
              <a:t>using Tree-Ring Chronologies in the </a:t>
            </a:r>
            <a:r>
              <a:rPr lang="en-US" dirty="0" smtClean="0"/>
              <a:t>Mediterranean Region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7017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79" b="49019"/>
          <a:stretch/>
        </p:blipFill>
        <p:spPr>
          <a:xfrm>
            <a:off x="224852" y="4826830"/>
            <a:ext cx="6858000" cy="193373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92066"/>
          <a:stretch/>
        </p:blipFill>
        <p:spPr>
          <a:xfrm>
            <a:off x="377252" y="4487260"/>
            <a:ext cx="6858000" cy="38454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17" b="-110"/>
          <a:stretch/>
        </p:blipFill>
        <p:spPr>
          <a:xfrm>
            <a:off x="224852" y="7045376"/>
            <a:ext cx="6858000" cy="191874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40" b="44793"/>
          <a:stretch/>
        </p:blipFill>
        <p:spPr>
          <a:xfrm>
            <a:off x="377252" y="6813030"/>
            <a:ext cx="6858000" cy="1873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45046" y="4242213"/>
            <a:ext cx="5793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Calibration (1951-1989/Validation (1920-1950) Period Maps</a:t>
            </a:r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224852" y="210033"/>
            <a:ext cx="6054130" cy="4077462"/>
            <a:chOff x="284811" y="4879902"/>
            <a:chExt cx="6054130" cy="4077462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62" t="11922" r="17348" b="18078"/>
            <a:stretch/>
          </p:blipFill>
          <p:spPr>
            <a:xfrm>
              <a:off x="284811" y="4879902"/>
              <a:ext cx="6054130" cy="4077462"/>
            </a:xfrm>
            <a:prstGeom prst="rect">
              <a:avLst/>
            </a:prstGeom>
          </p:spPr>
        </p:pic>
        <p:sp>
          <p:nvSpPr>
            <p:cNvPr id="14" name="Rectangle 13"/>
            <p:cNvSpPr/>
            <p:nvPr/>
          </p:nvSpPr>
          <p:spPr>
            <a:xfrm>
              <a:off x="1109272" y="7324642"/>
              <a:ext cx="566928" cy="576072"/>
            </a:xfrm>
            <a:prstGeom prst="rect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280160" y="6446818"/>
              <a:ext cx="1421567" cy="585216"/>
            </a:xfrm>
            <a:prstGeom prst="rect">
              <a:avLst/>
            </a:prstGeom>
            <a:noFill/>
            <a:ln w="28575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75295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04932" y="185088"/>
            <a:ext cx="7007900" cy="8928932"/>
            <a:chOff x="104932" y="185088"/>
            <a:chExt cx="7007900" cy="8928932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769" b="49020"/>
            <a:stretch/>
          </p:blipFill>
          <p:spPr>
            <a:xfrm>
              <a:off x="179882" y="443045"/>
              <a:ext cx="6858000" cy="1948725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53"/>
            <a:stretch/>
          </p:blipFill>
          <p:spPr>
            <a:xfrm>
              <a:off x="104932" y="2323683"/>
              <a:ext cx="6573186" cy="2286000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53"/>
            <a:stretch/>
          </p:blipFill>
          <p:spPr>
            <a:xfrm>
              <a:off x="104932" y="4572420"/>
              <a:ext cx="6573186" cy="2286000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684"/>
            <a:stretch/>
          </p:blipFill>
          <p:spPr>
            <a:xfrm>
              <a:off x="254832" y="185088"/>
              <a:ext cx="6858000" cy="354555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53"/>
            <a:stretch/>
          </p:blipFill>
          <p:spPr>
            <a:xfrm>
              <a:off x="104932" y="6828020"/>
              <a:ext cx="6573186" cy="2286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21026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69" b="49020"/>
          <a:stretch/>
        </p:blipFill>
        <p:spPr>
          <a:xfrm>
            <a:off x="179882" y="443045"/>
            <a:ext cx="6858000" cy="1948725"/>
          </a:xfrm>
          <a:prstGeom prst="rect">
            <a:avLst/>
          </a:prstGeom>
        </p:spPr>
      </p:pic>
      <p:pic>
        <p:nvPicPr>
          <p:cNvPr id="5" name="Picture 4"/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3"/>
          <a:stretch/>
        </p:blipFill>
        <p:spPr>
          <a:xfrm>
            <a:off x="104932" y="2323683"/>
            <a:ext cx="6573186" cy="228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684"/>
          <a:stretch/>
        </p:blipFill>
        <p:spPr>
          <a:xfrm>
            <a:off x="254832" y="185088"/>
            <a:ext cx="6858000" cy="354555"/>
          </a:xfrm>
          <a:prstGeom prst="rect">
            <a:avLst/>
          </a:prstGeom>
        </p:spPr>
      </p:pic>
      <p:cxnSp>
        <p:nvCxnSpPr>
          <p:cNvPr id="22" name="Straight Arrow Connector 21"/>
          <p:cNvCxnSpPr/>
          <p:nvPr/>
        </p:nvCxnSpPr>
        <p:spPr>
          <a:xfrm>
            <a:off x="1456551" y="1936232"/>
            <a:ext cx="1586452" cy="1091781"/>
          </a:xfrm>
          <a:prstGeom prst="straightConnector1">
            <a:avLst/>
          </a:prstGeom>
          <a:ln w="28575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2844660" y="6314994"/>
            <a:ext cx="408207" cy="987552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25" y="4997134"/>
            <a:ext cx="5969000" cy="2794000"/>
          </a:xfrm>
          <a:prstGeom prst="rect">
            <a:avLst/>
          </a:prstGeom>
        </p:spPr>
      </p:pic>
      <p:cxnSp>
        <p:nvCxnSpPr>
          <p:cNvPr id="21" name="Straight Arrow Connector 20"/>
          <p:cNvCxnSpPr/>
          <p:nvPr/>
        </p:nvCxnSpPr>
        <p:spPr>
          <a:xfrm flipH="1">
            <a:off x="1214203" y="3520548"/>
            <a:ext cx="3657602" cy="1830941"/>
          </a:xfrm>
          <a:prstGeom prst="straightConnector1">
            <a:avLst/>
          </a:prstGeom>
          <a:ln w="28575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393878" y="8124675"/>
            <a:ext cx="41410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From:  </a:t>
            </a:r>
            <a:r>
              <a:rPr lang="en-US" sz="1400" dirty="0" err="1" smtClean="0"/>
              <a:t>Goulden</a:t>
            </a:r>
            <a:r>
              <a:rPr lang="en-US" sz="1400" dirty="0" smtClean="0"/>
              <a:t>, M. and Few, R. 2011. </a:t>
            </a:r>
            <a:r>
              <a:rPr lang="en-US" sz="1400" i="1" dirty="0" smtClean="0"/>
              <a:t>Climate Change,</a:t>
            </a:r>
          </a:p>
          <a:p>
            <a:pPr algn="ctr"/>
            <a:r>
              <a:rPr lang="en-US" sz="1400" i="1" dirty="0" smtClean="0"/>
              <a:t>Water and Conflict in the Niger River Basin</a:t>
            </a:r>
            <a:r>
              <a:rPr lang="en-US" sz="1400" dirty="0" smtClean="0"/>
              <a:t>. USAID.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64251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69" b="49020"/>
          <a:stretch/>
        </p:blipFill>
        <p:spPr>
          <a:xfrm>
            <a:off x="179882" y="443045"/>
            <a:ext cx="6858000" cy="1948725"/>
          </a:xfrm>
          <a:prstGeom prst="rect">
            <a:avLst/>
          </a:prstGeom>
        </p:spPr>
      </p:pic>
      <p:pic>
        <p:nvPicPr>
          <p:cNvPr id="5" name="Picture 4"/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3"/>
          <a:stretch/>
        </p:blipFill>
        <p:spPr>
          <a:xfrm>
            <a:off x="104932" y="2323683"/>
            <a:ext cx="6573186" cy="228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684"/>
          <a:stretch/>
        </p:blipFill>
        <p:spPr>
          <a:xfrm>
            <a:off x="254832" y="185088"/>
            <a:ext cx="6858000" cy="354555"/>
          </a:xfrm>
          <a:prstGeom prst="rect">
            <a:avLst/>
          </a:prstGeom>
        </p:spPr>
      </p:pic>
      <p:cxnSp>
        <p:nvCxnSpPr>
          <p:cNvPr id="22" name="Straight Arrow Connector 21"/>
          <p:cNvCxnSpPr/>
          <p:nvPr/>
        </p:nvCxnSpPr>
        <p:spPr>
          <a:xfrm>
            <a:off x="1456551" y="1936232"/>
            <a:ext cx="1586452" cy="1091781"/>
          </a:xfrm>
          <a:prstGeom prst="straightConnector1">
            <a:avLst/>
          </a:prstGeom>
          <a:ln w="28575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875" y="5102218"/>
            <a:ext cx="5067300" cy="3352800"/>
          </a:xfrm>
          <a:prstGeom prst="rect">
            <a:avLst/>
          </a:prstGeom>
        </p:spPr>
      </p:pic>
      <p:cxnSp>
        <p:nvCxnSpPr>
          <p:cNvPr id="21" name="Straight Arrow Connector 20"/>
          <p:cNvCxnSpPr/>
          <p:nvPr/>
        </p:nvCxnSpPr>
        <p:spPr>
          <a:xfrm flipH="1">
            <a:off x="1768839" y="3520548"/>
            <a:ext cx="3102966" cy="2655400"/>
          </a:xfrm>
          <a:prstGeom prst="straightConnector1">
            <a:avLst/>
          </a:prstGeom>
          <a:ln w="28575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393878" y="8379505"/>
            <a:ext cx="41410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From:  </a:t>
            </a:r>
            <a:r>
              <a:rPr lang="en-US" sz="1400" dirty="0" err="1" smtClean="0"/>
              <a:t>Goulden</a:t>
            </a:r>
            <a:r>
              <a:rPr lang="en-US" sz="1400" dirty="0" smtClean="0"/>
              <a:t>, M. and Few, R. 2011. </a:t>
            </a:r>
            <a:r>
              <a:rPr lang="en-US" sz="1400" i="1" dirty="0" smtClean="0"/>
              <a:t>Climate Change,</a:t>
            </a:r>
          </a:p>
          <a:p>
            <a:pPr algn="ctr"/>
            <a:r>
              <a:rPr lang="en-US" sz="1400" i="1" dirty="0" smtClean="0"/>
              <a:t>Water and Conflict in the Niger River Basin</a:t>
            </a:r>
            <a:r>
              <a:rPr lang="en-US" sz="1400" dirty="0" smtClean="0"/>
              <a:t>. USAID.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510629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69" b="49020"/>
          <a:stretch/>
        </p:blipFill>
        <p:spPr>
          <a:xfrm>
            <a:off x="179882" y="443045"/>
            <a:ext cx="6858000" cy="1948725"/>
          </a:xfrm>
          <a:prstGeom prst="rect">
            <a:avLst/>
          </a:prstGeom>
        </p:spPr>
      </p:pic>
      <p:pic>
        <p:nvPicPr>
          <p:cNvPr id="5" name="Picture 4"/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3"/>
          <a:stretch/>
        </p:blipFill>
        <p:spPr>
          <a:xfrm>
            <a:off x="104932" y="2323683"/>
            <a:ext cx="6573186" cy="228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684"/>
          <a:stretch/>
        </p:blipFill>
        <p:spPr>
          <a:xfrm>
            <a:off x="254832" y="185088"/>
            <a:ext cx="6858000" cy="354555"/>
          </a:xfrm>
          <a:prstGeom prst="rect">
            <a:avLst/>
          </a:prstGeom>
        </p:spPr>
      </p:pic>
      <p:cxnSp>
        <p:nvCxnSpPr>
          <p:cNvPr id="22" name="Straight Arrow Connector 21"/>
          <p:cNvCxnSpPr/>
          <p:nvPr/>
        </p:nvCxnSpPr>
        <p:spPr>
          <a:xfrm>
            <a:off x="1456551" y="1936232"/>
            <a:ext cx="1586452" cy="1091781"/>
          </a:xfrm>
          <a:prstGeom prst="straightConnector1">
            <a:avLst/>
          </a:prstGeom>
          <a:ln w="28575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84730"/>
            <a:ext cx="6858000" cy="2636949"/>
          </a:xfrm>
          <a:prstGeom prst="rect">
            <a:avLst/>
          </a:prstGeom>
        </p:spPr>
      </p:pic>
      <p:cxnSp>
        <p:nvCxnSpPr>
          <p:cNvPr id="21" name="Straight Arrow Connector 20"/>
          <p:cNvCxnSpPr/>
          <p:nvPr/>
        </p:nvCxnSpPr>
        <p:spPr>
          <a:xfrm flipH="1">
            <a:off x="524656" y="3670448"/>
            <a:ext cx="3867468" cy="2010824"/>
          </a:xfrm>
          <a:prstGeom prst="straightConnector1">
            <a:avLst/>
          </a:prstGeom>
          <a:ln w="28575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44771" y="8226616"/>
            <a:ext cx="62209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From:  Nicholson et al. 2018. Assessing </a:t>
            </a:r>
            <a:r>
              <a:rPr lang="en-US" sz="1400" dirty="0"/>
              <a:t>recovery and change in West Africa’s rainfall regime from a 161-year </a:t>
            </a:r>
            <a:r>
              <a:rPr lang="en-US" sz="1400" dirty="0" smtClean="0"/>
              <a:t>record</a:t>
            </a:r>
            <a:r>
              <a:rPr lang="en-US" sz="1400" i="1" dirty="0" smtClean="0"/>
              <a:t>. International Journal of Climatology </a:t>
            </a:r>
            <a:r>
              <a:rPr lang="en-US" sz="1400" dirty="0" smtClean="0"/>
              <a:t>38:3770-3786.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672410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104932" y="185088"/>
            <a:ext cx="7007900" cy="8742370"/>
            <a:chOff x="104932" y="185088"/>
            <a:chExt cx="7007900" cy="874237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769" b="49020"/>
            <a:stretch/>
          </p:blipFill>
          <p:spPr>
            <a:xfrm>
              <a:off x="179882" y="443045"/>
              <a:ext cx="6858000" cy="1948725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53"/>
            <a:stretch/>
          </p:blipFill>
          <p:spPr>
            <a:xfrm>
              <a:off x="104932" y="2323683"/>
              <a:ext cx="6573186" cy="2286000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684"/>
            <a:stretch/>
          </p:blipFill>
          <p:spPr>
            <a:xfrm>
              <a:off x="254832" y="185088"/>
              <a:ext cx="6858000" cy="354555"/>
            </a:xfrm>
            <a:prstGeom prst="rect">
              <a:avLst/>
            </a:prstGeom>
          </p:spPr>
        </p:pic>
        <p:grpSp>
          <p:nvGrpSpPr>
            <p:cNvPr id="15" name="Group 14"/>
            <p:cNvGrpSpPr/>
            <p:nvPr/>
          </p:nvGrpSpPr>
          <p:grpSpPr>
            <a:xfrm>
              <a:off x="419726" y="4721916"/>
              <a:ext cx="5606317" cy="4205542"/>
              <a:chOff x="4" y="4871816"/>
              <a:chExt cx="5606317" cy="4205542"/>
            </a:xfrm>
          </p:grpSpPr>
          <p:pic>
            <p:nvPicPr>
              <p:cNvPr id="16" name="Picture 15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18251"/>
              <a:stretch/>
            </p:blipFill>
            <p:spPr>
              <a:xfrm>
                <a:off x="4" y="4871816"/>
                <a:ext cx="5606317" cy="4205542"/>
              </a:xfrm>
              <a:prstGeom prst="rect">
                <a:avLst/>
              </a:prstGeom>
            </p:spPr>
          </p:pic>
          <p:sp>
            <p:nvSpPr>
              <p:cNvPr id="17" name="TextBox 16"/>
              <p:cNvSpPr txBox="1"/>
              <p:nvPr/>
            </p:nvSpPr>
            <p:spPr>
              <a:xfrm>
                <a:off x="2303717" y="5246558"/>
                <a:ext cx="130516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 smtClean="0"/>
                  <a:t>Chad/</a:t>
                </a:r>
                <a:r>
                  <a:rPr lang="en-US" dirty="0" err="1" smtClean="0"/>
                  <a:t>Bomo</a:t>
                </a:r>
                <a:endParaRPr lang="en-US" dirty="0"/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2529868" y="6020612"/>
                <a:ext cx="85286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 smtClean="0"/>
                  <a:t>Nigeria</a:t>
                </a:r>
                <a:endParaRPr lang="en-US" dirty="0"/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2343118" y="6809072"/>
                <a:ext cx="122636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 smtClean="0"/>
                  <a:t>Niger Bend</a:t>
                </a:r>
                <a:endParaRPr lang="en-US" dirty="0"/>
              </a:p>
            </p:txBody>
          </p:sp>
        </p:grpSp>
        <p:cxnSp>
          <p:nvCxnSpPr>
            <p:cNvPr id="21" name="Straight Arrow Connector 20"/>
            <p:cNvCxnSpPr/>
            <p:nvPr/>
          </p:nvCxnSpPr>
          <p:spPr>
            <a:xfrm flipH="1">
              <a:off x="3043003" y="4017364"/>
              <a:ext cx="194873" cy="2240280"/>
            </a:xfrm>
            <a:prstGeom prst="straightConnector1">
              <a:avLst/>
            </a:prstGeom>
            <a:ln w="28575"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>
              <a:off x="1456551" y="1936232"/>
              <a:ext cx="1586452" cy="1091781"/>
            </a:xfrm>
            <a:prstGeom prst="straightConnector1">
              <a:avLst/>
            </a:prstGeom>
            <a:ln w="28575"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5"/>
            <p:cNvSpPr/>
            <p:nvPr/>
          </p:nvSpPr>
          <p:spPr>
            <a:xfrm>
              <a:off x="2844660" y="6309360"/>
              <a:ext cx="408207" cy="987552"/>
            </a:xfrm>
            <a:prstGeom prst="rect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14791" y="8394489"/>
            <a:ext cx="6205928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From: </a:t>
            </a:r>
            <a:r>
              <a:rPr lang="en-US" sz="1400" dirty="0" err="1" smtClean="0"/>
              <a:t>Tarhule</a:t>
            </a:r>
            <a:r>
              <a:rPr lang="en-US" sz="1400" dirty="0" smtClean="0"/>
              <a:t>, A. and Woo, Ming-</a:t>
            </a:r>
            <a:r>
              <a:rPr lang="en-US" sz="1400" dirty="0" err="1" smtClean="0"/>
              <a:t>Ko</a:t>
            </a:r>
            <a:r>
              <a:rPr lang="en-US" sz="1400" dirty="0" smtClean="0"/>
              <a:t>. 1997. Towards an Interpretation of</a:t>
            </a:r>
          </a:p>
          <a:p>
            <a:pPr algn="ctr"/>
            <a:r>
              <a:rPr lang="en-US" sz="1400" dirty="0" smtClean="0"/>
              <a:t>Historical Droughts in Northern Nigeria. Climatic Change 37: 601-616.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14627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102432" y="290018"/>
            <a:ext cx="7012900" cy="8824002"/>
            <a:chOff x="102432" y="290018"/>
            <a:chExt cx="7012900" cy="8824002"/>
          </a:xfrm>
        </p:grpSpPr>
        <p:pic>
          <p:nvPicPr>
            <p:cNvPr id="11" name="Picture 10"/>
            <p:cNvPicPr>
              <a:picLocks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17"/>
            <a:stretch/>
          </p:blipFill>
          <p:spPr>
            <a:xfrm>
              <a:off x="102432" y="6828020"/>
              <a:ext cx="6575686" cy="2286000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17"/>
            <a:stretch/>
          </p:blipFill>
          <p:spPr>
            <a:xfrm>
              <a:off x="102432" y="4572420"/>
              <a:ext cx="6575686" cy="2286000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17"/>
            <a:stretch/>
          </p:blipFill>
          <p:spPr>
            <a:xfrm>
              <a:off x="102432" y="2323683"/>
              <a:ext cx="6575686" cy="2286000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733" b="43944"/>
            <a:stretch/>
          </p:blipFill>
          <p:spPr>
            <a:xfrm>
              <a:off x="257332" y="290018"/>
              <a:ext cx="6858000" cy="257957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769" b="49020"/>
            <a:stretch/>
          </p:blipFill>
          <p:spPr>
            <a:xfrm>
              <a:off x="179882" y="443045"/>
              <a:ext cx="6858000" cy="1948725"/>
            </a:xfrm>
            <a:prstGeom prst="rect">
              <a:avLst/>
            </a:prstGeom>
          </p:spPr>
        </p:pic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261"/>
            <a:stretch/>
          </p:blipFill>
          <p:spPr>
            <a:xfrm>
              <a:off x="179882" y="484632"/>
              <a:ext cx="6858000" cy="19258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1854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1605</TotalTime>
  <Words>225</Words>
  <Application>Microsoft Macintosh PowerPoint</Application>
  <PresentationFormat>Letter Paper (8.5x11 in)</PresentationFormat>
  <Paragraphs>17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Calibri</vt:lpstr>
      <vt:lpstr>Calibri Light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Edward Cook</dc:creator>
  <cp:lastModifiedBy>Edward Cook</cp:lastModifiedBy>
  <cp:revision>48</cp:revision>
  <dcterms:created xsi:type="dcterms:W3CDTF">2021-03-22T15:15:43Z</dcterms:created>
  <dcterms:modified xsi:type="dcterms:W3CDTF">2021-04-26T16:46:03Z</dcterms:modified>
</cp:coreProperties>
</file>