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mp4" ContentType="video/unknown"/>
  <Default Extension="emf" ContentType="image/x-em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341" r:id="rId2"/>
    <p:sldId id="300" r:id="rId3"/>
    <p:sldId id="301" r:id="rId4"/>
    <p:sldId id="355" r:id="rId5"/>
    <p:sldId id="336" r:id="rId6"/>
    <p:sldId id="305" r:id="rId7"/>
    <p:sldId id="261" r:id="rId8"/>
    <p:sldId id="342" r:id="rId9"/>
    <p:sldId id="356" r:id="rId10"/>
    <p:sldId id="374" r:id="rId11"/>
    <p:sldId id="357" r:id="rId12"/>
    <p:sldId id="359" r:id="rId13"/>
    <p:sldId id="360" r:id="rId14"/>
    <p:sldId id="358" r:id="rId15"/>
    <p:sldId id="361" r:id="rId16"/>
    <p:sldId id="362" r:id="rId17"/>
    <p:sldId id="369" r:id="rId18"/>
    <p:sldId id="363" r:id="rId19"/>
    <p:sldId id="365" r:id="rId20"/>
    <p:sldId id="370" r:id="rId21"/>
    <p:sldId id="364" r:id="rId22"/>
    <p:sldId id="367" r:id="rId23"/>
    <p:sldId id="368" r:id="rId24"/>
    <p:sldId id="375"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91" autoAdjust="0"/>
    <p:restoredTop sz="82407" autoAdjust="0"/>
  </p:normalViewPr>
  <p:slideViewPr>
    <p:cSldViewPr snapToGrid="0" snapToObjects="1">
      <p:cViewPr>
        <p:scale>
          <a:sx n="75" d="100"/>
          <a:sy n="75" d="100"/>
        </p:scale>
        <p:origin x="-1168" y="792"/>
      </p:cViewPr>
      <p:guideLst>
        <p:guide orient="horz" pos="2160"/>
        <p:guide pos="2880"/>
      </p:guideLst>
    </p:cSldViewPr>
  </p:slideViewPr>
  <p:outlineViewPr>
    <p:cViewPr>
      <p:scale>
        <a:sx n="33" d="100"/>
        <a:sy n="33" d="100"/>
      </p:scale>
      <p:origin x="0" y="1272"/>
    </p:cViewPr>
  </p:outlineViewPr>
  <p:notesTextViewPr>
    <p:cViewPr>
      <p:scale>
        <a:sx n="100" d="100"/>
        <a:sy n="100" d="100"/>
      </p:scale>
      <p:origin x="0" y="0"/>
    </p:cViewPr>
  </p:notesTextViewPr>
  <p:sorterViewPr>
    <p:cViewPr>
      <p:scale>
        <a:sx n="66" d="100"/>
        <a:sy n="66" d="100"/>
      </p:scale>
      <p:origin x="0" y="2864"/>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66E856-06A1-5547-AD57-0DFCCFA0B709}" type="datetimeFigureOut">
              <a:rPr lang="en-US" smtClean="0"/>
              <a:t>8/6/17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49998F-AA86-6649-B672-F57C81D490AA}" type="slidenum">
              <a:rPr lang="en-US" smtClean="0"/>
              <a:t>‹#›</a:t>
            </a:fld>
            <a:endParaRPr lang="en-US"/>
          </a:p>
        </p:txBody>
      </p:sp>
    </p:spTree>
    <p:extLst>
      <p:ext uri="{BB962C8B-B14F-4D97-AF65-F5344CB8AC3E}">
        <p14:creationId xmlns:p14="http://schemas.microsoft.com/office/powerpoint/2010/main" val="81766888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Far from the edges</a:t>
            </a:r>
            <a:r>
              <a:rPr lang="en-US" baseline="0" dirty="0" smtClean="0"/>
              <a:t> of the ice sheets but…</a:t>
            </a:r>
            <a:endParaRPr lang="en-US" dirty="0"/>
          </a:p>
        </p:txBody>
      </p:sp>
      <p:sp>
        <p:nvSpPr>
          <p:cNvPr id="4" name="Slide Number Placeholder 3"/>
          <p:cNvSpPr>
            <a:spLocks noGrp="1"/>
          </p:cNvSpPr>
          <p:nvPr>
            <p:ph type="sldNum" sz="quarter" idx="10"/>
          </p:nvPr>
        </p:nvSpPr>
        <p:spPr/>
        <p:txBody>
          <a:bodyPr/>
          <a:lstStyle/>
          <a:p>
            <a:fld id="{4049998F-AA86-6649-B672-F57C81D490AA}" type="slidenum">
              <a:rPr lang="en-US" smtClean="0"/>
              <a:t>3</a:t>
            </a:fld>
            <a:endParaRPr lang="en-US"/>
          </a:p>
        </p:txBody>
      </p:sp>
    </p:spTree>
    <p:extLst>
      <p:ext uri="{BB962C8B-B14F-4D97-AF65-F5344CB8AC3E}">
        <p14:creationId xmlns:p14="http://schemas.microsoft.com/office/powerpoint/2010/main" val="2102003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An enormous crack in the ice was first discovered on Pine Island Glacier as early as 2011. Now, the crack has breached and a body of ice measured at approximately 278 square miles has broken away.</a:t>
            </a:r>
            <a:endParaRPr lang="en-US" dirty="0"/>
          </a:p>
        </p:txBody>
      </p:sp>
      <p:sp>
        <p:nvSpPr>
          <p:cNvPr id="4" name="Slide Number Placeholder 3"/>
          <p:cNvSpPr>
            <a:spLocks noGrp="1"/>
          </p:cNvSpPr>
          <p:nvPr>
            <p:ph type="sldNum" sz="quarter" idx="10"/>
          </p:nvPr>
        </p:nvSpPr>
        <p:spPr/>
        <p:txBody>
          <a:bodyPr/>
          <a:lstStyle/>
          <a:p>
            <a:fld id="{4049998F-AA86-6649-B672-F57C81D490AA}" type="slidenum">
              <a:rPr lang="en-US" smtClean="0"/>
              <a:t>5</a:t>
            </a:fld>
            <a:endParaRPr lang="en-US"/>
          </a:p>
        </p:txBody>
      </p:sp>
    </p:spTree>
    <p:extLst>
      <p:ext uri="{BB962C8B-B14F-4D97-AF65-F5344CB8AC3E}">
        <p14:creationId xmlns:p14="http://schemas.microsoft.com/office/powerpoint/2010/main" val="2102003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An enormous crack in the ice was first discovered on Pine Island Glacier as early as 2011. Now, the crack has breached and a body of ice measured at approximately 278 square miles has broken away.</a:t>
            </a:r>
            <a:endParaRPr lang="en-US" dirty="0"/>
          </a:p>
        </p:txBody>
      </p:sp>
      <p:sp>
        <p:nvSpPr>
          <p:cNvPr id="4" name="Slide Number Placeholder 3"/>
          <p:cNvSpPr>
            <a:spLocks noGrp="1"/>
          </p:cNvSpPr>
          <p:nvPr>
            <p:ph type="sldNum" sz="quarter" idx="10"/>
          </p:nvPr>
        </p:nvSpPr>
        <p:spPr/>
        <p:txBody>
          <a:bodyPr/>
          <a:lstStyle/>
          <a:p>
            <a:fld id="{4049998F-AA86-6649-B672-F57C81D490AA}" type="slidenum">
              <a:rPr lang="en-US" smtClean="0"/>
              <a:t>6</a:t>
            </a:fld>
            <a:endParaRPr lang="en-US"/>
          </a:p>
        </p:txBody>
      </p:sp>
    </p:spTree>
    <p:extLst>
      <p:ext uri="{BB962C8B-B14F-4D97-AF65-F5344CB8AC3E}">
        <p14:creationId xmlns:p14="http://schemas.microsoft.com/office/powerpoint/2010/main" val="2102003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49998F-AA86-6649-B672-F57C81D490AA}" type="slidenum">
              <a:rPr lang="en-US" smtClean="0"/>
              <a:t>24</a:t>
            </a:fld>
            <a:endParaRPr lang="en-US"/>
          </a:p>
        </p:txBody>
      </p:sp>
    </p:spTree>
    <p:extLst>
      <p:ext uri="{BB962C8B-B14F-4D97-AF65-F5344CB8AC3E}">
        <p14:creationId xmlns:p14="http://schemas.microsoft.com/office/powerpoint/2010/main" val="1596631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04B6184-8B1C-2E45-98B7-D7451F90C88B}" type="datetimeFigureOut">
              <a:rPr lang="en-US" smtClean="0"/>
              <a:t>8/6/17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253953-541B-4C4C-9F74-2E1847D689CE}" type="slidenum">
              <a:rPr lang="en-US" smtClean="0"/>
              <a:t>‹#›</a:t>
            </a:fld>
            <a:endParaRPr lang="en-US"/>
          </a:p>
        </p:txBody>
      </p:sp>
    </p:spTree>
    <p:extLst>
      <p:ext uri="{BB962C8B-B14F-4D97-AF65-F5344CB8AC3E}">
        <p14:creationId xmlns:p14="http://schemas.microsoft.com/office/powerpoint/2010/main" val="1252401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4B6184-8B1C-2E45-98B7-D7451F90C88B}" type="datetimeFigureOut">
              <a:rPr lang="en-US" smtClean="0"/>
              <a:t>8/6/17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253953-541B-4C4C-9F74-2E1847D689CE}" type="slidenum">
              <a:rPr lang="en-US" smtClean="0"/>
              <a:t>‹#›</a:t>
            </a:fld>
            <a:endParaRPr lang="en-US"/>
          </a:p>
        </p:txBody>
      </p:sp>
    </p:spTree>
    <p:extLst>
      <p:ext uri="{BB962C8B-B14F-4D97-AF65-F5344CB8AC3E}">
        <p14:creationId xmlns:p14="http://schemas.microsoft.com/office/powerpoint/2010/main" val="1571437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4B6184-8B1C-2E45-98B7-D7451F90C88B}" type="datetimeFigureOut">
              <a:rPr lang="en-US" smtClean="0"/>
              <a:t>8/6/17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253953-541B-4C4C-9F74-2E1847D689CE}" type="slidenum">
              <a:rPr lang="en-US" smtClean="0"/>
              <a:t>‹#›</a:t>
            </a:fld>
            <a:endParaRPr lang="en-US"/>
          </a:p>
        </p:txBody>
      </p:sp>
    </p:spTree>
    <p:extLst>
      <p:ext uri="{BB962C8B-B14F-4D97-AF65-F5344CB8AC3E}">
        <p14:creationId xmlns:p14="http://schemas.microsoft.com/office/powerpoint/2010/main" val="3105943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4B6184-8B1C-2E45-98B7-D7451F90C88B}" type="datetimeFigureOut">
              <a:rPr lang="en-US" smtClean="0"/>
              <a:t>8/6/17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253953-541B-4C4C-9F74-2E1847D689CE}" type="slidenum">
              <a:rPr lang="en-US" smtClean="0"/>
              <a:t>‹#›</a:t>
            </a:fld>
            <a:endParaRPr lang="en-US"/>
          </a:p>
        </p:txBody>
      </p:sp>
    </p:spTree>
    <p:extLst>
      <p:ext uri="{BB962C8B-B14F-4D97-AF65-F5344CB8AC3E}">
        <p14:creationId xmlns:p14="http://schemas.microsoft.com/office/powerpoint/2010/main" val="435530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4B6184-8B1C-2E45-98B7-D7451F90C88B}" type="datetimeFigureOut">
              <a:rPr lang="en-US" smtClean="0"/>
              <a:t>8/6/17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253953-541B-4C4C-9F74-2E1847D689CE}" type="slidenum">
              <a:rPr lang="en-US" smtClean="0"/>
              <a:t>‹#›</a:t>
            </a:fld>
            <a:endParaRPr lang="en-US"/>
          </a:p>
        </p:txBody>
      </p:sp>
    </p:spTree>
    <p:extLst>
      <p:ext uri="{BB962C8B-B14F-4D97-AF65-F5344CB8AC3E}">
        <p14:creationId xmlns:p14="http://schemas.microsoft.com/office/powerpoint/2010/main" val="815476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04B6184-8B1C-2E45-98B7-D7451F90C88B}" type="datetimeFigureOut">
              <a:rPr lang="en-US" smtClean="0"/>
              <a:t>8/6/17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253953-541B-4C4C-9F74-2E1847D689CE}" type="slidenum">
              <a:rPr lang="en-US" smtClean="0"/>
              <a:t>‹#›</a:t>
            </a:fld>
            <a:endParaRPr lang="en-US"/>
          </a:p>
        </p:txBody>
      </p:sp>
    </p:spTree>
    <p:extLst>
      <p:ext uri="{BB962C8B-B14F-4D97-AF65-F5344CB8AC3E}">
        <p14:creationId xmlns:p14="http://schemas.microsoft.com/office/powerpoint/2010/main" val="1396324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04B6184-8B1C-2E45-98B7-D7451F90C88B}" type="datetimeFigureOut">
              <a:rPr lang="en-US" smtClean="0"/>
              <a:t>8/6/17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253953-541B-4C4C-9F74-2E1847D689CE}" type="slidenum">
              <a:rPr lang="en-US" smtClean="0"/>
              <a:t>‹#›</a:t>
            </a:fld>
            <a:endParaRPr lang="en-US"/>
          </a:p>
        </p:txBody>
      </p:sp>
    </p:spTree>
    <p:extLst>
      <p:ext uri="{BB962C8B-B14F-4D97-AF65-F5344CB8AC3E}">
        <p14:creationId xmlns:p14="http://schemas.microsoft.com/office/powerpoint/2010/main" val="627586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4B6184-8B1C-2E45-98B7-D7451F90C88B}" type="datetimeFigureOut">
              <a:rPr lang="en-US" smtClean="0"/>
              <a:t>8/6/17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253953-541B-4C4C-9F74-2E1847D689CE}" type="slidenum">
              <a:rPr lang="en-US" smtClean="0"/>
              <a:t>‹#›</a:t>
            </a:fld>
            <a:endParaRPr lang="en-US"/>
          </a:p>
        </p:txBody>
      </p:sp>
    </p:spTree>
    <p:extLst>
      <p:ext uri="{BB962C8B-B14F-4D97-AF65-F5344CB8AC3E}">
        <p14:creationId xmlns:p14="http://schemas.microsoft.com/office/powerpoint/2010/main" val="3293239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4B6184-8B1C-2E45-98B7-D7451F90C88B}" type="datetimeFigureOut">
              <a:rPr lang="en-US" smtClean="0"/>
              <a:t>8/6/17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253953-541B-4C4C-9F74-2E1847D689CE}" type="slidenum">
              <a:rPr lang="en-US" smtClean="0"/>
              <a:t>‹#›</a:t>
            </a:fld>
            <a:endParaRPr lang="en-US"/>
          </a:p>
        </p:txBody>
      </p:sp>
    </p:spTree>
    <p:extLst>
      <p:ext uri="{BB962C8B-B14F-4D97-AF65-F5344CB8AC3E}">
        <p14:creationId xmlns:p14="http://schemas.microsoft.com/office/powerpoint/2010/main" val="2763753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4B6184-8B1C-2E45-98B7-D7451F90C88B}" type="datetimeFigureOut">
              <a:rPr lang="en-US" smtClean="0"/>
              <a:t>8/6/17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253953-541B-4C4C-9F74-2E1847D689CE}" type="slidenum">
              <a:rPr lang="en-US" smtClean="0"/>
              <a:t>‹#›</a:t>
            </a:fld>
            <a:endParaRPr lang="en-US"/>
          </a:p>
        </p:txBody>
      </p:sp>
    </p:spTree>
    <p:extLst>
      <p:ext uri="{BB962C8B-B14F-4D97-AF65-F5344CB8AC3E}">
        <p14:creationId xmlns:p14="http://schemas.microsoft.com/office/powerpoint/2010/main" val="2974730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4B6184-8B1C-2E45-98B7-D7451F90C88B}" type="datetimeFigureOut">
              <a:rPr lang="en-US" smtClean="0"/>
              <a:t>8/6/17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253953-541B-4C4C-9F74-2E1847D689CE}" type="slidenum">
              <a:rPr lang="en-US" smtClean="0"/>
              <a:t>‹#›</a:t>
            </a:fld>
            <a:endParaRPr lang="en-US"/>
          </a:p>
        </p:txBody>
      </p:sp>
    </p:spTree>
    <p:extLst>
      <p:ext uri="{BB962C8B-B14F-4D97-AF65-F5344CB8AC3E}">
        <p14:creationId xmlns:p14="http://schemas.microsoft.com/office/powerpoint/2010/main" val="123416989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4B6184-8B1C-2E45-98B7-D7451F90C88B}" type="datetimeFigureOut">
              <a:rPr lang="en-US" smtClean="0"/>
              <a:t>8/6/17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253953-541B-4C4C-9F74-2E1847D689CE}" type="slidenum">
              <a:rPr lang="en-US" smtClean="0"/>
              <a:t>‹#›</a:t>
            </a:fld>
            <a:endParaRPr lang="en-US"/>
          </a:p>
        </p:txBody>
      </p:sp>
    </p:spTree>
    <p:extLst>
      <p:ext uri="{BB962C8B-B14F-4D97-AF65-F5344CB8AC3E}">
        <p14:creationId xmlns:p14="http://schemas.microsoft.com/office/powerpoint/2010/main" val="1452815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microsoft.com/office/2007/relationships/hdphoto" Target="../media/hdphoto1.wdp"/><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tiff"/><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1.png"/><Relationship Id="rId1" Type="http://schemas.microsoft.com/office/2007/relationships/media" Target="../media/media1.mp4"/><Relationship Id="rId2" Type="http://schemas.openxmlformats.org/officeDocument/2006/relationships/video" Target="../media/media1.mp4"/></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emf"/><Relationship Id="rId3"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4"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4"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4" Type="http://schemas.microsoft.com/office/2007/relationships/hdphoto" Target="../media/hdphoto5.wdp"/><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P1000844.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5200" y="-17888"/>
            <a:ext cx="9269199" cy="6875888"/>
          </a:xfrm>
          <a:prstGeom prst="rect">
            <a:avLst/>
          </a:prstGeom>
        </p:spPr>
      </p:pic>
      <p:sp>
        <p:nvSpPr>
          <p:cNvPr id="2" name="Title 1"/>
          <p:cNvSpPr>
            <a:spLocks noGrp="1"/>
          </p:cNvSpPr>
          <p:nvPr>
            <p:ph type="ctrTitle"/>
          </p:nvPr>
        </p:nvSpPr>
        <p:spPr>
          <a:xfrm>
            <a:off x="215900" y="266393"/>
            <a:ext cx="8242300" cy="1143307"/>
          </a:xfrm>
        </p:spPr>
        <p:txBody>
          <a:bodyPr>
            <a:normAutofit/>
          </a:bodyPr>
          <a:lstStyle/>
          <a:p>
            <a:r>
              <a:rPr lang="en-US" dirty="0" smtClean="0">
                <a:solidFill>
                  <a:schemeClr val="accent1">
                    <a:lumMod val="50000"/>
                  </a:schemeClr>
                </a:solidFill>
              </a:rPr>
              <a:t>ROSETTA ICE PROJECT</a:t>
            </a:r>
            <a:endParaRPr lang="en-US" dirty="0">
              <a:solidFill>
                <a:schemeClr val="accent1">
                  <a:lumMod val="50000"/>
                </a:schemeClr>
              </a:solidFill>
            </a:endParaRPr>
          </a:p>
        </p:txBody>
      </p:sp>
      <p:sp>
        <p:nvSpPr>
          <p:cNvPr id="4" name="Subtitle 3"/>
          <p:cNvSpPr>
            <a:spLocks noGrp="1"/>
          </p:cNvSpPr>
          <p:nvPr>
            <p:ph type="subTitle" idx="1"/>
          </p:nvPr>
        </p:nvSpPr>
        <p:spPr>
          <a:xfrm>
            <a:off x="485860" y="4888294"/>
            <a:ext cx="8242300" cy="1232727"/>
          </a:xfrm>
        </p:spPr>
        <p:txBody>
          <a:bodyPr>
            <a:normAutofit/>
          </a:bodyPr>
          <a:lstStyle/>
          <a:p>
            <a:r>
              <a:rPr lang="en-US" sz="2400" dirty="0" smtClean="0">
                <a:solidFill>
                  <a:schemeClr val="bg1"/>
                </a:solidFill>
              </a:rPr>
              <a:t>Photo: Flying along the front of the Ross Ice Shelf in Antarctica </a:t>
            </a:r>
            <a:endParaRPr lang="en-US" sz="2400" dirty="0">
              <a:solidFill>
                <a:schemeClr val="bg1"/>
              </a:solidFill>
            </a:endParaRPr>
          </a:p>
        </p:txBody>
      </p:sp>
      <p:pic>
        <p:nvPicPr>
          <p:cNvPr id="7" name="Picture 5" descr="nsf-log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5900" y="5795869"/>
            <a:ext cx="880450" cy="944583"/>
          </a:xfrm>
          <a:prstGeom prst="rect">
            <a:avLst/>
          </a:prstGeom>
          <a:noFill/>
          <a:ln w="9525">
            <a:noFill/>
            <a:miter lim="800000"/>
            <a:headEnd/>
            <a:tailEnd/>
          </a:ln>
        </p:spPr>
      </p:pic>
      <p:pic>
        <p:nvPicPr>
          <p:cNvPr id="8" name="Picture 7" descr="Rosetta_A.png"/>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rcRect t="16208" b="9163"/>
          <a:stretch/>
        </p:blipFill>
        <p:spPr>
          <a:xfrm>
            <a:off x="6949818" y="0"/>
            <a:ext cx="2270381" cy="2295598"/>
          </a:xfrm>
          <a:prstGeom prst="rect">
            <a:avLst/>
          </a:prstGeom>
        </p:spPr>
      </p:pic>
      <p:pic>
        <p:nvPicPr>
          <p:cNvPr id="10" name="Picture 2"/>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2798910" y="1131051"/>
            <a:ext cx="3497118" cy="16985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2951310" y="1283451"/>
            <a:ext cx="3497118" cy="16985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MooreFoundation_sm.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643072" y="6121021"/>
            <a:ext cx="1085088" cy="426720"/>
          </a:xfrm>
          <a:prstGeom prst="rect">
            <a:avLst/>
          </a:prstGeom>
        </p:spPr>
      </p:pic>
    </p:spTree>
    <p:extLst>
      <p:ext uri="{BB962C8B-B14F-4D97-AF65-F5344CB8AC3E}">
        <p14:creationId xmlns:p14="http://schemas.microsoft.com/office/powerpoint/2010/main" val="218573978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299466" y="3761736"/>
            <a:ext cx="4610799" cy="2452798"/>
            <a:chOff x="4299466" y="3761735"/>
            <a:chExt cx="4663858" cy="2766547"/>
          </a:xfrm>
        </p:grpSpPr>
        <p:pic>
          <p:nvPicPr>
            <p:cNvPr id="7" name="Picture 6" descr="Screen Shot 2016-07-07 at 11.12.32 P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99466" y="3761735"/>
              <a:ext cx="4663858" cy="2766547"/>
            </a:xfrm>
            <a:prstGeom prst="rect">
              <a:avLst/>
            </a:prstGeom>
          </p:spPr>
        </p:pic>
        <p:sp>
          <p:nvSpPr>
            <p:cNvPr id="9" name="TextBox 8"/>
            <p:cNvSpPr txBox="1"/>
            <p:nvPr/>
          </p:nvSpPr>
          <p:spPr>
            <a:xfrm>
              <a:off x="7451487" y="6048415"/>
              <a:ext cx="1458778" cy="307777"/>
            </a:xfrm>
            <a:prstGeom prst="rect">
              <a:avLst/>
            </a:prstGeom>
            <a:noFill/>
          </p:spPr>
          <p:txBody>
            <a:bodyPr wrap="none" rtlCol="0">
              <a:spAutoFit/>
            </a:bodyPr>
            <a:lstStyle/>
            <a:p>
              <a:r>
                <a:rPr lang="en-US" sz="1400" dirty="0" smtClean="0"/>
                <a:t>Smith et al., 2012</a:t>
              </a:r>
              <a:endParaRPr lang="en-US" sz="1400" dirty="0"/>
            </a:p>
          </p:txBody>
        </p:sp>
      </p:grpSp>
      <p:sp>
        <p:nvSpPr>
          <p:cNvPr id="10" name="TextBox 9"/>
          <p:cNvSpPr txBox="1"/>
          <p:nvPr/>
        </p:nvSpPr>
        <p:spPr>
          <a:xfrm>
            <a:off x="-283034" y="1384995"/>
            <a:ext cx="4347033" cy="5539978"/>
          </a:xfrm>
          <a:prstGeom prst="rect">
            <a:avLst/>
          </a:prstGeom>
          <a:noFill/>
        </p:spPr>
        <p:txBody>
          <a:bodyPr wrap="square" rtlCol="0">
            <a:spAutoFit/>
          </a:bodyPr>
          <a:lstStyle/>
          <a:p>
            <a:pPr marL="800100" lvl="1" indent="-342900">
              <a:buFont typeface="Arial"/>
              <a:buChar char="•"/>
            </a:pPr>
            <a:r>
              <a:rPr lang="en-US" sz="2400" dirty="0" smtClean="0">
                <a:solidFill>
                  <a:srgbClr val="FFFFFF"/>
                </a:solidFill>
              </a:rPr>
              <a:t>This influences the ice sheet stability</a:t>
            </a:r>
          </a:p>
          <a:p>
            <a:pPr marL="800100" lvl="1" indent="-342900">
              <a:buFont typeface="Arial"/>
              <a:buChar char="•"/>
            </a:pPr>
            <a:endParaRPr lang="en-US" sz="2400" dirty="0" smtClean="0">
              <a:solidFill>
                <a:srgbClr val="FFFFFF"/>
              </a:solidFill>
            </a:endParaRPr>
          </a:p>
          <a:p>
            <a:pPr marL="800100" lvl="1" indent="-342900">
              <a:buFont typeface="Arial"/>
              <a:buChar char="•"/>
            </a:pPr>
            <a:r>
              <a:rPr lang="en-US" sz="2400" dirty="0">
                <a:solidFill>
                  <a:srgbClr val="FFFFFF"/>
                </a:solidFill>
              </a:rPr>
              <a:t>C</a:t>
            </a:r>
            <a:r>
              <a:rPr lang="en-US" sz="2400" dirty="0" smtClean="0">
                <a:solidFill>
                  <a:srgbClr val="FFFFFF"/>
                </a:solidFill>
              </a:rPr>
              <a:t>irculation moves heat</a:t>
            </a:r>
            <a:r>
              <a:rPr lang="en-US" sz="2400" dirty="0">
                <a:solidFill>
                  <a:srgbClr val="FFFFFF"/>
                </a:solidFill>
              </a:rPr>
              <a:t>, salinity</a:t>
            </a:r>
            <a:r>
              <a:rPr lang="en-US" sz="2400" dirty="0" smtClean="0">
                <a:solidFill>
                  <a:srgbClr val="FFFFFF"/>
                </a:solidFill>
              </a:rPr>
              <a:t>, and fresh water under the </a:t>
            </a:r>
            <a:r>
              <a:rPr lang="en-US" sz="2400" dirty="0">
                <a:solidFill>
                  <a:srgbClr val="FFFFFF"/>
                </a:solidFill>
              </a:rPr>
              <a:t>ice shelf and around </a:t>
            </a:r>
            <a:r>
              <a:rPr lang="en-US" sz="2400" dirty="0" smtClean="0">
                <a:solidFill>
                  <a:srgbClr val="FFFFFF"/>
                </a:solidFill>
              </a:rPr>
              <a:t>continent</a:t>
            </a:r>
          </a:p>
          <a:p>
            <a:pPr marL="800100" lvl="1" indent="-342900">
              <a:buFont typeface="Arial"/>
              <a:buChar char="•"/>
            </a:pPr>
            <a:endParaRPr lang="en-US" sz="2400" dirty="0">
              <a:solidFill>
                <a:srgbClr val="FFFFFF"/>
              </a:solidFill>
            </a:endParaRPr>
          </a:p>
          <a:p>
            <a:pPr marL="800100" lvl="1" indent="-342900">
              <a:buFont typeface="Arial"/>
              <a:buChar char="•"/>
            </a:pPr>
            <a:r>
              <a:rPr lang="en-US" sz="2400" dirty="0" smtClean="0">
                <a:solidFill>
                  <a:srgbClr val="FFFFFF"/>
                </a:solidFill>
              </a:rPr>
              <a:t>Circulation is steered by the shape (bathymetry) of the sea floor as well as influenced by the geometry and roughness of ice shelf cavity</a:t>
            </a:r>
            <a:endParaRPr lang="en-US" sz="2400" dirty="0">
              <a:solidFill>
                <a:srgbClr val="FFFFFF"/>
              </a:solidFill>
            </a:endParaRPr>
          </a:p>
          <a:p>
            <a:endParaRPr lang="en-US" dirty="0"/>
          </a:p>
        </p:txBody>
      </p:sp>
      <p:pic>
        <p:nvPicPr>
          <p:cNvPr id="11" name="Picture 10" descr="IceShelf_Schematic(Craven).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52526" y="0"/>
            <a:ext cx="4610798" cy="3115404"/>
          </a:xfrm>
          <a:prstGeom prst="rect">
            <a:avLst/>
          </a:prstGeom>
          <a:ln>
            <a:solidFill>
              <a:schemeClr val="bg1"/>
            </a:solidFill>
          </a:ln>
        </p:spPr>
      </p:pic>
      <p:sp>
        <p:nvSpPr>
          <p:cNvPr id="12" name="TextBox 11"/>
          <p:cNvSpPr txBox="1"/>
          <p:nvPr/>
        </p:nvSpPr>
        <p:spPr>
          <a:xfrm>
            <a:off x="0" y="0"/>
            <a:ext cx="4299466" cy="1384995"/>
          </a:xfrm>
          <a:prstGeom prst="rect">
            <a:avLst/>
          </a:prstGeom>
          <a:solidFill>
            <a:schemeClr val="accent1">
              <a:alpha val="56000"/>
            </a:schemeClr>
          </a:solidFill>
          <a:ln w="57150" cmpd="sng">
            <a:solidFill>
              <a:schemeClr val="accent1"/>
            </a:solidFill>
          </a:ln>
        </p:spPr>
        <p:txBody>
          <a:bodyPr wrap="square" rtlCol="0">
            <a:spAutoFit/>
          </a:bodyPr>
          <a:lstStyle/>
          <a:p>
            <a:pPr algn="ctr"/>
            <a:r>
              <a:rPr lang="en-US" sz="2800" dirty="0" smtClean="0">
                <a:solidFill>
                  <a:schemeClr val="bg1"/>
                </a:solidFill>
              </a:rPr>
              <a:t>But we also need </a:t>
            </a:r>
            <a:r>
              <a:rPr lang="en-US" sz="2800" dirty="0">
                <a:solidFill>
                  <a:schemeClr val="bg1"/>
                </a:solidFill>
              </a:rPr>
              <a:t>to know how the warm water is getting under the </a:t>
            </a:r>
            <a:r>
              <a:rPr lang="en-US" sz="2800" dirty="0" smtClean="0">
                <a:solidFill>
                  <a:schemeClr val="bg1"/>
                </a:solidFill>
              </a:rPr>
              <a:t>shelf as</a:t>
            </a:r>
            <a:r>
              <a:rPr lang="is-IS" sz="2800" dirty="0" smtClean="0">
                <a:solidFill>
                  <a:schemeClr val="bg1"/>
                </a:solidFill>
              </a:rPr>
              <a:t>…</a:t>
            </a:r>
            <a:endParaRPr lang="en-US" sz="2800" dirty="0"/>
          </a:p>
        </p:txBody>
      </p:sp>
      <p:sp>
        <p:nvSpPr>
          <p:cNvPr id="2" name="TextBox 1"/>
          <p:cNvSpPr txBox="1"/>
          <p:nvPr/>
        </p:nvSpPr>
        <p:spPr>
          <a:xfrm>
            <a:off x="4299466" y="3115404"/>
            <a:ext cx="4610799" cy="646331"/>
          </a:xfrm>
          <a:prstGeom prst="rect">
            <a:avLst/>
          </a:prstGeom>
          <a:noFill/>
        </p:spPr>
        <p:txBody>
          <a:bodyPr wrap="square" rtlCol="0">
            <a:spAutoFit/>
          </a:bodyPr>
          <a:lstStyle/>
          <a:p>
            <a:r>
              <a:rPr lang="en-US" dirty="0" smtClean="0">
                <a:solidFill>
                  <a:schemeClr val="bg1"/>
                </a:solidFill>
              </a:rPr>
              <a:t>In this side view you can see ways that water moves onto, under  and away from the ice shelf</a:t>
            </a:r>
            <a:endParaRPr lang="en-US" dirty="0">
              <a:solidFill>
                <a:schemeClr val="bg1"/>
              </a:solidFill>
            </a:endParaRPr>
          </a:p>
        </p:txBody>
      </p:sp>
      <p:sp>
        <p:nvSpPr>
          <p:cNvPr id="3" name="TextBox 2"/>
          <p:cNvSpPr txBox="1"/>
          <p:nvPr/>
        </p:nvSpPr>
        <p:spPr>
          <a:xfrm>
            <a:off x="4352526" y="6206555"/>
            <a:ext cx="4385074" cy="646331"/>
          </a:xfrm>
          <a:prstGeom prst="rect">
            <a:avLst/>
          </a:prstGeom>
          <a:noFill/>
        </p:spPr>
        <p:txBody>
          <a:bodyPr wrap="square" rtlCol="0">
            <a:spAutoFit/>
          </a:bodyPr>
          <a:lstStyle/>
          <a:p>
            <a:r>
              <a:rPr lang="en-US" dirty="0" smtClean="0">
                <a:solidFill>
                  <a:schemeClr val="bg1"/>
                </a:solidFill>
              </a:rPr>
              <a:t>Ocean circulation patterns are complicated and not well known under the ice shelf.  </a:t>
            </a:r>
            <a:endParaRPr lang="en-US" dirty="0">
              <a:solidFill>
                <a:schemeClr val="bg1"/>
              </a:solidFill>
            </a:endParaRPr>
          </a:p>
        </p:txBody>
      </p:sp>
    </p:spTree>
    <p:extLst>
      <p:ext uri="{BB962C8B-B14F-4D97-AF65-F5344CB8AC3E}">
        <p14:creationId xmlns:p14="http://schemas.microsoft.com/office/powerpoint/2010/main" val="57762129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07" y="254331"/>
            <a:ext cx="8886293" cy="1143000"/>
          </a:xfrm>
        </p:spPr>
        <p:txBody>
          <a:bodyPr>
            <a:normAutofit fontScale="90000"/>
          </a:bodyPr>
          <a:lstStyle/>
          <a:p>
            <a:pPr algn="l"/>
            <a:r>
              <a:rPr lang="en-US" dirty="0" smtClean="0">
                <a:solidFill>
                  <a:srgbClr val="FFFFFF"/>
                </a:solidFill>
              </a:rPr>
              <a:t>This season we also want to learn about the ocean at the front of the shelf. The LC130 can’t help us there</a:t>
            </a:r>
            <a:r>
              <a:rPr lang="en-US" dirty="0" smtClean="0">
                <a:solidFill>
                  <a:schemeClr val="bg1"/>
                </a:solidFill>
              </a:rPr>
              <a:t>. </a:t>
            </a:r>
            <a:endParaRPr lang="en-US" dirty="0">
              <a:solidFill>
                <a:srgbClr val="FFFFFF"/>
              </a:solidFill>
            </a:endParaRPr>
          </a:p>
        </p:txBody>
      </p:sp>
      <p:sp>
        <p:nvSpPr>
          <p:cNvPr id="5" name="TextBox 4"/>
          <p:cNvSpPr txBox="1"/>
          <p:nvPr/>
        </p:nvSpPr>
        <p:spPr>
          <a:xfrm>
            <a:off x="4785988" y="3158708"/>
            <a:ext cx="3982575" cy="954107"/>
          </a:xfrm>
          <a:prstGeom prst="rect">
            <a:avLst/>
          </a:prstGeom>
          <a:noFill/>
        </p:spPr>
        <p:txBody>
          <a:bodyPr wrap="square" rtlCol="0">
            <a:spAutoFit/>
          </a:bodyPr>
          <a:lstStyle/>
          <a:p>
            <a:r>
              <a:rPr lang="en-US" sz="2800" dirty="0" smtClean="0">
                <a:solidFill>
                  <a:srgbClr val="FFFFFF"/>
                </a:solidFill>
              </a:rPr>
              <a:t>For that we hope six of these Alamo floats can. </a:t>
            </a:r>
            <a:endParaRPr lang="en-US" sz="2800" dirty="0">
              <a:solidFill>
                <a:srgbClr val="FFFFFF"/>
              </a:solidFill>
            </a:endParaRPr>
          </a:p>
        </p:txBody>
      </p:sp>
      <p:pic>
        <p:nvPicPr>
          <p:cNvPr id="6" name="Picture 5" descr="20161003_104502.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853652" y="3165199"/>
            <a:ext cx="4729489" cy="2040307"/>
          </a:xfrm>
          <a:prstGeom prst="rect">
            <a:avLst/>
          </a:prstGeom>
        </p:spPr>
      </p:pic>
    </p:spTree>
    <p:extLst>
      <p:ext uri="{BB962C8B-B14F-4D97-AF65-F5344CB8AC3E}">
        <p14:creationId xmlns:p14="http://schemas.microsoft.com/office/powerpoint/2010/main" val="321924557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306319"/>
            <a:ext cx="7215799" cy="1384995"/>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2800" kern="1200" dirty="0" smtClean="0">
                <a:solidFill>
                  <a:srgbClr val="FFFFFF"/>
                </a:solidFill>
              </a:rPr>
              <a:t>ALAMO floats </a:t>
            </a:r>
            <a:r>
              <a:rPr lang="en-US" sz="2800" dirty="0" smtClean="0">
                <a:solidFill>
                  <a:srgbClr val="FFFFFF"/>
                </a:solidFill>
              </a:rPr>
              <a:t>a</a:t>
            </a:r>
            <a:r>
              <a:rPr lang="en-US" sz="2800" kern="1200" dirty="0" smtClean="0">
                <a:solidFill>
                  <a:srgbClr val="FFFFFF"/>
                </a:solidFill>
              </a:rPr>
              <a:t>re full of instruments to measure temperature, pressure (depth), salinity, circulation – and they phone it in to us! </a:t>
            </a:r>
            <a:endParaRPr lang="en-US" sz="2800" kern="1200" dirty="0">
              <a:solidFill>
                <a:srgbClr val="FFFFFF"/>
              </a:solidFill>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78328"/>
            <a:ext cx="4030133" cy="2079672"/>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6288" y="567929"/>
            <a:ext cx="1587712" cy="5680710"/>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65106" y="6230388"/>
            <a:ext cx="2578894" cy="566099"/>
          </a:xfrm>
          <a:prstGeom prst="rect">
            <a:avLst/>
          </a:prstGeom>
        </p:spPr>
      </p:pic>
      <p:sp>
        <p:nvSpPr>
          <p:cNvPr id="11" name="TextBox 10"/>
          <p:cNvSpPr txBox="1"/>
          <p:nvPr/>
        </p:nvSpPr>
        <p:spPr>
          <a:xfrm>
            <a:off x="0" y="4463452"/>
            <a:ext cx="1948290" cy="300082"/>
          </a:xfrm>
          <a:prstGeom prst="rect">
            <a:avLst/>
          </a:prstGeom>
          <a:noFill/>
        </p:spPr>
        <p:style>
          <a:lnRef idx="0">
            <a:scrgbClr r="0" g="0" b="0"/>
          </a:lnRef>
          <a:fillRef idx="0">
            <a:scrgbClr r="0" g="0" b="0"/>
          </a:fillRef>
          <a:effectRef idx="0">
            <a:scrgbClr r="0" g="0" b="0"/>
          </a:effectRef>
          <a:fontRef idx="major"/>
        </p:style>
        <p:txBody>
          <a:bodyPr wrap="non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1350" kern="1200" dirty="0" smtClean="0">
                <a:solidFill>
                  <a:schemeClr val="bg1"/>
                </a:solidFill>
              </a:rPr>
              <a:t>Credit: A. Massa/S. Jayne</a:t>
            </a:r>
            <a:endParaRPr lang="en-US" sz="1350" kern="1200" dirty="0">
              <a:solidFill>
                <a:schemeClr val="bg1"/>
              </a:solidFill>
            </a:endParaRPr>
          </a:p>
        </p:txBody>
      </p:sp>
      <p:pic>
        <p:nvPicPr>
          <p:cNvPr id="2" name="Picture 1"/>
          <p:cNvPicPr>
            <a:picLocks noChangeAspect="1"/>
          </p:cNvPicPr>
          <p:nvPr/>
        </p:nvPicPr>
        <p:blipFill>
          <a:blip r:embed="rId5"/>
          <a:stretch>
            <a:fillRect/>
          </a:stretch>
        </p:blipFill>
        <p:spPr>
          <a:xfrm>
            <a:off x="4838739" y="2153920"/>
            <a:ext cx="1726367" cy="3510280"/>
          </a:xfrm>
          <a:prstGeom prst="rect">
            <a:avLst/>
          </a:prstGeom>
        </p:spPr>
      </p:pic>
      <p:sp>
        <p:nvSpPr>
          <p:cNvPr id="12" name="TextBox 11"/>
          <p:cNvSpPr txBox="1"/>
          <p:nvPr/>
        </p:nvSpPr>
        <p:spPr>
          <a:xfrm>
            <a:off x="165669" y="1926657"/>
            <a:ext cx="3626307" cy="2246769"/>
          </a:xfrm>
          <a:prstGeom prst="rect">
            <a:avLst/>
          </a:prstGeom>
          <a:noFill/>
        </p:spPr>
        <p:txBody>
          <a:bodyPr wrap="square" rtlCol="0">
            <a:spAutoFit/>
          </a:bodyPr>
          <a:lstStyle/>
          <a:p>
            <a:r>
              <a:rPr lang="en-US" sz="2000" dirty="0" smtClean="0">
                <a:solidFill>
                  <a:srgbClr val="FFFFFF"/>
                </a:solidFill>
              </a:rPr>
              <a:t>1) SBE41 - A thermistor, a borosilicate conductivity cell, and a strain-gauge pressure sensor.</a:t>
            </a:r>
          </a:p>
          <a:p>
            <a:r>
              <a:rPr lang="en-US" sz="2000" dirty="0" smtClean="0">
                <a:solidFill>
                  <a:srgbClr val="FFFFFF"/>
                </a:solidFill>
              </a:rPr>
              <a:t>2) GPS</a:t>
            </a:r>
          </a:p>
          <a:p>
            <a:r>
              <a:rPr lang="en-US" sz="2000" dirty="0" smtClean="0">
                <a:solidFill>
                  <a:srgbClr val="FFFFFF"/>
                </a:solidFill>
              </a:rPr>
              <a:t>3) Iridium model and ice-hardened antenna</a:t>
            </a:r>
          </a:p>
          <a:p>
            <a:r>
              <a:rPr lang="en-US" sz="2000" dirty="0">
                <a:solidFill>
                  <a:srgbClr val="FFFFFF"/>
                </a:solidFill>
              </a:rPr>
              <a:t>4</a:t>
            </a:r>
            <a:r>
              <a:rPr lang="en-US" sz="2000" dirty="0" smtClean="0">
                <a:solidFill>
                  <a:srgbClr val="FFFFFF"/>
                </a:solidFill>
              </a:rPr>
              <a:t>) And oil pump and bladder</a:t>
            </a:r>
            <a:endParaRPr lang="en-US" sz="2000" dirty="0">
              <a:solidFill>
                <a:srgbClr val="FFFFFF"/>
              </a:solidFill>
            </a:endParaRPr>
          </a:p>
        </p:txBody>
      </p:sp>
    </p:spTree>
    <p:extLst>
      <p:ext uri="{BB962C8B-B14F-4D97-AF65-F5344CB8AC3E}">
        <p14:creationId xmlns:p14="http://schemas.microsoft.com/office/powerpoint/2010/main" val="10701477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2308324"/>
          </a:xfrm>
          <a:prstGeom prst="rect">
            <a:avLst/>
          </a:prstGeom>
          <a:solidFill>
            <a:schemeClr val="accent1">
              <a:alpha val="55000"/>
            </a:schemeClr>
          </a:solidFill>
        </p:spPr>
        <p:txBody>
          <a:bodyPr wrap="square" rtlCol="0">
            <a:spAutoFit/>
          </a:bodyPr>
          <a:lstStyle/>
          <a:p>
            <a:r>
              <a:rPr lang="en-US" sz="3600" dirty="0" smtClean="0">
                <a:solidFill>
                  <a:schemeClr val="bg1"/>
                </a:solidFill>
              </a:rPr>
              <a:t>These instruments follow ocean circulation collecting measurements to show us how water moves along and  under the shelf. This will improve our models</a:t>
            </a:r>
            <a:r>
              <a:rPr lang="en-US" sz="3600" dirty="0">
                <a:solidFill>
                  <a:schemeClr val="bg1"/>
                </a:solidFill>
              </a:rPr>
              <a:t> </a:t>
            </a:r>
            <a:r>
              <a:rPr lang="en-US" sz="3600" dirty="0" smtClean="0">
                <a:solidFill>
                  <a:schemeClr val="bg1"/>
                </a:solidFill>
              </a:rPr>
              <a:t>of melt rate of the shelf.</a:t>
            </a:r>
            <a:endParaRPr lang="en-US" sz="3600" dirty="0">
              <a:solidFill>
                <a:schemeClr val="bg1"/>
              </a:solidFill>
            </a:endParaRPr>
          </a:p>
        </p:txBody>
      </p:sp>
      <p:grpSp>
        <p:nvGrpSpPr>
          <p:cNvPr id="2" name="Group 1"/>
          <p:cNvGrpSpPr/>
          <p:nvPr/>
        </p:nvGrpSpPr>
        <p:grpSpPr>
          <a:xfrm>
            <a:off x="-14209" y="2223606"/>
            <a:ext cx="9140042" cy="3582319"/>
            <a:chOff x="0" y="2041057"/>
            <a:chExt cx="9144000" cy="3849586"/>
          </a:xfrm>
        </p:grpSpPr>
        <p:pic>
          <p:nvPicPr>
            <p:cNvPr id="12" name="Picture 1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061213"/>
              <a:ext cx="4467668" cy="3829430"/>
            </a:xfrm>
            <a:prstGeom prst="rect">
              <a:avLst/>
            </a:prstGeom>
          </p:spPr>
        </p:pic>
        <p:pic>
          <p:nvPicPr>
            <p:cNvPr id="13" name="Picture 12"/>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4686300" y="2041057"/>
              <a:ext cx="4457700" cy="3829430"/>
            </a:xfrm>
            <a:prstGeom prst="rect">
              <a:avLst/>
            </a:prstGeom>
          </p:spPr>
        </p:pic>
      </p:grpSp>
      <p:sp>
        <p:nvSpPr>
          <p:cNvPr id="14" name="TextBox 13"/>
          <p:cNvSpPr txBox="1"/>
          <p:nvPr/>
        </p:nvSpPr>
        <p:spPr>
          <a:xfrm rot="16200000">
            <a:off x="4071009" y="3311710"/>
            <a:ext cx="594096" cy="307777"/>
          </a:xfrm>
          <a:prstGeom prst="rect">
            <a:avLst/>
          </a:prstGeom>
          <a:noFill/>
        </p:spPr>
        <p:txBody>
          <a:bodyPr wrap="square" rtlCol="0">
            <a:spAutoFit/>
          </a:bodyPr>
          <a:lstStyle/>
          <a:p>
            <a:r>
              <a:rPr lang="en-US" sz="1400" dirty="0" smtClean="0"/>
              <a:t>m/</a:t>
            </a:r>
            <a:r>
              <a:rPr lang="en-US" sz="1400" dirty="0" err="1" smtClean="0"/>
              <a:t>yr</a:t>
            </a:r>
            <a:endParaRPr lang="en-US" sz="1400" dirty="0"/>
          </a:p>
        </p:txBody>
      </p:sp>
      <p:sp>
        <p:nvSpPr>
          <p:cNvPr id="15" name="TextBox 14"/>
          <p:cNvSpPr txBox="1"/>
          <p:nvPr/>
        </p:nvSpPr>
        <p:spPr>
          <a:xfrm rot="16200000">
            <a:off x="8689105" y="3311711"/>
            <a:ext cx="594096" cy="307777"/>
          </a:xfrm>
          <a:prstGeom prst="rect">
            <a:avLst/>
          </a:prstGeom>
          <a:noFill/>
        </p:spPr>
        <p:txBody>
          <a:bodyPr wrap="square" rtlCol="0">
            <a:spAutoFit/>
          </a:bodyPr>
          <a:lstStyle/>
          <a:p>
            <a:r>
              <a:rPr lang="en-US" sz="1400" dirty="0" smtClean="0"/>
              <a:t>m/</a:t>
            </a:r>
            <a:r>
              <a:rPr lang="en-US" sz="1400" dirty="0" err="1" smtClean="0"/>
              <a:t>yr</a:t>
            </a:r>
            <a:endParaRPr lang="en-US" sz="1400" dirty="0"/>
          </a:p>
        </p:txBody>
      </p:sp>
      <p:sp>
        <p:nvSpPr>
          <p:cNvPr id="3" name="TextBox 2"/>
          <p:cNvSpPr txBox="1"/>
          <p:nvPr/>
        </p:nvSpPr>
        <p:spPr>
          <a:xfrm>
            <a:off x="55223" y="5805925"/>
            <a:ext cx="4362435" cy="707886"/>
          </a:xfrm>
          <a:prstGeom prst="rect">
            <a:avLst/>
          </a:prstGeom>
          <a:noFill/>
        </p:spPr>
        <p:txBody>
          <a:bodyPr wrap="square" rtlCol="0">
            <a:spAutoFit/>
          </a:bodyPr>
          <a:lstStyle/>
          <a:p>
            <a:r>
              <a:rPr lang="en-US" sz="2000" dirty="0" smtClean="0">
                <a:solidFill>
                  <a:srgbClr val="FFFFFF"/>
                </a:solidFill>
              </a:rPr>
              <a:t>Model of Ross Ice Shelf melt rate (blue is melt) using the new Rosetta data. </a:t>
            </a:r>
            <a:endParaRPr lang="en-US" sz="2000" dirty="0">
              <a:solidFill>
                <a:srgbClr val="FFFFFF"/>
              </a:solidFill>
            </a:endParaRPr>
          </a:p>
        </p:txBody>
      </p:sp>
      <p:sp>
        <p:nvSpPr>
          <p:cNvPr id="9" name="TextBox 8"/>
          <p:cNvSpPr txBox="1"/>
          <p:nvPr/>
        </p:nvSpPr>
        <p:spPr>
          <a:xfrm>
            <a:off x="4686300" y="5826081"/>
            <a:ext cx="4453741" cy="707886"/>
          </a:xfrm>
          <a:prstGeom prst="rect">
            <a:avLst/>
          </a:prstGeom>
          <a:noFill/>
        </p:spPr>
        <p:txBody>
          <a:bodyPr wrap="square" rtlCol="0">
            <a:spAutoFit/>
          </a:bodyPr>
          <a:lstStyle/>
          <a:p>
            <a:r>
              <a:rPr lang="en-US" sz="2000" dirty="0" smtClean="0">
                <a:solidFill>
                  <a:srgbClr val="FFFFFF"/>
                </a:solidFill>
              </a:rPr>
              <a:t>Shows the difference in melt rate using our new data and the old model. </a:t>
            </a:r>
            <a:endParaRPr lang="en-US" sz="2000" dirty="0">
              <a:solidFill>
                <a:srgbClr val="FFFFFF"/>
              </a:solidFill>
            </a:endParaRPr>
          </a:p>
        </p:txBody>
      </p:sp>
    </p:spTree>
    <p:extLst>
      <p:ext uri="{BB962C8B-B14F-4D97-AF65-F5344CB8AC3E}">
        <p14:creationId xmlns:p14="http://schemas.microsoft.com/office/powerpoint/2010/main" val="415608497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7"/>
            <a:ext cx="9144000" cy="1539381"/>
          </a:xfrm>
        </p:spPr>
        <p:txBody>
          <a:bodyPr>
            <a:normAutofit fontScale="90000"/>
          </a:bodyPr>
          <a:lstStyle/>
          <a:p>
            <a:r>
              <a:rPr lang="en-US" dirty="0" smtClean="0">
                <a:solidFill>
                  <a:srgbClr val="FFFFFF"/>
                </a:solidFill>
              </a:rPr>
              <a:t>Around the world’s oceans there are floats telling us about the ocean. These help us develop accurate models of circulation. </a:t>
            </a:r>
            <a:endParaRPr lang="en-US" dirty="0">
              <a:solidFill>
                <a:srgbClr val="FFFFFF"/>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200" y="2192707"/>
            <a:ext cx="7963961" cy="3641539"/>
          </a:xfrm>
          <a:prstGeom prst="rect">
            <a:avLst/>
          </a:prstGeom>
        </p:spPr>
      </p:pic>
    </p:spTree>
    <p:extLst>
      <p:ext uri="{BB962C8B-B14F-4D97-AF65-F5344CB8AC3E}">
        <p14:creationId xmlns:p14="http://schemas.microsoft.com/office/powerpoint/2010/main" val="392903369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1754327"/>
          </a:xfrm>
          <a:prstGeom prst="rect">
            <a:avLst/>
          </a:prstGeom>
          <a:solidFill>
            <a:schemeClr val="accent1">
              <a:alpha val="57000"/>
            </a:schemeClr>
          </a:solidFill>
        </p:spPr>
        <p:txBody>
          <a:bodyPr wrap="square" rtlCol="0">
            <a:spAutoFit/>
          </a:bodyPr>
          <a:lstStyle/>
          <a:p>
            <a:r>
              <a:rPr lang="en-US" sz="3600" dirty="0" smtClean="0">
                <a:solidFill>
                  <a:schemeClr val="bg1"/>
                </a:solidFill>
              </a:rPr>
              <a:t>Why do we have to put in new floats in front of Ross Ice Shelf? As you can </a:t>
            </a:r>
            <a:r>
              <a:rPr lang="en-US" sz="3600" dirty="0" smtClean="0">
                <a:solidFill>
                  <a:schemeClr val="bg1"/>
                </a:solidFill>
              </a:rPr>
              <a:t>see there few floats near Antarctica, we need more information</a:t>
            </a:r>
            <a:r>
              <a:rPr lang="en-US" sz="3600" dirty="0" smtClean="0">
                <a:solidFill>
                  <a:schemeClr val="bg1"/>
                </a:solidFill>
              </a:rPr>
              <a:t>!</a:t>
            </a:r>
            <a:endParaRPr lang="en-US" sz="3600" dirty="0">
              <a:solidFill>
                <a:schemeClr val="bg1"/>
              </a:solidFill>
            </a:endParaRPr>
          </a:p>
        </p:txBody>
      </p:sp>
      <p:grpSp>
        <p:nvGrpSpPr>
          <p:cNvPr id="5" name="Group 4"/>
          <p:cNvGrpSpPr/>
          <p:nvPr/>
        </p:nvGrpSpPr>
        <p:grpSpPr>
          <a:xfrm>
            <a:off x="524097" y="1749386"/>
            <a:ext cx="8229380" cy="4014216"/>
            <a:chOff x="524097" y="1749386"/>
            <a:chExt cx="8229380" cy="4014216"/>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l="8923" t="5856" r="1838" b="5955"/>
            <a:stretch/>
          </p:blipFill>
          <p:spPr>
            <a:xfrm>
              <a:off x="4698555" y="1754326"/>
              <a:ext cx="4054922" cy="4007217"/>
            </a:xfrm>
            <a:prstGeom prst="rect">
              <a:avLst/>
            </a:prstGeom>
          </p:spPr>
        </p:pic>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4097" y="1749386"/>
              <a:ext cx="3815163" cy="4014216"/>
            </a:xfrm>
            <a:prstGeom prst="rect">
              <a:avLst/>
            </a:prstGeom>
          </p:spPr>
        </p:pic>
      </p:grpSp>
      <p:sp>
        <p:nvSpPr>
          <p:cNvPr id="3" name="TextBox 2"/>
          <p:cNvSpPr txBox="1"/>
          <p:nvPr/>
        </p:nvSpPr>
        <p:spPr>
          <a:xfrm>
            <a:off x="414069" y="5890588"/>
            <a:ext cx="4025981" cy="923330"/>
          </a:xfrm>
          <a:prstGeom prst="rect">
            <a:avLst/>
          </a:prstGeom>
          <a:noFill/>
        </p:spPr>
        <p:txBody>
          <a:bodyPr wrap="square" rtlCol="0">
            <a:spAutoFit/>
          </a:bodyPr>
          <a:lstStyle/>
          <a:p>
            <a:r>
              <a:rPr lang="en-US" dirty="0" smtClean="0">
                <a:solidFill>
                  <a:srgbClr val="FFFFFF"/>
                </a:solidFill>
              </a:rPr>
              <a:t>Image of current speed</a:t>
            </a:r>
            <a:r>
              <a:rPr lang="en-US" dirty="0">
                <a:solidFill>
                  <a:srgbClr val="FFFFFF"/>
                </a:solidFill>
              </a:rPr>
              <a:t>/drift </a:t>
            </a:r>
            <a:r>
              <a:rPr lang="en-US" dirty="0" smtClean="0">
                <a:solidFill>
                  <a:srgbClr val="FFFFFF"/>
                </a:solidFill>
              </a:rPr>
              <a:t>rate - historical floats in southern ocean (not older than 2003)</a:t>
            </a:r>
            <a:endParaRPr lang="en-US" dirty="0">
              <a:solidFill>
                <a:srgbClr val="FFFFFF"/>
              </a:solidFill>
            </a:endParaRPr>
          </a:p>
        </p:txBody>
      </p:sp>
      <p:sp>
        <p:nvSpPr>
          <p:cNvPr id="6" name="TextBox 5"/>
          <p:cNvSpPr txBox="1"/>
          <p:nvPr/>
        </p:nvSpPr>
        <p:spPr>
          <a:xfrm>
            <a:off x="4617922" y="5908669"/>
            <a:ext cx="4135555" cy="923330"/>
          </a:xfrm>
          <a:prstGeom prst="rect">
            <a:avLst/>
          </a:prstGeom>
          <a:noFill/>
        </p:spPr>
        <p:txBody>
          <a:bodyPr wrap="square" rtlCol="0">
            <a:spAutoFit/>
          </a:bodyPr>
          <a:lstStyle/>
          <a:p>
            <a:r>
              <a:rPr lang="en-US" dirty="0" smtClean="0">
                <a:solidFill>
                  <a:srgbClr val="FFFFFF"/>
                </a:solidFill>
              </a:rPr>
              <a:t>Map of the distance to the 4 nearest floats around Antarctica – this is a float desert!</a:t>
            </a:r>
            <a:endParaRPr lang="en-US" dirty="0">
              <a:solidFill>
                <a:srgbClr val="FFFFFF"/>
              </a:solidFill>
            </a:endParaRPr>
          </a:p>
        </p:txBody>
      </p:sp>
    </p:spTree>
    <p:extLst>
      <p:ext uri="{BB962C8B-B14F-4D97-AF65-F5344CB8AC3E}">
        <p14:creationId xmlns:p14="http://schemas.microsoft.com/office/powerpoint/2010/main" val="55194555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5883"/>
            <a:ext cx="8229600" cy="1143000"/>
          </a:xfrm>
        </p:spPr>
        <p:txBody>
          <a:bodyPr>
            <a:normAutofit fontScale="90000"/>
          </a:bodyPr>
          <a:lstStyle/>
          <a:p>
            <a:pPr algn="l"/>
            <a:r>
              <a:rPr lang="en-US" dirty="0" smtClean="0">
                <a:solidFill>
                  <a:srgbClr val="FFFFFF"/>
                </a:solidFill>
              </a:rPr>
              <a:t>How do we get them in front of the Ross Ice Shelf? We throw them out of the plane into the ocean. </a:t>
            </a:r>
            <a:endParaRPr lang="en-US" dirty="0">
              <a:solidFill>
                <a:srgbClr val="FFFFFF"/>
              </a:solidFill>
            </a:endParaRPr>
          </a:p>
        </p:txBody>
      </p:sp>
      <p:pic>
        <p:nvPicPr>
          <p:cNvPr id="7" name="Content Placeholder 6" descr="20161005_090218.jp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457200" y="1973019"/>
            <a:ext cx="8229600" cy="4525963"/>
          </a:xfrm>
        </p:spPr>
      </p:pic>
      <p:cxnSp>
        <p:nvCxnSpPr>
          <p:cNvPr id="10" name="Straight Arrow Connector 9"/>
          <p:cNvCxnSpPr/>
          <p:nvPr/>
        </p:nvCxnSpPr>
        <p:spPr>
          <a:xfrm flipV="1">
            <a:off x="957198" y="5061255"/>
            <a:ext cx="809936" cy="791396"/>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57200" y="5852651"/>
            <a:ext cx="1693504" cy="646331"/>
          </a:xfrm>
          <a:prstGeom prst="rect">
            <a:avLst/>
          </a:prstGeom>
          <a:noFill/>
        </p:spPr>
        <p:txBody>
          <a:bodyPr wrap="square" rtlCol="0">
            <a:spAutoFit/>
          </a:bodyPr>
          <a:lstStyle/>
          <a:p>
            <a:r>
              <a:rPr lang="en-US" dirty="0" smtClean="0">
                <a:solidFill>
                  <a:srgbClr val="FFFFFF"/>
                </a:solidFill>
              </a:rPr>
              <a:t>It has its own parachute</a:t>
            </a:r>
            <a:endParaRPr lang="en-US" dirty="0">
              <a:solidFill>
                <a:srgbClr val="FFFFFF"/>
              </a:solidFill>
            </a:endParaRPr>
          </a:p>
        </p:txBody>
      </p:sp>
    </p:spTree>
    <p:extLst>
      <p:ext uri="{BB962C8B-B14F-4D97-AF65-F5344CB8AC3E}">
        <p14:creationId xmlns:p14="http://schemas.microsoft.com/office/powerpoint/2010/main" val="578767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10-24 at 12.26.18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62100" y="25400"/>
            <a:ext cx="6019800" cy="6807200"/>
          </a:xfrm>
          <a:prstGeom prst="rect">
            <a:avLst/>
          </a:prstGeom>
        </p:spPr>
      </p:pic>
      <p:sp>
        <p:nvSpPr>
          <p:cNvPr id="5" name="TextBox 4"/>
          <p:cNvSpPr txBox="1"/>
          <p:nvPr/>
        </p:nvSpPr>
        <p:spPr>
          <a:xfrm>
            <a:off x="7786436" y="6091910"/>
            <a:ext cx="1012421" cy="369332"/>
          </a:xfrm>
          <a:prstGeom prst="rect">
            <a:avLst/>
          </a:prstGeom>
          <a:noFill/>
        </p:spPr>
        <p:txBody>
          <a:bodyPr wrap="square" rtlCol="0">
            <a:spAutoFit/>
          </a:bodyPr>
          <a:lstStyle/>
          <a:p>
            <a:r>
              <a:rPr lang="en-US" dirty="0" smtClean="0">
                <a:solidFill>
                  <a:srgbClr val="FFFFFF"/>
                </a:solidFill>
              </a:rPr>
              <a:t>WHOI</a:t>
            </a:r>
            <a:endParaRPr lang="en-US" dirty="0">
              <a:solidFill>
                <a:srgbClr val="FFFFFF"/>
              </a:solidFill>
            </a:endParaRPr>
          </a:p>
        </p:txBody>
      </p:sp>
    </p:spTree>
    <p:extLst>
      <p:ext uri="{BB962C8B-B14F-4D97-AF65-F5344CB8AC3E}">
        <p14:creationId xmlns:p14="http://schemas.microsoft.com/office/powerpoint/2010/main" val="130924982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939" y="162778"/>
            <a:ext cx="8229600" cy="1143000"/>
          </a:xfrm>
        </p:spPr>
        <p:txBody>
          <a:bodyPr>
            <a:normAutofit fontScale="90000"/>
          </a:bodyPr>
          <a:lstStyle/>
          <a:p>
            <a:r>
              <a:rPr lang="en-US" dirty="0" smtClean="0">
                <a:solidFill>
                  <a:srgbClr val="FFFFFF"/>
                </a:solidFill>
              </a:rPr>
              <a:t>The guard dropping an Alamo out of the back of the LC130 plane</a:t>
            </a:r>
            <a:endParaRPr lang="en-US" dirty="0">
              <a:solidFill>
                <a:srgbClr val="FFFFFF"/>
              </a:solidFill>
            </a:endParaRPr>
          </a:p>
        </p:txBody>
      </p:sp>
      <p:pic>
        <p:nvPicPr>
          <p:cNvPr id="5" name="SOLO_drop_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305778"/>
            <a:ext cx="8539539" cy="4803491"/>
          </a:xfrm>
          <a:prstGeom prst="rect">
            <a:avLst/>
          </a:prstGeom>
        </p:spPr>
      </p:pic>
    </p:spTree>
    <p:extLst>
      <p:ext uri="{BB962C8B-B14F-4D97-AF65-F5344CB8AC3E}">
        <p14:creationId xmlns:p14="http://schemas.microsoft.com/office/powerpoint/2010/main" val="360095134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82565" y="6019368"/>
            <a:ext cx="4261435" cy="646331"/>
          </a:xfrm>
          <a:prstGeom prst="rect">
            <a:avLst/>
          </a:prstGeom>
          <a:noFill/>
        </p:spPr>
        <p:txBody>
          <a:bodyPr wrap="square" rtlCol="0">
            <a:spAutoFit/>
          </a:bodyPr>
          <a:lstStyle/>
          <a:p>
            <a:r>
              <a:rPr lang="en-US" dirty="0" smtClean="0">
                <a:solidFill>
                  <a:srgbClr val="FFFFFF"/>
                </a:solidFill>
              </a:rPr>
              <a:t>2) Image of </a:t>
            </a:r>
            <a:r>
              <a:rPr lang="en-US" dirty="0">
                <a:solidFill>
                  <a:srgbClr val="FFFFFF"/>
                </a:solidFill>
              </a:rPr>
              <a:t>A</a:t>
            </a:r>
            <a:r>
              <a:rPr lang="en-US" dirty="0" smtClean="0">
                <a:solidFill>
                  <a:srgbClr val="FFFFFF"/>
                </a:solidFill>
              </a:rPr>
              <a:t>lamo drift patterns shown over existing bathymetry</a:t>
            </a:r>
            <a:endParaRPr lang="en-US" dirty="0">
              <a:solidFill>
                <a:srgbClr val="FFFFFF"/>
              </a:solidFill>
            </a:endParaRPr>
          </a:p>
        </p:txBody>
      </p:sp>
      <p:sp>
        <p:nvSpPr>
          <p:cNvPr id="6" name="TextBox 5"/>
          <p:cNvSpPr txBox="1"/>
          <p:nvPr/>
        </p:nvSpPr>
        <p:spPr>
          <a:xfrm>
            <a:off x="0" y="-33866"/>
            <a:ext cx="9143999" cy="2246769"/>
          </a:xfrm>
          <a:prstGeom prst="rect">
            <a:avLst/>
          </a:prstGeom>
          <a:noFill/>
        </p:spPr>
        <p:txBody>
          <a:bodyPr wrap="square" rtlCol="0">
            <a:spAutoFit/>
          </a:bodyPr>
          <a:lstStyle/>
          <a:p>
            <a:r>
              <a:rPr lang="en-US" sz="2800" dirty="0" smtClean="0">
                <a:solidFill>
                  <a:srgbClr val="FFFFFF"/>
                </a:solidFill>
              </a:rPr>
              <a:t>We </a:t>
            </a:r>
            <a:r>
              <a:rPr lang="en-US" sz="2800" dirty="0" smtClean="0">
                <a:solidFill>
                  <a:srgbClr val="FFFFFF"/>
                </a:solidFill>
              </a:rPr>
              <a:t>dropped six </a:t>
            </a:r>
            <a:r>
              <a:rPr lang="en-US" sz="2800" dirty="0" smtClean="0">
                <a:solidFill>
                  <a:srgbClr val="FFFFFF"/>
                </a:solidFill>
              </a:rPr>
              <a:t>buoys along the front of the Ross Ice </a:t>
            </a:r>
            <a:r>
              <a:rPr lang="en-US" sz="2800" dirty="0" smtClean="0">
                <a:solidFill>
                  <a:srgbClr val="FFFFFF"/>
                </a:solidFill>
              </a:rPr>
              <a:t>Shelf. </a:t>
            </a:r>
          </a:p>
          <a:p>
            <a:r>
              <a:rPr lang="en-US" sz="2800" dirty="0" smtClean="0">
                <a:solidFill>
                  <a:srgbClr val="FFFFFF"/>
                </a:solidFill>
              </a:rPr>
              <a:t>(</a:t>
            </a:r>
            <a:r>
              <a:rPr lang="en-US" sz="2800" dirty="0">
                <a:solidFill>
                  <a:srgbClr val="FFFFFF"/>
                </a:solidFill>
              </a:rPr>
              <a:t>#</a:t>
            </a:r>
            <a:r>
              <a:rPr lang="en-US" sz="2800" dirty="0" smtClean="0">
                <a:solidFill>
                  <a:srgbClr val="FFFFFF"/>
                </a:solidFill>
              </a:rPr>
              <a:t> 1) Just like meteorologists run a weather model to predict wind flow and movement, we used an ocean circulation model with a buoy depth of 300 meters to predict where the buoys </a:t>
            </a:r>
            <a:r>
              <a:rPr lang="en-US" sz="2800" dirty="0" smtClean="0">
                <a:solidFill>
                  <a:srgbClr val="FFFFFF"/>
                </a:solidFill>
              </a:rPr>
              <a:t>might </a:t>
            </a:r>
            <a:r>
              <a:rPr lang="en-US" sz="2800" dirty="0" smtClean="0">
                <a:solidFill>
                  <a:srgbClr val="FFFFFF"/>
                </a:solidFill>
              </a:rPr>
              <a:t>travel</a:t>
            </a:r>
            <a:r>
              <a:rPr lang="en-US" sz="2800" dirty="0">
                <a:solidFill>
                  <a:srgbClr val="FFFFFF"/>
                </a:solidFill>
              </a:rPr>
              <a:t> </a:t>
            </a:r>
            <a:r>
              <a:rPr lang="en-US" sz="2800" dirty="0" smtClean="0">
                <a:solidFill>
                  <a:srgbClr val="FFFFFF"/>
                </a:solidFill>
              </a:rPr>
              <a:t>(</a:t>
            </a:r>
            <a:r>
              <a:rPr lang="en-US" sz="2800" dirty="0">
                <a:solidFill>
                  <a:srgbClr val="FFFFFF"/>
                </a:solidFill>
              </a:rPr>
              <a:t>#</a:t>
            </a:r>
            <a:r>
              <a:rPr lang="en-US" sz="2800" dirty="0" smtClean="0">
                <a:solidFill>
                  <a:srgbClr val="FFFFFF"/>
                </a:solidFill>
              </a:rPr>
              <a:t> 2).</a:t>
            </a:r>
            <a:endParaRPr lang="en-US" sz="3200" dirty="0">
              <a:solidFill>
                <a:srgbClr val="FFFFFF"/>
              </a:solidFill>
            </a:endParaRPr>
          </a:p>
        </p:txBody>
      </p:sp>
      <p:sp>
        <p:nvSpPr>
          <p:cNvPr id="8" name="TextBox 7"/>
          <p:cNvSpPr txBox="1"/>
          <p:nvPr/>
        </p:nvSpPr>
        <p:spPr>
          <a:xfrm>
            <a:off x="1" y="5934670"/>
            <a:ext cx="4843924" cy="923330"/>
          </a:xfrm>
          <a:prstGeom prst="rect">
            <a:avLst/>
          </a:prstGeom>
          <a:noFill/>
        </p:spPr>
        <p:txBody>
          <a:bodyPr wrap="square" rtlCol="0">
            <a:spAutoFit/>
          </a:bodyPr>
          <a:lstStyle/>
          <a:p>
            <a:r>
              <a:rPr lang="en-US" dirty="0" smtClean="0">
                <a:solidFill>
                  <a:srgbClr val="FFFFFF"/>
                </a:solidFill>
              </a:rPr>
              <a:t>1) A map of sea ice along the Ross Ice shelf edge</a:t>
            </a:r>
            <a:r>
              <a:rPr lang="en-US" dirty="0">
                <a:solidFill>
                  <a:srgbClr val="FFFFFF"/>
                </a:solidFill>
              </a:rPr>
              <a:t> </a:t>
            </a:r>
            <a:r>
              <a:rPr lang="en-US" dirty="0" smtClean="0">
                <a:solidFill>
                  <a:srgbClr val="FFFFFF"/>
                </a:solidFill>
              </a:rPr>
              <a:t>from Dec. 4, 2015 with the 6 </a:t>
            </a:r>
            <a:r>
              <a:rPr lang="en-US" dirty="0">
                <a:solidFill>
                  <a:srgbClr val="FFFFFF"/>
                </a:solidFill>
              </a:rPr>
              <a:t>A</a:t>
            </a:r>
            <a:r>
              <a:rPr lang="en-US" dirty="0" smtClean="0">
                <a:solidFill>
                  <a:srgbClr val="FFFFFF"/>
                </a:solidFill>
              </a:rPr>
              <a:t>lamo drop locations in red. The colored lines are flight paths.</a:t>
            </a:r>
            <a:endParaRPr lang="en-US" dirty="0">
              <a:solidFill>
                <a:srgbClr val="FFFFFF"/>
              </a:solidFill>
            </a:endParaRPr>
          </a:p>
        </p:txBody>
      </p:sp>
      <p:grpSp>
        <p:nvGrpSpPr>
          <p:cNvPr id="7" name="Group 6"/>
          <p:cNvGrpSpPr/>
          <p:nvPr/>
        </p:nvGrpSpPr>
        <p:grpSpPr>
          <a:xfrm>
            <a:off x="4843924" y="2193060"/>
            <a:ext cx="4176394" cy="3731634"/>
            <a:chOff x="68725" y="2170087"/>
            <a:chExt cx="4176394" cy="3731634"/>
          </a:xfrm>
        </p:grpSpPr>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l="22191" t="22539" r="5871" b="27792"/>
            <a:stretch/>
          </p:blipFill>
          <p:spPr>
            <a:xfrm rot="10800000">
              <a:off x="68725" y="2170087"/>
              <a:ext cx="4176394" cy="3731634"/>
            </a:xfrm>
            <a:prstGeom prst="rect">
              <a:avLst/>
            </a:prstGeom>
            <a:solidFill>
              <a:schemeClr val="bg1"/>
            </a:solidFill>
            <a:ln w="38100" cmpd="sng">
              <a:solidFill>
                <a:schemeClr val="tx1"/>
              </a:solidFill>
            </a:ln>
          </p:spPr>
        </p:pic>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l="16841" t="22540" r="5871" b="73673"/>
            <a:stretch/>
          </p:blipFill>
          <p:spPr>
            <a:xfrm>
              <a:off x="117977" y="5632791"/>
              <a:ext cx="4075728" cy="258443"/>
            </a:xfrm>
            <a:prstGeom prst="rect">
              <a:avLst/>
            </a:prstGeom>
            <a:solidFill>
              <a:schemeClr val="bg1"/>
            </a:solidFill>
            <a:ln>
              <a:solidFill>
                <a:schemeClr val="tx1"/>
              </a:solidFill>
            </a:ln>
          </p:spPr>
        </p:pic>
      </p:grpSp>
      <p:pic>
        <p:nvPicPr>
          <p:cNvPr id="5" name="Picture 4" descr="ALAMO_float_locations_v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665" y="2193060"/>
            <a:ext cx="4651370" cy="3732040"/>
          </a:xfrm>
          <a:prstGeom prst="rect">
            <a:avLst/>
          </a:prstGeom>
          <a:ln w="28575" cmpd="sng">
            <a:solidFill>
              <a:srgbClr val="000000"/>
            </a:solidFill>
          </a:ln>
        </p:spPr>
      </p:pic>
      <p:sp>
        <p:nvSpPr>
          <p:cNvPr id="12" name="Rectangle 11"/>
          <p:cNvSpPr/>
          <p:nvPr/>
        </p:nvSpPr>
        <p:spPr>
          <a:xfrm>
            <a:off x="4843924" y="2193060"/>
            <a:ext cx="4176394"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979943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31363" y="139393"/>
            <a:ext cx="8289303" cy="8432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srgbClr val="FFFFFF"/>
                </a:solidFill>
              </a:rPr>
              <a:t>The Rosetta Project focuses on measuring the Ross Ice Shelf in Antarctica. What is an ice shelf?</a:t>
            </a:r>
            <a:endParaRPr lang="en-US" sz="3200" dirty="0">
              <a:solidFill>
                <a:srgbClr val="FFFFFF"/>
              </a:solidFill>
            </a:endParaRPr>
          </a:p>
        </p:txBody>
      </p:sp>
      <p:pic>
        <p:nvPicPr>
          <p:cNvPr id="8" name="Picture 4"/>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2667" b="96167" l="10000" r="100000">
                        <a14:foregroundMark x1="88889" y1="82833" x2="88889" y2="82833"/>
                        <a14:foregroundMark x1="89444" y1="90333" x2="89444" y2="90333"/>
                      </a14:backgroundRemoval>
                    </a14:imgEffect>
                  </a14:imgLayer>
                </a14:imgProps>
              </a:ext>
              <a:ext uri="{28A0092B-C50C-407E-A947-70E740481C1C}">
                <a14:useLocalDpi xmlns:a14="http://schemas.microsoft.com/office/drawing/2010/main"/>
              </a:ext>
            </a:extLst>
          </a:blip>
          <a:srcRect r="13199"/>
          <a:stretch/>
        </p:blipFill>
        <p:spPr bwMode="auto">
          <a:xfrm rot="15249832">
            <a:off x="911050" y="1184439"/>
            <a:ext cx="7520263" cy="57758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10497" y="5971926"/>
            <a:ext cx="4900647" cy="523220"/>
          </a:xfrm>
          <a:prstGeom prst="rect">
            <a:avLst/>
          </a:prstGeom>
          <a:noFill/>
        </p:spPr>
        <p:txBody>
          <a:bodyPr wrap="square" rtlCol="0">
            <a:spAutoFit/>
          </a:bodyPr>
          <a:lstStyle/>
          <a:p>
            <a:r>
              <a:rPr lang="en-US" sz="2800" dirty="0" smtClean="0">
                <a:solidFill>
                  <a:srgbClr val="FFFFFF"/>
                </a:solidFill>
              </a:rPr>
              <a:t>Ice elevation Map of Antarctica </a:t>
            </a:r>
            <a:endParaRPr lang="en-US" sz="2800" dirty="0">
              <a:solidFill>
                <a:srgbClr val="FFFFFF"/>
              </a:solidFill>
            </a:endParaRPr>
          </a:p>
        </p:txBody>
      </p:sp>
      <p:pic>
        <p:nvPicPr>
          <p:cNvPr id="11" name="Picture 10" descr="NOAA.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29815" y="5278468"/>
            <a:ext cx="1245757" cy="1245757"/>
          </a:xfrm>
          <a:prstGeom prst="rect">
            <a:avLst/>
          </a:prstGeom>
          <a:ln>
            <a:noFill/>
          </a:ln>
          <a:effectLst>
            <a:softEdge rad="112500"/>
          </a:effectLst>
        </p:spPr>
      </p:pic>
      <p:sp>
        <p:nvSpPr>
          <p:cNvPr id="3" name="Left Arrow 2"/>
          <p:cNvSpPr/>
          <p:nvPr/>
        </p:nvSpPr>
        <p:spPr>
          <a:xfrm rot="19368801" flipV="1">
            <a:off x="4650251" y="2946657"/>
            <a:ext cx="2293397" cy="232550"/>
          </a:xfrm>
          <a:prstGeom prst="lef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4310422" y="3632939"/>
            <a:ext cx="592133" cy="517192"/>
          </a:xfrm>
          <a:prstGeom prst="ellipse">
            <a:avLst/>
          </a:prstGeom>
          <a:solidFill>
            <a:schemeClr val="bg1">
              <a:alpha val="0"/>
            </a:schemeClr>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6827064" y="2061311"/>
            <a:ext cx="1464428" cy="369332"/>
          </a:xfrm>
          <a:prstGeom prst="rect">
            <a:avLst/>
          </a:prstGeom>
          <a:noFill/>
        </p:spPr>
        <p:txBody>
          <a:bodyPr wrap="square" rtlCol="0">
            <a:spAutoFit/>
          </a:bodyPr>
          <a:lstStyle/>
          <a:p>
            <a:r>
              <a:rPr lang="en-US" dirty="0" smtClean="0">
                <a:solidFill>
                  <a:srgbClr val="FFFFFF"/>
                </a:solidFill>
              </a:rPr>
              <a:t>Ross Ice Shelf</a:t>
            </a:r>
            <a:endParaRPr lang="en-US" dirty="0">
              <a:solidFill>
                <a:srgbClr val="FFFFFF"/>
              </a:solidFill>
            </a:endParaRPr>
          </a:p>
        </p:txBody>
      </p:sp>
    </p:spTree>
    <p:extLst>
      <p:ext uri="{BB962C8B-B14F-4D97-AF65-F5344CB8AC3E}">
        <p14:creationId xmlns:p14="http://schemas.microsoft.com/office/powerpoint/2010/main" val="213173391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FF"/>
                </a:solidFill>
              </a:rPr>
              <a:t>Each Alamo buoy is named </a:t>
            </a:r>
            <a:r>
              <a:rPr lang="en-US" dirty="0" smtClean="0">
                <a:solidFill>
                  <a:srgbClr val="FFFFFF"/>
                </a:solidFill>
              </a:rPr>
              <a:t>for </a:t>
            </a:r>
            <a:r>
              <a:rPr lang="en-US" dirty="0" smtClean="0">
                <a:solidFill>
                  <a:srgbClr val="FFFFFF"/>
                </a:solidFill>
              </a:rPr>
              <a:t>an Antarctic seabird</a:t>
            </a:r>
            <a:endParaRPr lang="en-US" dirty="0">
              <a:solidFill>
                <a:srgbClr val="FFFFFF"/>
              </a:solidFill>
            </a:endParaRPr>
          </a:p>
        </p:txBody>
      </p:sp>
      <p:sp>
        <p:nvSpPr>
          <p:cNvPr id="3" name="Content Placeholder 2"/>
          <p:cNvSpPr>
            <a:spLocks noGrp="1"/>
          </p:cNvSpPr>
          <p:nvPr>
            <p:ph idx="1"/>
          </p:nvPr>
        </p:nvSpPr>
        <p:spPr>
          <a:xfrm>
            <a:off x="474134" y="1931482"/>
            <a:ext cx="4571999" cy="4360322"/>
          </a:xfrm>
        </p:spPr>
        <p:txBody>
          <a:bodyPr>
            <a:normAutofit fontScale="92500"/>
          </a:bodyPr>
          <a:lstStyle/>
          <a:p>
            <a:r>
              <a:rPr lang="en-US" dirty="0" smtClean="0">
                <a:solidFill>
                  <a:srgbClr val="FFFFFF"/>
                </a:solidFill>
              </a:rPr>
              <a:t>10100 – Snow </a:t>
            </a:r>
            <a:r>
              <a:rPr lang="en-US" dirty="0">
                <a:solidFill>
                  <a:srgbClr val="FFFFFF"/>
                </a:solidFill>
              </a:rPr>
              <a:t>Petrel</a:t>
            </a:r>
          </a:p>
          <a:p>
            <a:r>
              <a:rPr lang="en-US" dirty="0" smtClean="0">
                <a:solidFill>
                  <a:srgbClr val="FFFFFF"/>
                </a:solidFill>
              </a:rPr>
              <a:t>10099– Sooty  </a:t>
            </a:r>
            <a:r>
              <a:rPr lang="en-US" dirty="0">
                <a:solidFill>
                  <a:srgbClr val="FFFFFF"/>
                </a:solidFill>
              </a:rPr>
              <a:t>Shearwater</a:t>
            </a:r>
          </a:p>
          <a:p>
            <a:r>
              <a:rPr lang="en-US" dirty="0" smtClean="0">
                <a:solidFill>
                  <a:srgbClr val="FFFFFF"/>
                </a:solidFill>
              </a:rPr>
              <a:t>10103– South </a:t>
            </a:r>
            <a:r>
              <a:rPr lang="en-US" dirty="0">
                <a:solidFill>
                  <a:srgbClr val="FFFFFF"/>
                </a:solidFill>
              </a:rPr>
              <a:t>Polar </a:t>
            </a:r>
            <a:r>
              <a:rPr lang="en-US" dirty="0" err="1">
                <a:solidFill>
                  <a:srgbClr val="FFFFFF"/>
                </a:solidFill>
              </a:rPr>
              <a:t>Skua</a:t>
            </a:r>
            <a:endParaRPr lang="en-US" dirty="0">
              <a:solidFill>
                <a:srgbClr val="FFFFFF"/>
              </a:solidFill>
            </a:endParaRPr>
          </a:p>
          <a:p>
            <a:r>
              <a:rPr lang="en-US" dirty="0" smtClean="0">
                <a:solidFill>
                  <a:srgbClr val="FFFFFF"/>
                </a:solidFill>
              </a:rPr>
              <a:t>10098 – </a:t>
            </a:r>
            <a:r>
              <a:rPr lang="en-US" dirty="0" err="1" smtClean="0">
                <a:solidFill>
                  <a:srgbClr val="FFFFFF"/>
                </a:solidFill>
              </a:rPr>
              <a:t>Adelie</a:t>
            </a:r>
            <a:r>
              <a:rPr lang="en-US" dirty="0" smtClean="0">
                <a:solidFill>
                  <a:srgbClr val="FFFFFF"/>
                </a:solidFill>
              </a:rPr>
              <a:t> </a:t>
            </a:r>
            <a:r>
              <a:rPr lang="en-US" dirty="0">
                <a:solidFill>
                  <a:srgbClr val="FFFFFF"/>
                </a:solidFill>
              </a:rPr>
              <a:t>Penguin</a:t>
            </a:r>
          </a:p>
          <a:p>
            <a:r>
              <a:rPr lang="en-US" dirty="0" smtClean="0">
                <a:solidFill>
                  <a:srgbClr val="FFFFFF"/>
                </a:solidFill>
              </a:rPr>
              <a:t>10102 – Antarctic </a:t>
            </a:r>
            <a:r>
              <a:rPr lang="en-US" dirty="0">
                <a:solidFill>
                  <a:srgbClr val="FFFFFF"/>
                </a:solidFill>
              </a:rPr>
              <a:t>Tern</a:t>
            </a:r>
          </a:p>
          <a:p>
            <a:r>
              <a:rPr lang="en-US" smtClean="0">
                <a:solidFill>
                  <a:srgbClr val="FFFFFF"/>
                </a:solidFill>
              </a:rPr>
              <a:t>10101 – Wandering </a:t>
            </a:r>
            <a:r>
              <a:rPr lang="en-US" dirty="0">
                <a:solidFill>
                  <a:srgbClr val="FFFFFF"/>
                </a:solidFill>
              </a:rPr>
              <a:t>Albatross </a:t>
            </a:r>
          </a:p>
        </p:txBody>
      </p:sp>
      <p:sp>
        <p:nvSpPr>
          <p:cNvPr id="6" name="Content Placeholder 2"/>
          <p:cNvSpPr txBox="1">
            <a:spLocks/>
          </p:cNvSpPr>
          <p:nvPr/>
        </p:nvSpPr>
        <p:spPr>
          <a:xfrm>
            <a:off x="5459279" y="1765841"/>
            <a:ext cx="29007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solidFill>
                  <a:srgbClr val="FFFFFF"/>
                </a:solidFill>
              </a:rPr>
              <a:t>You can follow their ‘flight pattern’ as they glide out of the aircraft and then bob up and down in the ocean sending data home to us</a:t>
            </a:r>
            <a:endParaRPr lang="en-US" dirty="0">
              <a:solidFill>
                <a:srgbClr val="FFFFFF"/>
              </a:solidFill>
            </a:endParaRPr>
          </a:p>
        </p:txBody>
      </p:sp>
    </p:spTree>
    <p:extLst>
      <p:ext uri="{BB962C8B-B14F-4D97-AF65-F5344CB8AC3E}">
        <p14:creationId xmlns:p14="http://schemas.microsoft.com/office/powerpoint/2010/main" val="333962600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924" y="173040"/>
            <a:ext cx="8534400" cy="1143000"/>
          </a:xfrm>
        </p:spPr>
        <p:txBody>
          <a:bodyPr>
            <a:normAutofit fontScale="90000"/>
          </a:bodyPr>
          <a:lstStyle/>
          <a:p>
            <a:r>
              <a:rPr lang="en-US" dirty="0" smtClean="0">
                <a:solidFill>
                  <a:srgbClr val="FFFFFF"/>
                </a:solidFill>
              </a:rPr>
              <a:t>The buoys have two different behaviors and reporting rates</a:t>
            </a:r>
            <a:r>
              <a:rPr lang="is-IS" dirty="0" smtClean="0">
                <a:solidFill>
                  <a:srgbClr val="FFFFFF"/>
                </a:solidFill>
              </a:rPr>
              <a:t>…</a:t>
            </a:r>
            <a:endParaRPr lang="en-US" dirty="0">
              <a:solidFill>
                <a:srgbClr val="FFFFFF"/>
              </a:solidFill>
            </a:endParaRPr>
          </a:p>
        </p:txBody>
      </p:sp>
      <p:sp>
        <p:nvSpPr>
          <p:cNvPr id="4" name="Content Placeholder 3"/>
          <p:cNvSpPr txBox="1">
            <a:spLocks noGrp="1"/>
          </p:cNvSpPr>
          <p:nvPr>
            <p:ph idx="1"/>
          </p:nvPr>
        </p:nvSpPr>
        <p:spPr>
          <a:xfrm>
            <a:off x="457200" y="1688266"/>
            <a:ext cx="8229600" cy="3243965"/>
          </a:xfrm>
          <a:prstGeom prst="rect">
            <a:avLst/>
          </a:prstGeom>
          <a:noFill/>
        </p:spPr>
        <p:txBody>
          <a:bodyPr wrap="square" rtlCol="0">
            <a:spAutoFit/>
          </a:bodyPr>
          <a:lstStyle/>
          <a:p>
            <a:r>
              <a:rPr lang="en-US" dirty="0" smtClean="0">
                <a:solidFill>
                  <a:srgbClr val="FFFFFF"/>
                </a:solidFill>
              </a:rPr>
              <a:t>Most</a:t>
            </a:r>
            <a:r>
              <a:rPr lang="en-US" dirty="0" smtClean="0">
                <a:solidFill>
                  <a:srgbClr val="FFFFFF"/>
                </a:solidFill>
              </a:rPr>
              <a:t> </a:t>
            </a:r>
            <a:r>
              <a:rPr lang="en-US" dirty="0" smtClean="0">
                <a:solidFill>
                  <a:srgbClr val="FFFFFF"/>
                </a:solidFill>
              </a:rPr>
              <a:t>will park on the seafloor and </a:t>
            </a:r>
            <a:r>
              <a:rPr lang="en-US" dirty="0" smtClean="0">
                <a:solidFill>
                  <a:srgbClr val="FFFFFF"/>
                </a:solidFill>
              </a:rPr>
              <a:t>wait.  </a:t>
            </a:r>
            <a:r>
              <a:rPr lang="en-US" dirty="0">
                <a:solidFill>
                  <a:srgbClr val="FFFFFF"/>
                </a:solidFill>
              </a:rPr>
              <a:t>P</a:t>
            </a:r>
            <a:r>
              <a:rPr lang="en-US" dirty="0" smtClean="0">
                <a:solidFill>
                  <a:srgbClr val="FFFFFF"/>
                </a:solidFill>
              </a:rPr>
              <a:t>eriodically they will be awakened. </a:t>
            </a:r>
            <a:endParaRPr lang="en-US" dirty="0" smtClean="0">
              <a:solidFill>
                <a:srgbClr val="FFFFFF"/>
              </a:solidFill>
            </a:endParaRPr>
          </a:p>
          <a:p>
            <a:r>
              <a:rPr lang="en-US" dirty="0" smtClean="0">
                <a:solidFill>
                  <a:srgbClr val="FFFFFF"/>
                </a:solidFill>
              </a:rPr>
              <a:t>Once awakened </a:t>
            </a:r>
            <a:r>
              <a:rPr lang="en-US" dirty="0" smtClean="0">
                <a:solidFill>
                  <a:srgbClr val="FFFFFF"/>
                </a:solidFill>
              </a:rPr>
              <a:t>they will </a:t>
            </a:r>
            <a:r>
              <a:rPr lang="en-US" dirty="0" smtClean="0">
                <a:solidFill>
                  <a:srgbClr val="FFFFFF"/>
                </a:solidFill>
              </a:rPr>
              <a:t>rise </a:t>
            </a:r>
            <a:r>
              <a:rPr lang="en-US" dirty="0" smtClean="0">
                <a:solidFill>
                  <a:srgbClr val="FFFFFF"/>
                </a:solidFill>
              </a:rPr>
              <a:t>to the surface </a:t>
            </a:r>
            <a:r>
              <a:rPr lang="en-US" dirty="0" smtClean="0">
                <a:solidFill>
                  <a:srgbClr val="FFFFFF"/>
                </a:solidFill>
              </a:rPr>
              <a:t>collectin</a:t>
            </a:r>
            <a:r>
              <a:rPr lang="en-US" dirty="0" smtClean="0">
                <a:solidFill>
                  <a:srgbClr val="FFFFFF"/>
                </a:solidFill>
              </a:rPr>
              <a:t>g data as they go up, </a:t>
            </a:r>
            <a:r>
              <a:rPr lang="en-US" dirty="0" smtClean="0">
                <a:solidFill>
                  <a:srgbClr val="FFFFFF"/>
                </a:solidFill>
              </a:rPr>
              <a:t>and phone it in. </a:t>
            </a:r>
            <a:endParaRPr lang="en-US" dirty="0" smtClean="0">
              <a:solidFill>
                <a:srgbClr val="FFFFFF"/>
              </a:solidFill>
            </a:endParaRPr>
          </a:p>
          <a:p>
            <a:r>
              <a:rPr lang="en-US" dirty="0" smtClean="0">
                <a:solidFill>
                  <a:srgbClr val="FFFFFF"/>
                </a:solidFill>
              </a:rPr>
              <a:t>Then </a:t>
            </a:r>
            <a:r>
              <a:rPr lang="en-US" dirty="0" smtClean="0">
                <a:solidFill>
                  <a:srgbClr val="FFFFFF"/>
                </a:solidFill>
              </a:rPr>
              <a:t>they will return to the bottom waiting until </a:t>
            </a:r>
            <a:r>
              <a:rPr lang="en-US" dirty="0" smtClean="0">
                <a:solidFill>
                  <a:srgbClr val="FFFFFF"/>
                </a:solidFill>
              </a:rPr>
              <a:t>it is time to collect more data. </a:t>
            </a:r>
          </a:p>
        </p:txBody>
      </p:sp>
      <p:grpSp>
        <p:nvGrpSpPr>
          <p:cNvPr id="5" name="Group 4"/>
          <p:cNvGrpSpPr/>
          <p:nvPr/>
        </p:nvGrpSpPr>
        <p:grpSpPr>
          <a:xfrm>
            <a:off x="3361448" y="4874147"/>
            <a:ext cx="5782552" cy="3967706"/>
            <a:chOff x="1562100" y="4658970"/>
            <a:chExt cx="6019800" cy="4254500"/>
          </a:xfrm>
        </p:grpSpPr>
        <p:pic>
          <p:nvPicPr>
            <p:cNvPr id="6" name="Picture 5" descr="Screen Shot 2016-10-24 at 12.26.18 A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562100" y="5355728"/>
              <a:ext cx="6019800" cy="1476872"/>
            </a:xfrm>
            <a:prstGeom prst="rect">
              <a:avLst/>
            </a:prstGeom>
          </p:spPr>
        </p:pic>
        <p:pic>
          <p:nvPicPr>
            <p:cNvPr id="7" name="Picture 6" descr="Screen Shot 2016-10-24 at 12.27.58 AM.png"/>
            <p:cNvPicPr>
              <a:picLocks noChangeAspect="1"/>
            </p:cNvPicPr>
            <p:nvPr/>
          </p:nvPicPr>
          <p:blipFill>
            <a:blip r:embed="rId3">
              <a:extLst>
                <a:ext uri="{BEBA8EAE-BF5A-486C-A8C5-ECC9F3942E4B}">
                  <a14:imgProps xmlns:a14="http://schemas.microsoft.com/office/drawing/2010/main">
                    <a14:imgLayer r:embed="rId4">
                      <a14:imgEffect>
                        <a14:backgroundRemoval t="6716" b="90000" l="9868" r="89912">
                          <a14:foregroundMark x1="58333" y1="16716" x2="58333" y2="16716"/>
                          <a14:foregroundMark x1="44518" y1="17985" x2="44518" y2="17985"/>
                          <a14:foregroundMark x1="59649" y1="8507" x2="59649" y2="8507"/>
                        </a14:backgroundRemoval>
                      </a14:imgEffect>
                    </a14:imgLayer>
                  </a14:imgProps>
                </a:ext>
                <a:ext uri="{28A0092B-C50C-407E-A947-70E740481C1C}">
                  <a14:useLocalDpi xmlns:a14="http://schemas.microsoft.com/office/drawing/2010/main"/>
                </a:ext>
              </a:extLst>
            </a:blip>
            <a:stretch>
              <a:fillRect/>
            </a:stretch>
          </p:blipFill>
          <p:spPr>
            <a:xfrm>
              <a:off x="1860074" y="4658970"/>
              <a:ext cx="1447800" cy="4254500"/>
            </a:xfrm>
            <a:prstGeom prst="rect">
              <a:avLst/>
            </a:prstGeom>
          </p:spPr>
        </p:pic>
      </p:grpSp>
    </p:spTree>
    <p:extLst>
      <p:ext uri="{BB962C8B-B14F-4D97-AF65-F5344CB8AC3E}">
        <p14:creationId xmlns:p14="http://schemas.microsoft.com/office/powerpoint/2010/main" val="3188438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noGrp="1"/>
          </p:cNvSpPr>
          <p:nvPr>
            <p:ph idx="1"/>
          </p:nvPr>
        </p:nvSpPr>
        <p:spPr>
          <a:xfrm>
            <a:off x="457200" y="625582"/>
            <a:ext cx="8229600" cy="3243965"/>
          </a:xfrm>
          <a:prstGeom prst="rect">
            <a:avLst/>
          </a:prstGeom>
          <a:noFill/>
        </p:spPr>
        <p:txBody>
          <a:bodyPr wrap="square" rtlCol="0">
            <a:spAutoFit/>
          </a:bodyPr>
          <a:lstStyle/>
          <a:p>
            <a:r>
              <a:rPr lang="en-US" dirty="0" smtClean="0">
                <a:solidFill>
                  <a:srgbClr val="FFFFFF"/>
                </a:solidFill>
              </a:rPr>
              <a:t>One will free drift</a:t>
            </a:r>
            <a:r>
              <a:rPr lang="en-US" dirty="0" smtClean="0">
                <a:solidFill>
                  <a:srgbClr val="FFFFFF"/>
                </a:solidFill>
              </a:rPr>
              <a:t>/float around in the </a:t>
            </a:r>
            <a:r>
              <a:rPr lang="en-US" dirty="0" smtClean="0">
                <a:solidFill>
                  <a:srgbClr val="FFFFFF"/>
                </a:solidFill>
              </a:rPr>
              <a:t>ocean (the one we call Albatross 10101) </a:t>
            </a:r>
            <a:endParaRPr lang="en-US" dirty="0" smtClean="0">
              <a:solidFill>
                <a:srgbClr val="FFFFFF"/>
              </a:solidFill>
            </a:endParaRPr>
          </a:p>
          <a:p>
            <a:r>
              <a:rPr lang="en-US" dirty="0" smtClean="0">
                <a:solidFill>
                  <a:srgbClr val="FFFFFF"/>
                </a:solidFill>
              </a:rPr>
              <a:t>Periodically </a:t>
            </a:r>
            <a:r>
              <a:rPr lang="en-US" dirty="0" smtClean="0">
                <a:solidFill>
                  <a:srgbClr val="FFFFFF"/>
                </a:solidFill>
              </a:rPr>
              <a:t>they </a:t>
            </a:r>
            <a:r>
              <a:rPr lang="en-US" dirty="0" smtClean="0">
                <a:solidFill>
                  <a:srgbClr val="FFFFFF"/>
                </a:solidFill>
              </a:rPr>
              <a:t>will be turned on. They will </a:t>
            </a:r>
            <a:r>
              <a:rPr lang="en-US" dirty="0" smtClean="0">
                <a:solidFill>
                  <a:srgbClr val="FFFFFF"/>
                </a:solidFill>
              </a:rPr>
              <a:t>drop down to the ocean bottom and </a:t>
            </a:r>
            <a:r>
              <a:rPr lang="en-US" dirty="0" smtClean="0">
                <a:solidFill>
                  <a:srgbClr val="FFFFFF"/>
                </a:solidFill>
              </a:rPr>
              <a:t>as they </a:t>
            </a:r>
            <a:r>
              <a:rPr lang="en-US" dirty="0">
                <a:solidFill>
                  <a:srgbClr val="FFFFFF"/>
                </a:solidFill>
              </a:rPr>
              <a:t>rise to the </a:t>
            </a:r>
            <a:r>
              <a:rPr lang="en-US" dirty="0" smtClean="0">
                <a:solidFill>
                  <a:srgbClr val="FFFFFF"/>
                </a:solidFill>
              </a:rPr>
              <a:t>surface they will collect data.</a:t>
            </a:r>
            <a:endParaRPr lang="en-US" dirty="0">
              <a:solidFill>
                <a:srgbClr val="FFFFFF"/>
              </a:solidFill>
            </a:endParaRPr>
          </a:p>
          <a:p>
            <a:r>
              <a:rPr lang="en-US" dirty="0" smtClean="0">
                <a:solidFill>
                  <a:srgbClr val="FFFFFF"/>
                </a:solidFill>
              </a:rPr>
              <a:t>They </a:t>
            </a:r>
            <a:r>
              <a:rPr lang="en-US" dirty="0" smtClean="0">
                <a:solidFill>
                  <a:srgbClr val="FFFFFF"/>
                </a:solidFill>
              </a:rPr>
              <a:t>will then go back to drifting</a:t>
            </a:r>
            <a:endParaRPr lang="en-US" dirty="0">
              <a:solidFill>
                <a:srgbClr val="FFFFFF"/>
              </a:solidFill>
            </a:endParaRPr>
          </a:p>
        </p:txBody>
      </p:sp>
      <p:sp>
        <p:nvSpPr>
          <p:cNvPr id="5" name="Title 1"/>
          <p:cNvSpPr txBox="1">
            <a:spLocks/>
          </p:cNvSpPr>
          <p:nvPr/>
        </p:nvSpPr>
        <p:spPr>
          <a:xfrm>
            <a:off x="609600" y="427038"/>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solidFill>
                <a:srgbClr val="FFFFFF"/>
              </a:solidFill>
            </a:endParaRPr>
          </a:p>
        </p:txBody>
      </p:sp>
      <p:pic>
        <p:nvPicPr>
          <p:cNvPr id="7" name="Picture 6" descr="Screen Shot 2016-10-24 at 12.26.18 A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5459764"/>
            <a:ext cx="9144000" cy="1377317"/>
          </a:xfrm>
          <a:prstGeom prst="rect">
            <a:avLst/>
          </a:prstGeom>
        </p:spPr>
      </p:pic>
      <p:pic>
        <p:nvPicPr>
          <p:cNvPr id="8" name="Picture 7" descr="Screen Shot 2016-10-24 at 12.27.58 AM.png"/>
          <p:cNvPicPr>
            <a:picLocks noChangeAspect="1"/>
          </p:cNvPicPr>
          <p:nvPr/>
        </p:nvPicPr>
        <p:blipFill>
          <a:blip r:embed="rId3">
            <a:extLst>
              <a:ext uri="{BEBA8EAE-BF5A-486C-A8C5-ECC9F3942E4B}">
                <a14:imgProps xmlns:a14="http://schemas.microsoft.com/office/drawing/2010/main">
                  <a14:imgLayer r:embed="rId4">
                    <a14:imgEffect>
                      <a14:backgroundRemoval t="6716" b="90000" l="9868" r="89912">
                        <a14:foregroundMark x1="58333" y1="16716" x2="58333" y2="16716"/>
                        <a14:foregroundMark x1="44518" y1="17985" x2="44518" y2="17985"/>
                        <a14:foregroundMark x1="59649" y1="8507" x2="59649" y2="8507"/>
                      </a14:backgroundRemoval>
                    </a14:imgEffect>
                  </a14:imgLayer>
                </a14:imgProps>
              </a:ext>
              <a:ext uri="{28A0092B-C50C-407E-A947-70E740481C1C}">
                <a14:useLocalDpi xmlns:a14="http://schemas.microsoft.com/office/drawing/2010/main"/>
              </a:ext>
            </a:extLst>
          </a:blip>
          <a:stretch>
            <a:fillRect/>
          </a:stretch>
        </p:blipFill>
        <p:spPr>
          <a:xfrm>
            <a:off x="5385472" y="3678601"/>
            <a:ext cx="1422063" cy="3967706"/>
          </a:xfrm>
          <a:prstGeom prst="rect">
            <a:avLst/>
          </a:prstGeom>
        </p:spPr>
      </p:pic>
    </p:spTree>
    <p:extLst>
      <p:ext uri="{BB962C8B-B14F-4D97-AF65-F5344CB8AC3E}">
        <p14:creationId xmlns:p14="http://schemas.microsoft.com/office/powerpoint/2010/main" val="22133326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path" presetSubtype="0" accel="50000" decel="50000" fill="hold" nodeType="clickEffect">
                                  <p:stCondLst>
                                    <p:cond delay="0"/>
                                  </p:stCondLst>
                                  <p:childTnLst>
                                    <p:animMotion origin="layout" path="M -0.00035 0.03472 C 3.33333E-6 0.03912 0.00104 0.08981 0.00416 0.08634 C 0.0085 0.08194 0.01024 0.04606 0.01441 0.08194 C 0.01701 0.10301 0.02014 0.15717 0.02222 0.15509 C 0.02743 0.15324 0.02847 0.09791 0.02847 0.04745 C 0.02882 -0.02408 0.02205 -0.08426 0.01406 -0.09098 C 0.0059 -0.09537 -0.0007 -0.01922 -0.00035 0.03472 Z " pathEditMode="relative" rAng="0" ptsTypes="fffffff">
                                      <p:cBhvr>
                                        <p:cTn id="6" dur="5000" fill="hold"/>
                                        <p:tgtEl>
                                          <p:spTgt spid="8"/>
                                        </p:tgtEl>
                                        <p:attrNameLst>
                                          <p:attrName>ppt_x</p:attrName>
                                          <p:attrName>ppt_y</p:attrName>
                                        </p:attrNameLst>
                                      </p:cBhvr>
                                      <p:rCtr x="1441" y="-3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FF"/>
                </a:solidFill>
              </a:rPr>
              <a:t>Most phone </a:t>
            </a:r>
            <a:r>
              <a:rPr lang="en-US" dirty="0" smtClean="0">
                <a:solidFill>
                  <a:srgbClr val="FFFFFF"/>
                </a:solidFill>
              </a:rPr>
              <a:t>home daily </a:t>
            </a:r>
            <a:r>
              <a:rPr lang="en-US" dirty="0" smtClean="0">
                <a:solidFill>
                  <a:srgbClr val="FFFFFF"/>
                </a:solidFill>
              </a:rPr>
              <a:t>while one (10099) phones in every </a:t>
            </a:r>
            <a:r>
              <a:rPr lang="en-US" dirty="0" smtClean="0">
                <a:solidFill>
                  <a:srgbClr val="FFFFFF"/>
                </a:solidFill>
              </a:rPr>
              <a:t>3 to 4 days</a:t>
            </a:r>
            <a:endParaRPr lang="en-US" dirty="0">
              <a:solidFill>
                <a:srgbClr val="FFFFFF"/>
              </a:solidFill>
            </a:endParaRPr>
          </a:p>
        </p:txBody>
      </p:sp>
      <p:pic>
        <p:nvPicPr>
          <p:cNvPr id="5" name="Picture 4" descr="Screen Shot 2016-10-24 at 12.26.18 A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5012267"/>
            <a:ext cx="4645879" cy="1845733"/>
          </a:xfrm>
          <a:prstGeom prst="rect">
            <a:avLst/>
          </a:prstGeom>
        </p:spPr>
      </p:pic>
      <p:pic>
        <p:nvPicPr>
          <p:cNvPr id="6" name="Picture 5" descr="Screen Shot 2016-10-24 at 12.27.58 AM.png"/>
          <p:cNvPicPr>
            <a:picLocks noChangeAspect="1"/>
          </p:cNvPicPr>
          <p:nvPr/>
        </p:nvPicPr>
        <p:blipFill>
          <a:blip r:embed="rId3">
            <a:extLst>
              <a:ext uri="{BEBA8EAE-BF5A-486C-A8C5-ECC9F3942E4B}">
                <a14:imgProps xmlns:a14="http://schemas.microsoft.com/office/drawing/2010/main">
                  <a14:imgLayer r:embed="rId4">
                    <a14:imgEffect>
                      <a14:backgroundRemoval t="6716" b="90000" l="9868" r="89912">
                        <a14:foregroundMark x1="58333" y1="16716" x2="58333" y2="16716"/>
                        <a14:foregroundMark x1="44518" y1="17985" x2="44518" y2="17985"/>
                        <a14:foregroundMark x1="59649" y1="8507" x2="59649" y2="8507"/>
                      </a14:backgroundRemoval>
                    </a14:imgEffect>
                  </a14:imgLayer>
                </a14:imgProps>
              </a:ext>
              <a:ext uri="{28A0092B-C50C-407E-A947-70E740481C1C}">
                <a14:useLocalDpi xmlns:a14="http://schemas.microsoft.com/office/drawing/2010/main"/>
              </a:ext>
            </a:extLst>
          </a:blip>
          <a:stretch>
            <a:fillRect/>
          </a:stretch>
        </p:blipFill>
        <p:spPr>
          <a:xfrm>
            <a:off x="-41568" y="2032000"/>
            <a:ext cx="1117363" cy="5943110"/>
          </a:xfrm>
          <a:prstGeom prst="rect">
            <a:avLst/>
          </a:prstGeom>
        </p:spPr>
      </p:pic>
      <p:sp>
        <p:nvSpPr>
          <p:cNvPr id="12" name="TextBox 11"/>
          <p:cNvSpPr txBox="1"/>
          <p:nvPr/>
        </p:nvSpPr>
        <p:spPr>
          <a:xfrm>
            <a:off x="1105164" y="2552795"/>
            <a:ext cx="2066934" cy="830997"/>
          </a:xfrm>
          <a:prstGeom prst="rect">
            <a:avLst/>
          </a:prstGeom>
          <a:noFill/>
        </p:spPr>
        <p:txBody>
          <a:bodyPr wrap="square" rtlCol="0">
            <a:spAutoFit/>
          </a:bodyPr>
          <a:lstStyle/>
          <a:p>
            <a:r>
              <a:rPr lang="en-US" sz="2400" dirty="0" smtClean="0">
                <a:solidFill>
                  <a:srgbClr val="FFFFFF"/>
                </a:solidFill>
              </a:rPr>
              <a:t>Coming up to report Daily </a:t>
            </a:r>
            <a:endParaRPr lang="en-US" sz="2400" dirty="0">
              <a:solidFill>
                <a:srgbClr val="FFFFFF"/>
              </a:solidFill>
            </a:endParaRPr>
          </a:p>
        </p:txBody>
      </p:sp>
      <p:pic>
        <p:nvPicPr>
          <p:cNvPr id="14" name="Picture 13" descr="Screen Shot 2016-10-24 at 12.26.18 AM.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402667" y="5012267"/>
            <a:ext cx="4769025" cy="1847088"/>
          </a:xfrm>
          <a:prstGeom prst="rect">
            <a:avLst/>
          </a:prstGeom>
          <a:ln>
            <a:solidFill>
              <a:schemeClr val="accent1"/>
            </a:solidFill>
          </a:ln>
        </p:spPr>
      </p:pic>
      <p:sp>
        <p:nvSpPr>
          <p:cNvPr id="18" name="TextBox 17"/>
          <p:cNvSpPr txBox="1"/>
          <p:nvPr/>
        </p:nvSpPr>
        <p:spPr>
          <a:xfrm>
            <a:off x="5612308" y="2552795"/>
            <a:ext cx="2431835" cy="830997"/>
          </a:xfrm>
          <a:prstGeom prst="rect">
            <a:avLst/>
          </a:prstGeom>
          <a:noFill/>
        </p:spPr>
        <p:txBody>
          <a:bodyPr wrap="square" rtlCol="0">
            <a:spAutoFit/>
          </a:bodyPr>
          <a:lstStyle/>
          <a:p>
            <a:r>
              <a:rPr lang="en-US" sz="2400" dirty="0" smtClean="0">
                <a:solidFill>
                  <a:srgbClr val="FFFFFF"/>
                </a:solidFill>
              </a:rPr>
              <a:t>Coming up every 3 to 4 Days</a:t>
            </a:r>
            <a:endParaRPr lang="en-US" sz="2400" dirty="0">
              <a:solidFill>
                <a:srgbClr val="FFFFFF"/>
              </a:solidFill>
            </a:endParaRPr>
          </a:p>
        </p:txBody>
      </p:sp>
      <p:pic>
        <p:nvPicPr>
          <p:cNvPr id="19" name="Picture 18" descr="Screen Shot 2016-10-24 at 12.27.58 AM.png"/>
          <p:cNvPicPr>
            <a:picLocks noChangeAspect="1"/>
          </p:cNvPicPr>
          <p:nvPr/>
        </p:nvPicPr>
        <p:blipFill>
          <a:blip r:embed="rId3">
            <a:extLst>
              <a:ext uri="{BEBA8EAE-BF5A-486C-A8C5-ECC9F3942E4B}">
                <a14:imgProps xmlns:a14="http://schemas.microsoft.com/office/drawing/2010/main">
                  <a14:imgLayer r:embed="rId4">
                    <a14:imgEffect>
                      <a14:backgroundRemoval t="6716" b="90000" l="9868" r="89912">
                        <a14:foregroundMark x1="58333" y1="16716" x2="58333" y2="16716"/>
                        <a14:foregroundMark x1="44518" y1="17985" x2="44518" y2="17985"/>
                        <a14:foregroundMark x1="59649" y1="8507" x2="59649" y2="8507"/>
                      </a14:backgroundRemoval>
                    </a14:imgEffect>
                  </a14:imgLayer>
                </a14:imgProps>
              </a:ext>
              <a:ext uri="{28A0092B-C50C-407E-A947-70E740481C1C}">
                <a14:useLocalDpi xmlns:a14="http://schemas.microsoft.com/office/drawing/2010/main"/>
              </a:ext>
            </a:extLst>
          </a:blip>
          <a:stretch>
            <a:fillRect/>
          </a:stretch>
        </p:blipFill>
        <p:spPr>
          <a:xfrm>
            <a:off x="572411" y="2218267"/>
            <a:ext cx="1117363" cy="5943110"/>
          </a:xfrm>
          <a:prstGeom prst="rect">
            <a:avLst/>
          </a:prstGeom>
        </p:spPr>
      </p:pic>
      <p:pic>
        <p:nvPicPr>
          <p:cNvPr id="20" name="Picture 19" descr="Screen Shot 2016-10-24 at 12.27.58 AM.png"/>
          <p:cNvPicPr>
            <a:picLocks noChangeAspect="1"/>
          </p:cNvPicPr>
          <p:nvPr/>
        </p:nvPicPr>
        <p:blipFill>
          <a:blip r:embed="rId3">
            <a:extLst>
              <a:ext uri="{BEBA8EAE-BF5A-486C-A8C5-ECC9F3942E4B}">
                <a14:imgProps xmlns:a14="http://schemas.microsoft.com/office/drawing/2010/main">
                  <a14:imgLayer r:embed="rId4">
                    <a14:imgEffect>
                      <a14:backgroundRemoval t="6716" b="90000" l="9868" r="89912">
                        <a14:foregroundMark x1="58333" y1="16716" x2="58333" y2="16716"/>
                        <a14:foregroundMark x1="44518" y1="17985" x2="44518" y2="17985"/>
                        <a14:foregroundMark x1="59649" y1="8507" x2="59649" y2="8507"/>
                      </a14:backgroundRemoval>
                    </a14:imgEffect>
                  </a14:imgLayer>
                </a14:imgProps>
              </a:ext>
              <a:ext uri="{28A0092B-C50C-407E-A947-70E740481C1C}">
                <a14:useLocalDpi xmlns:a14="http://schemas.microsoft.com/office/drawing/2010/main"/>
              </a:ext>
            </a:extLst>
          </a:blip>
          <a:stretch>
            <a:fillRect/>
          </a:stretch>
        </p:blipFill>
        <p:spPr>
          <a:xfrm>
            <a:off x="1435774" y="2336801"/>
            <a:ext cx="1117363" cy="5943110"/>
          </a:xfrm>
          <a:prstGeom prst="rect">
            <a:avLst/>
          </a:prstGeom>
        </p:spPr>
      </p:pic>
      <p:pic>
        <p:nvPicPr>
          <p:cNvPr id="21" name="Picture 20" descr="Screen Shot 2016-10-24 at 12.27.58 AM.png"/>
          <p:cNvPicPr>
            <a:picLocks noChangeAspect="1"/>
          </p:cNvPicPr>
          <p:nvPr/>
        </p:nvPicPr>
        <p:blipFill>
          <a:blip r:embed="rId3">
            <a:extLst>
              <a:ext uri="{BEBA8EAE-BF5A-486C-A8C5-ECC9F3942E4B}">
                <a14:imgProps xmlns:a14="http://schemas.microsoft.com/office/drawing/2010/main">
                  <a14:imgLayer r:embed="rId4">
                    <a14:imgEffect>
                      <a14:backgroundRemoval t="6716" b="90000" l="9868" r="89912">
                        <a14:foregroundMark x1="58333" y1="16716" x2="58333" y2="16716"/>
                        <a14:foregroundMark x1="44518" y1="17985" x2="44518" y2="17985"/>
                        <a14:foregroundMark x1="59649" y1="8507" x2="59649" y2="8507"/>
                      </a14:backgroundRemoval>
                    </a14:imgEffect>
                  </a14:imgLayer>
                </a14:imgProps>
              </a:ext>
              <a:ext uri="{28A0092B-C50C-407E-A947-70E740481C1C}">
                <a14:useLocalDpi xmlns:a14="http://schemas.microsoft.com/office/drawing/2010/main"/>
              </a:ext>
            </a:extLst>
          </a:blip>
          <a:stretch>
            <a:fillRect/>
          </a:stretch>
        </p:blipFill>
        <p:spPr>
          <a:xfrm>
            <a:off x="5053626" y="3203937"/>
            <a:ext cx="1117363" cy="5943110"/>
          </a:xfrm>
          <a:prstGeom prst="rect">
            <a:avLst/>
          </a:prstGeom>
        </p:spPr>
      </p:pic>
      <p:pic>
        <p:nvPicPr>
          <p:cNvPr id="23" name="Picture 22" descr="Screen Shot 2016-10-24 at 12.27.58 AM.png"/>
          <p:cNvPicPr>
            <a:picLocks noChangeAspect="1"/>
          </p:cNvPicPr>
          <p:nvPr/>
        </p:nvPicPr>
        <p:blipFill>
          <a:blip r:embed="rId3">
            <a:extLst>
              <a:ext uri="{BEBA8EAE-BF5A-486C-A8C5-ECC9F3942E4B}">
                <a14:imgProps xmlns:a14="http://schemas.microsoft.com/office/drawing/2010/main">
                  <a14:imgLayer r:embed="rId4">
                    <a14:imgEffect>
                      <a14:backgroundRemoval t="6716" b="90000" l="9868" r="89912">
                        <a14:foregroundMark x1="58333" y1="16716" x2="58333" y2="16716"/>
                        <a14:foregroundMark x1="44518" y1="17985" x2="44518" y2="17985"/>
                        <a14:foregroundMark x1="59649" y1="8507" x2="59649" y2="8507"/>
                      </a14:backgroundRemoval>
                    </a14:imgEffect>
                  </a14:imgLayer>
                </a14:imgProps>
              </a:ext>
              <a:ext uri="{28A0092B-C50C-407E-A947-70E740481C1C}">
                <a14:useLocalDpi xmlns:a14="http://schemas.microsoft.com/office/drawing/2010/main"/>
              </a:ext>
            </a:extLst>
          </a:blip>
          <a:stretch>
            <a:fillRect/>
          </a:stretch>
        </p:blipFill>
        <p:spPr>
          <a:xfrm>
            <a:off x="6926780" y="3203937"/>
            <a:ext cx="1117363" cy="5943110"/>
          </a:xfrm>
          <a:prstGeom prst="rect">
            <a:avLst/>
          </a:prstGeom>
        </p:spPr>
      </p:pic>
    </p:spTree>
    <p:extLst>
      <p:ext uri="{BB962C8B-B14F-4D97-AF65-F5344CB8AC3E}">
        <p14:creationId xmlns:p14="http://schemas.microsoft.com/office/powerpoint/2010/main" val="28016110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ppt_x"/>
                                          </p:val>
                                        </p:tav>
                                        <p:tav tm="100000">
                                          <p:val>
                                            <p:strVal val="#ppt_x"/>
                                          </p:val>
                                        </p:tav>
                                      </p:tavLst>
                                    </p:anim>
                                    <p:anim calcmode="lin" valueType="num">
                                      <p:cBhvr additive="base">
                                        <p:cTn id="8" dur="2000" fill="hold"/>
                                        <p:tgtEl>
                                          <p:spTgt spid="6"/>
                                        </p:tgtEl>
                                        <p:attrNameLst>
                                          <p:attrName>ppt_y</p:attrName>
                                        </p:attrNameLst>
                                      </p:cBhvr>
                                      <p:tavLst>
                                        <p:tav tm="0">
                                          <p:val>
                                            <p:strVal val="1+#ppt_h/2"/>
                                          </p:val>
                                        </p:tav>
                                        <p:tav tm="100000">
                                          <p:val>
                                            <p:strVal val="#ppt_y"/>
                                          </p:val>
                                        </p:tav>
                                      </p:tavLst>
                                    </p:anim>
                                  </p:childTnLst>
                                </p:cTn>
                              </p:par>
                              <p:par>
                                <p:cTn id="9" presetID="2" presetClass="exit" presetSubtype="4" fill="hold" nodeType="withEffect">
                                  <p:stCondLst>
                                    <p:cond delay="0"/>
                                  </p:stCondLst>
                                  <p:childTnLst>
                                    <p:anim calcmode="lin" valueType="num">
                                      <p:cBhvr additive="base">
                                        <p:cTn id="10" dur="2000"/>
                                        <p:tgtEl>
                                          <p:spTgt spid="6"/>
                                        </p:tgtEl>
                                        <p:attrNameLst>
                                          <p:attrName>ppt_x</p:attrName>
                                        </p:attrNameLst>
                                      </p:cBhvr>
                                      <p:tavLst>
                                        <p:tav tm="0">
                                          <p:val>
                                            <p:strVal val="ppt_x"/>
                                          </p:val>
                                        </p:tav>
                                        <p:tav tm="100000">
                                          <p:val>
                                            <p:strVal val="ppt_x"/>
                                          </p:val>
                                        </p:tav>
                                      </p:tavLst>
                                    </p:anim>
                                    <p:anim calcmode="lin" valueType="num">
                                      <p:cBhvr additive="base">
                                        <p:cTn id="11" dur="2000"/>
                                        <p:tgtEl>
                                          <p:spTgt spid="6"/>
                                        </p:tgtEl>
                                        <p:attrNameLst>
                                          <p:attrName>ppt_y</p:attrName>
                                        </p:attrNameLst>
                                      </p:cBhvr>
                                      <p:tavLst>
                                        <p:tav tm="0">
                                          <p:val>
                                            <p:strVal val="ppt_y"/>
                                          </p:val>
                                        </p:tav>
                                        <p:tav tm="100000">
                                          <p:val>
                                            <p:strVal val="1+ppt_h/2"/>
                                          </p:val>
                                        </p:tav>
                                      </p:tavLst>
                                    </p:anim>
                                    <p:set>
                                      <p:cBhvr>
                                        <p:cTn id="12" dur="1" fill="hold">
                                          <p:stCondLst>
                                            <p:cond delay="1999"/>
                                          </p:stCondLst>
                                        </p:cTn>
                                        <p:tgtEl>
                                          <p:spTgt spid="6"/>
                                        </p:tgtEl>
                                        <p:attrNameLst>
                                          <p:attrName>style.visibility</p:attrName>
                                        </p:attrNameLst>
                                      </p:cBhvr>
                                      <p:to>
                                        <p:strVal val="hidden"/>
                                      </p:to>
                                    </p:set>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0" fill="hold"/>
                                        <p:tgtEl>
                                          <p:spTgt spid="21"/>
                                        </p:tgtEl>
                                        <p:attrNameLst>
                                          <p:attrName>ppt_x</p:attrName>
                                        </p:attrNameLst>
                                      </p:cBhvr>
                                      <p:tavLst>
                                        <p:tav tm="0">
                                          <p:val>
                                            <p:strVal val="#ppt_x"/>
                                          </p:val>
                                        </p:tav>
                                        <p:tav tm="100000">
                                          <p:val>
                                            <p:strVal val="#ppt_x"/>
                                          </p:val>
                                        </p:tav>
                                      </p:tavLst>
                                    </p:anim>
                                    <p:anim calcmode="lin" valueType="num">
                                      <p:cBhvr additive="base">
                                        <p:cTn id="16" dur="5000" fill="hold"/>
                                        <p:tgtEl>
                                          <p:spTgt spid="21"/>
                                        </p:tgtEl>
                                        <p:attrNameLst>
                                          <p:attrName>ppt_y</p:attrName>
                                        </p:attrNameLst>
                                      </p:cBhvr>
                                      <p:tavLst>
                                        <p:tav tm="0">
                                          <p:val>
                                            <p:strVal val="1+#ppt_h/2"/>
                                          </p:val>
                                        </p:tav>
                                        <p:tav tm="100000">
                                          <p:val>
                                            <p:strVal val="#ppt_y"/>
                                          </p:val>
                                        </p:tav>
                                      </p:tavLst>
                                    </p:anim>
                                  </p:childTnLst>
                                </p:cTn>
                              </p:par>
                              <p:par>
                                <p:cTn id="17" presetID="2" presetClass="exit" presetSubtype="4" fill="hold" nodeType="withEffect">
                                  <p:stCondLst>
                                    <p:cond delay="0"/>
                                  </p:stCondLst>
                                  <p:childTnLst>
                                    <p:anim calcmode="lin" valueType="num">
                                      <p:cBhvr additive="base">
                                        <p:cTn id="18" dur="5000"/>
                                        <p:tgtEl>
                                          <p:spTgt spid="21"/>
                                        </p:tgtEl>
                                        <p:attrNameLst>
                                          <p:attrName>ppt_x</p:attrName>
                                        </p:attrNameLst>
                                      </p:cBhvr>
                                      <p:tavLst>
                                        <p:tav tm="0">
                                          <p:val>
                                            <p:strVal val="ppt_x"/>
                                          </p:val>
                                        </p:tav>
                                        <p:tav tm="100000">
                                          <p:val>
                                            <p:strVal val="ppt_x"/>
                                          </p:val>
                                        </p:tav>
                                      </p:tavLst>
                                    </p:anim>
                                    <p:anim calcmode="lin" valueType="num">
                                      <p:cBhvr additive="base">
                                        <p:cTn id="19" dur="5000"/>
                                        <p:tgtEl>
                                          <p:spTgt spid="21"/>
                                        </p:tgtEl>
                                        <p:attrNameLst>
                                          <p:attrName>ppt_y</p:attrName>
                                        </p:attrNameLst>
                                      </p:cBhvr>
                                      <p:tavLst>
                                        <p:tav tm="0">
                                          <p:val>
                                            <p:strVal val="ppt_y"/>
                                          </p:val>
                                        </p:tav>
                                        <p:tav tm="100000">
                                          <p:val>
                                            <p:strVal val="1+ppt_h/2"/>
                                          </p:val>
                                        </p:tav>
                                      </p:tavLst>
                                    </p:anim>
                                    <p:set>
                                      <p:cBhvr>
                                        <p:cTn id="20" dur="1" fill="hold">
                                          <p:stCondLst>
                                            <p:cond delay="4999"/>
                                          </p:stCondLst>
                                        </p:cTn>
                                        <p:tgtEl>
                                          <p:spTgt spid="2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2000" fill="hold"/>
                                        <p:tgtEl>
                                          <p:spTgt spid="19"/>
                                        </p:tgtEl>
                                        <p:attrNameLst>
                                          <p:attrName>ppt_x</p:attrName>
                                        </p:attrNameLst>
                                      </p:cBhvr>
                                      <p:tavLst>
                                        <p:tav tm="0">
                                          <p:val>
                                            <p:strVal val="#ppt_x"/>
                                          </p:val>
                                        </p:tav>
                                        <p:tav tm="100000">
                                          <p:val>
                                            <p:strVal val="#ppt_x"/>
                                          </p:val>
                                        </p:tav>
                                      </p:tavLst>
                                    </p:anim>
                                    <p:anim calcmode="lin" valueType="num">
                                      <p:cBhvr additive="base">
                                        <p:cTn id="26" dur="20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2000"/>
                                        <p:tgtEl>
                                          <p:spTgt spid="19"/>
                                        </p:tgtEl>
                                        <p:attrNameLst>
                                          <p:attrName>ppt_x</p:attrName>
                                        </p:attrNameLst>
                                      </p:cBhvr>
                                      <p:tavLst>
                                        <p:tav tm="0">
                                          <p:val>
                                            <p:strVal val="ppt_x"/>
                                          </p:val>
                                        </p:tav>
                                        <p:tav tm="100000">
                                          <p:val>
                                            <p:strVal val="ppt_x"/>
                                          </p:val>
                                        </p:tav>
                                      </p:tavLst>
                                    </p:anim>
                                    <p:anim calcmode="lin" valueType="num">
                                      <p:cBhvr additive="base">
                                        <p:cTn id="31" dur="2000"/>
                                        <p:tgtEl>
                                          <p:spTgt spid="19"/>
                                        </p:tgtEl>
                                        <p:attrNameLst>
                                          <p:attrName>ppt_y</p:attrName>
                                        </p:attrNameLst>
                                      </p:cBhvr>
                                      <p:tavLst>
                                        <p:tav tm="0">
                                          <p:val>
                                            <p:strVal val="ppt_y"/>
                                          </p:val>
                                        </p:tav>
                                        <p:tav tm="100000">
                                          <p:val>
                                            <p:strVal val="1+ppt_h/2"/>
                                          </p:val>
                                        </p:tav>
                                      </p:tavLst>
                                    </p:anim>
                                    <p:set>
                                      <p:cBhvr>
                                        <p:cTn id="32" dur="1" fill="hold">
                                          <p:stCondLst>
                                            <p:cond delay="19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2000" fill="hold"/>
                                        <p:tgtEl>
                                          <p:spTgt spid="20"/>
                                        </p:tgtEl>
                                        <p:attrNameLst>
                                          <p:attrName>ppt_x</p:attrName>
                                        </p:attrNameLst>
                                      </p:cBhvr>
                                      <p:tavLst>
                                        <p:tav tm="0">
                                          <p:val>
                                            <p:strVal val="#ppt_x"/>
                                          </p:val>
                                        </p:tav>
                                        <p:tav tm="100000">
                                          <p:val>
                                            <p:strVal val="#ppt_x"/>
                                          </p:val>
                                        </p:tav>
                                      </p:tavLst>
                                    </p:anim>
                                    <p:anim calcmode="lin" valueType="num">
                                      <p:cBhvr additive="base">
                                        <p:cTn id="3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2000"/>
                                        <p:tgtEl>
                                          <p:spTgt spid="20"/>
                                        </p:tgtEl>
                                        <p:attrNameLst>
                                          <p:attrName>ppt_x</p:attrName>
                                        </p:attrNameLst>
                                      </p:cBhvr>
                                      <p:tavLst>
                                        <p:tav tm="0">
                                          <p:val>
                                            <p:strVal val="ppt_x"/>
                                          </p:val>
                                        </p:tav>
                                        <p:tav tm="100000">
                                          <p:val>
                                            <p:strVal val="ppt_x"/>
                                          </p:val>
                                        </p:tav>
                                      </p:tavLst>
                                    </p:anim>
                                    <p:anim calcmode="lin" valueType="num">
                                      <p:cBhvr additive="base">
                                        <p:cTn id="43" dur="2000"/>
                                        <p:tgtEl>
                                          <p:spTgt spid="20"/>
                                        </p:tgtEl>
                                        <p:attrNameLst>
                                          <p:attrName>ppt_y</p:attrName>
                                        </p:attrNameLst>
                                      </p:cBhvr>
                                      <p:tavLst>
                                        <p:tav tm="0">
                                          <p:val>
                                            <p:strVal val="ppt_y"/>
                                          </p:val>
                                        </p:tav>
                                        <p:tav tm="100000">
                                          <p:val>
                                            <p:strVal val="1+ppt_h/2"/>
                                          </p:val>
                                        </p:tav>
                                      </p:tavLst>
                                    </p:anim>
                                    <p:set>
                                      <p:cBhvr>
                                        <p:cTn id="44" dur="1" fill="hold">
                                          <p:stCondLst>
                                            <p:cond delay="1999"/>
                                          </p:stCondLst>
                                        </p:cTn>
                                        <p:tgtEl>
                                          <p:spTgt spid="2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0" fill="hold"/>
                                        <p:tgtEl>
                                          <p:spTgt spid="23"/>
                                        </p:tgtEl>
                                        <p:attrNameLst>
                                          <p:attrName>ppt_x</p:attrName>
                                        </p:attrNameLst>
                                      </p:cBhvr>
                                      <p:tavLst>
                                        <p:tav tm="0">
                                          <p:val>
                                            <p:strVal val="#ppt_x"/>
                                          </p:val>
                                        </p:tav>
                                        <p:tav tm="100000">
                                          <p:val>
                                            <p:strVal val="#ppt_x"/>
                                          </p:val>
                                        </p:tav>
                                      </p:tavLst>
                                    </p:anim>
                                    <p:anim calcmode="lin" valueType="num">
                                      <p:cBhvr additive="base">
                                        <p:cTn id="50" dur="5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0"/>
                                        <p:tgtEl>
                                          <p:spTgt spid="23"/>
                                        </p:tgtEl>
                                        <p:attrNameLst>
                                          <p:attrName>ppt_x</p:attrName>
                                        </p:attrNameLst>
                                      </p:cBhvr>
                                      <p:tavLst>
                                        <p:tav tm="0">
                                          <p:val>
                                            <p:strVal val="ppt_x"/>
                                          </p:val>
                                        </p:tav>
                                        <p:tav tm="100000">
                                          <p:val>
                                            <p:strVal val="ppt_x"/>
                                          </p:val>
                                        </p:tav>
                                      </p:tavLst>
                                    </p:anim>
                                    <p:anim calcmode="lin" valueType="num">
                                      <p:cBhvr additive="base">
                                        <p:cTn id="55" dur="5000"/>
                                        <p:tgtEl>
                                          <p:spTgt spid="23"/>
                                        </p:tgtEl>
                                        <p:attrNameLst>
                                          <p:attrName>ppt_y</p:attrName>
                                        </p:attrNameLst>
                                      </p:cBhvr>
                                      <p:tavLst>
                                        <p:tav tm="0">
                                          <p:val>
                                            <p:strVal val="ppt_y"/>
                                          </p:val>
                                        </p:tav>
                                        <p:tav tm="100000">
                                          <p:val>
                                            <p:strVal val="1+ppt_h/2"/>
                                          </p:val>
                                        </p:tav>
                                      </p:tavLst>
                                    </p:anim>
                                    <p:set>
                                      <p:cBhvr>
                                        <p:cTn id="56" dur="1" fill="hold">
                                          <p:stCondLst>
                                            <p:cond delay="4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FF"/>
                </a:solidFill>
              </a:rPr>
              <a:t>Select a float and once they drop you can follow them. </a:t>
            </a:r>
            <a:endParaRPr lang="en-US" dirty="0">
              <a:solidFill>
                <a:srgbClr val="FFFFFF"/>
              </a:solidFill>
            </a:endParaRPr>
          </a:p>
        </p:txBody>
      </p:sp>
      <p:pic>
        <p:nvPicPr>
          <p:cNvPr id="4" name="Content Placeholder 3" descr="ALAMO_float_locations_v2.png"/>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a:prstGeom prst="rect">
            <a:avLst/>
          </a:prstGeom>
          <a:ln w="28575" cmpd="sng">
            <a:solidFill>
              <a:srgbClr val="000000"/>
            </a:solidFill>
          </a:ln>
        </p:spPr>
      </p:pic>
      <p:sp>
        <p:nvSpPr>
          <p:cNvPr id="5" name="TextBox 4"/>
          <p:cNvSpPr txBox="1"/>
          <p:nvPr/>
        </p:nvSpPr>
        <p:spPr>
          <a:xfrm>
            <a:off x="524928" y="6248400"/>
            <a:ext cx="8754533" cy="492443"/>
          </a:xfrm>
          <a:prstGeom prst="rect">
            <a:avLst/>
          </a:prstGeom>
          <a:noFill/>
        </p:spPr>
        <p:txBody>
          <a:bodyPr wrap="square" rtlCol="0">
            <a:spAutoFit/>
          </a:bodyPr>
          <a:lstStyle/>
          <a:p>
            <a:r>
              <a:rPr lang="en-US" sz="2600" dirty="0">
                <a:solidFill>
                  <a:srgbClr val="FFFFFF"/>
                </a:solidFill>
              </a:rPr>
              <a:t>http://</a:t>
            </a:r>
            <a:r>
              <a:rPr lang="en-US" sz="2600" dirty="0" err="1">
                <a:solidFill>
                  <a:srgbClr val="FFFFFF"/>
                </a:solidFill>
              </a:rPr>
              <a:t>www.ldeo.columbia.edu</a:t>
            </a:r>
            <a:r>
              <a:rPr lang="en-US" sz="2600" dirty="0">
                <a:solidFill>
                  <a:srgbClr val="FFFFFF"/>
                </a:solidFill>
              </a:rPr>
              <a:t>/res/pi/</a:t>
            </a:r>
            <a:r>
              <a:rPr lang="en-US" sz="2600" dirty="0" err="1">
                <a:solidFill>
                  <a:srgbClr val="FFFFFF"/>
                </a:solidFill>
              </a:rPr>
              <a:t>rosetta</a:t>
            </a:r>
            <a:r>
              <a:rPr lang="en-US" sz="2600" dirty="0">
                <a:solidFill>
                  <a:srgbClr val="FFFFFF"/>
                </a:solidFill>
              </a:rPr>
              <a:t>/</a:t>
            </a:r>
            <a:r>
              <a:rPr lang="en-US" sz="2600" dirty="0" err="1">
                <a:solidFill>
                  <a:srgbClr val="FFFFFF"/>
                </a:solidFill>
              </a:rPr>
              <a:t>Alamo.html</a:t>
            </a:r>
            <a:endParaRPr lang="en-US" sz="2600" dirty="0">
              <a:solidFill>
                <a:srgbClr val="FFFFFF"/>
              </a:solidFill>
            </a:endParaRPr>
          </a:p>
        </p:txBody>
      </p:sp>
    </p:spTree>
    <p:extLst>
      <p:ext uri="{BB962C8B-B14F-4D97-AF65-F5344CB8AC3E}">
        <p14:creationId xmlns:p14="http://schemas.microsoft.com/office/powerpoint/2010/main" val="262981079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amontLogo_300dpi.jpg"/>
          <p:cNvPicPr>
            <a:picLocks noChangeAspect="1"/>
          </p:cNvPicPr>
          <p:nvPr/>
        </p:nvPicPr>
        <p:blipFill>
          <a:blip r:embed="rId3" cstate="print">
            <a:alphaModFix amt="73000"/>
            <a:extLst>
              <a:ext uri="{28A0092B-C50C-407E-A947-70E740481C1C}">
                <a14:useLocalDpi xmlns:a14="http://schemas.microsoft.com/office/drawing/2010/main"/>
              </a:ext>
            </a:extLst>
          </a:blip>
          <a:stretch>
            <a:fillRect/>
          </a:stretch>
        </p:blipFill>
        <p:spPr>
          <a:xfrm>
            <a:off x="2823180" y="6211581"/>
            <a:ext cx="4115805" cy="517712"/>
          </a:xfrm>
          <a:prstGeom prst="rect">
            <a:avLst/>
          </a:prstGeom>
        </p:spPr>
      </p:pic>
      <p:pic>
        <p:nvPicPr>
          <p:cNvPr id="11" name="Picture 4" descr="MWolovick_PIG_front_sm.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20341"/>
            <a:ext cx="9144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Rectangle 1"/>
          <p:cNvSpPr/>
          <p:nvPr/>
        </p:nvSpPr>
        <p:spPr>
          <a:xfrm>
            <a:off x="228600" y="210235"/>
            <a:ext cx="8735925" cy="1569660"/>
          </a:xfrm>
          <a:prstGeom prst="rect">
            <a:avLst/>
          </a:prstGeom>
        </p:spPr>
        <p:txBody>
          <a:bodyPr wrap="square">
            <a:spAutoFit/>
          </a:bodyPr>
          <a:lstStyle/>
          <a:p>
            <a:r>
              <a:rPr lang="en-US" sz="3200" dirty="0" smtClean="0">
                <a:solidFill>
                  <a:schemeClr val="bg1"/>
                </a:solidFill>
              </a:rPr>
              <a:t>Antarctica is covered by ice that flows off the land into the ocean, and forms </a:t>
            </a:r>
            <a:r>
              <a:rPr lang="en-US" sz="3200" b="1" u="sng" dirty="0" smtClean="0">
                <a:solidFill>
                  <a:schemeClr val="bg1"/>
                </a:solidFill>
              </a:rPr>
              <a:t>ice shelves </a:t>
            </a:r>
            <a:r>
              <a:rPr lang="en-US" sz="3200" dirty="0" smtClean="0">
                <a:solidFill>
                  <a:schemeClr val="bg1"/>
                </a:solidFill>
              </a:rPr>
              <a:t> where it enters the ocean. The shelves are very thick.  </a:t>
            </a:r>
            <a:endParaRPr lang="en-US" sz="3200" dirty="0"/>
          </a:p>
        </p:txBody>
      </p:sp>
      <p:sp>
        <p:nvSpPr>
          <p:cNvPr id="12" name="TextBox 11"/>
          <p:cNvSpPr txBox="1"/>
          <p:nvPr/>
        </p:nvSpPr>
        <p:spPr>
          <a:xfrm>
            <a:off x="0" y="4764528"/>
            <a:ext cx="3886200" cy="646331"/>
          </a:xfrm>
          <a:prstGeom prst="rect">
            <a:avLst/>
          </a:prstGeom>
          <a:noFill/>
        </p:spPr>
        <p:txBody>
          <a:bodyPr wrap="square">
            <a:spAutoFit/>
          </a:bodyPr>
          <a:lstStyle/>
          <a:p>
            <a:pPr fontAlgn="auto">
              <a:spcBef>
                <a:spcPts val="0"/>
              </a:spcBef>
              <a:spcAft>
                <a:spcPts val="0"/>
              </a:spcAft>
              <a:defRPr/>
            </a:pPr>
            <a:r>
              <a:rPr lang="en-US" dirty="0" smtClean="0">
                <a:solidFill>
                  <a:schemeClr val="bg1">
                    <a:lumMod val="85000"/>
                  </a:schemeClr>
                </a:solidFill>
              </a:rPr>
              <a:t>Pine Island </a:t>
            </a:r>
            <a:r>
              <a:rPr lang="en-US" dirty="0">
                <a:solidFill>
                  <a:schemeClr val="bg1">
                    <a:lumMod val="85000"/>
                  </a:schemeClr>
                </a:solidFill>
              </a:rPr>
              <a:t>i</a:t>
            </a:r>
            <a:r>
              <a:rPr lang="en-US" dirty="0" smtClean="0">
                <a:solidFill>
                  <a:schemeClr val="bg1">
                    <a:lumMod val="85000"/>
                  </a:schemeClr>
                </a:solidFill>
              </a:rPr>
              <a:t>ce </a:t>
            </a:r>
            <a:r>
              <a:rPr lang="en-US" dirty="0">
                <a:solidFill>
                  <a:schemeClr val="bg1">
                    <a:lumMod val="85000"/>
                  </a:schemeClr>
                </a:solidFill>
              </a:rPr>
              <a:t>shelf, </a:t>
            </a:r>
            <a:r>
              <a:rPr lang="en-US" dirty="0" smtClean="0">
                <a:solidFill>
                  <a:schemeClr val="bg1">
                    <a:lumMod val="85000"/>
                  </a:schemeClr>
                </a:solidFill>
              </a:rPr>
              <a:t>West Antarctica photo </a:t>
            </a:r>
            <a:r>
              <a:rPr lang="en-US" dirty="0">
                <a:solidFill>
                  <a:schemeClr val="bg1">
                    <a:lumMod val="85000"/>
                  </a:schemeClr>
                </a:solidFill>
              </a:rPr>
              <a:t>M. </a:t>
            </a:r>
            <a:r>
              <a:rPr lang="en-US" dirty="0" err="1">
                <a:solidFill>
                  <a:schemeClr val="bg1">
                    <a:lumMod val="85000"/>
                  </a:schemeClr>
                </a:solidFill>
              </a:rPr>
              <a:t>Wolovick</a:t>
            </a:r>
            <a:r>
              <a:rPr lang="en-US" dirty="0">
                <a:solidFill>
                  <a:schemeClr val="bg1">
                    <a:lumMod val="85000"/>
                  </a:schemeClr>
                </a:solidFill>
              </a:rPr>
              <a:t> </a:t>
            </a:r>
          </a:p>
        </p:txBody>
      </p:sp>
      <p:sp>
        <p:nvSpPr>
          <p:cNvPr id="3" name="TextBox 2"/>
          <p:cNvSpPr txBox="1"/>
          <p:nvPr/>
        </p:nvSpPr>
        <p:spPr>
          <a:xfrm>
            <a:off x="1" y="5877727"/>
            <a:ext cx="8967274" cy="830997"/>
          </a:xfrm>
          <a:prstGeom prst="rect">
            <a:avLst/>
          </a:prstGeom>
          <a:noFill/>
        </p:spPr>
        <p:txBody>
          <a:bodyPr wrap="square" rtlCol="0">
            <a:spAutoFit/>
          </a:bodyPr>
          <a:lstStyle/>
          <a:p>
            <a:r>
              <a:rPr lang="en-US" sz="2400" dirty="0">
                <a:solidFill>
                  <a:schemeClr val="bg1"/>
                </a:solidFill>
              </a:rPr>
              <a:t>These floating shelves are 50+ meters thick </a:t>
            </a:r>
            <a:r>
              <a:rPr lang="en-US" sz="2400" u="sng" dirty="0">
                <a:solidFill>
                  <a:schemeClr val="bg1"/>
                </a:solidFill>
              </a:rPr>
              <a:t>above</a:t>
            </a:r>
            <a:r>
              <a:rPr lang="en-US" sz="2400" dirty="0">
                <a:solidFill>
                  <a:schemeClr val="bg1"/>
                </a:solidFill>
              </a:rPr>
              <a:t> the </a:t>
            </a:r>
            <a:r>
              <a:rPr lang="en-US" sz="2400" dirty="0" smtClean="0">
                <a:solidFill>
                  <a:schemeClr val="bg1"/>
                </a:solidFill>
              </a:rPr>
              <a:t>water and much thicker below water. They stay pinned to the land on several sides.</a:t>
            </a:r>
            <a:endParaRPr lang="en-US" dirty="0"/>
          </a:p>
        </p:txBody>
      </p:sp>
    </p:spTree>
    <p:extLst>
      <p:ext uri="{BB962C8B-B14F-4D97-AF65-F5344CB8AC3E}">
        <p14:creationId xmlns:p14="http://schemas.microsoft.com/office/powerpoint/2010/main" val="302310489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669" y="-93462"/>
            <a:ext cx="8725225" cy="1143000"/>
          </a:xfrm>
        </p:spPr>
        <p:txBody>
          <a:bodyPr>
            <a:normAutofit fontScale="90000"/>
          </a:bodyPr>
          <a:lstStyle/>
          <a:p>
            <a:r>
              <a:rPr lang="en-US" dirty="0">
                <a:solidFill>
                  <a:srgbClr val="FFFFFF"/>
                </a:solidFill>
              </a:rPr>
              <a:t>Antarctica  is surrounded by ice shelves </a:t>
            </a:r>
            <a:endParaRPr lang="en-US" dirty="0">
              <a:solidFill>
                <a:schemeClr val="bg1"/>
              </a:solidFill>
            </a:endParaRPr>
          </a:p>
        </p:txBody>
      </p:sp>
      <p:pic>
        <p:nvPicPr>
          <p:cNvPr id="8" name="Picture 7" descr="iceshelf locations.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81601" y="13284728"/>
            <a:ext cx="5564814" cy="5218172"/>
          </a:xfrm>
          <a:prstGeom prst="rect">
            <a:avLst/>
          </a:prstGeom>
        </p:spPr>
      </p:pic>
      <p:pic>
        <p:nvPicPr>
          <p:cNvPr id="11" name="Picture 10" descr="Scambos_IceShelfImag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01112" y="822680"/>
            <a:ext cx="5927617" cy="4760617"/>
          </a:xfrm>
          <a:prstGeom prst="rect">
            <a:avLst/>
          </a:prstGeom>
        </p:spPr>
      </p:pic>
      <p:sp>
        <p:nvSpPr>
          <p:cNvPr id="12" name="TextBox 11"/>
          <p:cNvSpPr txBox="1"/>
          <p:nvPr/>
        </p:nvSpPr>
        <p:spPr>
          <a:xfrm>
            <a:off x="147262" y="5583297"/>
            <a:ext cx="8996738" cy="954107"/>
          </a:xfrm>
          <a:prstGeom prst="rect">
            <a:avLst/>
          </a:prstGeom>
          <a:noFill/>
        </p:spPr>
        <p:txBody>
          <a:bodyPr wrap="square" rtlCol="0">
            <a:spAutoFit/>
          </a:bodyPr>
          <a:lstStyle/>
          <a:p>
            <a:r>
              <a:rPr lang="en-US" sz="2800" dirty="0" smtClean="0">
                <a:solidFill>
                  <a:srgbClr val="FFFFFF"/>
                </a:solidFill>
              </a:rPr>
              <a:t>The shelves, colored above, are important as they push back on the land ice, slowing its flow. Ross is the largest ice shelf.</a:t>
            </a:r>
            <a:endParaRPr lang="en-US" sz="2800" dirty="0">
              <a:solidFill>
                <a:srgbClr val="FFFFFF"/>
              </a:solidFill>
            </a:endParaRPr>
          </a:p>
        </p:txBody>
      </p:sp>
    </p:spTree>
    <p:extLst>
      <p:ext uri="{BB962C8B-B14F-4D97-AF65-F5344CB8AC3E}">
        <p14:creationId xmlns:p14="http://schemas.microsoft.com/office/powerpoint/2010/main" val="115447260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oss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00182" y="982640"/>
            <a:ext cx="6244716" cy="4847098"/>
          </a:xfrm>
          <a:prstGeom prst="rect">
            <a:avLst/>
          </a:prstGeom>
        </p:spPr>
      </p:pic>
      <p:sp>
        <p:nvSpPr>
          <p:cNvPr id="10" name="Title 1"/>
          <p:cNvSpPr txBox="1">
            <a:spLocks/>
          </p:cNvSpPr>
          <p:nvPr/>
        </p:nvSpPr>
        <p:spPr>
          <a:xfrm>
            <a:off x="541104" y="139393"/>
            <a:ext cx="8386606" cy="843247"/>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FFFF"/>
                </a:solidFill>
              </a:rPr>
              <a:t>Ross Ice Shelf is a critical brace as it sits at the edge of the most vulnerable part of Antarctica –West Antarctica</a:t>
            </a:r>
            <a:endParaRPr lang="en-US" dirty="0">
              <a:solidFill>
                <a:srgbClr val="FFFFFF"/>
              </a:solidFill>
            </a:endParaRPr>
          </a:p>
        </p:txBody>
      </p:sp>
      <p:sp>
        <p:nvSpPr>
          <p:cNvPr id="7" name="TextBox 6"/>
          <p:cNvSpPr txBox="1"/>
          <p:nvPr/>
        </p:nvSpPr>
        <p:spPr>
          <a:xfrm>
            <a:off x="829738" y="5978667"/>
            <a:ext cx="7467600" cy="830997"/>
          </a:xfrm>
          <a:prstGeom prst="rect">
            <a:avLst/>
          </a:prstGeom>
          <a:noFill/>
        </p:spPr>
        <p:txBody>
          <a:bodyPr wrap="square" rtlCol="0">
            <a:spAutoFit/>
          </a:bodyPr>
          <a:lstStyle/>
          <a:p>
            <a:pPr algn="ctr"/>
            <a:r>
              <a:rPr lang="en-US" sz="2400" dirty="0" smtClean="0">
                <a:solidFill>
                  <a:srgbClr val="FFFFFF"/>
                </a:solidFill>
              </a:rPr>
              <a:t>The ice shelf is the size </a:t>
            </a:r>
            <a:r>
              <a:rPr lang="en-US" sz="2400" dirty="0">
                <a:solidFill>
                  <a:srgbClr val="FFFFFF"/>
                </a:solidFill>
              </a:rPr>
              <a:t>of </a:t>
            </a:r>
            <a:r>
              <a:rPr lang="en-US" sz="2400" dirty="0" smtClean="0">
                <a:solidFill>
                  <a:srgbClr val="FFFFFF"/>
                </a:solidFill>
              </a:rPr>
              <a:t>France and sits 50 meters above water, and up to 1200 meters thick in some areas</a:t>
            </a:r>
            <a:endParaRPr lang="en-US" sz="2400" dirty="0">
              <a:solidFill>
                <a:srgbClr val="FFFFFF"/>
              </a:solidFill>
            </a:endParaRPr>
          </a:p>
        </p:txBody>
      </p:sp>
      <p:sp>
        <p:nvSpPr>
          <p:cNvPr id="3" name="TextBox 2"/>
          <p:cNvSpPr txBox="1"/>
          <p:nvPr/>
        </p:nvSpPr>
        <p:spPr>
          <a:xfrm>
            <a:off x="1463074" y="5358808"/>
            <a:ext cx="1840765" cy="338554"/>
          </a:xfrm>
          <a:prstGeom prst="rect">
            <a:avLst/>
          </a:prstGeom>
          <a:noFill/>
        </p:spPr>
        <p:txBody>
          <a:bodyPr wrap="square" rtlCol="0">
            <a:spAutoFit/>
          </a:bodyPr>
          <a:lstStyle/>
          <a:p>
            <a:r>
              <a:rPr lang="en-US" sz="1600" dirty="0" smtClean="0">
                <a:solidFill>
                  <a:srgbClr val="FFFFFF"/>
                </a:solidFill>
              </a:rPr>
              <a:t>Photo Josh Landis</a:t>
            </a:r>
            <a:endParaRPr lang="en-US" sz="1600" dirty="0">
              <a:solidFill>
                <a:srgbClr val="FFFFFF"/>
              </a:solidFill>
            </a:endParaRPr>
          </a:p>
        </p:txBody>
      </p:sp>
    </p:spTree>
    <p:extLst>
      <p:ext uri="{BB962C8B-B14F-4D97-AF65-F5344CB8AC3E}">
        <p14:creationId xmlns:p14="http://schemas.microsoft.com/office/powerpoint/2010/main" val="93369530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01603" y="-187"/>
            <a:ext cx="9330267" cy="113042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rgbClr val="FFFFFF"/>
                </a:solidFill>
              </a:rPr>
              <a:t>We have seen some ice shelves weaken and lose large sections of ice. </a:t>
            </a:r>
            <a:r>
              <a:rPr lang="en-US" sz="2800" dirty="0">
                <a:solidFill>
                  <a:srgbClr val="FFFFFF"/>
                </a:solidFill>
              </a:rPr>
              <a:t>W</a:t>
            </a:r>
            <a:r>
              <a:rPr lang="en-US" sz="2800" dirty="0" smtClean="0">
                <a:solidFill>
                  <a:srgbClr val="FFFFFF"/>
                </a:solidFill>
              </a:rPr>
              <a:t>e want to see how the Ross Ice Shelf is changing.</a:t>
            </a:r>
            <a:endParaRPr lang="en-US" sz="2800" dirty="0">
              <a:solidFill>
                <a:srgbClr val="FFFFFF"/>
              </a:solidFill>
            </a:endParaRPr>
          </a:p>
        </p:txBody>
      </p:sp>
      <p:pic>
        <p:nvPicPr>
          <p:cNvPr id="4" name="Picture 3" descr="4529-chicago-sized-icebergPineIslandGlaci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0666" y="1421735"/>
            <a:ext cx="6297180" cy="4739456"/>
          </a:xfrm>
          <a:prstGeom prst="rect">
            <a:avLst/>
          </a:prstGeom>
        </p:spPr>
      </p:pic>
      <p:sp>
        <p:nvSpPr>
          <p:cNvPr id="7" name="TextBox 6"/>
          <p:cNvSpPr txBox="1"/>
          <p:nvPr/>
        </p:nvSpPr>
        <p:spPr>
          <a:xfrm>
            <a:off x="914484" y="6141035"/>
            <a:ext cx="6913931" cy="707886"/>
          </a:xfrm>
          <a:prstGeom prst="rect">
            <a:avLst/>
          </a:prstGeom>
          <a:noFill/>
        </p:spPr>
        <p:txBody>
          <a:bodyPr wrap="square" rtlCol="0">
            <a:spAutoFit/>
          </a:bodyPr>
          <a:lstStyle/>
          <a:p>
            <a:r>
              <a:rPr lang="en-US" sz="2000" dirty="0" smtClean="0">
                <a:solidFill>
                  <a:srgbClr val="FFFFFF"/>
                </a:solidFill>
              </a:rPr>
              <a:t>Above is a break in the Pine Island Ice Shelf that caused ice to calve creating a large Iceberg -  278 sq. miles of ice in July 2013. </a:t>
            </a:r>
            <a:endParaRPr lang="en-US" sz="2000" dirty="0">
              <a:solidFill>
                <a:srgbClr val="FFFFFF"/>
              </a:solidFill>
            </a:endParaRPr>
          </a:p>
        </p:txBody>
      </p:sp>
    </p:spTree>
    <p:extLst>
      <p:ext uri="{BB962C8B-B14F-4D97-AF65-F5344CB8AC3E}">
        <p14:creationId xmlns:p14="http://schemas.microsoft.com/office/powerpoint/2010/main" val="148103870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217" y="577251"/>
            <a:ext cx="9144000" cy="843247"/>
          </a:xfrm>
        </p:spPr>
        <p:txBody>
          <a:bodyPr>
            <a:noAutofit/>
          </a:bodyPr>
          <a:lstStyle/>
          <a:p>
            <a:r>
              <a:rPr lang="en-US" sz="3200" dirty="0" smtClean="0">
                <a:solidFill>
                  <a:srgbClr val="FFFFFF"/>
                </a:solidFill>
              </a:rPr>
              <a:t>To understand how the Ross Ice Shelf is changing the Rosetta Project is measuring (1) shelf thickness, (2) the shape of the ocean floor below, and (3) ocean circulation in front of the shelf.</a:t>
            </a:r>
            <a:endParaRPr lang="en-US" sz="3200" dirty="0">
              <a:solidFill>
                <a:srgbClr val="FFFFFF"/>
              </a:solidFill>
            </a:endParaRPr>
          </a:p>
        </p:txBody>
      </p:sp>
      <p:grpSp>
        <p:nvGrpSpPr>
          <p:cNvPr id="3" name="Group 2"/>
          <p:cNvGrpSpPr/>
          <p:nvPr/>
        </p:nvGrpSpPr>
        <p:grpSpPr>
          <a:xfrm>
            <a:off x="349649" y="2110001"/>
            <a:ext cx="8432081" cy="3798141"/>
            <a:chOff x="349649" y="2110001"/>
            <a:chExt cx="8432081" cy="3798141"/>
          </a:xfrm>
        </p:grpSpPr>
        <p:pic>
          <p:nvPicPr>
            <p:cNvPr id="12" name="Picture 11" descr="DSC_0700.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49650" y="2110001"/>
              <a:ext cx="8432080" cy="3798141"/>
            </a:xfrm>
            <a:prstGeom prst="rect">
              <a:avLst/>
            </a:prstGeom>
          </p:spPr>
        </p:pic>
        <p:sp>
          <p:nvSpPr>
            <p:cNvPr id="13" name="TextBox 12"/>
            <p:cNvSpPr txBox="1"/>
            <p:nvPr/>
          </p:nvSpPr>
          <p:spPr>
            <a:xfrm>
              <a:off x="6325913" y="5491416"/>
              <a:ext cx="2455817" cy="307777"/>
            </a:xfrm>
            <a:prstGeom prst="rect">
              <a:avLst/>
            </a:prstGeom>
            <a:noFill/>
          </p:spPr>
          <p:txBody>
            <a:bodyPr wrap="square" rtlCol="0">
              <a:spAutoFit/>
            </a:bodyPr>
            <a:lstStyle/>
            <a:p>
              <a:r>
                <a:rPr lang="en-US" sz="1400" dirty="0" smtClean="0"/>
                <a:t>Photo Mark </a:t>
              </a:r>
              <a:r>
                <a:rPr lang="en-US" sz="1400" dirty="0" err="1" smtClean="0"/>
                <a:t>Kurz</a:t>
              </a:r>
              <a:endParaRPr lang="en-US" sz="1400" dirty="0"/>
            </a:p>
          </p:txBody>
        </p:sp>
        <p:sp>
          <p:nvSpPr>
            <p:cNvPr id="15" name="TextBox 14"/>
            <p:cNvSpPr txBox="1"/>
            <p:nvPr/>
          </p:nvSpPr>
          <p:spPr>
            <a:xfrm>
              <a:off x="349649" y="5435114"/>
              <a:ext cx="3789337" cy="369332"/>
            </a:xfrm>
            <a:prstGeom prst="rect">
              <a:avLst/>
            </a:prstGeom>
            <a:noFill/>
          </p:spPr>
          <p:txBody>
            <a:bodyPr wrap="square" rtlCol="0">
              <a:spAutoFit/>
            </a:bodyPr>
            <a:lstStyle/>
            <a:p>
              <a:r>
                <a:rPr lang="en-US" dirty="0" smtClean="0">
                  <a:solidFill>
                    <a:srgbClr val="FFFFFF"/>
                  </a:solidFill>
                </a:rPr>
                <a:t>LC130 – large freight plane on skis</a:t>
              </a:r>
              <a:endParaRPr lang="en-US" dirty="0">
                <a:solidFill>
                  <a:srgbClr val="FFFFFF"/>
                </a:solidFill>
              </a:endParaRPr>
            </a:p>
          </p:txBody>
        </p:sp>
      </p:grpSp>
      <p:sp>
        <p:nvSpPr>
          <p:cNvPr id="7" name="TextBox 6"/>
          <p:cNvSpPr txBox="1"/>
          <p:nvPr/>
        </p:nvSpPr>
        <p:spPr>
          <a:xfrm>
            <a:off x="349650" y="5908142"/>
            <a:ext cx="8481325" cy="461665"/>
          </a:xfrm>
          <a:prstGeom prst="rect">
            <a:avLst/>
          </a:prstGeom>
          <a:noFill/>
        </p:spPr>
        <p:txBody>
          <a:bodyPr wrap="square" rtlCol="0">
            <a:spAutoFit/>
          </a:bodyPr>
          <a:lstStyle/>
          <a:p>
            <a:r>
              <a:rPr lang="en-US" sz="2400" dirty="0" smtClean="0">
                <a:solidFill>
                  <a:srgbClr val="FFFFFF"/>
                </a:solidFill>
              </a:rPr>
              <a:t>We use this large plane in collecting most of the measurements.</a:t>
            </a:r>
            <a:endParaRPr lang="en-US" sz="2400" dirty="0">
              <a:solidFill>
                <a:srgbClr val="FFFFFF"/>
              </a:solidFill>
            </a:endParaRPr>
          </a:p>
        </p:txBody>
      </p:sp>
    </p:spTree>
    <p:extLst>
      <p:ext uri="{BB962C8B-B14F-4D97-AF65-F5344CB8AC3E}">
        <p14:creationId xmlns:p14="http://schemas.microsoft.com/office/powerpoint/2010/main" val="149878617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ePod_antenna.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456266" y="-110430"/>
            <a:ext cx="6705601" cy="1143000"/>
          </a:xfrm>
          <a:solidFill>
            <a:schemeClr val="bg1">
              <a:lumMod val="75000"/>
              <a:alpha val="45000"/>
            </a:schemeClr>
          </a:solidFill>
        </p:spPr>
        <p:txBody>
          <a:bodyPr>
            <a:noAutofit/>
          </a:bodyPr>
          <a:lstStyle/>
          <a:p>
            <a:r>
              <a:rPr lang="en-US" sz="3600" dirty="0" smtClean="0">
                <a:solidFill>
                  <a:srgbClr val="FFFFFF"/>
                </a:solidFill>
              </a:rPr>
              <a:t>Off the side of the plane hangs a container called ‘</a:t>
            </a:r>
            <a:r>
              <a:rPr lang="en-US" sz="3600" dirty="0" err="1" smtClean="0">
                <a:solidFill>
                  <a:srgbClr val="FFFFFF"/>
                </a:solidFill>
              </a:rPr>
              <a:t>IcePod</a:t>
            </a:r>
            <a:r>
              <a:rPr lang="en-US" sz="3600" dirty="0" smtClean="0">
                <a:solidFill>
                  <a:srgbClr val="FFFFFF"/>
                </a:solidFill>
              </a:rPr>
              <a:t>’ </a:t>
            </a:r>
            <a:endParaRPr lang="en-US" sz="3600" dirty="0">
              <a:solidFill>
                <a:srgbClr val="FFFFFF"/>
              </a:solidFill>
            </a:endParaRPr>
          </a:p>
        </p:txBody>
      </p:sp>
      <p:sp>
        <p:nvSpPr>
          <p:cNvPr id="6" name="TextBox 5"/>
          <p:cNvSpPr txBox="1"/>
          <p:nvPr/>
        </p:nvSpPr>
        <p:spPr>
          <a:xfrm>
            <a:off x="1" y="5447605"/>
            <a:ext cx="9144000" cy="1384995"/>
          </a:xfrm>
          <a:prstGeom prst="rect">
            <a:avLst/>
          </a:prstGeom>
          <a:noFill/>
        </p:spPr>
        <p:txBody>
          <a:bodyPr wrap="square" rtlCol="0">
            <a:spAutoFit/>
          </a:bodyPr>
          <a:lstStyle/>
          <a:p>
            <a:r>
              <a:rPr lang="en-US" sz="2800" dirty="0" smtClean="0">
                <a:solidFill>
                  <a:schemeClr val="bg1"/>
                </a:solidFill>
              </a:rPr>
              <a:t>Inside </a:t>
            </a:r>
            <a:r>
              <a:rPr lang="en-US" sz="2800" dirty="0" err="1" smtClean="0">
                <a:solidFill>
                  <a:schemeClr val="bg1"/>
                </a:solidFill>
              </a:rPr>
              <a:t>IcePod</a:t>
            </a:r>
            <a:r>
              <a:rPr lang="en-US" sz="2800" dirty="0" smtClean="0">
                <a:solidFill>
                  <a:schemeClr val="bg1"/>
                </a:solidFill>
              </a:rPr>
              <a:t> is a group of instruments that can measure the ice thickness (radar), ice surface (</a:t>
            </a:r>
            <a:r>
              <a:rPr lang="en-US" sz="2800" dirty="0" err="1" smtClean="0">
                <a:solidFill>
                  <a:schemeClr val="bg1"/>
                </a:solidFill>
              </a:rPr>
              <a:t>lidar</a:t>
            </a:r>
            <a:r>
              <a:rPr lang="en-US" sz="2800" dirty="0" smtClean="0">
                <a:solidFill>
                  <a:schemeClr val="bg1"/>
                </a:solidFill>
              </a:rPr>
              <a:t>), the type of rock below the ice (magnetometer) and a GPS.</a:t>
            </a:r>
            <a:endParaRPr lang="en-US" sz="2800" dirty="0">
              <a:solidFill>
                <a:schemeClr val="bg1"/>
              </a:solidFill>
            </a:endParaRPr>
          </a:p>
        </p:txBody>
      </p:sp>
      <p:cxnSp>
        <p:nvCxnSpPr>
          <p:cNvPr id="4" name="Straight Arrow Connector 3"/>
          <p:cNvCxnSpPr/>
          <p:nvPr/>
        </p:nvCxnSpPr>
        <p:spPr>
          <a:xfrm flipH="1">
            <a:off x="7331213" y="2167467"/>
            <a:ext cx="1253987" cy="1024919"/>
          </a:xfrm>
          <a:prstGeom prst="straightConnector1">
            <a:avLst/>
          </a:prstGeom>
          <a:ln w="5715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380922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613"/>
            <a:ext cx="8229600" cy="1143000"/>
          </a:xfrm>
        </p:spPr>
        <p:txBody>
          <a:bodyPr>
            <a:normAutofit fontScale="90000"/>
          </a:bodyPr>
          <a:lstStyle/>
          <a:p>
            <a:r>
              <a:rPr lang="en-US" dirty="0" smtClean="0">
                <a:solidFill>
                  <a:srgbClr val="FFFFFF"/>
                </a:solidFill>
              </a:rPr>
              <a:t>We have collected data across the shelf and will collect more this season</a:t>
            </a:r>
            <a:endParaRPr lang="en-US" dirty="0">
              <a:solidFill>
                <a:srgbClr val="FFFFFF"/>
              </a:solidFill>
            </a:endParaRPr>
          </a:p>
        </p:txBody>
      </p:sp>
      <p:pic>
        <p:nvPicPr>
          <p:cNvPr id="5" name="Picture 4" descr="DICE Annotate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53626" y="1417638"/>
            <a:ext cx="6816886" cy="4609229"/>
          </a:xfrm>
          <a:prstGeom prst="rect">
            <a:avLst/>
          </a:prstGeom>
        </p:spPr>
      </p:pic>
      <p:sp>
        <p:nvSpPr>
          <p:cNvPr id="6" name="TextBox 5"/>
          <p:cNvSpPr txBox="1"/>
          <p:nvPr/>
        </p:nvSpPr>
        <p:spPr>
          <a:xfrm>
            <a:off x="1454204" y="6165528"/>
            <a:ext cx="6092931" cy="707886"/>
          </a:xfrm>
          <a:prstGeom prst="rect">
            <a:avLst/>
          </a:prstGeom>
          <a:noFill/>
        </p:spPr>
        <p:txBody>
          <a:bodyPr wrap="square" rtlCol="0">
            <a:spAutoFit/>
          </a:bodyPr>
          <a:lstStyle/>
          <a:p>
            <a:r>
              <a:rPr lang="en-US" sz="2000" dirty="0" smtClean="0">
                <a:solidFill>
                  <a:srgbClr val="FFFFFF"/>
                </a:solidFill>
              </a:rPr>
              <a:t>Flying back and forth across the ice to collect straight lines of data is called “mowing the lawn” </a:t>
            </a:r>
            <a:endParaRPr lang="en-US" sz="2000" dirty="0">
              <a:solidFill>
                <a:srgbClr val="FFFFFF"/>
              </a:solidFill>
            </a:endParaRPr>
          </a:p>
        </p:txBody>
      </p:sp>
    </p:spTree>
    <p:extLst>
      <p:ext uri="{BB962C8B-B14F-4D97-AF65-F5344CB8AC3E}">
        <p14:creationId xmlns:p14="http://schemas.microsoft.com/office/powerpoint/2010/main" val="22760426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5266</TotalTime>
  <Words>1241</Words>
  <Application>Microsoft Macintosh PowerPoint</Application>
  <PresentationFormat>On-screen Show (4:3)</PresentationFormat>
  <Paragraphs>84</Paragraphs>
  <Slides>24</Slides>
  <Notes>4</Notes>
  <HiddenSlides>0</HiddenSlides>
  <MMClips>1</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ROSETTA ICE PROJECT</vt:lpstr>
      <vt:lpstr>PowerPoint Presentation</vt:lpstr>
      <vt:lpstr>PowerPoint Presentation</vt:lpstr>
      <vt:lpstr>Antarctica  is surrounded by ice shelves </vt:lpstr>
      <vt:lpstr>PowerPoint Presentation</vt:lpstr>
      <vt:lpstr>PowerPoint Presentation</vt:lpstr>
      <vt:lpstr>To understand how the Ross Ice Shelf is changing the Rosetta Project is measuring (1) shelf thickness, (2) the shape of the ocean floor below, and (3) ocean circulation in front of the shelf.</vt:lpstr>
      <vt:lpstr>Off the side of the plane hangs a container called ‘IcePod’ </vt:lpstr>
      <vt:lpstr>We have collected data across the shelf and will collect more this season</vt:lpstr>
      <vt:lpstr>PowerPoint Presentation</vt:lpstr>
      <vt:lpstr>This season we also want to learn about the ocean at the front of the shelf. The LC130 can’t help us there. </vt:lpstr>
      <vt:lpstr>PowerPoint Presentation</vt:lpstr>
      <vt:lpstr>PowerPoint Presentation</vt:lpstr>
      <vt:lpstr>Around the world’s oceans there are floats telling us about the ocean. These help us develop accurate models of circulation. </vt:lpstr>
      <vt:lpstr>PowerPoint Presentation</vt:lpstr>
      <vt:lpstr>How do we get them in front of the Ross Ice Shelf? We throw them out of the plane into the ocean. </vt:lpstr>
      <vt:lpstr>PowerPoint Presentation</vt:lpstr>
      <vt:lpstr>The guard dropping an Alamo out of the back of the LC130 plane</vt:lpstr>
      <vt:lpstr>PowerPoint Presentation</vt:lpstr>
      <vt:lpstr>Each Alamo buoy is named for an Antarctic seabird</vt:lpstr>
      <vt:lpstr>The buoys have two different behaviors and reporting rates…</vt:lpstr>
      <vt:lpstr>PowerPoint Presentation</vt:lpstr>
      <vt:lpstr>Most phone home daily while one (10099) phones in every 3 to 4 days</vt:lpstr>
      <vt:lpstr>Select a float and once they drop you can follow them.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Science in our Changing Planet </dc:title>
  <dc:creator>Margie Turrin</dc:creator>
  <cp:lastModifiedBy>Margie Turrin</cp:lastModifiedBy>
  <cp:revision>382</cp:revision>
  <cp:lastPrinted>2017-08-07T02:19:48Z</cp:lastPrinted>
  <dcterms:created xsi:type="dcterms:W3CDTF">2016-03-02T02:19:01Z</dcterms:created>
  <dcterms:modified xsi:type="dcterms:W3CDTF">2017-08-07T03:07:59Z</dcterms:modified>
</cp:coreProperties>
</file>