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9" r:id="rId2"/>
    <p:sldId id="260" r:id="rId3"/>
    <p:sldId id="261" r:id="rId4"/>
    <p:sldId id="283" r:id="rId5"/>
    <p:sldId id="286" r:id="rId6"/>
    <p:sldId id="314" r:id="rId7"/>
    <p:sldId id="288" r:id="rId8"/>
    <p:sldId id="316" r:id="rId9"/>
    <p:sldId id="287" r:id="rId10"/>
    <p:sldId id="315" r:id="rId11"/>
    <p:sldId id="284" r:id="rId12"/>
    <p:sldId id="296" r:id="rId13"/>
    <p:sldId id="294" r:id="rId14"/>
    <p:sldId id="325" r:id="rId15"/>
    <p:sldId id="303" r:id="rId16"/>
    <p:sldId id="304" r:id="rId17"/>
    <p:sldId id="295" r:id="rId18"/>
    <p:sldId id="309" r:id="rId19"/>
    <p:sldId id="310" r:id="rId20"/>
    <p:sldId id="326" r:id="rId21"/>
    <p:sldId id="328" r:id="rId22"/>
    <p:sldId id="329" r:id="rId23"/>
    <p:sldId id="331" r:id="rId24"/>
    <p:sldId id="332" r:id="rId25"/>
    <p:sldId id="333" r:id="rId26"/>
    <p:sldId id="327" r:id="rId27"/>
    <p:sldId id="334" r:id="rId28"/>
    <p:sldId id="336" r:id="rId29"/>
    <p:sldId id="335" r:id="rId30"/>
    <p:sldId id="337" r:id="rId31"/>
    <p:sldId id="338" r:id="rId32"/>
    <p:sldId id="339" r:id="rId33"/>
    <p:sldId id="340" r:id="rId34"/>
    <p:sldId id="356" r:id="rId35"/>
    <p:sldId id="341" r:id="rId36"/>
    <p:sldId id="346" r:id="rId37"/>
    <p:sldId id="353" r:id="rId38"/>
    <p:sldId id="347" r:id="rId39"/>
    <p:sldId id="348" r:id="rId40"/>
    <p:sldId id="351" r:id="rId41"/>
    <p:sldId id="352" r:id="rId42"/>
    <p:sldId id="345" r:id="rId43"/>
    <p:sldId id="342" r:id="rId44"/>
    <p:sldId id="354" r:id="rId45"/>
    <p:sldId id="343" r:id="rId46"/>
    <p:sldId id="35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21" autoAdjust="0"/>
    <p:restoredTop sz="85265" autoAdjust="0"/>
  </p:normalViewPr>
  <p:slideViewPr>
    <p:cSldViewPr>
      <p:cViewPr varScale="1">
        <p:scale>
          <a:sx n="67" d="100"/>
          <a:sy n="67" d="100"/>
        </p:scale>
        <p:origin x="-13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6/28/2011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expands the idea of</a:t>
            </a:r>
            <a:r>
              <a:rPr lang="en-US" baseline="0" dirty="0" smtClean="0"/>
              <a:t> correlations within time series to correlations between time series.</a:t>
            </a:r>
            <a:endParaRPr lang="en-US"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scatter plot is more linear (meaning more highly correlated) for the shorter lags.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Autocorrelation function of the Neuse River hydrograph. </a:t>
            </a:r>
            <a:r>
              <a:rPr lang="en-US" sz="1200" baseline="0" dirty="0" smtClean="0">
                <a:latin typeface="Times New Roman" pitchFamily="18" charset="0"/>
                <a:cs typeface="Times New Roman" pitchFamily="18" charset="0"/>
              </a:rPr>
              <a:t>  The 1, 3, and 30 day correlations</a:t>
            </a:r>
          </a:p>
          <a:p>
            <a:r>
              <a:rPr lang="en-US" sz="1200" baseline="0" dirty="0" smtClean="0">
                <a:latin typeface="Times New Roman" pitchFamily="18" charset="0"/>
                <a:cs typeface="Times New Roman" pitchFamily="18" charset="0"/>
              </a:rPr>
              <a:t>from the previous slide are highlighted in red.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formula</a:t>
            </a:r>
            <a:r>
              <a:rPr lang="en-US" baseline="0" dirty="0" smtClean="0"/>
              <a:t> for the autocorrelation.  Point out that two data values, lagged by time (k-1)</a:t>
            </a:r>
            <a:r>
              <a:rPr lang="el-GR" baseline="0" dirty="0" smtClean="0">
                <a:latin typeface="Cambria Math"/>
                <a:ea typeface="Cambria Math"/>
              </a:rPr>
              <a:t>Δ</a:t>
            </a:r>
            <a:r>
              <a:rPr lang="en-US" baseline="0" dirty="0" smtClean="0">
                <a:latin typeface="+mn-lt"/>
                <a:ea typeface="+mn-ea"/>
              </a:rPr>
              <a:t>t are multiplies,</a:t>
            </a:r>
          </a:p>
          <a:p>
            <a:r>
              <a:rPr lang="en-US" baseline="0" dirty="0" smtClean="0">
                <a:latin typeface="+mn-lt"/>
                <a:ea typeface="+mn-ea"/>
              </a:rPr>
              <a:t>and then all such data values are summed.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autocorrelation is</a:t>
            </a:r>
            <a:r>
              <a:rPr lang="en-US" baseline="0" dirty="0" smtClean="0"/>
              <a:t> itself a time series, where the interpretation of time is lag-time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formula</a:t>
            </a:r>
            <a:r>
              <a:rPr lang="en-US" baseline="0" dirty="0" smtClean="0"/>
              <a:t> for the autocorrelation is very similar to the formula for the convolution.</a:t>
            </a:r>
          </a:p>
          <a:p>
            <a:r>
              <a:rPr lang="en-US" baseline="0" dirty="0" smtClean="0"/>
              <a:t>Note that we have written an integral version, modeled after the integral version of the convolution.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use a five-pointed start to indicate</a:t>
            </a:r>
            <a:r>
              <a:rPr lang="en-US" baseline="0" dirty="0" smtClean="0"/>
              <a:t> autocorrelation, an asterisk to indicate convolution.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only difference is the sign.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MatLab</a:t>
            </a:r>
            <a:r>
              <a:rPr lang="en-US" baseline="0" dirty="0" smtClean="0"/>
              <a:t> computes the autocorrelation with just one command.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the formula for the autocorrelation is so similar to the formula for the convolution,</a:t>
            </a:r>
          </a:p>
          <a:p>
            <a:r>
              <a:rPr lang="en-US" baseline="0" dirty="0" smtClean="0"/>
              <a:t>there is a really simple relationship between the two.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very similar to the convolution theorem.</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a:t>
            </a:r>
            <a:r>
              <a:rPr lang="en-US" baseline="0" dirty="0" smtClean="0"/>
              <a:t> the class to imagine the rain and discharge time series that correspond to this scenario.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hypothetical version.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peak in discharge is delayed behind the peak in rain.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shape of the two time</a:t>
            </a:r>
            <a:r>
              <a:rPr lang="en-US" baseline="0" dirty="0" smtClean="0"/>
              <a:t> series is not exactly the same.  Rain tend to be spikier.</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the time series must be stationary for the covariance to depend only on the lag.</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autocorrelation</a:t>
            </a:r>
            <a:r>
              <a:rPr lang="en-US" baseline="0" dirty="0" smtClean="0"/>
              <a:t> is just a time-series cross-correlated with itself.</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use a five-pointed start to indicate</a:t>
            </a:r>
            <a:r>
              <a:rPr lang="en-US" baseline="0" dirty="0" smtClean="0"/>
              <a:t> cross-correlation, an asterisk to indicate convolution.</a:t>
            </a:r>
            <a:endParaRPr lang="en-US" dirty="0" smtClean="0"/>
          </a:p>
        </p:txBody>
      </p:sp>
      <p:sp>
        <p:nvSpPr>
          <p:cNvPr id="4" name="Slide Number Placeholder 3"/>
          <p:cNvSpPr>
            <a:spLocks noGrp="1"/>
          </p:cNvSpPr>
          <p:nvPr>
            <p:ph type="sldNum" sz="quarter" idx="10"/>
          </p:nvPr>
        </p:nvSpPr>
        <p:spPr/>
        <p:txBody>
          <a:bodyPr/>
          <a:lstStyle/>
          <a:p>
            <a:fld id="{39CEFECD-09E3-40DA-A418-CA04FDBB91E8}"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a:t>
            </a:r>
            <a:r>
              <a:rPr lang="en-US" baseline="0" dirty="0" smtClean="0"/>
              <a:t> show on the board that if you set u=v=d, that is, use the same time series</a:t>
            </a:r>
          </a:p>
          <a:p>
            <a:r>
              <a:rPr lang="en-US" baseline="0" dirty="0" smtClean="0"/>
              <a:t>for both u and v, you get the rules that we worked out previously for the autocorrelation.</a:t>
            </a:r>
          </a:p>
          <a:p>
            <a:r>
              <a:rPr lang="en-US" baseline="0" dirty="0" smtClean="0"/>
              <a:t>Emphasize that autocorrelation is just a special case of cross-correlation.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will demonstrate one of the uses of the cross-spectral density when we talk about coherence.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Cross-correlation</a:t>
            </a:r>
            <a:r>
              <a:rPr lang="en-US" baseline="0" dirty="0" smtClean="0"/>
              <a:t> is implemented with a single function, the same function as autocorrelation.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many cases, you want to know the delay of one time series behind another.</a:t>
            </a:r>
          </a:p>
          <a:p>
            <a:r>
              <a:rPr lang="en-US" baseline="0" dirty="0" smtClean="0"/>
              <a:t>Once you know the delay, you can plot the time series so that they are lined up.</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 idea is that points</a:t>
            </a:r>
            <a:r>
              <a:rPr lang="en-US" baseline="0" dirty="0" smtClean="0"/>
              <a:t> in one</a:t>
            </a:r>
            <a:r>
              <a:rPr lang="en-US" dirty="0" smtClean="0"/>
              <a:t> time series can be correlated to points in a</a:t>
            </a:r>
            <a:r>
              <a:rPr lang="en-US" baseline="0" dirty="0" smtClean="0"/>
              <a:t> different time series</a:t>
            </a:r>
            <a:r>
              <a:rPr lang="en-US" dirty="0" smtClean="0"/>
              <a:t>,</a:t>
            </a:r>
            <a:r>
              <a:rPr lang="en-US" baseline="0" dirty="0" smtClean="0"/>
              <a:t> and the</a:t>
            </a:r>
          </a:p>
          <a:p>
            <a:r>
              <a:rPr lang="en-US" baseline="0" dirty="0" smtClean="0"/>
              <a:t>idea of covariance can be applied to quantify the correlation.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the two time series don’t have to be identical for this to work.</a:t>
            </a:r>
          </a:p>
          <a:p>
            <a:r>
              <a:rPr lang="en-US" baseline="0" dirty="0" smtClean="0"/>
              <a:t>The merely have to track each other approximately, once aligned:</a:t>
            </a:r>
          </a:p>
          <a:p>
            <a:r>
              <a:rPr lang="en-US" baseline="0" dirty="0" smtClean="0"/>
              <a:t>high values on average line up with high values.</a:t>
            </a:r>
          </a:p>
          <a:p>
            <a:r>
              <a:rPr lang="en-US" baseline="0" dirty="0" smtClean="0"/>
              <a:t>low values on average line up with low values.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the importance of testing a method with a “test” or “synthetic” dataset with known properties.  Here the</a:t>
            </a:r>
          </a:p>
          <a:p>
            <a:r>
              <a:rPr lang="en-US" baseline="0" dirty="0" smtClean="0"/>
              <a:t>times series contain a simple oscillatory function with known time lags superimposed upon random noise.</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a:t>
            </a:r>
            <a:r>
              <a:rPr lang="en-US" baseline="0" dirty="0" smtClean="0"/>
              <a:t> the cross-correlation, computed with the </a:t>
            </a:r>
            <a:r>
              <a:rPr lang="en-US" baseline="0" dirty="0" err="1" smtClean="0"/>
              <a:t>MatLab</a:t>
            </a:r>
            <a:r>
              <a:rPr lang="en-US" baseline="0" dirty="0" smtClean="0"/>
              <a:t> </a:t>
            </a:r>
            <a:r>
              <a:rPr lang="en-US" baseline="0" dirty="0" err="1" smtClean="0"/>
              <a:t>xcorr</a:t>
            </a:r>
            <a:r>
              <a:rPr lang="en-US" baseline="0" dirty="0" smtClean="0"/>
              <a:t>() function.</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the time lag of the maximum that’s of interest.</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a:t>
            </a:r>
            <a:r>
              <a:rPr lang="en-US" dirty="0" err="1" smtClean="0"/>
              <a:t>MatLab</a:t>
            </a:r>
            <a:r>
              <a:rPr lang="en-US" dirty="0" smtClean="0"/>
              <a:t> script that computes the time lag</a:t>
            </a:r>
            <a:r>
              <a:rPr lang="en-US" baseline="0" dirty="0" smtClean="0"/>
              <a:t> needed to best-align the time series.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a:t>
            </a:r>
            <a:r>
              <a:rPr lang="en-US" baseline="0" dirty="0" smtClean="0"/>
              <a:t> out that it makes a difference whether you compute </a:t>
            </a:r>
            <a:r>
              <a:rPr lang="en-US" baseline="0" dirty="0" err="1" smtClean="0"/>
              <a:t>xcorr</a:t>
            </a:r>
            <a:r>
              <a:rPr lang="en-US" baseline="0" dirty="0" smtClean="0"/>
              <a:t>(</a:t>
            </a:r>
            <a:r>
              <a:rPr lang="en-US" baseline="0" dirty="0" err="1" smtClean="0"/>
              <a:t>u,v</a:t>
            </a:r>
            <a:r>
              <a:rPr lang="en-US" baseline="0" dirty="0" smtClean="0"/>
              <a:t>) or </a:t>
            </a:r>
            <a:r>
              <a:rPr lang="en-US" baseline="0" dirty="0" err="1" smtClean="0"/>
              <a:t>xcorr</a:t>
            </a:r>
            <a:r>
              <a:rPr lang="en-US" baseline="0" dirty="0" smtClean="0"/>
              <a:t>(</a:t>
            </a:r>
            <a:r>
              <a:rPr lang="en-US" baseline="0" dirty="0" err="1" smtClean="0"/>
              <a:t>v,u</a:t>
            </a:r>
            <a:r>
              <a:rPr lang="en-US" baseline="0" dirty="0" smtClean="0"/>
              <a:t>).</a:t>
            </a:r>
          </a:p>
          <a:p>
            <a:r>
              <a:rPr lang="en-US" baseline="0" dirty="0" smtClean="0"/>
              <a:t>One is the time-reversed version of the other.</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 students that the max()</a:t>
            </a:r>
            <a:r>
              <a:rPr lang="en-US" baseline="0" dirty="0" smtClean="0"/>
              <a:t> function returns both the value of the maximum and the</a:t>
            </a:r>
          </a:p>
          <a:p>
            <a:r>
              <a:rPr lang="en-US" baseline="0" dirty="0" smtClean="0"/>
              <a:t>index at which the maximum value occurs.  In our case, it is the latter value, the lag, that is</a:t>
            </a:r>
          </a:p>
          <a:p>
            <a:r>
              <a:rPr lang="en-US" baseline="0" dirty="0" smtClean="0"/>
              <a:t>of interest.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zero-lag element is in the middle of the cross-correlation time series</a:t>
            </a:r>
          </a:p>
          <a:p>
            <a:r>
              <a:rPr lang="en-US" baseline="0" dirty="0" smtClean="0"/>
              <a:t>c, hence the somewhat complicated formula for the time lag.</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a:t>
            </a:r>
            <a:r>
              <a:rPr lang="en-US" baseline="0" dirty="0" smtClean="0"/>
              <a:t> case the procedure recovers exactly the known time lag.</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smtClean="0">
                <a:latin typeface="Times New Roman" pitchFamily="18" charset="0"/>
                <a:cs typeface="Times New Roman" pitchFamily="18" charset="0"/>
              </a:rPr>
              <a:t>Introduce</a:t>
            </a:r>
            <a:r>
              <a:rPr lang="en-US" sz="1200" baseline="0" dirty="0" smtClean="0">
                <a:latin typeface="Times New Roman" pitchFamily="18" charset="0"/>
                <a:cs typeface="Times New Roman" pitchFamily="18" charset="0"/>
              </a:rPr>
              <a:t> this </a:t>
            </a:r>
            <a:r>
              <a:rPr lang="en-US" sz="1200" baseline="0" dirty="0" err="1" smtClean="0">
                <a:latin typeface="Times New Roman" pitchFamily="18" charset="0"/>
                <a:cs typeface="Times New Roman" pitchFamily="18" charset="0"/>
              </a:rPr>
              <a:t>datset</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(Top)</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Hourly solar radiation data, in W/m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from West Point, NY, for fifteen days starting August 1, 1993.</a:t>
            </a:r>
          </a:p>
          <a:p>
            <a:r>
              <a:rPr lang="en-US" sz="1200" dirty="0" smtClean="0">
                <a:latin typeface="Times New Roman" pitchFamily="18" charset="0"/>
                <a:cs typeface="Times New Roman" pitchFamily="18" charset="0"/>
              </a:rPr>
              <a:t>Point</a:t>
            </a:r>
            <a:r>
              <a:rPr lang="en-US" sz="1200" baseline="0" dirty="0" smtClean="0">
                <a:latin typeface="Times New Roman" pitchFamily="18" charset="0"/>
                <a:cs typeface="Times New Roman" pitchFamily="18" charset="0"/>
              </a:rPr>
              <a:t> out that the energy delivered by the sun to the top of the atmosphere is 1366 W/</a:t>
            </a:r>
            <a:r>
              <a:rPr lang="en-US" sz="1200" dirty="0" smtClean="0">
                <a:latin typeface="Times New Roman" pitchFamily="18" charset="0"/>
                <a:cs typeface="Times New Roman" pitchFamily="18" charset="0"/>
              </a:rPr>
              <a:t>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a:t>
            </a:r>
            <a:r>
              <a:rPr lang="en-US" sz="1200" baseline="0" dirty="0" smtClean="0">
                <a:latin typeface="Times New Roman" pitchFamily="18" charset="0"/>
                <a:cs typeface="Times New Roman" pitchFamily="18" charset="0"/>
              </a:rPr>
              <a:t> These</a:t>
            </a:r>
          </a:p>
          <a:p>
            <a:r>
              <a:rPr lang="en-US" sz="1200" baseline="0" dirty="0" smtClean="0">
                <a:latin typeface="Times New Roman" pitchFamily="18" charset="0"/>
                <a:cs typeface="Times New Roman" pitchFamily="18" charset="0"/>
              </a:rPr>
              <a:t>values are somewhat less, presumably because the sun is not directly overhead at the latitude of NY,</a:t>
            </a:r>
          </a:p>
          <a:p>
            <a:r>
              <a:rPr lang="en-US" sz="1200" baseline="0" dirty="0" smtClean="0">
                <a:latin typeface="Times New Roman" pitchFamily="18" charset="0"/>
                <a:cs typeface="Times New Roman" pitchFamily="18" charset="0"/>
              </a:rPr>
              <a:t>and because of shading by clouds.</a:t>
            </a:r>
            <a:endParaRPr lang="en-US" sz="1200" baseline="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(Bottom)</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Hourly </a:t>
            </a:r>
            <a:r>
              <a:rPr lang="en-US" sz="1200" dirty="0" err="1" smtClean="0">
                <a:latin typeface="Times New Roman" pitchFamily="18" charset="0"/>
                <a:cs typeface="Times New Roman" pitchFamily="18" charset="0"/>
              </a:rPr>
              <a:t>tropospheric</a:t>
            </a:r>
            <a:r>
              <a:rPr lang="en-US" sz="1200" dirty="0" smtClean="0">
                <a:latin typeface="Times New Roman" pitchFamily="18" charset="0"/>
                <a:cs typeface="Times New Roman" pitchFamily="18" charset="0"/>
              </a:rPr>
              <a:t> ozone data, in parts per billion, from the same location and time period.</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Ask for</a:t>
            </a:r>
            <a:r>
              <a:rPr lang="en-US" sz="1200" baseline="0" dirty="0" smtClean="0">
                <a:latin typeface="Times New Roman" pitchFamily="18" charset="0"/>
                <a:cs typeface="Times New Roman" pitchFamily="18" charset="0"/>
              </a:rPr>
              <a:t> a volunteer to describe what ozone is and why we care about it.  The text provides this synopsis:</a:t>
            </a:r>
          </a:p>
          <a:p>
            <a:endParaRPr lang="en-US" sz="1200" baseline="0" dirty="0" smtClean="0">
              <a:latin typeface="Times New Roman" pitchFamily="18" charset="0"/>
              <a:cs typeface="Times New Roman" pitchFamily="18" charset="0"/>
            </a:endParaRPr>
          </a:p>
          <a:p>
            <a:r>
              <a:rPr lang="en-US" sz="1200" kern="1200" dirty="0" smtClean="0">
                <a:solidFill>
                  <a:schemeClr val="tx1"/>
                </a:solidFill>
                <a:latin typeface="+mn-lt"/>
                <a:ea typeface="+mn-ea"/>
                <a:cs typeface="+mn-cs"/>
              </a:rPr>
              <a:t>We apply this technique to an air quality dataset, in which the objective is to understand the diurnal fluctuations</a:t>
            </a:r>
          </a:p>
          <a:p>
            <a:r>
              <a:rPr lang="en-US" sz="1200" kern="1200" dirty="0" smtClean="0">
                <a:solidFill>
                  <a:schemeClr val="tx1"/>
                </a:solidFill>
                <a:latin typeface="+mn-lt"/>
                <a:ea typeface="+mn-ea"/>
                <a:cs typeface="+mn-cs"/>
              </a:rPr>
              <a:t>of ozone (O</a:t>
            </a:r>
            <a:r>
              <a:rPr lang="en-US" sz="1200" kern="1200" baseline="-25000" dirty="0" smtClean="0">
                <a:solidFill>
                  <a:schemeClr val="tx1"/>
                </a:solidFill>
                <a:latin typeface="+mn-lt"/>
                <a:ea typeface="+mn-ea"/>
                <a:cs typeface="+mn-cs"/>
              </a:rPr>
              <a:t>3</a:t>
            </a:r>
            <a:r>
              <a:rPr lang="en-US" sz="1200" kern="1200" dirty="0" smtClean="0">
                <a:solidFill>
                  <a:schemeClr val="tx1"/>
                </a:solidFill>
                <a:latin typeface="+mn-lt"/>
                <a:ea typeface="+mn-ea"/>
                <a:cs typeface="+mn-cs"/>
              </a:rPr>
              <a:t>). Ozone is a highly reactive gas that occurs in small (parts per billion) concentrations in the earth’s</a:t>
            </a:r>
          </a:p>
          <a:p>
            <a:r>
              <a:rPr lang="en-US" sz="1200" kern="1200" dirty="0" smtClean="0">
                <a:solidFill>
                  <a:schemeClr val="tx1"/>
                </a:solidFill>
                <a:latin typeface="+mn-lt"/>
                <a:ea typeface="+mn-ea"/>
                <a:cs typeface="+mn-cs"/>
              </a:rPr>
              <a:t>atmosphere.  Ozone in the stratosphere plays an important role in shielding the earth’s surface from</a:t>
            </a:r>
          </a:p>
          <a:p>
            <a:r>
              <a:rPr lang="en-US" sz="1200" kern="1200" dirty="0" smtClean="0">
                <a:solidFill>
                  <a:schemeClr val="tx1"/>
                </a:solidFill>
                <a:latin typeface="+mn-lt"/>
                <a:ea typeface="+mn-ea"/>
                <a:cs typeface="+mn-cs"/>
              </a:rPr>
              <a:t>ultraviolet (UV) light from the sun, for it is a strong UV absorber.  But its presence in the troposphere at ground</a:t>
            </a:r>
          </a:p>
          <a:p>
            <a:r>
              <a:rPr lang="en-US" sz="1200" kern="1200" dirty="0" smtClean="0">
                <a:solidFill>
                  <a:schemeClr val="tx1"/>
                </a:solidFill>
                <a:latin typeface="+mn-lt"/>
                <a:ea typeface="+mn-ea"/>
                <a:cs typeface="+mn-cs"/>
              </a:rPr>
              <a:t>level is problematical. It is a major ingredient in smog and a health risk, increasing susceptibility to</a:t>
            </a:r>
          </a:p>
          <a:p>
            <a:r>
              <a:rPr lang="en-US" sz="1200" kern="1200" dirty="0" smtClean="0">
                <a:solidFill>
                  <a:schemeClr val="tx1"/>
                </a:solidFill>
                <a:latin typeface="+mn-lt"/>
                <a:ea typeface="+mn-ea"/>
                <a:cs typeface="+mn-cs"/>
              </a:rPr>
              <a:t>respiratory diseases.  </a:t>
            </a:r>
            <a:r>
              <a:rPr lang="en-US" sz="1200" kern="1200" dirty="0" err="1" smtClean="0">
                <a:solidFill>
                  <a:schemeClr val="tx1"/>
                </a:solidFill>
                <a:latin typeface="+mn-lt"/>
                <a:ea typeface="+mn-ea"/>
                <a:cs typeface="+mn-cs"/>
              </a:rPr>
              <a:t>Tropospheric</a:t>
            </a:r>
            <a:r>
              <a:rPr lang="en-US" sz="1200" kern="1200" dirty="0" smtClean="0">
                <a:solidFill>
                  <a:schemeClr val="tx1"/>
                </a:solidFill>
                <a:latin typeface="+mn-lt"/>
                <a:ea typeface="+mn-ea"/>
                <a:cs typeface="+mn-cs"/>
              </a:rPr>
              <a:t> ozone has several sources, including chemical reactions between</a:t>
            </a:r>
          </a:p>
          <a:p>
            <a:r>
              <a:rPr lang="en-US" sz="1200" kern="1200" dirty="0" smtClean="0">
                <a:solidFill>
                  <a:schemeClr val="tx1"/>
                </a:solidFill>
                <a:latin typeface="+mn-lt"/>
                <a:ea typeface="+mn-ea"/>
                <a:cs typeface="+mn-cs"/>
              </a:rPr>
              <a:t>oxides of nitrogen and volatile organic compounds in the presence of sunlight and high temperatures.</a:t>
            </a:r>
          </a:p>
          <a:p>
            <a:r>
              <a:rPr lang="en-US" sz="1200" kern="1200" dirty="0" smtClean="0">
                <a:solidFill>
                  <a:schemeClr val="tx1"/>
                </a:solidFill>
                <a:latin typeface="+mn-lt"/>
                <a:ea typeface="+mn-ea"/>
                <a:cs typeface="+mn-cs"/>
              </a:rPr>
              <a:t>We thus focus on the relationship between ozone concentration and the intensity of sunlight (that is,</a:t>
            </a:r>
          </a:p>
          <a:p>
            <a:r>
              <a:rPr lang="en-US" sz="1200" kern="1200" dirty="0" smtClean="0">
                <a:solidFill>
                  <a:schemeClr val="tx1"/>
                </a:solidFill>
                <a:latin typeface="+mn-lt"/>
                <a:ea typeface="+mn-ea"/>
                <a:cs typeface="+mn-cs"/>
              </a:rPr>
              <a:t>of solar radiation). </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a:t>
            </a:r>
            <a:r>
              <a:rPr lang="en-US" baseline="0" dirty="0" smtClean="0"/>
              <a:t> lecture we derived the autocorrelation function.</a:t>
            </a:r>
          </a:p>
          <a:p>
            <a:r>
              <a:rPr lang="en-US" baseline="0" dirty="0" smtClean="0"/>
              <a:t>It expresses the degree of correlation of two points in a time series, separated by a lag,</a:t>
            </a:r>
          </a:p>
          <a:p>
            <a:r>
              <a:rPr lang="en-US" baseline="0" dirty="0" smtClean="0"/>
              <a:t>Up to a multiplicative constant, it is just the covariance.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Ask for a volunteer from the class to</a:t>
            </a:r>
            <a:r>
              <a:rPr lang="en-US" sz="1200" baseline="0" dirty="0" smtClean="0">
                <a:latin typeface="Times New Roman" pitchFamily="18" charset="0"/>
                <a:cs typeface="Times New Roman" pitchFamily="18" charset="0"/>
              </a:rPr>
              <a:t> explain what ozone is and why we care about it.</a:t>
            </a:r>
          </a:p>
          <a:p>
            <a:r>
              <a:rPr lang="en-US" sz="1200" baseline="0" dirty="0" smtClean="0">
                <a:latin typeface="Times New Roman" pitchFamily="18" charset="0"/>
                <a:cs typeface="Times New Roman" pitchFamily="18" charset="0"/>
              </a:rPr>
              <a:t>Ozone is produced by solar radiation interacting with the atmosphere.  Ozone builds up during the course of the day,</a:t>
            </a:r>
          </a:p>
          <a:p>
            <a:r>
              <a:rPr lang="en-US" sz="1200" baseline="0" dirty="0" smtClean="0">
                <a:latin typeface="Times New Roman" pitchFamily="18" charset="0"/>
                <a:cs typeface="Times New Roman" pitchFamily="18" charset="0"/>
              </a:rPr>
              <a:t>so its concentration lags sunlight (as quantified by solar </a:t>
            </a:r>
            <a:r>
              <a:rPr lang="en-US" sz="1200" baseline="0" dirty="0" err="1" smtClean="0">
                <a:latin typeface="Times New Roman" pitchFamily="18" charset="0"/>
                <a:cs typeface="Times New Roman" pitchFamily="18" charset="0"/>
              </a:rPr>
              <a:t>insolation</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Hourly solar radiation data, in W/m</a:t>
            </a:r>
            <a:r>
              <a:rPr lang="en-US" sz="1200" baseline="30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 from West Point, NY, for fifteen days starting August 1, 1993. B) Hourly </a:t>
            </a:r>
            <a:r>
              <a:rPr lang="en-US" sz="1200" dirty="0" err="1" smtClean="0">
                <a:latin typeface="Times New Roman" pitchFamily="18" charset="0"/>
                <a:cs typeface="Times New Roman" pitchFamily="18" charset="0"/>
              </a:rPr>
              <a:t>tropospheric</a:t>
            </a:r>
            <a:r>
              <a:rPr lang="en-US" sz="1200" dirty="0" smtClean="0">
                <a:latin typeface="Times New Roman" pitchFamily="18" charset="0"/>
                <a:cs typeface="Times New Roman" pitchFamily="18" charset="0"/>
              </a:rPr>
              <a:t>  ozone data, in parts per billion, from the same location and time period.  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same procedure as was applied to the synthetic data.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dotted curve</a:t>
            </a:r>
            <a:r>
              <a:rPr lang="en-US" baseline="0" dirty="0" smtClean="0"/>
              <a:t> is the “</a:t>
            </a:r>
            <a:r>
              <a:rPr lang="en-US" baseline="0" dirty="0" err="1" smtClean="0"/>
              <a:t>delagged</a:t>
            </a:r>
            <a:r>
              <a:rPr lang="en-US" baseline="0" dirty="0" smtClean="0"/>
              <a:t>” version of the ozone data.</a:t>
            </a:r>
          </a:p>
          <a:p>
            <a:r>
              <a:rPr lang="en-US" baseline="0" dirty="0" smtClean="0"/>
              <a:t>Point out that it now lines up pretty </a:t>
            </a:r>
            <a:r>
              <a:rPr lang="en-US" baseline="0" dirty="0" err="1" smtClean="0"/>
              <a:t>welll</a:t>
            </a:r>
            <a:r>
              <a:rPr lang="en-US" baseline="0" dirty="0" smtClean="0"/>
              <a:t> with the solar radiation.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Time</a:t>
            </a:r>
            <a:r>
              <a:rPr lang="en-US" baseline="0" dirty="0" smtClean="0"/>
              <a:t> series usually differ in the degree of correlation of points with different lags.</a:t>
            </a:r>
          </a:p>
          <a:p>
            <a:r>
              <a:rPr lang="en-US" baseline="0" dirty="0" smtClean="0"/>
              <a:t>Usually, points with small lags are highly 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few days</a:t>
            </a:r>
            <a:r>
              <a:rPr lang="en-US" baseline="0" dirty="0" smtClean="0"/>
              <a:t> tend to have the same value.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correlation</a:t>
            </a:r>
            <a:r>
              <a:rPr lang="en-US" baseline="0" dirty="0" smtClean="0"/>
              <a:t> decreases as the lag increases.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month </a:t>
            </a:r>
            <a:r>
              <a:rPr lang="en-US" baseline="0" dirty="0" smtClean="0"/>
              <a:t>tend to have different values.</a:t>
            </a:r>
          </a:p>
          <a:p>
            <a:r>
              <a:rPr lang="en-US" baseline="0" dirty="0" smtClean="0"/>
              <a:t>Some are high-high, some hi-low, so the correlation averages out to near-zero.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Pairs of points (red) separated by a year </a:t>
            </a:r>
            <a:r>
              <a:rPr lang="en-US" baseline="0" dirty="0" smtClean="0"/>
              <a:t>tend to have similar values.</a:t>
            </a:r>
          </a:p>
          <a:p>
            <a:r>
              <a:rPr lang="en-US" baseline="0" dirty="0" smtClean="0"/>
              <a:t>Because of the precipitation has an annual cycle.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54ED11-FE75-4B22-B41D-E6EAA17BCC3E}"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54ED11-FE75-4B22-B41D-E6EAA17BCC3E}" type="datetimeFigureOut">
              <a:rPr lang="en-US" smtClean="0"/>
              <a:pPr/>
              <a:t>6/28/2011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54ED11-FE75-4B22-B41D-E6EAA17BCC3E}" type="datetimeFigureOut">
              <a:rPr lang="en-US" smtClean="0"/>
              <a:pPr/>
              <a:t>6/28/2011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6/28/2011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6/28/2011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18:</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Cross-correlation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286000" y="2667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847976" y="25908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2286000" y="2204721"/>
            <a:ext cx="609600" cy="386079"/>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Lst>
            <a:ahLst/>
            <a:cxnLst>
              <a:cxn ang="0">
                <a:pos x="connsiteX0" y="connsiteY0"/>
              </a:cxn>
              <a:cxn ang="0">
                <a:pos x="connsiteX1" y="connsiteY1"/>
              </a:cxn>
              <a:cxn ang="0">
                <a:pos x="connsiteX2" y="connsiteY2"/>
              </a:cxn>
            </a:cxnLst>
            <a:rect l="l" t="t" r="r" b="b"/>
            <a:pathLst>
              <a:path w="295275" h="244394">
                <a:moveTo>
                  <a:pt x="0" y="244394"/>
                </a:moveTo>
                <a:cubicBezTo>
                  <a:pt x="9998" y="157745"/>
                  <a:pt x="98426" y="6432"/>
                  <a:pt x="147638" y="3216"/>
                </a:cubicBezTo>
                <a:cubicBezTo>
                  <a:pt x="196850" y="0"/>
                  <a:pt x="285278" y="131299"/>
                  <a:pt x="295275" y="225099"/>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Oval 32"/>
          <p:cNvSpPr/>
          <p:nvPr/>
        </p:nvSpPr>
        <p:spPr>
          <a:xfrm>
            <a:off x="6148387" y="2938462"/>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615112" y="2909887"/>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6172199" y="2428878"/>
            <a:ext cx="533401" cy="390522"/>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69900"/>
              <a:gd name="connsiteY0" fmla="*/ 242183 h 248212"/>
              <a:gd name="connsiteX1" fmla="*/ 147638 w 269900"/>
              <a:gd name="connsiteY1" fmla="*/ 1005 h 248212"/>
              <a:gd name="connsiteX2" fmla="*/ 269900 w 269900"/>
              <a:gd name="connsiteY2" fmla="*/ 248212 h 248212"/>
              <a:gd name="connsiteX0" fmla="*/ 0 w 269900"/>
              <a:gd name="connsiteY0" fmla="*/ 242183 h 248212"/>
              <a:gd name="connsiteX1" fmla="*/ 147638 w 269900"/>
              <a:gd name="connsiteY1" fmla="*/ 1005 h 248212"/>
              <a:gd name="connsiteX2" fmla="*/ 269900 w 269900"/>
              <a:gd name="connsiteY2" fmla="*/ 248212 h 248212"/>
              <a:gd name="connsiteX0" fmla="*/ 0 w 258366"/>
              <a:gd name="connsiteY0" fmla="*/ 247207 h 247207"/>
              <a:gd name="connsiteX1" fmla="*/ 136104 w 258366"/>
              <a:gd name="connsiteY1" fmla="*/ 0 h 247207"/>
              <a:gd name="connsiteX2" fmla="*/ 258366 w 258366"/>
              <a:gd name="connsiteY2" fmla="*/ 247207 h 247207"/>
            </a:gdLst>
            <a:ahLst/>
            <a:cxnLst>
              <a:cxn ang="0">
                <a:pos x="connsiteX0" y="connsiteY0"/>
              </a:cxn>
              <a:cxn ang="0">
                <a:pos x="connsiteX1" y="connsiteY1"/>
              </a:cxn>
              <a:cxn ang="0">
                <a:pos x="connsiteX2" y="connsiteY2"/>
              </a:cxn>
            </a:cxnLst>
            <a:rect l="l" t="t" r="r" b="b"/>
            <a:pathLst>
              <a:path w="258366" h="247207">
                <a:moveTo>
                  <a:pt x="0" y="247207"/>
                </a:moveTo>
                <a:cubicBezTo>
                  <a:pt x="5383" y="181661"/>
                  <a:pt x="93043" y="0"/>
                  <a:pt x="136104" y="0"/>
                </a:cubicBezTo>
                <a:cubicBezTo>
                  <a:pt x="179165" y="0"/>
                  <a:pt x="255290" y="195613"/>
                  <a:pt x="258366" y="24720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2400" y="1371600"/>
            <a:ext cx="8763000" cy="4038600"/>
            <a:chOff x="838200" y="1460267"/>
            <a:chExt cx="7086600" cy="2916765"/>
          </a:xfrm>
        </p:grpSpPr>
        <p:pic>
          <p:nvPicPr>
            <p:cNvPr id="4" name="Picture 3"/>
            <p:cNvPicPr>
              <a:picLocks noChangeAspect="1" noChangeArrowheads="1"/>
            </p:cNvPicPr>
            <p:nvPr/>
          </p:nvPicPr>
          <p:blipFill>
            <a:blip r:embed="rId3" cstate="print"/>
            <a:srcRect l="7339" r="7339"/>
            <a:stretch>
              <a:fillRect/>
            </a:stretch>
          </p:blipFill>
          <p:spPr bwMode="auto">
            <a:xfrm>
              <a:off x="838200" y="2065633"/>
              <a:ext cx="7086600" cy="2311399"/>
            </a:xfrm>
            <a:prstGeom prst="rect">
              <a:avLst/>
            </a:prstGeom>
            <a:noFill/>
            <a:ln w="9525">
              <a:noFill/>
              <a:miter lim="800000"/>
              <a:headEnd/>
              <a:tailEnd/>
            </a:ln>
            <a:effectLst/>
          </p:spPr>
        </p:pic>
        <p:sp>
          <p:nvSpPr>
            <p:cNvPr id="5" name="TextBox 4"/>
            <p:cNvSpPr txBox="1"/>
            <p:nvPr/>
          </p:nvSpPr>
          <p:spPr>
            <a:xfrm>
              <a:off x="1702242" y="1460267"/>
              <a:ext cx="9144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1 day</a:t>
              </a:r>
              <a:endParaRPr lang="en-US" sz="2800" dirty="0">
                <a:latin typeface="Times New Roman" pitchFamily="18" charset="0"/>
                <a:cs typeface="Times New Roman" pitchFamily="18" charset="0"/>
              </a:endParaRPr>
            </a:p>
          </p:txBody>
        </p:sp>
        <p:sp>
          <p:nvSpPr>
            <p:cNvPr id="6" name="TextBox 5"/>
            <p:cNvSpPr txBox="1"/>
            <p:nvPr/>
          </p:nvSpPr>
          <p:spPr>
            <a:xfrm>
              <a:off x="4064442" y="1460267"/>
              <a:ext cx="10668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3 days</a:t>
              </a:r>
              <a:endParaRPr lang="en-US" sz="2800" dirty="0">
                <a:latin typeface="Times New Roman" pitchFamily="18" charset="0"/>
                <a:cs typeface="Times New Roman" pitchFamily="18" charset="0"/>
              </a:endParaRPr>
            </a:p>
          </p:txBody>
        </p:sp>
        <p:sp>
          <p:nvSpPr>
            <p:cNvPr id="7" name="TextBox 6"/>
            <p:cNvSpPr txBox="1"/>
            <p:nvPr/>
          </p:nvSpPr>
          <p:spPr>
            <a:xfrm>
              <a:off x="6350442" y="1460267"/>
              <a:ext cx="1143000" cy="377881"/>
            </a:xfrm>
            <a:prstGeom prst="rect">
              <a:avLst/>
            </a:prstGeom>
            <a:noFill/>
          </p:spPr>
          <p:txBody>
            <a:bodyPr wrap="square" rtlCol="0">
              <a:spAutoFit/>
            </a:bodyPr>
            <a:lstStyle/>
            <a:p>
              <a:r>
                <a:rPr lang="en-US" sz="2800" dirty="0" smtClean="0">
                  <a:latin typeface="Times New Roman" pitchFamily="18" charset="0"/>
                  <a:cs typeface="Times New Roman" pitchFamily="18" charset="0"/>
                </a:rPr>
                <a:t>30 days</a:t>
              </a:r>
              <a:endParaRPr lang="en-US" sz="2800" dirty="0">
                <a:latin typeface="Times New Roman" pitchFamily="18" charset="0"/>
                <a:cs typeface="Times New Roman" pitchFamily="18" charset="0"/>
              </a:endParaRPr>
            </a:p>
          </p:txBody>
        </p:sp>
        <p:sp>
          <p:nvSpPr>
            <p:cNvPr id="9" name="Rectangle 8"/>
            <p:cNvSpPr/>
            <p:nvPr/>
          </p:nvSpPr>
          <p:spPr>
            <a:xfrm>
              <a:off x="1219200" y="2067213"/>
              <a:ext cx="762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7339" r="7339" b="50000"/>
          <a:stretch>
            <a:fillRect/>
          </a:stretch>
        </p:blipFill>
        <p:spPr bwMode="auto">
          <a:xfrm>
            <a:off x="-14068" y="2819400"/>
            <a:ext cx="9158068" cy="1600200"/>
          </a:xfrm>
          <a:prstGeom prst="rect">
            <a:avLst/>
          </a:prstGeom>
          <a:noFill/>
          <a:ln w="9525">
            <a:noFill/>
            <a:miter lim="800000"/>
            <a:headEnd/>
            <a:tailEnd/>
          </a:ln>
          <a:effectLst/>
        </p:spPr>
      </p:pic>
      <p:sp>
        <p:nvSpPr>
          <p:cNvPr id="6" name="TextBox 5"/>
          <p:cNvSpPr txBox="1"/>
          <p:nvPr/>
        </p:nvSpPr>
        <p:spPr>
          <a:xfrm>
            <a:off x="2590800" y="609600"/>
            <a:ext cx="3962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Autocorrelation Function</a:t>
            </a:r>
            <a:endParaRPr lang="en-US" sz="2800" dirty="0">
              <a:latin typeface="Times New Roman" pitchFamily="18" charset="0"/>
              <a:cs typeface="Times New Roman" pitchFamily="18" charset="0"/>
            </a:endParaRPr>
          </a:p>
        </p:txBody>
      </p:sp>
      <p:sp>
        <p:nvSpPr>
          <p:cNvPr id="4" name="Oval 3"/>
          <p:cNvSpPr/>
          <p:nvPr/>
        </p:nvSpPr>
        <p:spPr>
          <a:xfrm>
            <a:off x="8782051" y="3690938"/>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238751" y="33194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4413" y="32051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16200000" flipH="1">
            <a:off x="4007644" y="4193381"/>
            <a:ext cx="1771650" cy="14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4448175" y="4219574"/>
            <a:ext cx="1700213" cy="47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146257" y="4369594"/>
            <a:ext cx="1400175" cy="47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81600" y="5105400"/>
            <a:ext cx="381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3</a:t>
            </a:r>
            <a:endParaRPr lang="en-US" sz="2800" dirty="0">
              <a:solidFill>
                <a:srgbClr val="FF0000"/>
              </a:solidFill>
              <a:latin typeface="Times New Roman" pitchFamily="18" charset="0"/>
              <a:cs typeface="Times New Roman" pitchFamily="18" charset="0"/>
            </a:endParaRPr>
          </a:p>
        </p:txBody>
      </p:sp>
      <p:sp>
        <p:nvSpPr>
          <p:cNvPr id="18" name="TextBox 17"/>
          <p:cNvSpPr txBox="1"/>
          <p:nvPr/>
        </p:nvSpPr>
        <p:spPr>
          <a:xfrm>
            <a:off x="4724400" y="5105400"/>
            <a:ext cx="381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1</a:t>
            </a:r>
            <a:endParaRPr lang="en-US" sz="2800" dirty="0">
              <a:solidFill>
                <a:srgbClr val="FF0000"/>
              </a:solidFill>
              <a:latin typeface="Times New Roman" pitchFamily="18" charset="0"/>
              <a:cs typeface="Times New Roman" pitchFamily="18" charset="0"/>
            </a:endParaRPr>
          </a:p>
        </p:txBody>
      </p:sp>
      <p:sp>
        <p:nvSpPr>
          <p:cNvPr id="19" name="TextBox 18"/>
          <p:cNvSpPr txBox="1"/>
          <p:nvPr/>
        </p:nvSpPr>
        <p:spPr>
          <a:xfrm>
            <a:off x="8534400" y="5105400"/>
            <a:ext cx="609600" cy="523220"/>
          </a:xfrm>
          <a:prstGeom prst="rect">
            <a:avLst/>
          </a:prstGeom>
          <a:noFill/>
          <a:ln>
            <a:noFill/>
          </a:ln>
        </p:spPr>
        <p:txBody>
          <a:bodyPr wrap="square" rtlCol="0">
            <a:spAutoFit/>
          </a:bodyPr>
          <a:lstStyle/>
          <a:p>
            <a:r>
              <a:rPr lang="en-US" sz="2800" dirty="0" smtClean="0">
                <a:solidFill>
                  <a:srgbClr val="FF0000"/>
                </a:solidFill>
                <a:latin typeface="Times New Roman" pitchFamily="18" charset="0"/>
                <a:cs typeface="Times New Roman" pitchFamily="18" charset="0"/>
              </a:rPr>
              <a:t>30</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formula for covariance</a:t>
            </a:r>
            <a:endParaRPr lang="en-US" sz="3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formula for autocorrelation</a:t>
            </a:r>
            <a:endParaRPr lang="en-US" sz="4000" dirty="0">
              <a:latin typeface="Times New Roman" pitchFamily="18" charset="0"/>
              <a:cs typeface="Times New Roman" pitchFamily="18" charset="0"/>
            </a:endParaRPr>
          </a:p>
        </p:txBody>
      </p:sp>
      <p:sp>
        <p:nvSpPr>
          <p:cNvPr id="13" name="TextBox 12"/>
          <p:cNvSpPr txBox="1"/>
          <p:nvPr/>
        </p:nvSpPr>
        <p:spPr>
          <a:xfrm>
            <a:off x="4495800" y="5257800"/>
            <a:ext cx="3048000" cy="1077218"/>
          </a:xfrm>
          <a:prstGeom prst="rect">
            <a:avLst/>
          </a:prstGeom>
          <a:noFill/>
        </p:spPr>
        <p:txBody>
          <a:bodyPr wrap="square" rtlCol="0">
            <a:spAutoFit/>
          </a:bodyPr>
          <a:lstStyle/>
          <a:p>
            <a:pPr algn="ctr"/>
            <a:r>
              <a:rPr lang="en-US" sz="3200" dirty="0" smtClean="0">
                <a:solidFill>
                  <a:srgbClr val="FF0000"/>
                </a:solidFill>
                <a:latin typeface="Times New Roman" pitchFamily="18" charset="0"/>
                <a:cs typeface="Times New Roman" pitchFamily="18" charset="0"/>
              </a:rPr>
              <a:t>autocorrelation</a:t>
            </a:r>
          </a:p>
          <a:p>
            <a:pPr algn="ctr"/>
            <a:r>
              <a:rPr lang="en-US" sz="3200" dirty="0" smtClean="0">
                <a:solidFill>
                  <a:srgbClr val="FF0000"/>
                </a:solidFill>
                <a:latin typeface="Times New Roman" pitchFamily="18" charset="0"/>
                <a:cs typeface="Times New Roman" pitchFamily="18" charset="0"/>
              </a:rPr>
              <a:t>at lag </a:t>
            </a:r>
            <a:r>
              <a:rPr lang="en-US" sz="3200" dirty="0" smtClean="0">
                <a:solidFill>
                  <a:srgbClr val="FF0000"/>
                </a:solidFill>
                <a:latin typeface="Cambria Math" pitchFamily="18" charset="0"/>
                <a:ea typeface="Cambria Math" pitchFamily="18" charset="0"/>
                <a:cs typeface="Times New Roman" pitchFamily="18" charset="0"/>
              </a:rPr>
              <a:t>(k-1)</a:t>
            </a:r>
            <a:r>
              <a:rPr lang="el-GR" sz="3200" dirty="0" smtClean="0">
                <a:solidFill>
                  <a:srgbClr val="FF0000"/>
                </a:solidFill>
                <a:latin typeface="Cambria Math" pitchFamily="18" charset="0"/>
                <a:ea typeface="Cambria Math" pitchFamily="18" charset="0"/>
                <a:cs typeface="Times New Roman" pitchFamily="18" charset="0"/>
              </a:rPr>
              <a:t>Δ</a:t>
            </a:r>
            <a:r>
              <a:rPr lang="en-US" sz="3200" dirty="0" smtClean="0">
                <a:solidFill>
                  <a:srgbClr val="FF0000"/>
                </a:solidFill>
                <a:latin typeface="Cambria Math" pitchFamily="18" charset="0"/>
                <a:ea typeface="Cambria Math" pitchFamily="18" charset="0"/>
                <a:cs typeface="Times New Roman" pitchFamily="18" charset="0"/>
              </a:rPr>
              <a:t>t</a:t>
            </a:r>
            <a:r>
              <a:rPr lang="en-US" sz="3200" dirty="0" smtClean="0">
                <a:solidFill>
                  <a:srgbClr val="FF0000"/>
                </a:solidFill>
                <a:latin typeface="Times New Roman" pitchFamily="18" charset="0"/>
                <a:cs typeface="Times New Roman" pitchFamily="18" charset="0"/>
              </a:rPr>
              <a:t> </a:t>
            </a:r>
            <a:endParaRPr lang="en-US" sz="3200" dirty="0">
              <a:solidFill>
                <a:srgbClr val="FF0000"/>
              </a:solidFill>
              <a:latin typeface="Times New Roman" pitchFamily="18" charset="0"/>
              <a:cs typeface="Times New Roman" pitchFamily="18" charset="0"/>
            </a:endParaRPr>
          </a:p>
        </p:txBody>
      </p:sp>
      <p:sp>
        <p:nvSpPr>
          <p:cNvPr id="14" name="Freeform 13"/>
          <p:cNvSpPr/>
          <p:nvPr/>
        </p:nvSpPr>
        <p:spPr>
          <a:xfrm>
            <a:off x="2590800" y="3733800"/>
            <a:ext cx="1752600" cy="1981200"/>
          </a:xfrm>
          <a:custGeom>
            <a:avLst/>
            <a:gdLst>
              <a:gd name="connsiteX0" fmla="*/ 714375 w 714375"/>
              <a:gd name="connsiteY0" fmla="*/ 300038 h 300038"/>
              <a:gd name="connsiteX1" fmla="*/ 242888 w 714375"/>
              <a:gd name="connsiteY1" fmla="*/ 242888 h 300038"/>
              <a:gd name="connsiteX2" fmla="*/ 0 w 714375"/>
              <a:gd name="connsiteY2" fmla="*/ 0 h 300038"/>
            </a:gdLst>
            <a:ahLst/>
            <a:cxnLst>
              <a:cxn ang="0">
                <a:pos x="connsiteX0" y="connsiteY0"/>
              </a:cxn>
              <a:cxn ang="0">
                <a:pos x="connsiteX1" y="connsiteY1"/>
              </a:cxn>
              <a:cxn ang="0">
                <a:pos x="connsiteX2" y="connsiteY2"/>
              </a:cxn>
            </a:cxnLst>
            <a:rect l="l" t="t" r="r" b="b"/>
            <a:pathLst>
              <a:path w="714375" h="300038">
                <a:moveTo>
                  <a:pt x="714375" y="300038"/>
                </a:moveTo>
                <a:cubicBezTo>
                  <a:pt x="538162" y="296466"/>
                  <a:pt x="361950" y="292894"/>
                  <a:pt x="242888" y="242888"/>
                </a:cubicBezTo>
                <a:cubicBezTo>
                  <a:pt x="123826" y="192882"/>
                  <a:pt x="61913" y="96441"/>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autocorrelation similar to convolution</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209800"/>
            <a:ext cx="8746435" cy="304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autocorrelation similar to convolution</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438400"/>
            <a:ext cx="8746435" cy="3048000"/>
          </a:xfrm>
          <a:prstGeom prst="rect">
            <a:avLst/>
          </a:prstGeom>
          <a:noFill/>
          <a:ln w="9525">
            <a:noFill/>
            <a:miter lim="800000"/>
            <a:headEnd/>
            <a:tailEnd/>
          </a:ln>
        </p:spPr>
      </p:pic>
      <p:cxnSp>
        <p:nvCxnSpPr>
          <p:cNvPr id="5" name="Straight Arrow Connector 4"/>
          <p:cNvCxnSpPr/>
          <p:nvPr/>
        </p:nvCxnSpPr>
        <p:spPr>
          <a:xfrm rot="16200000" flipV="1">
            <a:off x="2943845"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V="1">
            <a:off x="26819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V="1">
            <a:off x="69491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V="1">
            <a:off x="7711109"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76800" y="5943600"/>
            <a:ext cx="40386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note difference in sign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latin typeface="Times New Roman" pitchFamily="18" charset="0"/>
                <a:cs typeface="Times New Roman" pitchFamily="18" charset="0"/>
              </a:rPr>
              <a:t>autocorrelation 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6146" name="Picture 2"/>
          <p:cNvPicPr>
            <a:picLocks noGrp="1" noChangeAspect="1" noChangeArrowheads="1"/>
          </p:cNvPicPr>
          <p:nvPr>
            <p:ph idx="1"/>
          </p:nvPr>
        </p:nvPicPr>
        <p:blipFill>
          <a:blip r:embed="rId3" cstate="print"/>
          <a:srcRect l="18854" t="40407" r="51153" b="46124"/>
          <a:stretch>
            <a:fillRect/>
          </a:stretch>
        </p:blipFill>
        <p:spPr bwMode="auto">
          <a:xfrm>
            <a:off x="2133600" y="2895600"/>
            <a:ext cx="4953000" cy="1524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rmAutofit fontScale="90000"/>
          </a:bodyPr>
          <a:lstStyle/>
          <a:p>
            <a:r>
              <a:rPr lang="en-US" dirty="0" smtClean="0">
                <a:latin typeface="Times New Roman" pitchFamily="18" charset="0"/>
                <a:cs typeface="Times New Roman" pitchFamily="18" charset="0"/>
              </a:rPr>
              <a:t>Important Relation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autocorrelation is the convolution of a time series with its time-reversed self</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2246" t="30305" r="75296" b="52859"/>
          <a:stretch>
            <a:fillRect/>
          </a:stretch>
        </p:blipFill>
        <p:spPr bwMode="auto">
          <a:xfrm>
            <a:off x="1295400" y="4057650"/>
            <a:ext cx="3352768" cy="16764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78605" t="30305" r="3428" b="52859"/>
          <a:stretch>
            <a:fillRect/>
          </a:stretch>
        </p:blipFill>
        <p:spPr bwMode="auto">
          <a:xfrm>
            <a:off x="4648200" y="3981450"/>
            <a:ext cx="2895600" cy="18097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544762"/>
          </a:xfrm>
        </p:spPr>
        <p:txBody>
          <a:bodyPr>
            <a:normAutofit fontScale="90000"/>
          </a:bodyPr>
          <a:lstStyle/>
          <a:p>
            <a:r>
              <a:rPr lang="en-US" dirty="0" smtClean="0">
                <a:latin typeface="Times New Roman" pitchFamily="18" charset="0"/>
                <a:cs typeface="Times New Roman" pitchFamily="18" charset="0"/>
              </a:rPr>
              <a:t>Important Relationship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Fourier Transform of an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proportional to the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Power Spectral Density of time series</a:t>
            </a:r>
            <a:endParaRPr lang="en-US" dirty="0">
              <a:latin typeface="Times New Roman" pitchFamily="18" charset="0"/>
              <a:cs typeface="Times New Roman" pitchFamily="18" charset="0"/>
            </a:endParaRPr>
          </a:p>
        </p:txBody>
      </p:sp>
      <p:pic>
        <p:nvPicPr>
          <p:cNvPr id="10243" name="Picture 3"/>
          <p:cNvPicPr>
            <a:picLocks noChangeAspect="1" noChangeArrowheads="1"/>
          </p:cNvPicPr>
          <p:nvPr/>
        </p:nvPicPr>
        <p:blipFill>
          <a:blip r:embed="rId3" cstate="print"/>
          <a:srcRect l="29618" t="59836" r="31074" b="27049"/>
          <a:stretch>
            <a:fillRect/>
          </a:stretch>
        </p:blipFill>
        <p:spPr bwMode="auto">
          <a:xfrm>
            <a:off x="1524000" y="3733800"/>
            <a:ext cx="6172200" cy="1371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Probability and Measurement Error</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Spectral Density</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Hypothesis testing </a:t>
            </a:r>
            <a:r>
              <a:rPr lang="en-US" sz="1600" smtClean="0">
                <a:latin typeface="Times New Roman" pitchFamily="18" charset="0"/>
                <a:cs typeface="Times New Roman" pitchFamily="18" charset="0"/>
              </a:rPr>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Lecture 23 		Hypothesis Testing continued; F-Tests</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Lecture 24 		Confidence Limits of Spectra, Bootstraps</a:t>
            </a:r>
          </a:p>
          <a:p>
            <a:pPr>
              <a:spcBef>
                <a:spcPts val="100"/>
              </a:spcBef>
              <a:buNone/>
            </a:pPr>
            <a:endParaRPr lang="en-US" sz="1600" dirty="0" smtClean="0">
              <a:latin typeface="Times New Roman" pitchFamily="18" charset="0"/>
              <a:cs typeface="Times New Roman" pitchFamily="18" charset="0"/>
            </a:endParaRPr>
          </a:p>
          <a:p>
            <a:pPr>
              <a:spcBef>
                <a:spcPts val="100"/>
              </a:spcBef>
              <a:buFontTx/>
              <a:buNone/>
            </a:pPr>
            <a:endParaRPr lang="en-US" sz="1600"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smtClean="0">
                <a:latin typeface="Times New Roman" pitchFamily="18" charset="0"/>
                <a:cs typeface="Times New Roman" pitchFamily="18" charset="0"/>
              </a:rPr>
              <a:t>End of Review</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correlations between time-series</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0"/>
          </a:xfrm>
        </p:spPr>
        <p:txBody>
          <a:bodyPr>
            <a:normAutofit/>
          </a:bodyPr>
          <a:lstStyle/>
          <a:p>
            <a:r>
              <a:rPr lang="en-US" dirty="0" smtClean="0">
                <a:latin typeface="Times New Roman" pitchFamily="18" charset="0"/>
                <a:cs typeface="Times New Roman" pitchFamily="18" charset="0"/>
              </a:rPr>
              <a:t>scenario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discharge correlated with rain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 discharge is delayed behind rain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because rain takes time to drain from the land </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 name="Straight Connector 12"/>
          <p:cNvCxnSpPr/>
          <p:nvPr/>
        </p:nvCxnSpPr>
        <p:spPr>
          <a:xfrm rot="16200000" flipH="1">
            <a:off x="-685800" y="35814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457201" y="35718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6" idx="3"/>
          </p:cNvCxnSpPr>
          <p:nvPr/>
        </p:nvCxnSpPr>
        <p:spPr>
          <a:xfrm rot="16200000" flipH="1">
            <a:off x="2573970" y="3302959"/>
            <a:ext cx="5139061" cy="76199"/>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781301" y="3314700"/>
            <a:ext cx="5181599"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4795841" y="33528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5024440" y="33432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362200" y="3124200"/>
            <a:ext cx="2209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rain ahead of</a:t>
            </a:r>
          </a:p>
          <a:p>
            <a:r>
              <a:rPr lang="en-US" sz="2800" dirty="0" smtClean="0">
                <a:solidFill>
                  <a:srgbClr val="FF0000"/>
                </a:solidFill>
                <a:latin typeface="Times New Roman" pitchFamily="18" charset="0"/>
                <a:cs typeface="Times New Roman" pitchFamily="18" charset="0"/>
              </a:rPr>
              <a:t>discharge</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1676400" y="3048001"/>
            <a:ext cx="762000" cy="228599"/>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flipV="1">
            <a:off x="1981201" y="3962399"/>
            <a:ext cx="533400" cy="166687"/>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days</a:t>
            </a:r>
            <a:endParaRPr lang="en-US" sz="2800" dirty="0">
              <a:latin typeface="Times New Roman" pitchFamily="18" charset="0"/>
              <a:cs typeface="Times New Roman" pitchFamily="18" charset="0"/>
            </a:endParaRP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rain, mm/day</a:t>
            </a:r>
            <a:endParaRPr lang="en-US" sz="2800" dirty="0">
              <a:latin typeface="Times New Roman" pitchFamily="18" charset="0"/>
              <a:cs typeface="Times New Roman" pitchFamily="18" charset="0"/>
            </a:endParaRP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smtClean="0">
                <a:latin typeface="Times New Roman" pitchFamily="18" charset="0"/>
                <a:cs typeface="Times New Roman" pitchFamily="18" charset="0"/>
              </a:rPr>
              <a:t>dischagre</a:t>
            </a:r>
            <a:r>
              <a:rPr lang="en-US" sz="2800" dirty="0" smtClean="0">
                <a:latin typeface="Times New Roman" pitchFamily="18" charset="0"/>
                <a:cs typeface="Times New Roman" pitchFamily="18" charset="0"/>
              </a:rPr>
              <a:t>, m</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/s</a:t>
            </a:r>
            <a:endParaRPr lang="en-US" sz="2800" dirty="0">
              <a:latin typeface="Times New Roman" pitchFamily="18" charset="0"/>
              <a:cs typeface="Times New Roman" pitchFamily="18" charset="0"/>
            </a:endParaRP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2362200" y="2971800"/>
            <a:ext cx="22098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shape not exactly the same, either</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1905000" y="1981200"/>
            <a:ext cx="1066800" cy="1066800"/>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rot="9890249" flipH="1">
            <a:off x="2491003" y="4424738"/>
            <a:ext cx="687663" cy="493753"/>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334000"/>
          </a:xfrm>
        </p:spPr>
        <p:txBody>
          <a:bodyPr>
            <a:normAutofit/>
          </a:bodyPr>
          <a:lstStyle/>
          <a:p>
            <a:pPr algn="ctr">
              <a:buNone/>
            </a:pPr>
            <a:r>
              <a:rPr lang="en-US" dirty="0" smtClean="0">
                <a:latin typeface="Times New Roman" pitchFamily="18" charset="0"/>
                <a:cs typeface="Times New Roman" pitchFamily="18" charset="0"/>
              </a:rPr>
              <a:t>treat two time series </a:t>
            </a:r>
            <a:r>
              <a:rPr lang="en-US" b="1" dirty="0" smtClean="0">
                <a:latin typeface="Cambria Math" pitchFamily="18" charset="0"/>
                <a:ea typeface="Cambria Math" pitchFamily="18" charset="0"/>
                <a:cs typeface="Times New Roman" pitchFamily="18" charset="0"/>
              </a:rPr>
              <a:t>u</a:t>
            </a:r>
            <a:r>
              <a:rPr lang="en-US" dirty="0" smtClean="0">
                <a:latin typeface="Times New Roman" pitchFamily="18" charset="0"/>
                <a:cs typeface="Times New Roman" pitchFamily="18" charset="0"/>
              </a:rPr>
              <a:t> and </a:t>
            </a:r>
            <a:r>
              <a:rPr lang="en-US" b="1" dirty="0" smtClean="0">
                <a:latin typeface="Cambria Math" pitchFamily="18" charset="0"/>
                <a:ea typeface="Cambria Math" pitchFamily="18" charset="0"/>
                <a:cs typeface="Times New Roman" pitchFamily="18" charset="0"/>
              </a:rPr>
              <a:t>v</a:t>
            </a:r>
            <a:r>
              <a:rPr lang="en-US" dirty="0" smtClean="0">
                <a:latin typeface="Times New Roman" pitchFamily="18" charset="0"/>
                <a:cs typeface="Times New Roman" pitchFamily="18" charset="0"/>
              </a:rPr>
              <a:t> probabilistically</a:t>
            </a:r>
          </a:p>
          <a:p>
            <a:pPr>
              <a:buNone/>
            </a:pPr>
            <a:endParaRPr lang="en-US" b="1" dirty="0" smtClean="0">
              <a:latin typeface="Times New Roman" pitchFamily="18" charset="0"/>
              <a:ea typeface="Cambria Math" pitchFamily="18" charset="0"/>
              <a:cs typeface="Times New Roman" pitchFamily="18" charset="0"/>
            </a:endParaRPr>
          </a:p>
          <a:p>
            <a:pPr algn="ctr">
              <a:buNone/>
            </a:pPr>
            <a:r>
              <a:rPr lang="en-US" dirty="0" err="1" smtClean="0">
                <a:latin typeface="Times New Roman" pitchFamily="18" charset="0"/>
                <a:ea typeface="Cambria Math" pitchFamily="18" charset="0"/>
                <a:cs typeface="Times New Roman" pitchFamily="18" charset="0"/>
              </a:rPr>
              <a:t>p.d.f</a:t>
            </a:r>
            <a:r>
              <a:rPr lang="en-US" dirty="0" smtClean="0">
                <a:latin typeface="Times New Roman" pitchFamily="18" charset="0"/>
                <a:ea typeface="Cambria Math" pitchFamily="18" charset="0"/>
                <a:cs typeface="Times New Roman" pitchFamily="18" charset="0"/>
              </a:rPr>
              <a:t>. </a:t>
            </a:r>
          </a:p>
          <a:p>
            <a:pPr algn="ctr">
              <a:buNone/>
            </a:pPr>
            <a:r>
              <a:rPr lang="en-US" i="1" dirty="0" smtClean="0">
                <a:latin typeface="Cambria Math" pitchFamily="18" charset="0"/>
                <a:ea typeface="Cambria Math" pitchFamily="18" charset="0"/>
                <a:cs typeface="Times New Roman" pitchFamily="18" charset="0"/>
              </a:rPr>
              <a:t>p(</a:t>
            </a:r>
            <a:r>
              <a:rPr lang="en-US" i="1" dirty="0" err="1" smtClean="0">
                <a:latin typeface="Cambria Math" pitchFamily="18" charset="0"/>
                <a:ea typeface="Cambria Math" pitchFamily="18" charset="0"/>
                <a:cs typeface="Times New Roman" pitchFamily="18" charset="0"/>
              </a:rPr>
              <a:t>u</a:t>
            </a:r>
            <a:r>
              <a:rPr lang="en-US" i="1" baseline="-25000" dirty="0" err="1"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v</a:t>
            </a:r>
            <a:r>
              <a:rPr lang="en-US" i="1" baseline="-25000" dirty="0" smtClean="0">
                <a:latin typeface="Cambria Math" pitchFamily="18" charset="0"/>
                <a:ea typeface="Cambria Math" pitchFamily="18" charset="0"/>
                <a:cs typeface="Times New Roman" pitchFamily="18" charset="0"/>
              </a:rPr>
              <a:t>i+k-1</a:t>
            </a:r>
            <a:r>
              <a:rPr lang="en-US" i="1" dirty="0" smtClean="0">
                <a:latin typeface="Cambria Math" pitchFamily="18" charset="0"/>
                <a:ea typeface="Cambria Math" pitchFamily="18" charset="0"/>
                <a:cs typeface="Times New Roman" pitchFamily="18" charset="0"/>
              </a:rPr>
              <a:t>)</a:t>
            </a:r>
          </a:p>
          <a:p>
            <a:pPr algn="ctr">
              <a:buNone/>
            </a:pPr>
            <a:endParaRPr lang="en-US" dirty="0" smtClean="0">
              <a:latin typeface="Times New Roman" pitchFamily="18" charset="0"/>
              <a:ea typeface="Cambria Math" pitchFamily="18" charset="0"/>
              <a:cs typeface="Times New Roman" pitchFamily="18" charset="0"/>
            </a:endParaRPr>
          </a:p>
          <a:p>
            <a:pPr algn="ctr">
              <a:buNone/>
            </a:pPr>
            <a:r>
              <a:rPr lang="en-US" dirty="0" smtClean="0">
                <a:latin typeface="Times New Roman" pitchFamily="18" charset="0"/>
                <a:ea typeface="Cambria Math" pitchFamily="18" charset="0"/>
                <a:cs typeface="Times New Roman" pitchFamily="18" charset="0"/>
              </a:rPr>
              <a:t>with elements lagged by time</a:t>
            </a:r>
          </a:p>
          <a:p>
            <a:pPr algn="ctr">
              <a:buNone/>
            </a:pPr>
            <a:r>
              <a:rPr lang="en-US" i="1" dirty="0" smtClean="0">
                <a:latin typeface="Cambria Math" pitchFamily="18" charset="0"/>
                <a:ea typeface="Cambria Math" pitchFamily="18" charset="0"/>
                <a:cs typeface="Times New Roman" pitchFamily="18" charset="0"/>
              </a:rPr>
              <a:t>(k-1)</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a:t>
            </a:r>
          </a:p>
          <a:p>
            <a:pPr>
              <a:buNone/>
            </a:pPr>
            <a:endParaRPr lang="en-US" dirty="0" smtClean="0">
              <a:latin typeface="Cambria Math" pitchFamily="18" charset="0"/>
              <a:ea typeface="Cambria Math" pitchFamily="18" charset="0"/>
              <a:cs typeface="Times New Roman" pitchFamily="18" charset="0"/>
            </a:endParaRPr>
          </a:p>
          <a:p>
            <a:pPr algn="ctr">
              <a:buNone/>
            </a:pPr>
            <a:r>
              <a:rPr lang="en-US" dirty="0" smtClean="0">
                <a:latin typeface="Times New Roman" pitchFamily="18" charset="0"/>
                <a:ea typeface="Cambria Math" pitchFamily="18" charset="0"/>
                <a:cs typeface="Times New Roman" pitchFamily="18" charset="0"/>
              </a:rPr>
              <a:t>and compute its covariance</a:t>
            </a:r>
          </a:p>
          <a:p>
            <a:pPr>
              <a:buNone/>
            </a:pPr>
            <a:endParaRPr lang="en-US" dirty="0" smtClean="0">
              <a:latin typeface="Cambria Math" pitchFamily="18" charset="0"/>
              <a:ea typeface="Cambria Math" pitchFamily="18" charset="0"/>
              <a:cs typeface="Times New Roman" pitchFamily="18" charset="0"/>
            </a:endParaRPr>
          </a:p>
          <a:p>
            <a:pPr>
              <a:buNone/>
            </a:pPr>
            <a:endParaRPr lang="en-US" dirty="0" smtClean="0">
              <a:latin typeface="Cambria Math" pitchFamily="18" charset="0"/>
              <a:ea typeface="Cambria Math" pitchFamily="18" charset="0"/>
              <a:cs typeface="Times New Roman" pitchFamily="18" charset="0"/>
            </a:endParaRPr>
          </a:p>
          <a:p>
            <a:pPr>
              <a:buNone/>
            </a:pPr>
            <a:endParaRPr lang="en-US" dirty="0" smtClean="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cs typeface="Times New Roman" pitchFamily="18" charset="0"/>
              </a:rPr>
              <a:t>this defines the cross-correlation</a:t>
            </a:r>
            <a:endParaRPr lang="en-US"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l="20648" t="36623" r="55030" b="46660"/>
          <a:stretch>
            <a:fillRect/>
          </a:stretch>
        </p:blipFill>
        <p:spPr bwMode="auto">
          <a:xfrm>
            <a:off x="1752600" y="2133600"/>
            <a:ext cx="5638801" cy="25908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l="32683" t="41767" r="55030" b="46660"/>
          <a:stretch>
            <a:fillRect/>
          </a:stretch>
        </p:blipFill>
        <p:spPr bwMode="auto">
          <a:xfrm>
            <a:off x="2393576" y="2690767"/>
            <a:ext cx="2178424" cy="1371600"/>
          </a:xfrm>
          <a:prstGeom prst="rect">
            <a:avLst/>
          </a:prstGeom>
          <a:noFill/>
          <a:ln w="9525">
            <a:noFill/>
            <a:miter lim="800000"/>
            <a:headEnd/>
            <a:tailEnd/>
          </a:ln>
        </p:spPr>
      </p:pic>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just a generalization of the auto-correlation</a:t>
            </a:r>
            <a:endParaRPr lang="en-US"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3" cstate="print"/>
          <a:srcRect l="22367" t="41767" r="70756" b="46660"/>
          <a:stretch>
            <a:fillRect/>
          </a:stretch>
        </p:blipFill>
        <p:spPr bwMode="auto">
          <a:xfrm>
            <a:off x="31376" y="2709815"/>
            <a:ext cx="1219200" cy="1371600"/>
          </a:xfrm>
          <a:prstGeom prst="rect">
            <a:avLst/>
          </a:prstGeom>
          <a:noFill/>
          <a:ln w="9525">
            <a:noFill/>
            <a:miter lim="800000"/>
            <a:headEnd/>
            <a:tailEnd/>
          </a:ln>
        </p:spPr>
      </p:pic>
      <p:pic>
        <p:nvPicPr>
          <p:cNvPr id="5" name="Picture 4"/>
          <p:cNvPicPr>
            <a:picLocks noChangeAspect="1" noChangeArrowheads="1"/>
          </p:cNvPicPr>
          <p:nvPr/>
        </p:nvPicPr>
        <p:blipFill>
          <a:blip r:embed="rId4" cstate="print"/>
          <a:srcRect l="33639" t="48912" r="41993" b="32585"/>
          <a:stretch>
            <a:fillRect/>
          </a:stretch>
        </p:blipFill>
        <p:spPr bwMode="auto">
          <a:xfrm>
            <a:off x="4800600" y="2100215"/>
            <a:ext cx="4267200" cy="216698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l="39731" t="48912" r="52872" b="32585"/>
          <a:stretch>
            <a:fillRect/>
          </a:stretch>
        </p:blipFill>
        <p:spPr bwMode="auto">
          <a:xfrm>
            <a:off x="1174376" y="2176415"/>
            <a:ext cx="1295400" cy="2166985"/>
          </a:xfrm>
          <a:prstGeom prst="rect">
            <a:avLst/>
          </a:prstGeom>
          <a:noFill/>
          <a:ln w="9525">
            <a:noFill/>
            <a:miter lim="800000"/>
            <a:headEnd/>
            <a:tailEnd/>
          </a:ln>
        </p:spPr>
      </p:pic>
      <p:sp>
        <p:nvSpPr>
          <p:cNvPr id="9" name="Freeform 8"/>
          <p:cNvSpPr/>
          <p:nvPr/>
        </p:nvSpPr>
        <p:spPr>
          <a:xfrm>
            <a:off x="71628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6200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53340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different times in the same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2" name="Freeform 11"/>
          <p:cNvSpPr/>
          <p:nvPr/>
        </p:nvSpPr>
        <p:spPr>
          <a:xfrm>
            <a:off x="24384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8956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itle 1"/>
          <p:cNvSpPr txBox="1">
            <a:spLocks/>
          </p:cNvSpPr>
          <p:nvPr/>
        </p:nvSpPr>
        <p:spPr>
          <a:xfrm>
            <a:off x="6096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different times in different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7361" t="33673" r="8357" b="27604"/>
          <a:stretch>
            <a:fillRect/>
          </a:stretch>
        </p:blipFill>
        <p:spPr bwMode="auto">
          <a:xfrm>
            <a:off x="381000" y="2209800"/>
            <a:ext cx="8610600" cy="3000664"/>
          </a:xfrm>
          <a:prstGeom prst="rect">
            <a:avLst/>
          </a:prstGeom>
          <a:noFill/>
          <a:ln w="9525">
            <a:noFill/>
            <a:miter lim="800000"/>
            <a:headEnd/>
            <a:tailEnd/>
          </a:ln>
        </p:spPr>
      </p:pic>
      <p:sp>
        <p:nvSpPr>
          <p:cNvPr id="4" name="Title 3"/>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like autocorrelation, similar to convolution</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2667000"/>
            <a:ext cx="7772400" cy="1981200"/>
          </a:xfrm>
        </p:spPr>
        <p:txBody>
          <a:bodyPr>
            <a:normAutofit/>
          </a:bodyPr>
          <a:lstStyle/>
          <a:p>
            <a:pPr algn="ctr">
              <a:buNone/>
            </a:pPr>
            <a:r>
              <a:rPr lang="en-US" dirty="0" smtClean="0">
                <a:latin typeface="Times New Roman" pitchFamily="18" charset="0"/>
                <a:cs typeface="Times New Roman" pitchFamily="18" charset="0"/>
              </a:rPr>
              <a:t>generalize the idea of autocorrelation</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to multiple time series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2450"/>
            <a:ext cx="9144000" cy="1143000"/>
          </a:xfrm>
        </p:spPr>
        <p:txBody>
          <a:bodyPr>
            <a:normAutofit fontScale="90000"/>
          </a:bodyPr>
          <a:lstStyle/>
          <a:p>
            <a:r>
              <a:rPr lang="en-US" dirty="0" smtClean="0">
                <a:latin typeface="Times New Roman" pitchFamily="18" charset="0"/>
                <a:cs typeface="Times New Roman" pitchFamily="18" charset="0"/>
              </a:rPr>
              <a:t>As with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two important properties</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686050"/>
            <a:ext cx="7010400" cy="1066800"/>
          </a:xfrm>
          <a:prstGeom prst="rect">
            <a:avLst/>
          </a:prstGeom>
          <a:noFill/>
          <a:ln w="9525">
            <a:noFill/>
            <a:miter lim="800000"/>
            <a:headEnd/>
            <a:tailEnd/>
          </a:ln>
        </p:spPr>
      </p:pic>
      <p:sp>
        <p:nvSpPr>
          <p:cNvPr id="5" name="Title 1"/>
          <p:cNvSpPr txBox="1">
            <a:spLocks/>
          </p:cNvSpPr>
          <p:nvPr/>
        </p:nvSpPr>
        <p:spPr>
          <a:xfrm>
            <a:off x="0" y="20764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45148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5353050"/>
            <a:ext cx="4191000" cy="14287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latin typeface="Times New Roman" pitchFamily="18" charset="0"/>
                <a:cs typeface="Times New Roman" pitchFamily="18" charset="0"/>
              </a:rPr>
              <a:t>As with auto-correlation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two important properties</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133600"/>
            <a:ext cx="7010400" cy="1066800"/>
          </a:xfrm>
          <a:prstGeom prst="rect">
            <a:avLst/>
          </a:prstGeom>
          <a:noFill/>
          <a:ln w="9525">
            <a:noFill/>
            <a:miter lim="800000"/>
            <a:headEnd/>
            <a:tailEnd/>
          </a:ln>
        </p:spPr>
      </p:pic>
      <p:sp>
        <p:nvSpPr>
          <p:cNvPr id="5" name="Title 1"/>
          <p:cNvSpPr txBox="1">
            <a:spLocks/>
          </p:cNvSpPr>
          <p:nvPr/>
        </p:nvSpPr>
        <p:spPr>
          <a:xfrm>
            <a:off x="0" y="1524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3962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smtClean="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4800600"/>
            <a:ext cx="4191000" cy="1428750"/>
          </a:xfrm>
          <a:prstGeom prst="rect">
            <a:avLst/>
          </a:prstGeom>
          <a:noFill/>
          <a:ln w="9525">
            <a:noFill/>
            <a:miter lim="800000"/>
            <a:headEnd/>
            <a:tailEnd/>
          </a:ln>
        </p:spPr>
      </p:pic>
      <p:sp>
        <p:nvSpPr>
          <p:cNvPr id="7" name="Freeform 6"/>
          <p:cNvSpPr/>
          <p:nvPr/>
        </p:nvSpPr>
        <p:spPr>
          <a:xfrm>
            <a:off x="4572000" y="5715000"/>
            <a:ext cx="714375" cy="442913"/>
          </a:xfrm>
          <a:custGeom>
            <a:avLst/>
            <a:gdLst>
              <a:gd name="connsiteX0" fmla="*/ 714375 w 714375"/>
              <a:gd name="connsiteY0" fmla="*/ 0 h 442913"/>
              <a:gd name="connsiteX1" fmla="*/ 528637 w 714375"/>
              <a:gd name="connsiteY1" fmla="*/ 257175 h 442913"/>
              <a:gd name="connsiteX2" fmla="*/ 0 w 714375"/>
              <a:gd name="connsiteY2" fmla="*/ 442913 h 442913"/>
            </a:gdLst>
            <a:ahLst/>
            <a:cxnLst>
              <a:cxn ang="0">
                <a:pos x="connsiteX0" y="connsiteY0"/>
              </a:cxn>
              <a:cxn ang="0">
                <a:pos x="connsiteX1" y="connsiteY1"/>
              </a:cxn>
              <a:cxn ang="0">
                <a:pos x="connsiteX2" y="connsiteY2"/>
              </a:cxn>
            </a:cxnLst>
            <a:rect l="l" t="t" r="r" b="b"/>
            <a:pathLst>
              <a:path w="714375" h="442913">
                <a:moveTo>
                  <a:pt x="714375" y="0"/>
                </a:moveTo>
                <a:cubicBezTo>
                  <a:pt x="681037" y="91678"/>
                  <a:pt x="647699" y="183356"/>
                  <a:pt x="528637" y="257175"/>
                </a:cubicBezTo>
                <a:cubicBezTo>
                  <a:pt x="409575" y="330994"/>
                  <a:pt x="204787" y="386953"/>
                  <a:pt x="0" y="442913"/>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1981200" y="5715000"/>
            <a:ext cx="35814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cross-spectral density</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lstStyle/>
          <a:p>
            <a:r>
              <a:rPr lang="en-US" dirty="0" smtClean="0">
                <a:latin typeface="Times New Roman" pitchFamily="18" charset="0"/>
                <a:cs typeface="Times New Roman" pitchFamily="18" charset="0"/>
              </a:rPr>
              <a:t>cross-correlation 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19375" t="42377" r="40625" b="45220"/>
          <a:stretch>
            <a:fillRect/>
          </a:stretch>
        </p:blipFill>
        <p:spPr bwMode="auto">
          <a:xfrm>
            <a:off x="2057400" y="2895600"/>
            <a:ext cx="4876800" cy="9144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3048000"/>
          </a:xfrm>
        </p:spPr>
        <p:txBody>
          <a:bodyPr>
            <a:normAutofit fontScale="90000"/>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aligning time-series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simple application of cross-correlation</a:t>
            </a: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cs typeface="Times New Roman" pitchFamily="18" charset="0"/>
              </a:rPr>
              <a:t>central idea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590800"/>
            <a:ext cx="9144000" cy="2590800"/>
          </a:xfrm>
        </p:spPr>
        <p:txBody>
          <a:bodyPr>
            <a:normAutofit/>
          </a:bodyPr>
          <a:lstStyle/>
          <a:p>
            <a:pPr algn="ctr">
              <a:buNone/>
            </a:pPr>
            <a:r>
              <a:rPr lang="en-US" dirty="0" smtClean="0">
                <a:latin typeface="Times New Roman" pitchFamily="18" charset="0"/>
                <a:cs typeface="Times New Roman" pitchFamily="18" charset="0"/>
              </a:rPr>
              <a:t>two time series are best aligned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 the lag at which they are most correlated,</a:t>
            </a:r>
          </a:p>
          <a:p>
            <a:pPr algn="ctr">
              <a:buNone/>
            </a:pPr>
            <a:r>
              <a:rPr lang="en-US" dirty="0" smtClean="0">
                <a:latin typeface="Times New Roman" pitchFamily="18" charset="0"/>
                <a:cs typeface="Times New Roman" pitchFamily="18" charset="0"/>
              </a:rPr>
              <a:t> which is</a:t>
            </a:r>
          </a:p>
          <a:p>
            <a:pPr algn="ctr">
              <a:buNone/>
            </a:pPr>
            <a:r>
              <a:rPr lang="en-US" dirty="0" smtClean="0">
                <a:latin typeface="Times New Roman" pitchFamily="18" charset="0"/>
                <a:cs typeface="Times New Roman" pitchFamily="18" charset="0"/>
              </a:rPr>
              <a:t> the lag at which their cross-correlation is maximum</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04800" y="2362200"/>
            <a:ext cx="8305800" cy="2667000"/>
            <a:chOff x="533400" y="1595735"/>
            <a:chExt cx="5791200" cy="1299865"/>
          </a:xfrm>
        </p:grpSpPr>
        <p:pic>
          <p:nvPicPr>
            <p:cNvPr id="1026" name="Picture 2"/>
            <p:cNvPicPr>
              <a:picLocks noChangeAspect="1" noChangeArrowheads="1"/>
            </p:cNvPicPr>
            <p:nvPr/>
          </p:nvPicPr>
          <p:blipFill>
            <a:blip r:embed="rId3" cstate="print"/>
            <a:srcRect l="10724" r="7775" b="51086"/>
            <a:stretch>
              <a:fillRect/>
            </a:stretch>
          </p:blipFill>
          <p:spPr bwMode="auto">
            <a:xfrm>
              <a:off x="533400" y="1595735"/>
              <a:ext cx="5791200" cy="1299865"/>
            </a:xfrm>
            <a:prstGeom prst="rect">
              <a:avLst/>
            </a:prstGeom>
            <a:noFill/>
            <a:ln w="9525">
              <a:noFill/>
              <a:miter lim="800000"/>
              <a:headEnd/>
              <a:tailEnd/>
            </a:ln>
            <a:effectLst/>
          </p:spPr>
        </p:pic>
        <p:sp>
          <p:nvSpPr>
            <p:cNvPr id="8" name="TextBox 7"/>
            <p:cNvSpPr txBox="1"/>
            <p:nvPr/>
          </p:nvSpPr>
          <p:spPr>
            <a:xfrm>
              <a:off x="1064703" y="1892847"/>
              <a:ext cx="738414" cy="25501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u(t)</a:t>
              </a:r>
              <a:endParaRPr lang="en-US" sz="2800" i="1" dirty="0">
                <a:latin typeface="Times New Roman" pitchFamily="18" charset="0"/>
                <a:cs typeface="Times New Roman" pitchFamily="18" charset="0"/>
              </a:endParaRPr>
            </a:p>
          </p:txBody>
        </p:sp>
        <p:sp>
          <p:nvSpPr>
            <p:cNvPr id="9" name="TextBox 8"/>
            <p:cNvSpPr txBox="1"/>
            <p:nvPr/>
          </p:nvSpPr>
          <p:spPr>
            <a:xfrm>
              <a:off x="1064703" y="2264237"/>
              <a:ext cx="632153" cy="25501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v(t</a:t>
              </a:r>
              <a:r>
                <a:rPr lang="en-US" sz="2800" b="1" i="1" dirty="0" smtClean="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p:txBody>
        </p:sp>
      </p:grpSp>
      <p:sp>
        <p:nvSpPr>
          <p:cNvPr id="18" name="Title 1"/>
          <p:cNvSpPr txBox="1">
            <a:spLocks/>
          </p:cNvSpPr>
          <p:nvPr/>
        </p:nvSpPr>
        <p:spPr>
          <a:xfrm>
            <a:off x="0" y="152400"/>
            <a:ext cx="9144000" cy="12954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two similar time-series, with a time shift</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0" name="TextBox 19"/>
          <p:cNvSpPr txBox="1"/>
          <p:nvPr/>
        </p:nvSpPr>
        <p:spPr>
          <a:xfrm>
            <a:off x="0" y="9906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(this is simple “test” or “synthetic” dataset)</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r="6250"/>
          <a:stretch>
            <a:fillRect/>
          </a:stretch>
        </p:blipFill>
        <p:spPr bwMode="auto">
          <a:xfrm>
            <a:off x="1524000" y="759398"/>
            <a:ext cx="5334000" cy="4955602"/>
          </a:xfrm>
          <a:prstGeom prst="rect">
            <a:avLst/>
          </a:prstGeom>
          <a:noFill/>
          <a:ln w="9525">
            <a:noFill/>
            <a:miter lim="800000"/>
            <a:headEnd/>
            <a:tailEnd/>
          </a:ln>
          <a:effectLst/>
        </p:spPr>
      </p:pic>
      <p:sp>
        <p:nvSpPr>
          <p:cNvPr id="14"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cross-correlate</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1524000" y="759398"/>
            <a:ext cx="5334000" cy="4955602"/>
            <a:chOff x="6248400" y="2376785"/>
            <a:chExt cx="2286000" cy="1924050"/>
          </a:xfrm>
        </p:grpSpPr>
        <p:pic>
          <p:nvPicPr>
            <p:cNvPr id="2" name="Picture 2"/>
            <p:cNvPicPr>
              <a:picLocks noChangeAspect="1" noChangeArrowheads="1"/>
            </p:cNvPicPr>
            <p:nvPr/>
          </p:nvPicPr>
          <p:blipFill>
            <a:blip r:embed="rId3" cstate="print"/>
            <a:srcRect r="6250"/>
            <a:stretch>
              <a:fillRect/>
            </a:stretch>
          </p:blipFill>
          <p:spPr bwMode="auto">
            <a:xfrm>
              <a:off x="6248400" y="2376785"/>
              <a:ext cx="2286000" cy="1924050"/>
            </a:xfrm>
            <a:prstGeom prst="rect">
              <a:avLst/>
            </a:prstGeom>
            <a:noFill/>
            <a:ln w="9525">
              <a:noFill/>
              <a:miter lim="800000"/>
              <a:headEnd/>
              <a:tailEnd/>
            </a:ln>
            <a:effectLst/>
          </p:spPr>
        </p:pic>
        <p:sp>
          <p:nvSpPr>
            <p:cNvPr id="15" name="TextBox 14"/>
            <p:cNvSpPr txBox="1"/>
            <p:nvPr/>
          </p:nvSpPr>
          <p:spPr>
            <a:xfrm>
              <a:off x="7391400" y="2436966"/>
              <a:ext cx="847726" cy="203144"/>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maximum</a:t>
              </a:r>
              <a:endParaRPr lang="en-US" sz="2800" dirty="0">
                <a:solidFill>
                  <a:srgbClr val="FF0000"/>
                </a:solidFill>
                <a:latin typeface="Times New Roman" pitchFamily="18" charset="0"/>
                <a:cs typeface="Times New Roman" pitchFamily="18" charset="0"/>
              </a:endParaRPr>
            </a:p>
          </p:txBody>
        </p:sp>
        <p:sp>
          <p:nvSpPr>
            <p:cNvPr id="16" name="Freeform 15"/>
            <p:cNvSpPr/>
            <p:nvPr/>
          </p:nvSpPr>
          <p:spPr>
            <a:xfrm>
              <a:off x="7010400" y="2519660"/>
              <a:ext cx="361950" cy="117475"/>
            </a:xfrm>
            <a:custGeom>
              <a:avLst/>
              <a:gdLst>
                <a:gd name="connsiteX0" fmla="*/ 0 w 361950"/>
                <a:gd name="connsiteY0" fmla="*/ 47625 h 117475"/>
                <a:gd name="connsiteX1" fmla="*/ 152400 w 361950"/>
                <a:gd name="connsiteY1" fmla="*/ 19050 h 117475"/>
                <a:gd name="connsiteX2" fmla="*/ 171450 w 361950"/>
                <a:gd name="connsiteY2" fmla="*/ 114300 h 117475"/>
                <a:gd name="connsiteX3" fmla="*/ 361950 w 361950"/>
                <a:gd name="connsiteY3" fmla="*/ 0 h 117475"/>
              </a:gdLst>
              <a:ahLst/>
              <a:cxnLst>
                <a:cxn ang="0">
                  <a:pos x="connsiteX0" y="connsiteY0"/>
                </a:cxn>
                <a:cxn ang="0">
                  <a:pos x="connsiteX1" y="connsiteY1"/>
                </a:cxn>
                <a:cxn ang="0">
                  <a:pos x="connsiteX2" y="connsiteY2"/>
                </a:cxn>
                <a:cxn ang="0">
                  <a:pos x="connsiteX3" y="connsiteY3"/>
                </a:cxn>
              </a:cxnLst>
              <a:rect l="l" t="t" r="r" b="b"/>
              <a:pathLst>
                <a:path w="361950" h="117475">
                  <a:moveTo>
                    <a:pt x="0" y="47625"/>
                  </a:moveTo>
                  <a:cubicBezTo>
                    <a:pt x="61912" y="27781"/>
                    <a:pt x="123825" y="7938"/>
                    <a:pt x="152400" y="19050"/>
                  </a:cubicBezTo>
                  <a:cubicBezTo>
                    <a:pt x="180975" y="30162"/>
                    <a:pt x="136525" y="117475"/>
                    <a:pt x="171450" y="114300"/>
                  </a:cubicBezTo>
                  <a:cubicBezTo>
                    <a:pt x="206375" y="111125"/>
                    <a:pt x="284162" y="55562"/>
                    <a:pt x="361950" y="0"/>
                  </a:cubicBezTo>
                </a:path>
              </a:pathLst>
            </a:cu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7" name="Straight Connector 6"/>
          <p:cNvCxnSpPr/>
          <p:nvPr/>
        </p:nvCxnSpPr>
        <p:spPr>
          <a:xfrm rot="5400000">
            <a:off x="904875" y="3552825"/>
            <a:ext cx="46482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00400" y="6019800"/>
            <a:ext cx="1371600" cy="1588"/>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995738" y="5319712"/>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00400" y="6019800"/>
            <a:ext cx="14478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time lag</a:t>
            </a:r>
            <a:endParaRPr lang="en-US" sz="2800" dirty="0">
              <a:solidFill>
                <a:srgbClr val="FF0000"/>
              </a:solidFill>
              <a:latin typeface="Times New Roman" pitchFamily="18" charset="0"/>
              <a:cs typeface="Times New Roman" pitchFamily="18" charset="0"/>
            </a:endParaRPr>
          </a:p>
        </p:txBody>
      </p:sp>
      <p:sp>
        <p:nvSpPr>
          <p:cNvPr id="11"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find maximum</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fontScale="90000"/>
          </a:bodyPr>
          <a:lstStyle/>
          <a:p>
            <a:r>
              <a:rPr lang="en-US" dirty="0" smtClean="0">
                <a:latin typeface="Times New Roman" pitchFamily="18" charset="0"/>
                <a:cs typeface="Times New Roman" pitchFamily="18" charset="0"/>
              </a:rPr>
              <a:t>Review of last lecture</a:t>
            </a:r>
            <a:br>
              <a:rPr lang="en-US" dirty="0" smtClean="0">
                <a:latin typeface="Times New Roman" pitchFamily="18" charset="0"/>
                <a:cs typeface="Times New Roman" pitchFamily="18" charset="0"/>
              </a:rPr>
            </a:br>
            <a:r>
              <a:rPr lang="en-US" smtClean="0">
                <a:latin typeface="Times New Roman" pitchFamily="18" charset="0"/>
                <a:cs typeface="Times New Roman" pitchFamily="18" charset="0"/>
              </a:rPr>
              <a:t/>
            </a:r>
            <a:br>
              <a:rPr lang="en-US" smtClean="0">
                <a:latin typeface="Times New Roman" pitchFamily="18" charset="0"/>
                <a:cs typeface="Times New Roman" pitchFamily="18" charset="0"/>
              </a:rPr>
            </a:br>
            <a:r>
              <a:rPr lang="en-US" smtClean="0">
                <a:latin typeface="Times New Roman" pitchFamily="18" charset="0"/>
                <a:cs typeface="Times New Roman" pitchFamily="18" charset="0"/>
              </a:rPr>
              <a:t>autocorrelation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correlations between samples within a time series</a:t>
            </a:r>
            <a:endParaRPr lang="en-US"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find maximum</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In </a:t>
            </a:r>
            <a:r>
              <a:rPr lang="en-US" dirty="0" err="1" smtClean="0">
                <a:latin typeface="Times New Roman" pitchFamily="18" charset="0"/>
                <a:cs typeface="Times New Roman" pitchFamily="18" charset="0"/>
              </a:rPr>
              <a:t>MatLab</a:t>
            </a:r>
            <a:endParaRPr lang="en-US" dirty="0">
              <a:latin typeface="Times New Roman" pitchFamily="18" charset="0"/>
              <a:cs typeface="Times New Roman" pitchFamily="18" charset="0"/>
            </a:endParaRP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cross-correlation</a:t>
            </a:r>
            <a:endParaRPr lang="en-US" sz="2800" dirty="0">
              <a:solidFill>
                <a:srgbClr val="FF0000"/>
              </a:solidFill>
              <a:latin typeface="Times New Roman" pitchFamily="18" charset="0"/>
              <a:cs typeface="Times New Roman" pitchFamily="18" charset="0"/>
            </a:endParaRP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find maximum</a:t>
            </a:r>
            <a:endParaRPr lang="en-US" sz="2800" dirty="0">
              <a:solidFill>
                <a:srgbClr val="FF0000"/>
              </a:solidFill>
              <a:latin typeface="Times New Roman" pitchFamily="18" charset="0"/>
              <a:cs typeface="Times New Roman" pitchFamily="18" charset="0"/>
            </a:endParaRPr>
          </a:p>
        </p:txBody>
      </p:sp>
      <p:sp>
        <p:nvSpPr>
          <p:cNvPr id="7" name="TextBox 6"/>
          <p:cNvSpPr txBox="1"/>
          <p:nvPr/>
        </p:nvSpPr>
        <p:spPr>
          <a:xfrm>
            <a:off x="6172200" y="4201180"/>
            <a:ext cx="2743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compute time lag</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533400" y="2057400"/>
            <a:ext cx="8077200" cy="2514600"/>
            <a:chOff x="533400" y="2971800"/>
            <a:chExt cx="5791200" cy="1281410"/>
          </a:xfrm>
        </p:grpSpPr>
        <p:pic>
          <p:nvPicPr>
            <p:cNvPr id="1026" name="Picture 2"/>
            <p:cNvPicPr>
              <a:picLocks noChangeAspect="1" noChangeArrowheads="1"/>
            </p:cNvPicPr>
            <p:nvPr/>
          </p:nvPicPr>
          <p:blipFill>
            <a:blip r:embed="rId3" cstate="print"/>
            <a:srcRect l="10724" t="51781" r="7775"/>
            <a:stretch>
              <a:fillRect/>
            </a:stretch>
          </p:blipFill>
          <p:spPr bwMode="auto">
            <a:xfrm>
              <a:off x="533400" y="2971800"/>
              <a:ext cx="5791200" cy="1281410"/>
            </a:xfrm>
            <a:prstGeom prst="rect">
              <a:avLst/>
            </a:prstGeom>
            <a:noFill/>
            <a:ln w="9525">
              <a:noFill/>
              <a:miter lim="800000"/>
              <a:headEnd/>
              <a:tailEnd/>
            </a:ln>
            <a:effectLst/>
          </p:spPr>
        </p:pic>
        <p:sp>
          <p:nvSpPr>
            <p:cNvPr id="11" name="TextBox 10"/>
            <p:cNvSpPr txBox="1"/>
            <p:nvPr/>
          </p:nvSpPr>
          <p:spPr>
            <a:xfrm>
              <a:off x="1070112" y="3127122"/>
              <a:ext cx="774502" cy="266627"/>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u(t)</a:t>
              </a:r>
              <a:endParaRPr lang="en-US" sz="2800" i="1" dirty="0">
                <a:latin typeface="Times New Roman" pitchFamily="18" charset="0"/>
                <a:cs typeface="Times New Roman" pitchFamily="18" charset="0"/>
              </a:endParaRPr>
            </a:p>
          </p:txBody>
        </p:sp>
        <p:sp>
          <p:nvSpPr>
            <p:cNvPr id="12" name="TextBox 11"/>
            <p:cNvSpPr txBox="1"/>
            <p:nvPr/>
          </p:nvSpPr>
          <p:spPr>
            <a:xfrm>
              <a:off x="1070113" y="3559447"/>
              <a:ext cx="1047672" cy="266627"/>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v(</a:t>
              </a:r>
              <a:r>
                <a:rPr lang="en-US" sz="2800" i="1" dirty="0" err="1" smtClean="0">
                  <a:latin typeface="Times New Roman" pitchFamily="18" charset="0"/>
                  <a:cs typeface="Times New Roman" pitchFamily="18" charset="0"/>
                </a:rPr>
                <a:t>t+t</a:t>
              </a:r>
              <a:r>
                <a:rPr lang="en-US" sz="2800" i="1" baseline="-25000" dirty="0" err="1" smtClean="0">
                  <a:latin typeface="Times New Roman" pitchFamily="18" charset="0"/>
                  <a:cs typeface="Times New Roman" pitchFamily="18" charset="0"/>
                </a:rPr>
                <a:t>lag</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grpSp>
      <p:sp>
        <p:nvSpPr>
          <p:cNvPr id="19"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8900" dirty="0" smtClean="0">
                <a:latin typeface="Times New Roman" pitchFamily="18" charset="0"/>
                <a:ea typeface="+mj-ea"/>
                <a:cs typeface="Times New Roman" pitchFamily="18" charset="0"/>
              </a:rPr>
              <a:t>align time series with measured lag</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1131405"/>
            <a:ext cx="8382000" cy="4812195"/>
            <a:chOff x="685800" y="2418522"/>
            <a:chExt cx="4800600" cy="1924878"/>
          </a:xfrm>
        </p:grpSpPr>
        <p:sp>
          <p:nvSpPr>
            <p:cNvPr id="6" name="TextBox 5"/>
            <p:cNvSpPr txBox="1"/>
            <p:nvPr/>
          </p:nvSpPr>
          <p:spPr>
            <a:xfrm>
              <a:off x="1295400" y="24185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solar </a:t>
            </a:r>
            <a:r>
              <a:rPr lang="en-US" sz="4400" dirty="0" err="1" smtClean="0">
                <a:latin typeface="Times New Roman" pitchFamily="18" charset="0"/>
                <a:ea typeface="+mj-ea"/>
                <a:cs typeface="Times New Roman" pitchFamily="18" charset="0"/>
              </a:rPr>
              <a:t>insolation</a:t>
            </a:r>
            <a:r>
              <a:rPr lang="en-US" sz="4400" dirty="0" smtClean="0">
                <a:latin typeface="Times New Roman" pitchFamily="18" charset="0"/>
                <a:ea typeface="+mj-ea"/>
                <a:cs typeface="Times New Roman" pitchFamily="18" charset="0"/>
              </a:rPr>
              <a:t> and ground level ozone</a:t>
            </a: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1" name="TextBox 10"/>
          <p:cNvSpPr txBox="1"/>
          <p:nvPr/>
        </p:nvSpPr>
        <p:spPr>
          <a:xfrm>
            <a:off x="0" y="762000"/>
            <a:ext cx="9144000" cy="584775"/>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(this is a real dataset from West Point NY)</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304800" y="1512405"/>
            <a:ext cx="8382000" cy="4431195"/>
            <a:chOff x="685800" y="2570922"/>
            <a:chExt cx="4800600" cy="1772478"/>
          </a:xfrm>
        </p:grpSpPr>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cxnSp>
          <p:nvCxnSpPr>
            <p:cNvPr id="9" name="Straight Connector 8"/>
            <p:cNvCxnSpPr/>
            <p:nvPr/>
          </p:nvCxnSpPr>
          <p:spPr>
            <a:xfrm rot="5400000">
              <a:off x="851362" y="3444240"/>
              <a:ext cx="16764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solar </a:t>
            </a:r>
            <a:r>
              <a:rPr lang="en-US" sz="4400" dirty="0" err="1" smtClean="0">
                <a:latin typeface="Times New Roman" pitchFamily="18" charset="0"/>
                <a:ea typeface="+mj-ea"/>
                <a:cs typeface="Times New Roman" pitchFamily="18" charset="0"/>
              </a:rPr>
              <a:t>insolation</a:t>
            </a:r>
            <a:r>
              <a:rPr lang="en-US" sz="4400" dirty="0" smtClean="0">
                <a:latin typeface="Times New Roman" pitchFamily="18" charset="0"/>
                <a:ea typeface="+mj-ea"/>
                <a:cs typeface="Times New Roman" pitchFamily="18" charset="0"/>
              </a:rPr>
              <a:t> and ground level ozone</a:t>
            </a:r>
            <a: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6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12" name="Straight Connector 11"/>
          <p:cNvCxnSpPr/>
          <p:nvPr/>
        </p:nvCxnSpPr>
        <p:spPr>
          <a:xfrm rot="5400000">
            <a:off x="76195"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2414588"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552700"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09800" y="5943600"/>
            <a:ext cx="27432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note time lag</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600200" y="914401"/>
            <a:ext cx="5257800" cy="4648199"/>
            <a:chOff x="6019800" y="2162403"/>
            <a:chExt cx="2286000" cy="2003534"/>
          </a:xfrm>
        </p:grpSpPr>
        <p:pic>
          <p:nvPicPr>
            <p:cNvPr id="2" name="Picture 3"/>
            <p:cNvPicPr>
              <a:picLocks noChangeAspect="1" noChangeArrowheads="1"/>
            </p:cNvPicPr>
            <p:nvPr/>
          </p:nvPicPr>
          <p:blipFill>
            <a:blip r:embed="rId3" cstate="print"/>
            <a:srcRect r="7692"/>
            <a:stretch>
              <a:fillRect/>
            </a:stretch>
          </p:blipFill>
          <p:spPr bwMode="auto">
            <a:xfrm>
              <a:off x="6019800" y="2337137"/>
              <a:ext cx="2286000" cy="1828800"/>
            </a:xfrm>
            <a:prstGeom prst="rect">
              <a:avLst/>
            </a:prstGeom>
            <a:noFill/>
            <a:ln w="9525">
              <a:noFill/>
              <a:miter lim="800000"/>
              <a:headEnd/>
              <a:tailEnd/>
            </a:ln>
            <a:effectLst/>
          </p:spPr>
        </p:pic>
        <p:sp>
          <p:nvSpPr>
            <p:cNvPr id="12" name="TextBox 11"/>
            <p:cNvSpPr txBox="1"/>
            <p:nvPr/>
          </p:nvSpPr>
          <p:spPr>
            <a:xfrm>
              <a:off x="6629400" y="233713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cxnSp>
          <p:nvCxnSpPr>
            <p:cNvPr id="14" name="Straight Connector 13"/>
            <p:cNvCxnSpPr/>
            <p:nvPr/>
          </p:nvCxnSpPr>
          <p:spPr>
            <a:xfrm rot="16200000" flipH="1">
              <a:off x="6328759" y="3408199"/>
              <a:ext cx="1472409" cy="311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046843" y="2162403"/>
              <a:ext cx="1133060" cy="252058"/>
            </a:xfrm>
            <a:prstGeom prst="rect">
              <a:avLst/>
            </a:prstGeom>
            <a:noFill/>
          </p:spPr>
          <p:txBody>
            <a:bodyPr wrap="square" rtlCol="0">
              <a:spAutoFit/>
            </a:bodyPr>
            <a:lstStyle/>
            <a:p>
              <a:r>
                <a:rPr lang="en-US" sz="3200" dirty="0" smtClean="0">
                  <a:latin typeface="Times New Roman" pitchFamily="18" charset="0"/>
                  <a:cs typeface="Times New Roman" pitchFamily="18" charset="0"/>
                </a:rPr>
                <a:t>maximum</a:t>
              </a:r>
              <a:endParaRPr lang="en-US" sz="3200" dirty="0">
                <a:latin typeface="Times New Roman" pitchFamily="18" charset="0"/>
                <a:cs typeface="Times New Roman" pitchFamily="18" charset="0"/>
              </a:endParaRPr>
            </a:p>
          </p:txBody>
        </p:sp>
      </p:grpSp>
      <p:cxnSp>
        <p:nvCxnSpPr>
          <p:cNvPr id="11" name="Straight Arrow Connector 10"/>
          <p:cNvCxnSpPr/>
          <p:nvPr/>
        </p:nvCxnSpPr>
        <p:spPr>
          <a:xfrm flipV="1">
            <a:off x="4000498" y="5715000"/>
            <a:ext cx="571502" cy="7282"/>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052890" y="5019664"/>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90800" y="5846741"/>
            <a:ext cx="3505200" cy="954107"/>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time lag</a:t>
            </a:r>
          </a:p>
          <a:p>
            <a:pPr algn="ctr"/>
            <a:r>
              <a:rPr lang="en-US" sz="2800" dirty="0" smtClean="0">
                <a:solidFill>
                  <a:srgbClr val="FF0000"/>
                </a:solidFill>
                <a:latin typeface="Times New Roman" pitchFamily="18" charset="0"/>
                <a:cs typeface="Times New Roman" pitchFamily="18" charset="0"/>
              </a:rPr>
              <a:t>3 hours</a:t>
            </a:r>
            <a:endParaRPr lang="en-US"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33400" y="914400"/>
            <a:ext cx="8001000" cy="4800600"/>
            <a:chOff x="914400" y="1451312"/>
            <a:chExt cx="5334000" cy="2790825"/>
          </a:xfrm>
        </p:grpSpPr>
        <p:pic>
          <p:nvPicPr>
            <p:cNvPr id="1027" name="Picture 3"/>
            <p:cNvPicPr>
              <a:picLocks noChangeAspect="1" noChangeArrowheads="1"/>
            </p:cNvPicPr>
            <p:nvPr/>
          </p:nvPicPr>
          <p:blipFill>
            <a:blip r:embed="rId3" cstate="print"/>
            <a:srcRect l="3828" r="6858"/>
            <a:stretch>
              <a:fillRect/>
            </a:stretch>
          </p:blipFill>
          <p:spPr bwMode="auto">
            <a:xfrm>
              <a:off x="914400" y="1451312"/>
              <a:ext cx="5334000" cy="2790825"/>
            </a:xfrm>
            <a:prstGeom prst="rect">
              <a:avLst/>
            </a:prstGeom>
            <a:noFill/>
            <a:ln w="9525">
              <a:noFill/>
              <a:miter lim="800000"/>
              <a:headEnd/>
              <a:tailEnd/>
            </a:ln>
            <a:effectLst/>
          </p:spPr>
        </p:pic>
        <p:sp>
          <p:nvSpPr>
            <p:cNvPr id="6" name="TextBox 5"/>
            <p:cNvSpPr txBox="1"/>
            <p:nvPr/>
          </p:nvSpPr>
          <p:spPr>
            <a:xfrm>
              <a:off x="1447800" y="152781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7" name="TextBox 6"/>
            <p:cNvSpPr txBox="1"/>
            <p:nvPr/>
          </p:nvSpPr>
          <p:spPr>
            <a:xfrm>
              <a:off x="1447800" y="2896295"/>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grpSp>
      <p:cxnSp>
        <p:nvCxnSpPr>
          <p:cNvPr id="13" name="Straight Connector 12"/>
          <p:cNvCxnSpPr/>
          <p:nvPr/>
        </p:nvCxnSpPr>
        <p:spPr>
          <a:xfrm rot="5400000">
            <a:off x="57150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93838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629400" y="3124200"/>
            <a:ext cx="1676400" cy="523220"/>
          </a:xfrm>
          <a:prstGeom prst="rect">
            <a:avLst/>
          </a:prstGeom>
          <a:noFill/>
        </p:spPr>
        <p:txBody>
          <a:bodyPr wrap="square" rtlCol="0">
            <a:spAutoFit/>
          </a:bodyPr>
          <a:lstStyle/>
          <a:p>
            <a:pPr algn="ctr"/>
            <a:r>
              <a:rPr lang="en-US" sz="2800" dirty="0" smtClean="0">
                <a:solidFill>
                  <a:srgbClr val="FF0000"/>
                </a:solidFill>
                <a:latin typeface="Times New Roman" pitchFamily="18" charset="0"/>
                <a:cs typeface="Times New Roman" pitchFamily="18" charset="0"/>
              </a:rPr>
              <a:t>original</a:t>
            </a:r>
            <a:endParaRPr lang="en-US" sz="2800" dirty="0">
              <a:solidFill>
                <a:srgbClr val="FF0000"/>
              </a:solidFill>
              <a:latin typeface="Times New Roman" pitchFamily="18" charset="0"/>
              <a:cs typeface="Times New Roman" pitchFamily="18" charset="0"/>
            </a:endParaRPr>
          </a:p>
        </p:txBody>
      </p:sp>
      <p:sp>
        <p:nvSpPr>
          <p:cNvPr id="19" name="TextBox 18"/>
          <p:cNvSpPr txBox="1"/>
          <p:nvPr/>
        </p:nvSpPr>
        <p:spPr>
          <a:xfrm>
            <a:off x="5562600" y="3581400"/>
            <a:ext cx="1676400" cy="523220"/>
          </a:xfrm>
          <a:prstGeom prst="rect">
            <a:avLst/>
          </a:prstGeom>
          <a:noFill/>
        </p:spPr>
        <p:txBody>
          <a:bodyPr wrap="square" rtlCol="0">
            <a:spAutoFit/>
          </a:bodyPr>
          <a:lstStyle/>
          <a:p>
            <a:pPr algn="ctr"/>
            <a:r>
              <a:rPr lang="en-US" sz="2800" dirty="0" err="1" smtClean="0">
                <a:solidFill>
                  <a:srgbClr val="FF0000"/>
                </a:solidFill>
                <a:latin typeface="Times New Roman" pitchFamily="18" charset="0"/>
                <a:cs typeface="Times New Roman" pitchFamily="18" charset="0"/>
              </a:rPr>
              <a:t>delagged</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7629525" y="3543300"/>
            <a:ext cx="364331" cy="885825"/>
          </a:xfrm>
          <a:custGeom>
            <a:avLst/>
            <a:gdLst>
              <a:gd name="connsiteX0" fmla="*/ 0 w 364331"/>
              <a:gd name="connsiteY0" fmla="*/ 0 h 885825"/>
              <a:gd name="connsiteX1" fmla="*/ 342900 w 364331"/>
              <a:gd name="connsiteY1" fmla="*/ 542925 h 885825"/>
              <a:gd name="connsiteX2" fmla="*/ 128588 w 364331"/>
              <a:gd name="connsiteY2" fmla="*/ 885825 h 885825"/>
            </a:gdLst>
            <a:ahLst/>
            <a:cxnLst>
              <a:cxn ang="0">
                <a:pos x="connsiteX0" y="connsiteY0"/>
              </a:cxn>
              <a:cxn ang="0">
                <a:pos x="connsiteX1" y="connsiteY1"/>
              </a:cxn>
              <a:cxn ang="0">
                <a:pos x="connsiteX2" y="connsiteY2"/>
              </a:cxn>
            </a:cxnLst>
            <a:rect l="l" t="t" r="r" b="b"/>
            <a:pathLst>
              <a:path w="364331" h="885825">
                <a:moveTo>
                  <a:pt x="0" y="0"/>
                </a:moveTo>
                <a:cubicBezTo>
                  <a:pt x="160734" y="197644"/>
                  <a:pt x="321469" y="395288"/>
                  <a:pt x="342900" y="542925"/>
                </a:cubicBezTo>
                <a:cubicBezTo>
                  <a:pt x="364331" y="690562"/>
                  <a:pt x="246459" y="788193"/>
                  <a:pt x="128588" y="88582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572125" y="3914775"/>
            <a:ext cx="257175" cy="457200"/>
          </a:xfrm>
          <a:custGeom>
            <a:avLst/>
            <a:gdLst>
              <a:gd name="connsiteX0" fmla="*/ 85725 w 257175"/>
              <a:gd name="connsiteY0" fmla="*/ 0 h 457200"/>
              <a:gd name="connsiteX1" fmla="*/ 28575 w 257175"/>
              <a:gd name="connsiteY1" fmla="*/ 271463 h 457200"/>
              <a:gd name="connsiteX2" fmla="*/ 257175 w 257175"/>
              <a:gd name="connsiteY2" fmla="*/ 457200 h 457200"/>
            </a:gdLst>
            <a:ahLst/>
            <a:cxnLst>
              <a:cxn ang="0">
                <a:pos x="connsiteX0" y="connsiteY0"/>
              </a:cxn>
              <a:cxn ang="0">
                <a:pos x="connsiteX1" y="connsiteY1"/>
              </a:cxn>
              <a:cxn ang="0">
                <a:pos x="connsiteX2" y="connsiteY2"/>
              </a:cxn>
            </a:cxnLst>
            <a:rect l="l" t="t" r="r" b="b"/>
            <a:pathLst>
              <a:path w="257175" h="457200">
                <a:moveTo>
                  <a:pt x="85725" y="0"/>
                </a:moveTo>
                <a:cubicBezTo>
                  <a:pt x="42862" y="97631"/>
                  <a:pt x="0" y="195263"/>
                  <a:pt x="28575" y="271463"/>
                </a:cubicBezTo>
                <a:cubicBezTo>
                  <a:pt x="57150" y="347663"/>
                  <a:pt x="157162" y="402431"/>
                  <a:pt x="257175" y="45720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high degree of short-term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yesterday, its probably doing today, too</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water takes time to drain away</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681288" y="465296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667125" y="5281613"/>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724275" y="5295901"/>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648200" y="51816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05350" y="5195888"/>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2163875">
            <a:off x="2841388" y="4400923"/>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rot="20592321">
            <a:off x="3652267" y="4900985"/>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rot="20070914">
            <a:off x="4621438" y="4812879"/>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low degree of intermediate-term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last month, today it could be doing something completely different</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storms are so unpredictable</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time series, </a:t>
              </a:r>
              <a:r>
                <a:rPr lang="en-US" sz="1200" i="1" dirty="0" smtClean="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time</a:t>
              </a:r>
              <a:r>
                <a:rPr lang="en-US" sz="1200" i="1" dirty="0" smtClean="0">
                  <a:latin typeface="Times New Roman" pitchFamily="18" charset="0"/>
                  <a:cs typeface="Times New Roman" pitchFamily="18" charset="0"/>
                </a:rPr>
                <a:t> t, </a:t>
              </a:r>
              <a:r>
                <a:rPr lang="en-US" sz="1200" dirty="0" smtClean="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smtClean="0">
                  <a:latin typeface="Times New Roman" pitchFamily="18" charset="0"/>
                  <a:cs typeface="Times New Roman" pitchFamily="18" charset="0"/>
                </a:rPr>
                <a:t>d(t), </a:t>
              </a:r>
              <a:r>
                <a:rPr lang="en-US" sz="1200" dirty="0" err="1" smtClean="0">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Neuse River Hydrograph</a:t>
            </a:r>
            <a:endParaRPr lang="en-US" sz="3200" dirty="0">
              <a:latin typeface="Times New Roman" pitchFamily="18" charset="0"/>
              <a:cs typeface="Times New Roman" pitchFamily="18" charset="0"/>
            </a:endParaRP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971800" y="5334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810000" y="53340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429000" y="5005389"/>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00600" y="51054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419600" y="51054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2828924" y="4767263"/>
            <a:ext cx="195263" cy="538162"/>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557588" y="5048250"/>
            <a:ext cx="252412" cy="285750"/>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4476750" y="4975226"/>
            <a:ext cx="295275" cy="125412"/>
          </a:xfrm>
          <a:custGeom>
            <a:avLst/>
            <a:gdLst>
              <a:gd name="connsiteX0" fmla="*/ 0 w 295275"/>
              <a:gd name="connsiteY0" fmla="*/ 58737 h 125412"/>
              <a:gd name="connsiteX1" fmla="*/ 147638 w 295275"/>
              <a:gd name="connsiteY1" fmla="*/ 11112 h 125412"/>
              <a:gd name="connsiteX2" fmla="*/ 295275 w 295275"/>
              <a:gd name="connsiteY2" fmla="*/ 125412 h 125412"/>
            </a:gdLst>
            <a:ahLst/>
            <a:cxnLst>
              <a:cxn ang="0">
                <a:pos x="connsiteX0" y="connsiteY0"/>
              </a:cxn>
              <a:cxn ang="0">
                <a:pos x="connsiteX1" y="connsiteY1"/>
              </a:cxn>
              <a:cxn ang="0">
                <a:pos x="connsiteX2" y="connsiteY2"/>
              </a:cxn>
            </a:cxnLst>
            <a:rect l="l" t="t" r="r" b="b"/>
            <a:pathLst>
              <a:path w="295275" h="125412">
                <a:moveTo>
                  <a:pt x="0" y="58737"/>
                </a:moveTo>
                <a:cubicBezTo>
                  <a:pt x="49213" y="29368"/>
                  <a:pt x="98426" y="0"/>
                  <a:pt x="147638" y="11112"/>
                </a:cubicBezTo>
                <a:cubicBezTo>
                  <a:pt x="196850" y="22224"/>
                  <a:pt x="246062" y="73818"/>
                  <a:pt x="295275" y="125412"/>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smtClean="0">
                <a:latin typeface="Times New Roman" pitchFamily="18" charset="0"/>
                <a:cs typeface="Times New Roman" pitchFamily="18" charset="0"/>
              </a:rPr>
              <a:t>moderate degree of long-term correlation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what ever the river was doing this time last year, its probably doing today, too</a:t>
            </a:r>
            <a:br>
              <a:rPr lang="en-US" sz="3100" i="1" dirty="0" smtClean="0">
                <a:latin typeface="Times New Roman" pitchFamily="18" charset="0"/>
                <a:cs typeface="Times New Roman" pitchFamily="18" charset="0"/>
              </a:rPr>
            </a:br>
            <a:r>
              <a:rPr lang="en-US" sz="3100" i="1" dirty="0" smtClean="0">
                <a:latin typeface="Times New Roman" pitchFamily="18" charset="0"/>
                <a:cs typeface="Times New Roman" pitchFamily="18" charset="0"/>
              </a:rPr>
              <a:t/>
            </a:r>
            <a:br>
              <a:rPr lang="en-US" sz="3100" i="1"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because seasons repeat</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3128</TotalTime>
  <Words>1725</Words>
  <Application>Microsoft Office PowerPoint</Application>
  <PresentationFormat>On-screen Show (4:3)</PresentationFormat>
  <Paragraphs>257</Paragraphs>
  <Slides>46</Slides>
  <Notes>42</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Slide 1</vt:lpstr>
      <vt:lpstr>Slide 2</vt:lpstr>
      <vt:lpstr>purpose of the lecture</vt:lpstr>
      <vt:lpstr>Review of last lecture  autocorrelation correlations between samples within a time series</vt:lpstr>
      <vt:lpstr>high degree of short-term correlation   what ever the river was doing yesterday, its probably doing today, too  because water takes time to drain away</vt:lpstr>
      <vt:lpstr>Slide 6</vt:lpstr>
      <vt:lpstr>low degree of intermediate-term correlation   what ever the river was doing last month, today it could be doing something completely different  because storms are so unpredictable</vt:lpstr>
      <vt:lpstr>Slide 8</vt:lpstr>
      <vt:lpstr>moderate degree of long-term correlation   what ever the river was doing this time last year, its probably doing today, too  because seasons repeat</vt:lpstr>
      <vt:lpstr>Slide 10</vt:lpstr>
      <vt:lpstr>Slide 11</vt:lpstr>
      <vt:lpstr>Slide 12</vt:lpstr>
      <vt:lpstr>Slide 13</vt:lpstr>
      <vt:lpstr>Slide 14</vt:lpstr>
      <vt:lpstr>autocorrelation similar to convolution</vt:lpstr>
      <vt:lpstr>autocorrelation similar to convolution</vt:lpstr>
      <vt:lpstr>autocorrelation in MatLab</vt:lpstr>
      <vt:lpstr>Important Relation #1 autocorrelation is the convolution of a time series with its time-reversed self</vt:lpstr>
      <vt:lpstr>Important Relationship #2 Fourier Transform of an autocorrelation is proportional to the Power Spectral Density of time series</vt:lpstr>
      <vt:lpstr>End of Review</vt:lpstr>
      <vt:lpstr>Part 1  correlations between time-series</vt:lpstr>
      <vt:lpstr>scenario  discharge correlated with rain  but discharge is delayed behind rain  because rain takes time to drain from the land </vt:lpstr>
      <vt:lpstr>Slide 23</vt:lpstr>
      <vt:lpstr>Slide 24</vt:lpstr>
      <vt:lpstr>Slide 25</vt:lpstr>
      <vt:lpstr>Slide 26</vt:lpstr>
      <vt:lpstr>this defines the cross-correlation</vt:lpstr>
      <vt:lpstr>just a generalization of the auto-correlation</vt:lpstr>
      <vt:lpstr>like autocorrelation, similar to convolution</vt:lpstr>
      <vt:lpstr>As with auto-correlation two important properties</vt:lpstr>
      <vt:lpstr>As with auto-correlation two important properties</vt:lpstr>
      <vt:lpstr>cross-correlation in MatLab</vt:lpstr>
      <vt:lpstr>Part 2  aligning time-series a simple application of cross-correlation</vt:lpstr>
      <vt:lpstr>central idea</vt:lpstr>
      <vt:lpstr>Slide 35</vt:lpstr>
      <vt:lpstr>Slide 36</vt:lpstr>
      <vt:lpstr>Slide 37</vt:lpstr>
      <vt:lpstr>In MatLab</vt:lpstr>
      <vt:lpstr>In MatLab</vt:lpstr>
      <vt:lpstr>In MatLab</vt:lpstr>
      <vt:lpstr>In MatLab</vt:lpstr>
      <vt:lpstr>Slide 42</vt:lpstr>
      <vt:lpstr>Slide 43</vt:lpstr>
      <vt:lpstr>Slide 44</vt:lpstr>
      <vt:lpstr>Slide 45</vt:lpstr>
      <vt:lpstr>Slide 46</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Bill Menke</cp:lastModifiedBy>
  <cp:revision>200</cp:revision>
  <dcterms:created xsi:type="dcterms:W3CDTF">2011-06-08T22:04:27Z</dcterms:created>
  <dcterms:modified xsi:type="dcterms:W3CDTF">2011-06-28T15:42:14Z</dcterms:modified>
</cp:coreProperties>
</file>