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4" r:id="rId2"/>
    <p:sldId id="305" r:id="rId3"/>
    <p:sldId id="275" r:id="rId4"/>
    <p:sldId id="276" r:id="rId5"/>
    <p:sldId id="277" r:id="rId6"/>
    <p:sldId id="278" r:id="rId7"/>
    <p:sldId id="279" r:id="rId8"/>
    <p:sldId id="280" r:id="rId9"/>
    <p:sldId id="269" r:id="rId10"/>
    <p:sldId id="268" r:id="rId11"/>
    <p:sldId id="261" r:id="rId12"/>
    <p:sldId id="262" r:id="rId13"/>
    <p:sldId id="265" r:id="rId14"/>
    <p:sldId id="267" r:id="rId15"/>
    <p:sldId id="266" r:id="rId16"/>
    <p:sldId id="274" r:id="rId17"/>
    <p:sldId id="270" r:id="rId18"/>
    <p:sldId id="271" r:id="rId19"/>
    <p:sldId id="272" r:id="rId20"/>
    <p:sldId id="273" r:id="rId21"/>
    <p:sldId id="281" r:id="rId22"/>
    <p:sldId id="288" r:id="rId23"/>
    <p:sldId id="289" r:id="rId24"/>
    <p:sldId id="290" r:id="rId25"/>
    <p:sldId id="283" r:id="rId26"/>
    <p:sldId id="284" r:id="rId27"/>
    <p:sldId id="285" r:id="rId28"/>
    <p:sldId id="287" r:id="rId29"/>
    <p:sldId id="291" r:id="rId30"/>
    <p:sldId id="292" r:id="rId31"/>
    <p:sldId id="293" r:id="rId32"/>
    <p:sldId id="294" r:id="rId33"/>
    <p:sldId id="295" r:id="rId34"/>
    <p:sldId id="258" r:id="rId35"/>
    <p:sldId id="297" r:id="rId36"/>
    <p:sldId id="296" r:id="rId37"/>
    <p:sldId id="298" r:id="rId38"/>
    <p:sldId id="299" r:id="rId39"/>
    <p:sldId id="257" r:id="rId40"/>
    <p:sldId id="301" r:id="rId41"/>
    <p:sldId id="302" r:id="rId42"/>
    <p:sldId id="303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66A0-F903-4F78-A810-308433085E46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E3598-073B-40EC-9F08-C53A16369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3598-073B-40EC-9F08-C53A16369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8582-4E17-402B-A5D7-B680B294D012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B0EE-F88E-48FE-B551-F133CAEF5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republic.com/%5ehttp:/wcbstv.com/local/earthquake.morristown.nj.2.935666.html" TargetMode="External"/><Relationship Id="rId2" Type="http://schemas.openxmlformats.org/officeDocument/2006/relationships/hyperlink" Target="http://www.freerepublic.com/focus/f-news/2186127/pos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dirty="0" smtClean="0"/>
              <a:t>Earthquakes in Harriman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Bill </a:t>
            </a:r>
            <a:r>
              <a:rPr lang="en-US" dirty="0" err="1" smtClean="0">
                <a:solidFill>
                  <a:schemeClr val="tx1"/>
                </a:solidFill>
              </a:rPr>
              <a:t>Menke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Seismologist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Lecture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American Canoe Association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Hilltop Facility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4PM Saturday  May 21 2011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faults break up the rock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7818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faulted rock is easily washed away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rivers often follow faults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9600" y="990600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2513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105400" y="155863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Lake  </a:t>
            </a:r>
            <a:r>
              <a:rPr lang="en-US" dirty="0" err="1" smtClean="0">
                <a:solidFill>
                  <a:schemeClr val="bg1"/>
                </a:solidFill>
              </a:rPr>
              <a:t>Tiorati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507550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5040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Sloatsburg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Lake  Welch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6400" y="2750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5410" y="414032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3010" y="407104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Stony 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058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Pomona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388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Tuxedo Park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336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2513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3962400" y="1828800"/>
            <a:ext cx="4572000" cy="32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38100" y="1943100"/>
            <a:ext cx="441960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2438400"/>
            <a:ext cx="2971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171700" y="3009900"/>
            <a:ext cx="26670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52800" y="2438400"/>
            <a:ext cx="266700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495800" y="1371600"/>
            <a:ext cx="15240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2513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3962400" y="1828800"/>
            <a:ext cx="4572000" cy="32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38100" y="1943100"/>
            <a:ext cx="441960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2438400"/>
            <a:ext cx="2971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171700" y="3009900"/>
            <a:ext cx="26670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52800" y="2438400"/>
            <a:ext cx="266700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495800" y="1371600"/>
            <a:ext cx="15240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8280276">
            <a:off x="5070929" y="3614812"/>
            <a:ext cx="25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RAMAPO FAULT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2513"/>
            <a:ext cx="7924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3962400" y="1828800"/>
            <a:ext cx="4572000" cy="32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38100" y="1943100"/>
            <a:ext cx="441960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2438400"/>
            <a:ext cx="2971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171700" y="3009900"/>
            <a:ext cx="26670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52800" y="2438400"/>
            <a:ext cx="266700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495800" y="1371600"/>
            <a:ext cx="15240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48000" y="2667000"/>
            <a:ext cx="91440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2895600"/>
            <a:ext cx="91440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19600" y="28956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32004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916606" y="1381836"/>
            <a:ext cx="559560" cy="33437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5219700" y="1562100"/>
            <a:ext cx="6096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378691" y="4618062"/>
            <a:ext cx="547051" cy="4276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682923" y="4823348"/>
            <a:ext cx="570931" cy="4503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8319567">
            <a:off x="4914832" y="4022774"/>
            <a:ext cx="23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 BY 4 Miles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8319567">
            <a:off x="4731052" y="416484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019488">
            <a:off x="1683053" y="3707639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319567">
            <a:off x="1149652" y="347904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 fault looks like up close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6096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Pavilion Road, Suffern NY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3429000" y="26670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819400" y="23622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362200" y="19812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76400" y="16002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114800" y="29718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6096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slickenslides</a:t>
            </a:r>
            <a:r>
              <a:rPr lang="en-US" sz="3200" dirty="0" smtClean="0">
                <a:solidFill>
                  <a:srgbClr val="FFFF00"/>
                </a:solidFill>
              </a:rPr>
              <a:t> = fault scratches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187" t="30305" b="27604"/>
          <a:stretch>
            <a:fillRect/>
          </a:stretch>
        </p:blipFill>
        <p:spPr bwMode="auto">
          <a:xfrm>
            <a:off x="1143000" y="914400"/>
            <a:ext cx="4724400" cy="46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685800"/>
            <a:ext cx="198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that there are multiple layers of scratches, and that some extend into the rock – they are not just on the surface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endParaRPr lang="en-US" sz="11200" dirty="0" smtClean="0"/>
          </a:p>
          <a:p>
            <a:pPr>
              <a:buNone/>
            </a:pPr>
            <a:r>
              <a:rPr lang="en-US" sz="11200" b="1" dirty="0" smtClean="0">
                <a:hlinkClick r:id="rId2"/>
              </a:rPr>
              <a:t>Another Small Earthquake Rattles Central N.J.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b="1" dirty="0" smtClean="0">
                <a:hlinkClick r:id="rId3"/>
              </a:rPr>
              <a:t>WCBS-TV </a:t>
            </a:r>
            <a:r>
              <a:rPr lang="en-US" sz="11200" dirty="0" smtClean="0"/>
              <a:t>| Feb 15, 2009 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MORRISTOWN, N.J. (CBS) -- For the second time in two weeks, a small earthquake has rattled an area of central New Jersey. 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The latest earthquake, with a magnitude of 2.2, was recorded shortly before 5:30 p.m. </a:t>
            </a:r>
          </a:p>
          <a:p>
            <a:pPr>
              <a:buNone/>
            </a:pPr>
            <a:r>
              <a:rPr lang="en-US" sz="8000" dirty="0" smtClean="0"/>
              <a:t>…</a:t>
            </a:r>
          </a:p>
          <a:p>
            <a:pPr>
              <a:buNone/>
            </a:pPr>
            <a:r>
              <a:rPr lang="en-US" sz="8000" dirty="0" smtClean="0"/>
              <a:t>"</a:t>
            </a:r>
            <a:r>
              <a:rPr lang="en-US" sz="8000" b="1" dirty="0" smtClean="0"/>
              <a:t>It sounded like an explosion and the house shook</a:t>
            </a:r>
            <a:r>
              <a:rPr lang="en-US" sz="8000" dirty="0" smtClean="0"/>
              <a:t>," resident Dan </a:t>
            </a:r>
            <a:r>
              <a:rPr lang="en-US" sz="8000" dirty="0" err="1" smtClean="0"/>
              <a:t>Servidio</a:t>
            </a:r>
            <a:r>
              <a:rPr lang="en-US" sz="8000" dirty="0" smtClean="0"/>
              <a:t> said. 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The epicenter was five miles west-northwest of Morristown, along the Ramapo fault. It could be felt in Rockaway, Dover and Morris Plains as far as 30 miles away. 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"We felt rumbling and thought something fell off a shelf," resident Lisa Cheek said. 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"I was upstairs on my computer, and </a:t>
            </a:r>
            <a:r>
              <a:rPr lang="en-US" sz="8000" b="1" dirty="0" smtClean="0"/>
              <a:t>all of a sudden I hear a boom, boom, boom</a:t>
            </a:r>
            <a:r>
              <a:rPr lang="en-US" sz="8000" dirty="0" smtClean="0"/>
              <a:t>, then a bang, bang, bang. My monitor almost fell off of my computer desk," said resident Stephen Garcia. "So I immediately went downstairs to check on my grandma and ask her if she was alright or if she fell."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187" t="30305" b="27604"/>
          <a:stretch>
            <a:fillRect/>
          </a:stretch>
        </p:blipFill>
        <p:spPr bwMode="auto">
          <a:xfrm>
            <a:off x="1143000" y="914400"/>
            <a:ext cx="4724400" cy="46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685800"/>
            <a:ext cx="198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that there are multiple layers of scratches, and that some extend into the rock – they are not just on the surface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229970" y="4140958"/>
            <a:ext cx="706272" cy="6130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610970" y="4161430"/>
            <a:ext cx="706272" cy="6130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15770" y="4161430"/>
            <a:ext cx="706272" cy="6130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001370" y="4009030"/>
            <a:ext cx="706272" cy="6130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63370" y="3170830"/>
            <a:ext cx="706272" cy="6130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991970" y="3247030"/>
            <a:ext cx="706272" cy="6130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96770" y="3247030"/>
            <a:ext cx="706272" cy="6130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601570" y="3247030"/>
            <a:ext cx="706272" cy="6130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259769">
            <a:off x="3687226" y="260815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one layer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259769">
            <a:off x="2163227" y="467871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another layer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sizes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length of a fault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much it slipped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magnitude of the resulting earthquake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sizes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length of a fault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much it slipped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magnitude of the resulting earthquake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667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faults come in all lengths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sizes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length of a fault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much it slipped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magnitude of the resulting earthquake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810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usually only a portion of the fault slips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slip about 1/10000 of the portion‘s length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sizes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length of a fault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much it slipped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magnitude of the resulting earthquake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181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magnitude depends on length </a:t>
            </a:r>
            <a:r>
              <a:rPr lang="en-US" sz="2800" i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slip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705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tiny earthquake</a:t>
            </a:r>
            <a:br>
              <a:rPr lang="en-US" sz="3100" dirty="0" smtClean="0"/>
            </a:br>
            <a:r>
              <a:rPr lang="en-US" sz="3100" dirty="0" smtClean="0"/>
              <a:t>1.3 mm of slip</a:t>
            </a:r>
            <a:br>
              <a:rPr lang="en-US" sz="3100" dirty="0" smtClean="0"/>
            </a:br>
            <a:r>
              <a:rPr lang="en-US" sz="3100" dirty="0" smtClean="0"/>
              <a:t>on a fault 100 meters long and 100 meters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2.2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moderate earthquake</a:t>
            </a:r>
            <a:br>
              <a:rPr lang="en-US" sz="3100" dirty="0" smtClean="0"/>
            </a:br>
            <a:r>
              <a:rPr lang="en-US" sz="3100" dirty="0" smtClean="0"/>
              <a:t>1.3 meters of slip</a:t>
            </a:r>
            <a:br>
              <a:rPr lang="en-US" sz="3100" dirty="0" smtClean="0"/>
            </a:br>
            <a:r>
              <a:rPr lang="en-US" sz="3100" dirty="0" smtClean="0"/>
              <a:t>on a fault 10 km long and 10 km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6.3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huge earthquake</a:t>
            </a:r>
            <a:br>
              <a:rPr lang="en-US" sz="3100" dirty="0" smtClean="0"/>
            </a:br>
            <a:r>
              <a:rPr lang="en-US" sz="3100" dirty="0" smtClean="0"/>
              <a:t>130 meters of slip</a:t>
            </a:r>
            <a:br>
              <a:rPr lang="en-US" sz="3100" dirty="0" smtClean="0"/>
            </a:br>
            <a:r>
              <a:rPr lang="en-US" sz="3100" dirty="0" smtClean="0"/>
              <a:t>on a fault 1000 km long and 200 km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9.8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705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tiny earthquake</a:t>
            </a:r>
            <a:br>
              <a:rPr lang="en-US" sz="3100" dirty="0" smtClean="0"/>
            </a:br>
            <a:r>
              <a:rPr lang="en-US" sz="3100" dirty="0" smtClean="0"/>
              <a:t>1/20 inch of slip</a:t>
            </a:r>
            <a:br>
              <a:rPr lang="en-US" sz="3100" dirty="0" smtClean="0"/>
            </a:br>
            <a:r>
              <a:rPr lang="en-US" sz="3100" dirty="0" smtClean="0"/>
              <a:t>on a fault 300 feet long and 300 feet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2.2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moderate earthquake</a:t>
            </a:r>
            <a:br>
              <a:rPr lang="en-US" sz="3100" dirty="0" smtClean="0"/>
            </a:br>
            <a:r>
              <a:rPr lang="en-US" sz="3100" dirty="0" smtClean="0"/>
              <a:t>4.3 feet of slip</a:t>
            </a:r>
            <a:br>
              <a:rPr lang="en-US" sz="3100" dirty="0" smtClean="0"/>
            </a:br>
            <a:r>
              <a:rPr lang="en-US" sz="3100" dirty="0" smtClean="0"/>
              <a:t>on a fault 6 mi long and 6 mi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6.3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huge earthquake</a:t>
            </a:r>
            <a:br>
              <a:rPr lang="en-US" sz="3100" dirty="0" smtClean="0"/>
            </a:br>
            <a:r>
              <a:rPr lang="en-US" sz="3100" dirty="0" smtClean="0"/>
              <a:t>500 feet of slip</a:t>
            </a:r>
            <a:br>
              <a:rPr lang="en-US" sz="3100" dirty="0" smtClean="0"/>
            </a:br>
            <a:r>
              <a:rPr lang="en-US" sz="3100" dirty="0" smtClean="0"/>
              <a:t>on a fault 600 mi long and 120 mi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9.8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2133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suppose the whole Ramapo Fault slipped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 meters of slip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a fault 300 km long and 20 kilometers wide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magnitude 8.4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3100" dirty="0" smtClean="0"/>
              <a:t>128 feet of slip</a:t>
            </a:r>
            <a:br>
              <a:rPr lang="en-US" sz="3100" dirty="0" smtClean="0"/>
            </a:br>
            <a:r>
              <a:rPr lang="en-US" sz="3100" dirty="0" smtClean="0"/>
              <a:t>on a fault 185 miles long and 12 miles wide</a:t>
            </a:r>
            <a:br>
              <a:rPr lang="en-US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magnitude 8.4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very unlikely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 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noProof="0" dirty="0" smtClean="0">
                <a:latin typeface="+mj-lt"/>
                <a:ea typeface="+mj-ea"/>
                <a:cs typeface="+mj-cs"/>
              </a:rPr>
              <a:t>undoubtedly happened very few centuries when that fault was active </a:t>
            </a:r>
            <a:r>
              <a:rPr kumimoji="0" lang="en-US" sz="31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220</a:t>
            </a:r>
            <a:r>
              <a:rPr kumimoji="0" lang="en-US" sz="31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million years ago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+mj-lt"/>
                <a:ea typeface="+mj-ea"/>
                <a:cs typeface="+mj-cs"/>
              </a:rPr>
              <a:t>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Age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the Dinosaurs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still, you can see why the</a:t>
            </a:r>
            <a:br>
              <a:rPr lang="en-US" dirty="0" smtClean="0"/>
            </a:br>
            <a:r>
              <a:rPr lang="en-US" dirty="0" smtClean="0"/>
              <a:t>Ramapo Fault</a:t>
            </a:r>
            <a:br>
              <a:rPr lang="en-US" dirty="0" smtClean="0"/>
            </a:br>
            <a:r>
              <a:rPr lang="en-US" dirty="0" smtClean="0"/>
              <a:t>is a concern …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why do faults slip?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surface of the earth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being squeezed and stretched by slow motions of the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interior driven by the slow cooling of the earth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txBody>
          <a:bodyPr/>
          <a:lstStyle/>
          <a:p>
            <a:r>
              <a:rPr lang="en-US" dirty="0" smtClean="0"/>
              <a:t>earthquake = shaking of the 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due to slip on a fault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114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fault = crack in the ground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54102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across which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motion occurs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2286000"/>
            <a:ext cx="54102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4676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62000" y="3124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507472"/>
            <a:ext cx="5410200" cy="607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220 million years ago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(age of the dinosaurs)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period of stretching that ultimately led to the formation of the Atlantic Ocean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35052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stretching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0" y="35052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stretching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74676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62000" y="3124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35162" y="2238376"/>
            <a:ext cx="5757460" cy="2033374"/>
          </a:xfrm>
          <a:custGeom>
            <a:avLst/>
            <a:gdLst>
              <a:gd name="connsiteX0" fmla="*/ 1053152 w 7203743"/>
              <a:gd name="connsiteY0" fmla="*/ 345743 h 2684060"/>
              <a:gd name="connsiteX1" fmla="*/ 889379 w 7203743"/>
              <a:gd name="connsiteY1" fmla="*/ 332095 h 2684060"/>
              <a:gd name="connsiteX2" fmla="*/ 903027 w 7203743"/>
              <a:gd name="connsiteY2" fmla="*/ 2324668 h 2684060"/>
              <a:gd name="connsiteX3" fmla="*/ 6307540 w 7203743"/>
              <a:gd name="connsiteY3" fmla="*/ 2351964 h 2684060"/>
              <a:gd name="connsiteX4" fmla="*/ 6280244 w 7203743"/>
              <a:gd name="connsiteY4" fmla="*/ 332095 h 2684060"/>
              <a:gd name="connsiteX5" fmla="*/ 3714465 w 7203743"/>
              <a:gd name="connsiteY5" fmla="*/ 359391 h 2684060"/>
              <a:gd name="connsiteX6" fmla="*/ 2144973 w 7203743"/>
              <a:gd name="connsiteY6" fmla="*/ 318447 h 2684060"/>
              <a:gd name="connsiteX7" fmla="*/ 1053152 w 7203743"/>
              <a:gd name="connsiteY7" fmla="*/ 345743 h 2684060"/>
              <a:gd name="connsiteX0" fmla="*/ 1053152 w 7203743"/>
              <a:gd name="connsiteY0" fmla="*/ 345743 h 2684060"/>
              <a:gd name="connsiteX1" fmla="*/ 889379 w 7203743"/>
              <a:gd name="connsiteY1" fmla="*/ 332095 h 2684060"/>
              <a:gd name="connsiteX2" fmla="*/ 903027 w 7203743"/>
              <a:gd name="connsiteY2" fmla="*/ 2324668 h 2684060"/>
              <a:gd name="connsiteX3" fmla="*/ 6307540 w 7203743"/>
              <a:gd name="connsiteY3" fmla="*/ 2351964 h 2684060"/>
              <a:gd name="connsiteX4" fmla="*/ 6280244 w 7203743"/>
              <a:gd name="connsiteY4" fmla="*/ 332095 h 2684060"/>
              <a:gd name="connsiteX5" fmla="*/ 3714465 w 7203743"/>
              <a:gd name="connsiteY5" fmla="*/ 359391 h 2684060"/>
              <a:gd name="connsiteX6" fmla="*/ 2144973 w 7203743"/>
              <a:gd name="connsiteY6" fmla="*/ 318447 h 2684060"/>
              <a:gd name="connsiteX7" fmla="*/ 1053152 w 7203743"/>
              <a:gd name="connsiteY7" fmla="*/ 345743 h 2684060"/>
              <a:gd name="connsiteX0" fmla="*/ 1053152 w 6317775"/>
              <a:gd name="connsiteY0" fmla="*/ 345743 h 2684060"/>
              <a:gd name="connsiteX1" fmla="*/ 889379 w 6317775"/>
              <a:gd name="connsiteY1" fmla="*/ 332095 h 2684060"/>
              <a:gd name="connsiteX2" fmla="*/ 903027 w 6317775"/>
              <a:gd name="connsiteY2" fmla="*/ 2324668 h 2684060"/>
              <a:gd name="connsiteX3" fmla="*/ 6307540 w 6317775"/>
              <a:gd name="connsiteY3" fmla="*/ 2351964 h 2684060"/>
              <a:gd name="connsiteX4" fmla="*/ 6280244 w 6317775"/>
              <a:gd name="connsiteY4" fmla="*/ 332095 h 2684060"/>
              <a:gd name="connsiteX5" fmla="*/ 3714465 w 6317775"/>
              <a:gd name="connsiteY5" fmla="*/ 359391 h 2684060"/>
              <a:gd name="connsiteX6" fmla="*/ 2144973 w 6317775"/>
              <a:gd name="connsiteY6" fmla="*/ 318447 h 2684060"/>
              <a:gd name="connsiteX7" fmla="*/ 1053152 w 6317775"/>
              <a:gd name="connsiteY7" fmla="*/ 345743 h 2684060"/>
              <a:gd name="connsiteX0" fmla="*/ 1053152 w 6317775"/>
              <a:gd name="connsiteY0" fmla="*/ 345743 h 2661313"/>
              <a:gd name="connsiteX1" fmla="*/ 889379 w 6317775"/>
              <a:gd name="connsiteY1" fmla="*/ 332095 h 2661313"/>
              <a:gd name="connsiteX2" fmla="*/ 903027 w 6317775"/>
              <a:gd name="connsiteY2" fmla="*/ 2324668 h 2661313"/>
              <a:gd name="connsiteX3" fmla="*/ 6307540 w 6317775"/>
              <a:gd name="connsiteY3" fmla="*/ 2351964 h 2661313"/>
              <a:gd name="connsiteX4" fmla="*/ 6280244 w 6317775"/>
              <a:gd name="connsiteY4" fmla="*/ 332095 h 2661313"/>
              <a:gd name="connsiteX5" fmla="*/ 3714465 w 6317775"/>
              <a:gd name="connsiteY5" fmla="*/ 359391 h 2661313"/>
              <a:gd name="connsiteX6" fmla="*/ 2144973 w 6317775"/>
              <a:gd name="connsiteY6" fmla="*/ 318447 h 2661313"/>
              <a:gd name="connsiteX7" fmla="*/ 1053152 w 6317775"/>
              <a:gd name="connsiteY7" fmla="*/ 345743 h 2661313"/>
              <a:gd name="connsiteX0" fmla="*/ 1053152 w 6317775"/>
              <a:gd name="connsiteY0" fmla="*/ 345743 h 2351964"/>
              <a:gd name="connsiteX1" fmla="*/ 889379 w 6317775"/>
              <a:gd name="connsiteY1" fmla="*/ 332095 h 2351964"/>
              <a:gd name="connsiteX2" fmla="*/ 903027 w 6317775"/>
              <a:gd name="connsiteY2" fmla="*/ 2324668 h 2351964"/>
              <a:gd name="connsiteX3" fmla="*/ 6307540 w 6317775"/>
              <a:gd name="connsiteY3" fmla="*/ 2351964 h 2351964"/>
              <a:gd name="connsiteX4" fmla="*/ 6280244 w 6317775"/>
              <a:gd name="connsiteY4" fmla="*/ 332095 h 2351964"/>
              <a:gd name="connsiteX5" fmla="*/ 3714465 w 6317775"/>
              <a:gd name="connsiteY5" fmla="*/ 359391 h 2351964"/>
              <a:gd name="connsiteX6" fmla="*/ 2144973 w 6317775"/>
              <a:gd name="connsiteY6" fmla="*/ 318447 h 2351964"/>
              <a:gd name="connsiteX7" fmla="*/ 1053152 w 6317775"/>
              <a:gd name="connsiteY7" fmla="*/ 345743 h 2351964"/>
              <a:gd name="connsiteX0" fmla="*/ 209266 w 5473889"/>
              <a:gd name="connsiteY0" fmla="*/ 345743 h 2351964"/>
              <a:gd name="connsiteX1" fmla="*/ 45493 w 5473889"/>
              <a:gd name="connsiteY1" fmla="*/ 332095 h 2351964"/>
              <a:gd name="connsiteX2" fmla="*/ 59141 w 5473889"/>
              <a:gd name="connsiteY2" fmla="*/ 2324668 h 2351964"/>
              <a:gd name="connsiteX3" fmla="*/ 5463654 w 5473889"/>
              <a:gd name="connsiteY3" fmla="*/ 2351964 h 2351964"/>
              <a:gd name="connsiteX4" fmla="*/ 5436358 w 5473889"/>
              <a:gd name="connsiteY4" fmla="*/ 332095 h 2351964"/>
              <a:gd name="connsiteX5" fmla="*/ 2870579 w 5473889"/>
              <a:gd name="connsiteY5" fmla="*/ 359391 h 2351964"/>
              <a:gd name="connsiteX6" fmla="*/ 1301087 w 5473889"/>
              <a:gd name="connsiteY6" fmla="*/ 318447 h 2351964"/>
              <a:gd name="connsiteX7" fmla="*/ 209266 w 5473889"/>
              <a:gd name="connsiteY7" fmla="*/ 345743 h 2351964"/>
              <a:gd name="connsiteX0" fmla="*/ 629313 w 5516348"/>
              <a:gd name="connsiteY0" fmla="*/ 338920 h 2351964"/>
              <a:gd name="connsiteX1" fmla="*/ 87952 w 5516348"/>
              <a:gd name="connsiteY1" fmla="*/ 332095 h 2351964"/>
              <a:gd name="connsiteX2" fmla="*/ 101600 w 5516348"/>
              <a:gd name="connsiteY2" fmla="*/ 2324668 h 2351964"/>
              <a:gd name="connsiteX3" fmla="*/ 5506113 w 5516348"/>
              <a:gd name="connsiteY3" fmla="*/ 2351964 h 2351964"/>
              <a:gd name="connsiteX4" fmla="*/ 5478817 w 5516348"/>
              <a:gd name="connsiteY4" fmla="*/ 332095 h 2351964"/>
              <a:gd name="connsiteX5" fmla="*/ 2913038 w 5516348"/>
              <a:gd name="connsiteY5" fmla="*/ 359391 h 2351964"/>
              <a:gd name="connsiteX6" fmla="*/ 1343546 w 5516348"/>
              <a:gd name="connsiteY6" fmla="*/ 318447 h 2351964"/>
              <a:gd name="connsiteX7" fmla="*/ 629313 w 5516348"/>
              <a:gd name="connsiteY7" fmla="*/ 338920 h 2351964"/>
              <a:gd name="connsiteX0" fmla="*/ 629313 w 5516348"/>
              <a:gd name="connsiteY0" fmla="*/ 338920 h 2351964"/>
              <a:gd name="connsiteX1" fmla="*/ 87952 w 5516348"/>
              <a:gd name="connsiteY1" fmla="*/ 332095 h 2351964"/>
              <a:gd name="connsiteX2" fmla="*/ 101600 w 5516348"/>
              <a:gd name="connsiteY2" fmla="*/ 2324668 h 2351964"/>
              <a:gd name="connsiteX3" fmla="*/ 5506113 w 5516348"/>
              <a:gd name="connsiteY3" fmla="*/ 2351964 h 2351964"/>
              <a:gd name="connsiteX4" fmla="*/ 5478817 w 5516348"/>
              <a:gd name="connsiteY4" fmla="*/ 332095 h 2351964"/>
              <a:gd name="connsiteX5" fmla="*/ 2913038 w 5516348"/>
              <a:gd name="connsiteY5" fmla="*/ 359391 h 2351964"/>
              <a:gd name="connsiteX6" fmla="*/ 1343546 w 5516348"/>
              <a:gd name="connsiteY6" fmla="*/ 318447 h 2351964"/>
              <a:gd name="connsiteX7" fmla="*/ 629313 w 5516348"/>
              <a:gd name="connsiteY7" fmla="*/ 338920 h 2351964"/>
              <a:gd name="connsiteX0" fmla="*/ 541361 w 5428396"/>
              <a:gd name="connsiteY0" fmla="*/ 338920 h 2351964"/>
              <a:gd name="connsiteX1" fmla="*/ 0 w 5428396"/>
              <a:gd name="connsiteY1" fmla="*/ 332095 h 2351964"/>
              <a:gd name="connsiteX2" fmla="*/ 13648 w 5428396"/>
              <a:gd name="connsiteY2" fmla="*/ 2324668 h 2351964"/>
              <a:gd name="connsiteX3" fmla="*/ 5418161 w 5428396"/>
              <a:gd name="connsiteY3" fmla="*/ 2351964 h 2351964"/>
              <a:gd name="connsiteX4" fmla="*/ 5390865 w 5428396"/>
              <a:gd name="connsiteY4" fmla="*/ 332095 h 2351964"/>
              <a:gd name="connsiteX5" fmla="*/ 2825086 w 5428396"/>
              <a:gd name="connsiteY5" fmla="*/ 359391 h 2351964"/>
              <a:gd name="connsiteX6" fmla="*/ 1255594 w 5428396"/>
              <a:gd name="connsiteY6" fmla="*/ 318447 h 2351964"/>
              <a:gd name="connsiteX7" fmla="*/ 541361 w 5428396"/>
              <a:gd name="connsiteY7" fmla="*/ 338920 h 2351964"/>
              <a:gd name="connsiteX0" fmla="*/ 914400 w 5801435"/>
              <a:gd name="connsiteY0" fmla="*/ 338920 h 2351964"/>
              <a:gd name="connsiteX1" fmla="*/ 373039 w 5801435"/>
              <a:gd name="connsiteY1" fmla="*/ 332095 h 2351964"/>
              <a:gd name="connsiteX2" fmla="*/ 0 w 5801435"/>
              <a:gd name="connsiteY2" fmla="*/ 2320120 h 2351964"/>
              <a:gd name="connsiteX3" fmla="*/ 5791200 w 5801435"/>
              <a:gd name="connsiteY3" fmla="*/ 2351964 h 2351964"/>
              <a:gd name="connsiteX4" fmla="*/ 5763904 w 5801435"/>
              <a:gd name="connsiteY4" fmla="*/ 332095 h 2351964"/>
              <a:gd name="connsiteX5" fmla="*/ 3198125 w 5801435"/>
              <a:gd name="connsiteY5" fmla="*/ 359391 h 2351964"/>
              <a:gd name="connsiteX6" fmla="*/ 1628633 w 5801435"/>
              <a:gd name="connsiteY6" fmla="*/ 318447 h 2351964"/>
              <a:gd name="connsiteX7" fmla="*/ 914400 w 5801435"/>
              <a:gd name="connsiteY7" fmla="*/ 338920 h 2351964"/>
              <a:gd name="connsiteX0" fmla="*/ 685799 w 5572834"/>
              <a:gd name="connsiteY0" fmla="*/ 338920 h 2351964"/>
              <a:gd name="connsiteX1" fmla="*/ 144438 w 5572834"/>
              <a:gd name="connsiteY1" fmla="*/ 332095 h 2351964"/>
              <a:gd name="connsiteX2" fmla="*/ 0 w 5572834"/>
              <a:gd name="connsiteY2" fmla="*/ 2320120 h 2351964"/>
              <a:gd name="connsiteX3" fmla="*/ 5562599 w 5572834"/>
              <a:gd name="connsiteY3" fmla="*/ 2351964 h 2351964"/>
              <a:gd name="connsiteX4" fmla="*/ 5535303 w 5572834"/>
              <a:gd name="connsiteY4" fmla="*/ 332095 h 2351964"/>
              <a:gd name="connsiteX5" fmla="*/ 2969524 w 5572834"/>
              <a:gd name="connsiteY5" fmla="*/ 359391 h 2351964"/>
              <a:gd name="connsiteX6" fmla="*/ 1400032 w 5572834"/>
              <a:gd name="connsiteY6" fmla="*/ 318447 h 2351964"/>
              <a:gd name="connsiteX7" fmla="*/ 685799 w 5572834"/>
              <a:gd name="connsiteY7" fmla="*/ 338920 h 2351964"/>
              <a:gd name="connsiteX0" fmla="*/ 685800 w 5572835"/>
              <a:gd name="connsiteY0" fmla="*/ 338920 h 2351964"/>
              <a:gd name="connsiteX1" fmla="*/ 0 w 5572835"/>
              <a:gd name="connsiteY1" fmla="*/ 262720 h 2351964"/>
              <a:gd name="connsiteX2" fmla="*/ 1 w 5572835"/>
              <a:gd name="connsiteY2" fmla="*/ 2320120 h 2351964"/>
              <a:gd name="connsiteX3" fmla="*/ 5562600 w 5572835"/>
              <a:gd name="connsiteY3" fmla="*/ 2351964 h 2351964"/>
              <a:gd name="connsiteX4" fmla="*/ 5535304 w 5572835"/>
              <a:gd name="connsiteY4" fmla="*/ 332095 h 2351964"/>
              <a:gd name="connsiteX5" fmla="*/ 2969525 w 5572835"/>
              <a:gd name="connsiteY5" fmla="*/ 359391 h 2351964"/>
              <a:gd name="connsiteX6" fmla="*/ 1400033 w 5572835"/>
              <a:gd name="connsiteY6" fmla="*/ 318447 h 2351964"/>
              <a:gd name="connsiteX7" fmla="*/ 685800 w 5572835"/>
              <a:gd name="connsiteY7" fmla="*/ 338920 h 2351964"/>
              <a:gd name="connsiteX0" fmla="*/ 685799 w 5572834"/>
              <a:gd name="connsiteY0" fmla="*/ 338920 h 2351964"/>
              <a:gd name="connsiteX1" fmla="*/ 0 w 5572834"/>
              <a:gd name="connsiteY1" fmla="*/ 262720 h 2351964"/>
              <a:gd name="connsiteX2" fmla="*/ 0 w 5572834"/>
              <a:gd name="connsiteY2" fmla="*/ 2320120 h 2351964"/>
              <a:gd name="connsiteX3" fmla="*/ 5562599 w 5572834"/>
              <a:gd name="connsiteY3" fmla="*/ 2351964 h 2351964"/>
              <a:gd name="connsiteX4" fmla="*/ 5535303 w 5572834"/>
              <a:gd name="connsiteY4" fmla="*/ 332095 h 2351964"/>
              <a:gd name="connsiteX5" fmla="*/ 2969524 w 5572834"/>
              <a:gd name="connsiteY5" fmla="*/ 359391 h 2351964"/>
              <a:gd name="connsiteX6" fmla="*/ 1400032 w 5572834"/>
              <a:gd name="connsiteY6" fmla="*/ 318447 h 2351964"/>
              <a:gd name="connsiteX7" fmla="*/ 685799 w 5572834"/>
              <a:gd name="connsiteY7" fmla="*/ 338920 h 2351964"/>
              <a:gd name="connsiteX0" fmla="*/ 685800 w 5572835"/>
              <a:gd name="connsiteY0" fmla="*/ 338920 h 2351964"/>
              <a:gd name="connsiteX1" fmla="*/ 0 w 5572835"/>
              <a:gd name="connsiteY1" fmla="*/ 338920 h 2351964"/>
              <a:gd name="connsiteX2" fmla="*/ 1 w 5572835"/>
              <a:gd name="connsiteY2" fmla="*/ 2320120 h 2351964"/>
              <a:gd name="connsiteX3" fmla="*/ 5562600 w 5572835"/>
              <a:gd name="connsiteY3" fmla="*/ 2351964 h 2351964"/>
              <a:gd name="connsiteX4" fmla="*/ 5535304 w 5572835"/>
              <a:gd name="connsiteY4" fmla="*/ 332095 h 2351964"/>
              <a:gd name="connsiteX5" fmla="*/ 2969525 w 5572835"/>
              <a:gd name="connsiteY5" fmla="*/ 359391 h 2351964"/>
              <a:gd name="connsiteX6" fmla="*/ 1400033 w 5572835"/>
              <a:gd name="connsiteY6" fmla="*/ 318447 h 2351964"/>
              <a:gd name="connsiteX7" fmla="*/ 685800 w 5572835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65239 w 5590273"/>
              <a:gd name="connsiteY6" fmla="*/ 338920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65239 w 5590273"/>
              <a:gd name="connsiteY6" fmla="*/ 338920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85711 w 5590273"/>
              <a:gd name="connsiteY6" fmla="*/ 359392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85711 w 5590273"/>
              <a:gd name="connsiteY6" fmla="*/ 359392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541439 w 5590273"/>
              <a:gd name="connsiteY6" fmla="*/ 415120 h 2351964"/>
              <a:gd name="connsiteX7" fmla="*/ 703238 w 5590273"/>
              <a:gd name="connsiteY7" fmla="*/ 338920 h 2351964"/>
              <a:gd name="connsiteX0" fmla="*/ 703238 w 5590273"/>
              <a:gd name="connsiteY0" fmla="*/ 6825 h 2019869"/>
              <a:gd name="connsiteX1" fmla="*/ 17438 w 5590273"/>
              <a:gd name="connsiteY1" fmla="*/ 6825 h 2019869"/>
              <a:gd name="connsiteX2" fmla="*/ 17439 w 5590273"/>
              <a:gd name="connsiteY2" fmla="*/ 1988025 h 2019869"/>
              <a:gd name="connsiteX3" fmla="*/ 5580038 w 5590273"/>
              <a:gd name="connsiteY3" fmla="*/ 2019869 h 2019869"/>
              <a:gd name="connsiteX4" fmla="*/ 5552742 w 5590273"/>
              <a:gd name="connsiteY4" fmla="*/ 0 h 2019869"/>
              <a:gd name="connsiteX5" fmla="*/ 2986963 w 5590273"/>
              <a:gd name="connsiteY5" fmla="*/ 27296 h 2019869"/>
              <a:gd name="connsiteX6" fmla="*/ 1541439 w 5590273"/>
              <a:gd name="connsiteY6" fmla="*/ 83025 h 2019869"/>
              <a:gd name="connsiteX7" fmla="*/ 703238 w 5590273"/>
              <a:gd name="connsiteY7" fmla="*/ 6825 h 2019869"/>
              <a:gd name="connsiteX0" fmla="*/ 703238 w 5693770"/>
              <a:gd name="connsiteY0" fmla="*/ 4549 h 2017593"/>
              <a:gd name="connsiteX1" fmla="*/ 17438 w 5693770"/>
              <a:gd name="connsiteY1" fmla="*/ 4549 h 2017593"/>
              <a:gd name="connsiteX2" fmla="*/ 17439 w 5693770"/>
              <a:gd name="connsiteY2" fmla="*/ 1985749 h 2017593"/>
              <a:gd name="connsiteX3" fmla="*/ 5580038 w 5693770"/>
              <a:gd name="connsiteY3" fmla="*/ 2017593 h 2017593"/>
              <a:gd name="connsiteX4" fmla="*/ 5656239 w 5693770"/>
              <a:gd name="connsiteY4" fmla="*/ 4549 h 2017593"/>
              <a:gd name="connsiteX5" fmla="*/ 2986963 w 5693770"/>
              <a:gd name="connsiteY5" fmla="*/ 25020 h 2017593"/>
              <a:gd name="connsiteX6" fmla="*/ 1541439 w 5693770"/>
              <a:gd name="connsiteY6" fmla="*/ 80749 h 2017593"/>
              <a:gd name="connsiteX7" fmla="*/ 703238 w 5693770"/>
              <a:gd name="connsiteY7" fmla="*/ 4549 h 2017593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1541439 w 5693770"/>
              <a:gd name="connsiteY6" fmla="*/ 807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61925 w 5693769"/>
              <a:gd name="connsiteY3" fmla="*/ 1994847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03238 w 5693769"/>
              <a:gd name="connsiteY7" fmla="*/ 4549 h 2008495"/>
              <a:gd name="connsiteX0" fmla="*/ 703238 w 5732439"/>
              <a:gd name="connsiteY0" fmla="*/ 4549 h 2008495"/>
              <a:gd name="connsiteX1" fmla="*/ 17438 w 5732439"/>
              <a:gd name="connsiteY1" fmla="*/ 4549 h 2008495"/>
              <a:gd name="connsiteX2" fmla="*/ 17439 w 5732439"/>
              <a:gd name="connsiteY2" fmla="*/ 1985749 h 2008495"/>
              <a:gd name="connsiteX3" fmla="*/ 5732439 w 5732439"/>
              <a:gd name="connsiteY3" fmla="*/ 1985749 h 2008495"/>
              <a:gd name="connsiteX4" fmla="*/ 5656238 w 5732439"/>
              <a:gd name="connsiteY4" fmla="*/ 4549 h 2008495"/>
              <a:gd name="connsiteX5" fmla="*/ 2986963 w 5732439"/>
              <a:gd name="connsiteY5" fmla="*/ 25020 h 2008495"/>
              <a:gd name="connsiteX6" fmla="*/ 931838 w 5732439"/>
              <a:gd name="connsiteY6" fmla="*/ 233149 h 2008495"/>
              <a:gd name="connsiteX7" fmla="*/ 703238 w 5732439"/>
              <a:gd name="connsiteY7" fmla="*/ 4549 h 2008495"/>
              <a:gd name="connsiteX0" fmla="*/ 703238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03238 w 5693769"/>
              <a:gd name="connsiteY7" fmla="*/ 4549 h 2008495"/>
              <a:gd name="connsiteX0" fmla="*/ 779439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79439 w 5693769"/>
              <a:gd name="connsiteY7" fmla="*/ 4549 h 2008495"/>
              <a:gd name="connsiteX0" fmla="*/ 779439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79439 w 5693769"/>
              <a:gd name="connsiteY7" fmla="*/ 4549 h 2008495"/>
              <a:gd name="connsiteX0" fmla="*/ 741339 w 5693769"/>
              <a:gd name="connsiteY0" fmla="*/ 0 h 2051571"/>
              <a:gd name="connsiteX1" fmla="*/ 17438 w 5693769"/>
              <a:gd name="connsiteY1" fmla="*/ 47625 h 2051571"/>
              <a:gd name="connsiteX2" fmla="*/ 17439 w 5693769"/>
              <a:gd name="connsiteY2" fmla="*/ 2028825 h 2051571"/>
              <a:gd name="connsiteX3" fmla="*/ 5656239 w 5693769"/>
              <a:gd name="connsiteY3" fmla="*/ 2028825 h 2051571"/>
              <a:gd name="connsiteX4" fmla="*/ 5656238 w 5693769"/>
              <a:gd name="connsiteY4" fmla="*/ 47625 h 2051571"/>
              <a:gd name="connsiteX5" fmla="*/ 2986963 w 5693769"/>
              <a:gd name="connsiteY5" fmla="*/ 68096 h 2051571"/>
              <a:gd name="connsiteX6" fmla="*/ 931838 w 5693769"/>
              <a:gd name="connsiteY6" fmla="*/ 276225 h 2051571"/>
              <a:gd name="connsiteX7" fmla="*/ 741339 w 5693769"/>
              <a:gd name="connsiteY7" fmla="*/ 0 h 2051571"/>
              <a:gd name="connsiteX0" fmla="*/ 741339 w 5693769"/>
              <a:gd name="connsiteY0" fmla="*/ 0 h 2051571"/>
              <a:gd name="connsiteX1" fmla="*/ 17438 w 5693769"/>
              <a:gd name="connsiteY1" fmla="*/ 47625 h 2051571"/>
              <a:gd name="connsiteX2" fmla="*/ 17439 w 5693769"/>
              <a:gd name="connsiteY2" fmla="*/ 2028825 h 2051571"/>
              <a:gd name="connsiteX3" fmla="*/ 5656239 w 5693769"/>
              <a:gd name="connsiteY3" fmla="*/ 2028825 h 2051571"/>
              <a:gd name="connsiteX4" fmla="*/ 5656238 w 5693769"/>
              <a:gd name="connsiteY4" fmla="*/ 47625 h 2051571"/>
              <a:gd name="connsiteX5" fmla="*/ 2986963 w 5693769"/>
              <a:gd name="connsiteY5" fmla="*/ 68096 h 2051571"/>
              <a:gd name="connsiteX6" fmla="*/ 931838 w 5693769"/>
              <a:gd name="connsiteY6" fmla="*/ 276225 h 2051571"/>
              <a:gd name="connsiteX7" fmla="*/ 741339 w 5693769"/>
              <a:gd name="connsiteY7" fmla="*/ 0 h 20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3769" h="2051571">
                <a:moveTo>
                  <a:pt x="741339" y="0"/>
                </a:moveTo>
                <a:cubicBezTo>
                  <a:pt x="508000" y="17700"/>
                  <a:pt x="352187" y="43076"/>
                  <a:pt x="17438" y="47625"/>
                </a:cubicBezTo>
                <a:cubicBezTo>
                  <a:pt x="0" y="1014341"/>
                  <a:pt x="34499" y="1559114"/>
                  <a:pt x="17439" y="2028825"/>
                </a:cubicBezTo>
                <a:cubicBezTo>
                  <a:pt x="967096" y="2051571"/>
                  <a:pt x="4582615" y="1984470"/>
                  <a:pt x="5656239" y="2028825"/>
                </a:cubicBezTo>
                <a:cubicBezTo>
                  <a:pt x="5651690" y="1413539"/>
                  <a:pt x="5693769" y="1078030"/>
                  <a:pt x="5656238" y="47625"/>
                </a:cubicBezTo>
                <a:cubicBezTo>
                  <a:pt x="5108053" y="89706"/>
                  <a:pt x="3664801" y="63547"/>
                  <a:pt x="2986963" y="68096"/>
                </a:cubicBezTo>
                <a:cubicBezTo>
                  <a:pt x="2486546" y="68096"/>
                  <a:pt x="1396998" y="201162"/>
                  <a:pt x="931838" y="276225"/>
                </a:cubicBezTo>
                <a:cubicBezTo>
                  <a:pt x="849762" y="133491"/>
                  <a:pt x="873457" y="180833"/>
                  <a:pt x="74133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393158" y="2326482"/>
            <a:ext cx="590553" cy="42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857500" y="2628900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>
            <a:off x="2400300" y="2400300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905000" y="3507472"/>
            <a:ext cx="5410200" cy="60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crust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306472"/>
            <a:ext cx="5410200" cy="188452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3242965">
            <a:off x="2632162" y="311776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Ramapo fault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Hudson Highlands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7543800" y="3276600"/>
            <a:ext cx="2133600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908255" y="3074706"/>
            <a:ext cx="189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km or 20 miles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0" y="2286000"/>
            <a:ext cx="2209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4676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62000" y="3124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35162" y="2238376"/>
            <a:ext cx="5757460" cy="2033374"/>
          </a:xfrm>
          <a:custGeom>
            <a:avLst/>
            <a:gdLst>
              <a:gd name="connsiteX0" fmla="*/ 1053152 w 7203743"/>
              <a:gd name="connsiteY0" fmla="*/ 345743 h 2684060"/>
              <a:gd name="connsiteX1" fmla="*/ 889379 w 7203743"/>
              <a:gd name="connsiteY1" fmla="*/ 332095 h 2684060"/>
              <a:gd name="connsiteX2" fmla="*/ 903027 w 7203743"/>
              <a:gd name="connsiteY2" fmla="*/ 2324668 h 2684060"/>
              <a:gd name="connsiteX3" fmla="*/ 6307540 w 7203743"/>
              <a:gd name="connsiteY3" fmla="*/ 2351964 h 2684060"/>
              <a:gd name="connsiteX4" fmla="*/ 6280244 w 7203743"/>
              <a:gd name="connsiteY4" fmla="*/ 332095 h 2684060"/>
              <a:gd name="connsiteX5" fmla="*/ 3714465 w 7203743"/>
              <a:gd name="connsiteY5" fmla="*/ 359391 h 2684060"/>
              <a:gd name="connsiteX6" fmla="*/ 2144973 w 7203743"/>
              <a:gd name="connsiteY6" fmla="*/ 318447 h 2684060"/>
              <a:gd name="connsiteX7" fmla="*/ 1053152 w 7203743"/>
              <a:gd name="connsiteY7" fmla="*/ 345743 h 2684060"/>
              <a:gd name="connsiteX0" fmla="*/ 1053152 w 7203743"/>
              <a:gd name="connsiteY0" fmla="*/ 345743 h 2684060"/>
              <a:gd name="connsiteX1" fmla="*/ 889379 w 7203743"/>
              <a:gd name="connsiteY1" fmla="*/ 332095 h 2684060"/>
              <a:gd name="connsiteX2" fmla="*/ 903027 w 7203743"/>
              <a:gd name="connsiteY2" fmla="*/ 2324668 h 2684060"/>
              <a:gd name="connsiteX3" fmla="*/ 6307540 w 7203743"/>
              <a:gd name="connsiteY3" fmla="*/ 2351964 h 2684060"/>
              <a:gd name="connsiteX4" fmla="*/ 6280244 w 7203743"/>
              <a:gd name="connsiteY4" fmla="*/ 332095 h 2684060"/>
              <a:gd name="connsiteX5" fmla="*/ 3714465 w 7203743"/>
              <a:gd name="connsiteY5" fmla="*/ 359391 h 2684060"/>
              <a:gd name="connsiteX6" fmla="*/ 2144973 w 7203743"/>
              <a:gd name="connsiteY6" fmla="*/ 318447 h 2684060"/>
              <a:gd name="connsiteX7" fmla="*/ 1053152 w 7203743"/>
              <a:gd name="connsiteY7" fmla="*/ 345743 h 2684060"/>
              <a:gd name="connsiteX0" fmla="*/ 1053152 w 6317775"/>
              <a:gd name="connsiteY0" fmla="*/ 345743 h 2684060"/>
              <a:gd name="connsiteX1" fmla="*/ 889379 w 6317775"/>
              <a:gd name="connsiteY1" fmla="*/ 332095 h 2684060"/>
              <a:gd name="connsiteX2" fmla="*/ 903027 w 6317775"/>
              <a:gd name="connsiteY2" fmla="*/ 2324668 h 2684060"/>
              <a:gd name="connsiteX3" fmla="*/ 6307540 w 6317775"/>
              <a:gd name="connsiteY3" fmla="*/ 2351964 h 2684060"/>
              <a:gd name="connsiteX4" fmla="*/ 6280244 w 6317775"/>
              <a:gd name="connsiteY4" fmla="*/ 332095 h 2684060"/>
              <a:gd name="connsiteX5" fmla="*/ 3714465 w 6317775"/>
              <a:gd name="connsiteY5" fmla="*/ 359391 h 2684060"/>
              <a:gd name="connsiteX6" fmla="*/ 2144973 w 6317775"/>
              <a:gd name="connsiteY6" fmla="*/ 318447 h 2684060"/>
              <a:gd name="connsiteX7" fmla="*/ 1053152 w 6317775"/>
              <a:gd name="connsiteY7" fmla="*/ 345743 h 2684060"/>
              <a:gd name="connsiteX0" fmla="*/ 1053152 w 6317775"/>
              <a:gd name="connsiteY0" fmla="*/ 345743 h 2661313"/>
              <a:gd name="connsiteX1" fmla="*/ 889379 w 6317775"/>
              <a:gd name="connsiteY1" fmla="*/ 332095 h 2661313"/>
              <a:gd name="connsiteX2" fmla="*/ 903027 w 6317775"/>
              <a:gd name="connsiteY2" fmla="*/ 2324668 h 2661313"/>
              <a:gd name="connsiteX3" fmla="*/ 6307540 w 6317775"/>
              <a:gd name="connsiteY3" fmla="*/ 2351964 h 2661313"/>
              <a:gd name="connsiteX4" fmla="*/ 6280244 w 6317775"/>
              <a:gd name="connsiteY4" fmla="*/ 332095 h 2661313"/>
              <a:gd name="connsiteX5" fmla="*/ 3714465 w 6317775"/>
              <a:gd name="connsiteY5" fmla="*/ 359391 h 2661313"/>
              <a:gd name="connsiteX6" fmla="*/ 2144973 w 6317775"/>
              <a:gd name="connsiteY6" fmla="*/ 318447 h 2661313"/>
              <a:gd name="connsiteX7" fmla="*/ 1053152 w 6317775"/>
              <a:gd name="connsiteY7" fmla="*/ 345743 h 2661313"/>
              <a:gd name="connsiteX0" fmla="*/ 1053152 w 6317775"/>
              <a:gd name="connsiteY0" fmla="*/ 345743 h 2351964"/>
              <a:gd name="connsiteX1" fmla="*/ 889379 w 6317775"/>
              <a:gd name="connsiteY1" fmla="*/ 332095 h 2351964"/>
              <a:gd name="connsiteX2" fmla="*/ 903027 w 6317775"/>
              <a:gd name="connsiteY2" fmla="*/ 2324668 h 2351964"/>
              <a:gd name="connsiteX3" fmla="*/ 6307540 w 6317775"/>
              <a:gd name="connsiteY3" fmla="*/ 2351964 h 2351964"/>
              <a:gd name="connsiteX4" fmla="*/ 6280244 w 6317775"/>
              <a:gd name="connsiteY4" fmla="*/ 332095 h 2351964"/>
              <a:gd name="connsiteX5" fmla="*/ 3714465 w 6317775"/>
              <a:gd name="connsiteY5" fmla="*/ 359391 h 2351964"/>
              <a:gd name="connsiteX6" fmla="*/ 2144973 w 6317775"/>
              <a:gd name="connsiteY6" fmla="*/ 318447 h 2351964"/>
              <a:gd name="connsiteX7" fmla="*/ 1053152 w 6317775"/>
              <a:gd name="connsiteY7" fmla="*/ 345743 h 2351964"/>
              <a:gd name="connsiteX0" fmla="*/ 209266 w 5473889"/>
              <a:gd name="connsiteY0" fmla="*/ 345743 h 2351964"/>
              <a:gd name="connsiteX1" fmla="*/ 45493 w 5473889"/>
              <a:gd name="connsiteY1" fmla="*/ 332095 h 2351964"/>
              <a:gd name="connsiteX2" fmla="*/ 59141 w 5473889"/>
              <a:gd name="connsiteY2" fmla="*/ 2324668 h 2351964"/>
              <a:gd name="connsiteX3" fmla="*/ 5463654 w 5473889"/>
              <a:gd name="connsiteY3" fmla="*/ 2351964 h 2351964"/>
              <a:gd name="connsiteX4" fmla="*/ 5436358 w 5473889"/>
              <a:gd name="connsiteY4" fmla="*/ 332095 h 2351964"/>
              <a:gd name="connsiteX5" fmla="*/ 2870579 w 5473889"/>
              <a:gd name="connsiteY5" fmla="*/ 359391 h 2351964"/>
              <a:gd name="connsiteX6" fmla="*/ 1301087 w 5473889"/>
              <a:gd name="connsiteY6" fmla="*/ 318447 h 2351964"/>
              <a:gd name="connsiteX7" fmla="*/ 209266 w 5473889"/>
              <a:gd name="connsiteY7" fmla="*/ 345743 h 2351964"/>
              <a:gd name="connsiteX0" fmla="*/ 629313 w 5516348"/>
              <a:gd name="connsiteY0" fmla="*/ 338920 h 2351964"/>
              <a:gd name="connsiteX1" fmla="*/ 87952 w 5516348"/>
              <a:gd name="connsiteY1" fmla="*/ 332095 h 2351964"/>
              <a:gd name="connsiteX2" fmla="*/ 101600 w 5516348"/>
              <a:gd name="connsiteY2" fmla="*/ 2324668 h 2351964"/>
              <a:gd name="connsiteX3" fmla="*/ 5506113 w 5516348"/>
              <a:gd name="connsiteY3" fmla="*/ 2351964 h 2351964"/>
              <a:gd name="connsiteX4" fmla="*/ 5478817 w 5516348"/>
              <a:gd name="connsiteY4" fmla="*/ 332095 h 2351964"/>
              <a:gd name="connsiteX5" fmla="*/ 2913038 w 5516348"/>
              <a:gd name="connsiteY5" fmla="*/ 359391 h 2351964"/>
              <a:gd name="connsiteX6" fmla="*/ 1343546 w 5516348"/>
              <a:gd name="connsiteY6" fmla="*/ 318447 h 2351964"/>
              <a:gd name="connsiteX7" fmla="*/ 629313 w 5516348"/>
              <a:gd name="connsiteY7" fmla="*/ 338920 h 2351964"/>
              <a:gd name="connsiteX0" fmla="*/ 629313 w 5516348"/>
              <a:gd name="connsiteY0" fmla="*/ 338920 h 2351964"/>
              <a:gd name="connsiteX1" fmla="*/ 87952 w 5516348"/>
              <a:gd name="connsiteY1" fmla="*/ 332095 h 2351964"/>
              <a:gd name="connsiteX2" fmla="*/ 101600 w 5516348"/>
              <a:gd name="connsiteY2" fmla="*/ 2324668 h 2351964"/>
              <a:gd name="connsiteX3" fmla="*/ 5506113 w 5516348"/>
              <a:gd name="connsiteY3" fmla="*/ 2351964 h 2351964"/>
              <a:gd name="connsiteX4" fmla="*/ 5478817 w 5516348"/>
              <a:gd name="connsiteY4" fmla="*/ 332095 h 2351964"/>
              <a:gd name="connsiteX5" fmla="*/ 2913038 w 5516348"/>
              <a:gd name="connsiteY5" fmla="*/ 359391 h 2351964"/>
              <a:gd name="connsiteX6" fmla="*/ 1343546 w 5516348"/>
              <a:gd name="connsiteY6" fmla="*/ 318447 h 2351964"/>
              <a:gd name="connsiteX7" fmla="*/ 629313 w 5516348"/>
              <a:gd name="connsiteY7" fmla="*/ 338920 h 2351964"/>
              <a:gd name="connsiteX0" fmla="*/ 541361 w 5428396"/>
              <a:gd name="connsiteY0" fmla="*/ 338920 h 2351964"/>
              <a:gd name="connsiteX1" fmla="*/ 0 w 5428396"/>
              <a:gd name="connsiteY1" fmla="*/ 332095 h 2351964"/>
              <a:gd name="connsiteX2" fmla="*/ 13648 w 5428396"/>
              <a:gd name="connsiteY2" fmla="*/ 2324668 h 2351964"/>
              <a:gd name="connsiteX3" fmla="*/ 5418161 w 5428396"/>
              <a:gd name="connsiteY3" fmla="*/ 2351964 h 2351964"/>
              <a:gd name="connsiteX4" fmla="*/ 5390865 w 5428396"/>
              <a:gd name="connsiteY4" fmla="*/ 332095 h 2351964"/>
              <a:gd name="connsiteX5" fmla="*/ 2825086 w 5428396"/>
              <a:gd name="connsiteY5" fmla="*/ 359391 h 2351964"/>
              <a:gd name="connsiteX6" fmla="*/ 1255594 w 5428396"/>
              <a:gd name="connsiteY6" fmla="*/ 318447 h 2351964"/>
              <a:gd name="connsiteX7" fmla="*/ 541361 w 5428396"/>
              <a:gd name="connsiteY7" fmla="*/ 338920 h 2351964"/>
              <a:gd name="connsiteX0" fmla="*/ 914400 w 5801435"/>
              <a:gd name="connsiteY0" fmla="*/ 338920 h 2351964"/>
              <a:gd name="connsiteX1" fmla="*/ 373039 w 5801435"/>
              <a:gd name="connsiteY1" fmla="*/ 332095 h 2351964"/>
              <a:gd name="connsiteX2" fmla="*/ 0 w 5801435"/>
              <a:gd name="connsiteY2" fmla="*/ 2320120 h 2351964"/>
              <a:gd name="connsiteX3" fmla="*/ 5791200 w 5801435"/>
              <a:gd name="connsiteY3" fmla="*/ 2351964 h 2351964"/>
              <a:gd name="connsiteX4" fmla="*/ 5763904 w 5801435"/>
              <a:gd name="connsiteY4" fmla="*/ 332095 h 2351964"/>
              <a:gd name="connsiteX5" fmla="*/ 3198125 w 5801435"/>
              <a:gd name="connsiteY5" fmla="*/ 359391 h 2351964"/>
              <a:gd name="connsiteX6" fmla="*/ 1628633 w 5801435"/>
              <a:gd name="connsiteY6" fmla="*/ 318447 h 2351964"/>
              <a:gd name="connsiteX7" fmla="*/ 914400 w 5801435"/>
              <a:gd name="connsiteY7" fmla="*/ 338920 h 2351964"/>
              <a:gd name="connsiteX0" fmla="*/ 685799 w 5572834"/>
              <a:gd name="connsiteY0" fmla="*/ 338920 h 2351964"/>
              <a:gd name="connsiteX1" fmla="*/ 144438 w 5572834"/>
              <a:gd name="connsiteY1" fmla="*/ 332095 h 2351964"/>
              <a:gd name="connsiteX2" fmla="*/ 0 w 5572834"/>
              <a:gd name="connsiteY2" fmla="*/ 2320120 h 2351964"/>
              <a:gd name="connsiteX3" fmla="*/ 5562599 w 5572834"/>
              <a:gd name="connsiteY3" fmla="*/ 2351964 h 2351964"/>
              <a:gd name="connsiteX4" fmla="*/ 5535303 w 5572834"/>
              <a:gd name="connsiteY4" fmla="*/ 332095 h 2351964"/>
              <a:gd name="connsiteX5" fmla="*/ 2969524 w 5572834"/>
              <a:gd name="connsiteY5" fmla="*/ 359391 h 2351964"/>
              <a:gd name="connsiteX6" fmla="*/ 1400032 w 5572834"/>
              <a:gd name="connsiteY6" fmla="*/ 318447 h 2351964"/>
              <a:gd name="connsiteX7" fmla="*/ 685799 w 5572834"/>
              <a:gd name="connsiteY7" fmla="*/ 338920 h 2351964"/>
              <a:gd name="connsiteX0" fmla="*/ 685800 w 5572835"/>
              <a:gd name="connsiteY0" fmla="*/ 338920 h 2351964"/>
              <a:gd name="connsiteX1" fmla="*/ 0 w 5572835"/>
              <a:gd name="connsiteY1" fmla="*/ 262720 h 2351964"/>
              <a:gd name="connsiteX2" fmla="*/ 1 w 5572835"/>
              <a:gd name="connsiteY2" fmla="*/ 2320120 h 2351964"/>
              <a:gd name="connsiteX3" fmla="*/ 5562600 w 5572835"/>
              <a:gd name="connsiteY3" fmla="*/ 2351964 h 2351964"/>
              <a:gd name="connsiteX4" fmla="*/ 5535304 w 5572835"/>
              <a:gd name="connsiteY4" fmla="*/ 332095 h 2351964"/>
              <a:gd name="connsiteX5" fmla="*/ 2969525 w 5572835"/>
              <a:gd name="connsiteY5" fmla="*/ 359391 h 2351964"/>
              <a:gd name="connsiteX6" fmla="*/ 1400033 w 5572835"/>
              <a:gd name="connsiteY6" fmla="*/ 318447 h 2351964"/>
              <a:gd name="connsiteX7" fmla="*/ 685800 w 5572835"/>
              <a:gd name="connsiteY7" fmla="*/ 338920 h 2351964"/>
              <a:gd name="connsiteX0" fmla="*/ 685799 w 5572834"/>
              <a:gd name="connsiteY0" fmla="*/ 338920 h 2351964"/>
              <a:gd name="connsiteX1" fmla="*/ 0 w 5572834"/>
              <a:gd name="connsiteY1" fmla="*/ 262720 h 2351964"/>
              <a:gd name="connsiteX2" fmla="*/ 0 w 5572834"/>
              <a:gd name="connsiteY2" fmla="*/ 2320120 h 2351964"/>
              <a:gd name="connsiteX3" fmla="*/ 5562599 w 5572834"/>
              <a:gd name="connsiteY3" fmla="*/ 2351964 h 2351964"/>
              <a:gd name="connsiteX4" fmla="*/ 5535303 w 5572834"/>
              <a:gd name="connsiteY4" fmla="*/ 332095 h 2351964"/>
              <a:gd name="connsiteX5" fmla="*/ 2969524 w 5572834"/>
              <a:gd name="connsiteY5" fmla="*/ 359391 h 2351964"/>
              <a:gd name="connsiteX6" fmla="*/ 1400032 w 5572834"/>
              <a:gd name="connsiteY6" fmla="*/ 318447 h 2351964"/>
              <a:gd name="connsiteX7" fmla="*/ 685799 w 5572834"/>
              <a:gd name="connsiteY7" fmla="*/ 338920 h 2351964"/>
              <a:gd name="connsiteX0" fmla="*/ 685800 w 5572835"/>
              <a:gd name="connsiteY0" fmla="*/ 338920 h 2351964"/>
              <a:gd name="connsiteX1" fmla="*/ 0 w 5572835"/>
              <a:gd name="connsiteY1" fmla="*/ 338920 h 2351964"/>
              <a:gd name="connsiteX2" fmla="*/ 1 w 5572835"/>
              <a:gd name="connsiteY2" fmla="*/ 2320120 h 2351964"/>
              <a:gd name="connsiteX3" fmla="*/ 5562600 w 5572835"/>
              <a:gd name="connsiteY3" fmla="*/ 2351964 h 2351964"/>
              <a:gd name="connsiteX4" fmla="*/ 5535304 w 5572835"/>
              <a:gd name="connsiteY4" fmla="*/ 332095 h 2351964"/>
              <a:gd name="connsiteX5" fmla="*/ 2969525 w 5572835"/>
              <a:gd name="connsiteY5" fmla="*/ 359391 h 2351964"/>
              <a:gd name="connsiteX6" fmla="*/ 1400033 w 5572835"/>
              <a:gd name="connsiteY6" fmla="*/ 318447 h 2351964"/>
              <a:gd name="connsiteX7" fmla="*/ 685800 w 5572835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17471 w 5590273"/>
              <a:gd name="connsiteY6" fmla="*/ 318447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65239 w 5590273"/>
              <a:gd name="connsiteY6" fmla="*/ 338920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65239 w 5590273"/>
              <a:gd name="connsiteY6" fmla="*/ 338920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85711 w 5590273"/>
              <a:gd name="connsiteY6" fmla="*/ 359392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485711 w 5590273"/>
              <a:gd name="connsiteY6" fmla="*/ 359392 h 2351964"/>
              <a:gd name="connsiteX7" fmla="*/ 703238 w 5590273"/>
              <a:gd name="connsiteY7" fmla="*/ 338920 h 2351964"/>
              <a:gd name="connsiteX0" fmla="*/ 703238 w 5590273"/>
              <a:gd name="connsiteY0" fmla="*/ 338920 h 2351964"/>
              <a:gd name="connsiteX1" fmla="*/ 17438 w 5590273"/>
              <a:gd name="connsiteY1" fmla="*/ 338920 h 2351964"/>
              <a:gd name="connsiteX2" fmla="*/ 17439 w 5590273"/>
              <a:gd name="connsiteY2" fmla="*/ 2320120 h 2351964"/>
              <a:gd name="connsiteX3" fmla="*/ 5580038 w 5590273"/>
              <a:gd name="connsiteY3" fmla="*/ 2351964 h 2351964"/>
              <a:gd name="connsiteX4" fmla="*/ 5552742 w 5590273"/>
              <a:gd name="connsiteY4" fmla="*/ 332095 h 2351964"/>
              <a:gd name="connsiteX5" fmla="*/ 2986963 w 5590273"/>
              <a:gd name="connsiteY5" fmla="*/ 359391 h 2351964"/>
              <a:gd name="connsiteX6" fmla="*/ 1541439 w 5590273"/>
              <a:gd name="connsiteY6" fmla="*/ 415120 h 2351964"/>
              <a:gd name="connsiteX7" fmla="*/ 703238 w 5590273"/>
              <a:gd name="connsiteY7" fmla="*/ 338920 h 2351964"/>
              <a:gd name="connsiteX0" fmla="*/ 703238 w 5590273"/>
              <a:gd name="connsiteY0" fmla="*/ 6825 h 2019869"/>
              <a:gd name="connsiteX1" fmla="*/ 17438 w 5590273"/>
              <a:gd name="connsiteY1" fmla="*/ 6825 h 2019869"/>
              <a:gd name="connsiteX2" fmla="*/ 17439 w 5590273"/>
              <a:gd name="connsiteY2" fmla="*/ 1988025 h 2019869"/>
              <a:gd name="connsiteX3" fmla="*/ 5580038 w 5590273"/>
              <a:gd name="connsiteY3" fmla="*/ 2019869 h 2019869"/>
              <a:gd name="connsiteX4" fmla="*/ 5552742 w 5590273"/>
              <a:gd name="connsiteY4" fmla="*/ 0 h 2019869"/>
              <a:gd name="connsiteX5" fmla="*/ 2986963 w 5590273"/>
              <a:gd name="connsiteY5" fmla="*/ 27296 h 2019869"/>
              <a:gd name="connsiteX6" fmla="*/ 1541439 w 5590273"/>
              <a:gd name="connsiteY6" fmla="*/ 83025 h 2019869"/>
              <a:gd name="connsiteX7" fmla="*/ 703238 w 5590273"/>
              <a:gd name="connsiteY7" fmla="*/ 6825 h 2019869"/>
              <a:gd name="connsiteX0" fmla="*/ 703238 w 5693770"/>
              <a:gd name="connsiteY0" fmla="*/ 4549 h 2017593"/>
              <a:gd name="connsiteX1" fmla="*/ 17438 w 5693770"/>
              <a:gd name="connsiteY1" fmla="*/ 4549 h 2017593"/>
              <a:gd name="connsiteX2" fmla="*/ 17439 w 5693770"/>
              <a:gd name="connsiteY2" fmla="*/ 1985749 h 2017593"/>
              <a:gd name="connsiteX3" fmla="*/ 5580038 w 5693770"/>
              <a:gd name="connsiteY3" fmla="*/ 2017593 h 2017593"/>
              <a:gd name="connsiteX4" fmla="*/ 5656239 w 5693770"/>
              <a:gd name="connsiteY4" fmla="*/ 4549 h 2017593"/>
              <a:gd name="connsiteX5" fmla="*/ 2986963 w 5693770"/>
              <a:gd name="connsiteY5" fmla="*/ 25020 h 2017593"/>
              <a:gd name="connsiteX6" fmla="*/ 1541439 w 5693770"/>
              <a:gd name="connsiteY6" fmla="*/ 80749 h 2017593"/>
              <a:gd name="connsiteX7" fmla="*/ 703238 w 5693770"/>
              <a:gd name="connsiteY7" fmla="*/ 4549 h 2017593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1541439 w 5693770"/>
              <a:gd name="connsiteY6" fmla="*/ 807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70"/>
              <a:gd name="connsiteY0" fmla="*/ 4549 h 2008495"/>
              <a:gd name="connsiteX1" fmla="*/ 17438 w 5693770"/>
              <a:gd name="connsiteY1" fmla="*/ 4549 h 2008495"/>
              <a:gd name="connsiteX2" fmla="*/ 17439 w 5693770"/>
              <a:gd name="connsiteY2" fmla="*/ 1985749 h 2008495"/>
              <a:gd name="connsiteX3" fmla="*/ 5661925 w 5693770"/>
              <a:gd name="connsiteY3" fmla="*/ 1994847 h 2008495"/>
              <a:gd name="connsiteX4" fmla="*/ 5656239 w 5693770"/>
              <a:gd name="connsiteY4" fmla="*/ 4549 h 2008495"/>
              <a:gd name="connsiteX5" fmla="*/ 2986963 w 5693770"/>
              <a:gd name="connsiteY5" fmla="*/ 25020 h 2008495"/>
              <a:gd name="connsiteX6" fmla="*/ 931838 w 5693770"/>
              <a:gd name="connsiteY6" fmla="*/ 233149 h 2008495"/>
              <a:gd name="connsiteX7" fmla="*/ 703238 w 5693770"/>
              <a:gd name="connsiteY7" fmla="*/ 4549 h 2008495"/>
              <a:gd name="connsiteX0" fmla="*/ 703238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61925 w 5693769"/>
              <a:gd name="connsiteY3" fmla="*/ 1994847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03238 w 5693769"/>
              <a:gd name="connsiteY7" fmla="*/ 4549 h 2008495"/>
              <a:gd name="connsiteX0" fmla="*/ 703238 w 5732439"/>
              <a:gd name="connsiteY0" fmla="*/ 4549 h 2008495"/>
              <a:gd name="connsiteX1" fmla="*/ 17438 w 5732439"/>
              <a:gd name="connsiteY1" fmla="*/ 4549 h 2008495"/>
              <a:gd name="connsiteX2" fmla="*/ 17439 w 5732439"/>
              <a:gd name="connsiteY2" fmla="*/ 1985749 h 2008495"/>
              <a:gd name="connsiteX3" fmla="*/ 5732439 w 5732439"/>
              <a:gd name="connsiteY3" fmla="*/ 1985749 h 2008495"/>
              <a:gd name="connsiteX4" fmla="*/ 5656238 w 5732439"/>
              <a:gd name="connsiteY4" fmla="*/ 4549 h 2008495"/>
              <a:gd name="connsiteX5" fmla="*/ 2986963 w 5732439"/>
              <a:gd name="connsiteY5" fmla="*/ 25020 h 2008495"/>
              <a:gd name="connsiteX6" fmla="*/ 931838 w 5732439"/>
              <a:gd name="connsiteY6" fmla="*/ 233149 h 2008495"/>
              <a:gd name="connsiteX7" fmla="*/ 703238 w 5732439"/>
              <a:gd name="connsiteY7" fmla="*/ 4549 h 2008495"/>
              <a:gd name="connsiteX0" fmla="*/ 703238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03238 w 5693769"/>
              <a:gd name="connsiteY7" fmla="*/ 4549 h 2008495"/>
              <a:gd name="connsiteX0" fmla="*/ 779439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79439 w 5693769"/>
              <a:gd name="connsiteY7" fmla="*/ 4549 h 2008495"/>
              <a:gd name="connsiteX0" fmla="*/ 779439 w 5693769"/>
              <a:gd name="connsiteY0" fmla="*/ 4549 h 2008495"/>
              <a:gd name="connsiteX1" fmla="*/ 17438 w 5693769"/>
              <a:gd name="connsiteY1" fmla="*/ 4549 h 2008495"/>
              <a:gd name="connsiteX2" fmla="*/ 17439 w 5693769"/>
              <a:gd name="connsiteY2" fmla="*/ 1985749 h 2008495"/>
              <a:gd name="connsiteX3" fmla="*/ 5656239 w 5693769"/>
              <a:gd name="connsiteY3" fmla="*/ 1985749 h 2008495"/>
              <a:gd name="connsiteX4" fmla="*/ 5656238 w 5693769"/>
              <a:gd name="connsiteY4" fmla="*/ 4549 h 2008495"/>
              <a:gd name="connsiteX5" fmla="*/ 2986963 w 5693769"/>
              <a:gd name="connsiteY5" fmla="*/ 25020 h 2008495"/>
              <a:gd name="connsiteX6" fmla="*/ 931838 w 5693769"/>
              <a:gd name="connsiteY6" fmla="*/ 233149 h 2008495"/>
              <a:gd name="connsiteX7" fmla="*/ 779439 w 5693769"/>
              <a:gd name="connsiteY7" fmla="*/ 4549 h 2008495"/>
              <a:gd name="connsiteX0" fmla="*/ 741339 w 5693769"/>
              <a:gd name="connsiteY0" fmla="*/ 0 h 2051571"/>
              <a:gd name="connsiteX1" fmla="*/ 17438 w 5693769"/>
              <a:gd name="connsiteY1" fmla="*/ 47625 h 2051571"/>
              <a:gd name="connsiteX2" fmla="*/ 17439 w 5693769"/>
              <a:gd name="connsiteY2" fmla="*/ 2028825 h 2051571"/>
              <a:gd name="connsiteX3" fmla="*/ 5656239 w 5693769"/>
              <a:gd name="connsiteY3" fmla="*/ 2028825 h 2051571"/>
              <a:gd name="connsiteX4" fmla="*/ 5656238 w 5693769"/>
              <a:gd name="connsiteY4" fmla="*/ 47625 h 2051571"/>
              <a:gd name="connsiteX5" fmla="*/ 2986963 w 5693769"/>
              <a:gd name="connsiteY5" fmla="*/ 68096 h 2051571"/>
              <a:gd name="connsiteX6" fmla="*/ 931838 w 5693769"/>
              <a:gd name="connsiteY6" fmla="*/ 276225 h 2051571"/>
              <a:gd name="connsiteX7" fmla="*/ 741339 w 5693769"/>
              <a:gd name="connsiteY7" fmla="*/ 0 h 2051571"/>
              <a:gd name="connsiteX0" fmla="*/ 741339 w 5693769"/>
              <a:gd name="connsiteY0" fmla="*/ 0 h 2051571"/>
              <a:gd name="connsiteX1" fmla="*/ 17438 w 5693769"/>
              <a:gd name="connsiteY1" fmla="*/ 47625 h 2051571"/>
              <a:gd name="connsiteX2" fmla="*/ 17439 w 5693769"/>
              <a:gd name="connsiteY2" fmla="*/ 2028825 h 2051571"/>
              <a:gd name="connsiteX3" fmla="*/ 5656239 w 5693769"/>
              <a:gd name="connsiteY3" fmla="*/ 2028825 h 2051571"/>
              <a:gd name="connsiteX4" fmla="*/ 5656238 w 5693769"/>
              <a:gd name="connsiteY4" fmla="*/ 47625 h 2051571"/>
              <a:gd name="connsiteX5" fmla="*/ 2986963 w 5693769"/>
              <a:gd name="connsiteY5" fmla="*/ 68096 h 2051571"/>
              <a:gd name="connsiteX6" fmla="*/ 931838 w 5693769"/>
              <a:gd name="connsiteY6" fmla="*/ 276225 h 2051571"/>
              <a:gd name="connsiteX7" fmla="*/ 741339 w 5693769"/>
              <a:gd name="connsiteY7" fmla="*/ 0 h 20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3769" h="2051571">
                <a:moveTo>
                  <a:pt x="741339" y="0"/>
                </a:moveTo>
                <a:cubicBezTo>
                  <a:pt x="508000" y="17700"/>
                  <a:pt x="352187" y="43076"/>
                  <a:pt x="17438" y="47625"/>
                </a:cubicBezTo>
                <a:cubicBezTo>
                  <a:pt x="0" y="1014341"/>
                  <a:pt x="34499" y="1559114"/>
                  <a:pt x="17439" y="2028825"/>
                </a:cubicBezTo>
                <a:cubicBezTo>
                  <a:pt x="967096" y="2051571"/>
                  <a:pt x="4582615" y="1984470"/>
                  <a:pt x="5656239" y="2028825"/>
                </a:cubicBezTo>
                <a:cubicBezTo>
                  <a:pt x="5651690" y="1413539"/>
                  <a:pt x="5693769" y="1078030"/>
                  <a:pt x="5656238" y="47625"/>
                </a:cubicBezTo>
                <a:cubicBezTo>
                  <a:pt x="5108053" y="89706"/>
                  <a:pt x="3664801" y="63547"/>
                  <a:pt x="2986963" y="68096"/>
                </a:cubicBezTo>
                <a:cubicBezTo>
                  <a:pt x="2486546" y="68096"/>
                  <a:pt x="1396998" y="201162"/>
                  <a:pt x="931838" y="276225"/>
                </a:cubicBezTo>
                <a:cubicBezTo>
                  <a:pt x="849762" y="133491"/>
                  <a:pt x="873457" y="180833"/>
                  <a:pt x="74133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393158" y="2326482"/>
            <a:ext cx="590553" cy="42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857500" y="2628900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>
            <a:off x="2400300" y="2400300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905000" y="3507472"/>
            <a:ext cx="5410200" cy="60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crust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306472"/>
            <a:ext cx="5410200" cy="188452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70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Newark Basin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193576" y="2347415"/>
            <a:ext cx="1596788" cy="709684"/>
          </a:xfrm>
          <a:custGeom>
            <a:avLst/>
            <a:gdLst>
              <a:gd name="connsiteX0" fmla="*/ 0 w 1596788"/>
              <a:gd name="connsiteY0" fmla="*/ 0 h 709684"/>
              <a:gd name="connsiteX1" fmla="*/ 887105 w 1596788"/>
              <a:gd name="connsiteY1" fmla="*/ 136478 h 709684"/>
              <a:gd name="connsiteX2" fmla="*/ 832514 w 1596788"/>
              <a:gd name="connsiteY2" fmla="*/ 382137 h 709684"/>
              <a:gd name="connsiteX3" fmla="*/ 1596788 w 1596788"/>
              <a:gd name="connsiteY3" fmla="*/ 709684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788" h="709684">
                <a:moveTo>
                  <a:pt x="0" y="0"/>
                </a:moveTo>
                <a:cubicBezTo>
                  <a:pt x="374176" y="36394"/>
                  <a:pt x="748353" y="72789"/>
                  <a:pt x="887105" y="136478"/>
                </a:cubicBezTo>
                <a:cubicBezTo>
                  <a:pt x="1025857" y="200167"/>
                  <a:pt x="714234" y="286603"/>
                  <a:pt x="832514" y="382137"/>
                </a:cubicBezTo>
                <a:cubicBezTo>
                  <a:pt x="950794" y="477671"/>
                  <a:pt x="1273791" y="593677"/>
                  <a:pt x="1596788" y="709684"/>
                </a:cubicBezTo>
              </a:path>
            </a:pathLst>
          </a:cu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89144" y="2866324"/>
            <a:ext cx="173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 and mud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1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180 million years ago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(still the age of the dinosaurs)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period of stretching ended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for the last 180 million years</a:t>
            </a:r>
            <a:br>
              <a:rPr lang="en-US" dirty="0" smtClean="0"/>
            </a:br>
            <a:r>
              <a:rPr lang="en-US" dirty="0" smtClean="0"/>
              <a:t>no major stretching or squeezing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still some minor deformation</a:t>
            </a:r>
            <a:br>
              <a:rPr lang="en-US" dirty="0" smtClean="0"/>
            </a:br>
            <a:r>
              <a:rPr lang="en-US" dirty="0" smtClean="0"/>
              <a:t>due to things happening far away and/or below us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_Seismicity_1990-2010_300dpi.jpg"/>
          <p:cNvPicPr>
            <a:picLocks noChangeAspect="1"/>
          </p:cNvPicPr>
          <p:nvPr/>
        </p:nvPicPr>
        <p:blipFill>
          <a:blip r:embed="rId2" cstate="print"/>
          <a:srcRect t="17778"/>
          <a:stretch>
            <a:fillRect/>
          </a:stretch>
        </p:blipFill>
        <p:spPr>
          <a:xfrm>
            <a:off x="1600200" y="0"/>
            <a:ext cx="6445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_Seismicity_1990-2010_300dpi.jpg"/>
          <p:cNvPicPr>
            <a:picLocks noChangeAspect="1"/>
          </p:cNvPicPr>
          <p:nvPr/>
        </p:nvPicPr>
        <p:blipFill>
          <a:blip r:embed="rId2" cstate="print"/>
          <a:srcRect t="17778"/>
          <a:stretch>
            <a:fillRect/>
          </a:stretch>
        </p:blipFill>
        <p:spPr>
          <a:xfrm>
            <a:off x="1600200" y="0"/>
            <a:ext cx="64451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8352" y="3733800"/>
            <a:ext cx="1066800" cy="76200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rate of earthquakes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752600"/>
          <a:ext cx="7239000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114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magnitude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2.0-2.9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3.0-3.9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4.0-4.9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5.0 to 5.9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 to 6.9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3105150" y="5124450"/>
            <a:ext cx="342900" cy="1066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5867400" y="4343400"/>
            <a:ext cx="381000" cy="2667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observed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predicted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rate of earthquakes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752600"/>
          <a:ext cx="7239000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114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magnitude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 years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2.0-2.9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3.0-3.9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4.0-4.9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5.0 to 5.9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1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 to 6.9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3105150" y="5124450"/>
            <a:ext cx="342900" cy="1066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5867400" y="4343400"/>
            <a:ext cx="381000" cy="2667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observed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predicted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1896" y="4835856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14949" y="4603844"/>
            <a:ext cx="818866" cy="370765"/>
          </a:xfrm>
          <a:custGeom>
            <a:avLst/>
            <a:gdLst>
              <a:gd name="connsiteX0" fmla="*/ 0 w 818866"/>
              <a:gd name="connsiteY0" fmla="*/ 295702 h 370765"/>
              <a:gd name="connsiteX1" fmla="*/ 368490 w 818866"/>
              <a:gd name="connsiteY1" fmla="*/ 9099 h 370765"/>
              <a:gd name="connsiteX2" fmla="*/ 368490 w 818866"/>
              <a:gd name="connsiteY2" fmla="*/ 350293 h 370765"/>
              <a:gd name="connsiteX3" fmla="*/ 818866 w 818866"/>
              <a:gd name="connsiteY3" fmla="*/ 131929 h 3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866" h="370765">
                <a:moveTo>
                  <a:pt x="0" y="295702"/>
                </a:moveTo>
                <a:cubicBezTo>
                  <a:pt x="153537" y="147851"/>
                  <a:pt x="307075" y="0"/>
                  <a:pt x="368490" y="9099"/>
                </a:cubicBezTo>
                <a:cubicBezTo>
                  <a:pt x="429905" y="18198"/>
                  <a:pt x="293427" y="329821"/>
                  <a:pt x="368490" y="350293"/>
                </a:cubicBezTo>
                <a:cubicBezTo>
                  <a:pt x="443553" y="370765"/>
                  <a:pt x="631209" y="251347"/>
                  <a:pt x="818866" y="131929"/>
                </a:cubicBezTo>
              </a:path>
            </a:pathLst>
          </a:cu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0" y="3826470"/>
            <a:ext cx="152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is the one that will cause real damage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05400" cy="68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791200" y="1676400"/>
            <a:ext cx="1828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0" y="1295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Indian Point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6019800" y="1752600"/>
            <a:ext cx="533400" cy="8382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629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535304"/>
            <a:ext cx="800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279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9144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glass of 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90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33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62200" y="1600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the ice age – 20,000 years ago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81" y="914400"/>
            <a:ext cx="9153981" cy="584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surfaces</a:t>
            </a:r>
            <a:br>
              <a:rPr lang="en-US" dirty="0" smtClean="0"/>
            </a:br>
            <a:r>
              <a:rPr lang="en-US" sz="3600" dirty="0" smtClean="0"/>
              <a:t>should be easy to detect fault offset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0" y="1066800"/>
            <a:ext cx="7607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9200"/>
            <a:ext cx="28956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precariously perched</a:t>
            </a:r>
            <a:br>
              <a:rPr lang="en-US" sz="2800" dirty="0" smtClean="0"/>
            </a:br>
            <a:r>
              <a:rPr lang="en-US" sz="2800" dirty="0" smtClean="0"/>
              <a:t>glacial</a:t>
            </a:r>
            <a:br>
              <a:rPr lang="en-US" sz="2800" dirty="0" smtClean="0"/>
            </a:br>
            <a:r>
              <a:rPr lang="en-US" sz="2800" dirty="0" smtClean="0"/>
              <a:t> boulders</a:t>
            </a:r>
            <a:br>
              <a:rPr lang="en-US" sz="2800" dirty="0" smtClean="0"/>
            </a:br>
            <a:r>
              <a:rPr lang="en-US" sz="2800" dirty="0" smtClean="0"/>
              <a:t>---</a:t>
            </a:r>
            <a:br>
              <a:rPr lang="en-US" sz="2800" dirty="0" smtClean="0"/>
            </a:br>
            <a:r>
              <a:rPr lang="en-US" sz="2800" dirty="0" smtClean="0"/>
              <a:t>could be used to place a limit on the amount of shaking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no evidence (yet) for really big earthquake</a:t>
            </a:r>
            <a:br>
              <a:rPr lang="en-US" dirty="0" smtClean="0"/>
            </a:br>
            <a:r>
              <a:rPr lang="en-US" dirty="0" smtClean="0"/>
              <a:t>in the last 20,000 years</a:t>
            </a:r>
            <a:br>
              <a:rPr lang="en-US" dirty="0" smtClean="0"/>
            </a:br>
            <a:r>
              <a:rPr lang="en-US" dirty="0" smtClean="0"/>
              <a:t>anywhere in the Harriman Park Area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but we haven’t looked very hard so far</a:t>
            </a:r>
            <a:br>
              <a:rPr lang="en-US" sz="3600" i="1" dirty="0" smtClean="0"/>
            </a:br>
            <a:endParaRPr lang="en-US" sz="3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6019800" y="1752600"/>
            <a:ext cx="533400" cy="8382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629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535304"/>
            <a:ext cx="800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279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9144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glass of 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3622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push the table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33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62200" y="1600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6019800" y="1752600"/>
            <a:ext cx="533400" cy="8382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535304"/>
            <a:ext cx="800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279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9144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glass of 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3622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14600"/>
            <a:ext cx="6629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629400" cy="381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0" y="2514600"/>
            <a:ext cx="381000" cy="2971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00237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8638" y="2514600"/>
            <a:ext cx="381000" cy="2971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73875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legs slowly bend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862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67000" y="1600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6019800" y="1752600"/>
            <a:ext cx="533400" cy="8382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535304"/>
            <a:ext cx="800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9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9144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glass of 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3622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14600"/>
            <a:ext cx="6629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629400" cy="381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438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00237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73875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905000" y="5257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010400" y="5257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28800" y="521344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snap!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934200" y="518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snap!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1295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1371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19800" y="990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67400" y="1371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477000" y="11430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324600" y="1600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705600" y="1219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943600" y="1600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924800" y="25146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91618" y="914400"/>
            <a:ext cx="668740" cy="7096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4876800" y="914400"/>
            <a:ext cx="1338618" cy="8620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5943600" y="914400"/>
            <a:ext cx="348018" cy="7096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8382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38800" y="106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867400" y="1219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86400" y="9144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6477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legs snap back straight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51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14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9530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667000" y="1600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29284" y="2415654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065360" y="2424752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665560" y="243044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6019800" y="1752600"/>
            <a:ext cx="533400" cy="8382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535304"/>
            <a:ext cx="800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2791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3622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14600"/>
            <a:ext cx="66294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629400" cy="381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43800" y="2514600"/>
            <a:ext cx="381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00237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73875" y="2514600"/>
            <a:ext cx="850925" cy="2999096"/>
          </a:xfrm>
          <a:custGeom>
            <a:avLst/>
            <a:gdLst>
              <a:gd name="connsiteX0" fmla="*/ 423080 w 436728"/>
              <a:gd name="connsiteY0" fmla="*/ 2975212 h 2975212"/>
              <a:gd name="connsiteX1" fmla="*/ 436728 w 436728"/>
              <a:gd name="connsiteY1" fmla="*/ 0 h 2975212"/>
              <a:gd name="connsiteX2" fmla="*/ 0 w 436728"/>
              <a:gd name="connsiteY2" fmla="*/ 27296 h 2975212"/>
              <a:gd name="connsiteX3" fmla="*/ 40943 w 436728"/>
              <a:gd name="connsiteY3" fmla="*/ 2975212 h 2975212"/>
              <a:gd name="connsiteX4" fmla="*/ 423080 w 436728"/>
              <a:gd name="connsiteY4" fmla="*/ 2975212 h 2975212"/>
              <a:gd name="connsiteX0" fmla="*/ 423080 w 1191904"/>
              <a:gd name="connsiteY0" fmla="*/ 2958152 h 2958152"/>
              <a:gd name="connsiteX1" fmla="*/ 1191904 w 1191904"/>
              <a:gd name="connsiteY1" fmla="*/ 0 h 2958152"/>
              <a:gd name="connsiteX2" fmla="*/ 0 w 1191904"/>
              <a:gd name="connsiteY2" fmla="*/ 10236 h 2958152"/>
              <a:gd name="connsiteX3" fmla="*/ 40943 w 1191904"/>
              <a:gd name="connsiteY3" fmla="*/ 2958152 h 2958152"/>
              <a:gd name="connsiteX4" fmla="*/ 423080 w 1191904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7699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1150961"/>
              <a:gd name="connsiteY0" fmla="*/ 2958152 h 2958152"/>
              <a:gd name="connsiteX1" fmla="*/ 1150961 w 1150961"/>
              <a:gd name="connsiteY1" fmla="*/ 0 h 2958152"/>
              <a:gd name="connsiteX2" fmla="*/ 465161 w 1150961"/>
              <a:gd name="connsiteY2" fmla="*/ 0 h 2958152"/>
              <a:gd name="connsiteX3" fmla="*/ 0 w 1150961"/>
              <a:gd name="connsiteY3" fmla="*/ 2958152 h 2958152"/>
              <a:gd name="connsiteX4" fmla="*/ 382137 w 1150961"/>
              <a:gd name="connsiteY4" fmla="*/ 2958152 h 2958152"/>
              <a:gd name="connsiteX0" fmla="*/ 382137 w 922361"/>
              <a:gd name="connsiteY0" fmla="*/ 2958152 h 2958152"/>
              <a:gd name="connsiteX1" fmla="*/ 922361 w 922361"/>
              <a:gd name="connsiteY1" fmla="*/ 0 h 2958152"/>
              <a:gd name="connsiteX2" fmla="*/ 465161 w 922361"/>
              <a:gd name="connsiteY2" fmla="*/ 0 h 2958152"/>
              <a:gd name="connsiteX3" fmla="*/ 0 w 922361"/>
              <a:gd name="connsiteY3" fmla="*/ 2958152 h 2958152"/>
              <a:gd name="connsiteX4" fmla="*/ 382137 w 922361"/>
              <a:gd name="connsiteY4" fmla="*/ 2958152 h 2958152"/>
              <a:gd name="connsiteX0" fmla="*/ 382137 w 854123"/>
              <a:gd name="connsiteY0" fmla="*/ 2971800 h 2971800"/>
              <a:gd name="connsiteX1" fmla="*/ 854123 w 854123"/>
              <a:gd name="connsiteY1" fmla="*/ 0 h 2971800"/>
              <a:gd name="connsiteX2" fmla="*/ 465161 w 854123"/>
              <a:gd name="connsiteY2" fmla="*/ 13648 h 2971800"/>
              <a:gd name="connsiteX3" fmla="*/ 0 w 854123"/>
              <a:gd name="connsiteY3" fmla="*/ 2971800 h 2971800"/>
              <a:gd name="connsiteX4" fmla="*/ 382137 w 854123"/>
              <a:gd name="connsiteY4" fmla="*/ 2971800 h 2971800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2137 w 854123"/>
              <a:gd name="connsiteY0" fmla="*/ 2958152 h 2958152"/>
              <a:gd name="connsiteX1" fmla="*/ 854123 w 854123"/>
              <a:gd name="connsiteY1" fmla="*/ 0 h 2958152"/>
              <a:gd name="connsiteX2" fmla="*/ 465161 w 854123"/>
              <a:gd name="connsiteY2" fmla="*/ 0 h 2958152"/>
              <a:gd name="connsiteX3" fmla="*/ 0 w 854123"/>
              <a:gd name="connsiteY3" fmla="*/ 2958152 h 2958152"/>
              <a:gd name="connsiteX4" fmla="*/ 382137 w 854123"/>
              <a:gd name="connsiteY4" fmla="*/ 2958152 h 2958152"/>
              <a:gd name="connsiteX0" fmla="*/ 388961 w 854123"/>
              <a:gd name="connsiteY0" fmla="*/ 3048000 h 3048000"/>
              <a:gd name="connsiteX1" fmla="*/ 854123 w 854123"/>
              <a:gd name="connsiteY1" fmla="*/ 0 h 3048000"/>
              <a:gd name="connsiteX2" fmla="*/ 465161 w 854123"/>
              <a:gd name="connsiteY2" fmla="*/ 0 h 3048000"/>
              <a:gd name="connsiteX3" fmla="*/ 0 w 854123"/>
              <a:gd name="connsiteY3" fmla="*/ 2958152 h 3048000"/>
              <a:gd name="connsiteX4" fmla="*/ 388961 w 854123"/>
              <a:gd name="connsiteY4" fmla="*/ 3048000 h 3048000"/>
              <a:gd name="connsiteX0" fmla="*/ 381000 w 846162"/>
              <a:gd name="connsiteY0" fmla="*/ 3048000 h 3048000"/>
              <a:gd name="connsiteX1" fmla="*/ 846162 w 846162"/>
              <a:gd name="connsiteY1" fmla="*/ 0 h 3048000"/>
              <a:gd name="connsiteX2" fmla="*/ 457200 w 846162"/>
              <a:gd name="connsiteY2" fmla="*/ 0 h 3048000"/>
              <a:gd name="connsiteX3" fmla="*/ 0 w 846162"/>
              <a:gd name="connsiteY3" fmla="*/ 2971800 h 3048000"/>
              <a:gd name="connsiteX4" fmla="*/ 381000 w 846162"/>
              <a:gd name="connsiteY4" fmla="*/ 3048000 h 3048000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6 w 846162"/>
              <a:gd name="connsiteY0" fmla="*/ 2999096 h 2999096"/>
              <a:gd name="connsiteX1" fmla="*/ 846162 w 846162"/>
              <a:gd name="connsiteY1" fmla="*/ 0 h 2999096"/>
              <a:gd name="connsiteX2" fmla="*/ 457200 w 846162"/>
              <a:gd name="connsiteY2" fmla="*/ 0 h 2999096"/>
              <a:gd name="connsiteX3" fmla="*/ 0 w 846162"/>
              <a:gd name="connsiteY3" fmla="*/ 2971800 h 2999096"/>
              <a:gd name="connsiteX4" fmla="*/ 374176 w 846162"/>
              <a:gd name="connsiteY4" fmla="*/ 2999096 h 2999096"/>
              <a:gd name="connsiteX0" fmla="*/ 374177 w 846163"/>
              <a:gd name="connsiteY0" fmla="*/ 2999096 h 2999096"/>
              <a:gd name="connsiteX1" fmla="*/ 846163 w 846163"/>
              <a:gd name="connsiteY1" fmla="*/ 0 h 2999096"/>
              <a:gd name="connsiteX2" fmla="*/ 457201 w 846163"/>
              <a:gd name="connsiteY2" fmla="*/ 0 h 2999096"/>
              <a:gd name="connsiteX3" fmla="*/ 0 w 846163"/>
              <a:gd name="connsiteY3" fmla="*/ 2971800 h 2999096"/>
              <a:gd name="connsiteX4" fmla="*/ 374177 w 846163"/>
              <a:gd name="connsiteY4" fmla="*/ 2999096 h 2999096"/>
              <a:gd name="connsiteX0" fmla="*/ 378939 w 850925"/>
              <a:gd name="connsiteY0" fmla="*/ 2999096 h 2999096"/>
              <a:gd name="connsiteX1" fmla="*/ 850925 w 850925"/>
              <a:gd name="connsiteY1" fmla="*/ 0 h 2999096"/>
              <a:gd name="connsiteX2" fmla="*/ 461963 w 850925"/>
              <a:gd name="connsiteY2" fmla="*/ 0 h 2999096"/>
              <a:gd name="connsiteX3" fmla="*/ 0 w 850925"/>
              <a:gd name="connsiteY3" fmla="*/ 2990850 h 2999096"/>
              <a:gd name="connsiteX4" fmla="*/ 378939 w 850925"/>
              <a:gd name="connsiteY4" fmla="*/ 2999096 h 29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25" h="2999096">
                <a:moveTo>
                  <a:pt x="378939" y="2999096"/>
                </a:moveTo>
                <a:cubicBezTo>
                  <a:pt x="573419" y="2056263"/>
                  <a:pt x="819080" y="1140725"/>
                  <a:pt x="850925" y="0"/>
                </a:cubicBezTo>
                <a:lnTo>
                  <a:pt x="461963" y="0"/>
                </a:lnTo>
                <a:cubicBezTo>
                  <a:pt x="447178" y="979227"/>
                  <a:pt x="152400" y="2000250"/>
                  <a:pt x="0" y="2990850"/>
                </a:cubicBezTo>
                <a:lnTo>
                  <a:pt x="378939" y="2999096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905000" y="5257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010400" y="5257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28800" y="521344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snap!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934200" y="518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snap!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48400" y="12954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1371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19800" y="990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67400" y="13716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477000" y="11430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324600" y="1600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705600" y="1219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943600" y="1600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924800" y="25146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91618" y="914400"/>
            <a:ext cx="668740" cy="7096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4876800" y="914400"/>
            <a:ext cx="1338618" cy="8620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5943600" y="914400"/>
            <a:ext cx="348018" cy="709684"/>
          </a:xfrm>
          <a:custGeom>
            <a:avLst/>
            <a:gdLst>
              <a:gd name="connsiteX0" fmla="*/ 0 w 668740"/>
              <a:gd name="connsiteY0" fmla="*/ 709684 h 709684"/>
              <a:gd name="connsiteX1" fmla="*/ 204716 w 668740"/>
              <a:gd name="connsiteY1" fmla="*/ 395785 h 709684"/>
              <a:gd name="connsiteX2" fmla="*/ 668740 w 668740"/>
              <a:gd name="connsiteY2" fmla="*/ 0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709684">
                <a:moveTo>
                  <a:pt x="0" y="709684"/>
                </a:moveTo>
                <a:cubicBezTo>
                  <a:pt x="46629" y="611875"/>
                  <a:pt x="93259" y="514066"/>
                  <a:pt x="204716" y="395785"/>
                </a:cubicBezTo>
                <a:cubicBezTo>
                  <a:pt x="316173" y="277504"/>
                  <a:pt x="492456" y="138752"/>
                  <a:pt x="668740" y="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8382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38800" y="1066800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867400" y="12192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486400" y="914400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leg sliding on the floor, the faulting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295400" y="1371600"/>
            <a:ext cx="3505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shaking of the table, the earthquake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781800" y="1143000"/>
            <a:ext cx="2133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spilling of the water, a tsunami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51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14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530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129284" y="2415654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065360" y="2424752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665560" y="243044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The World is Riddled With Faults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7818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fault never goes away unless the rock is heated almost to its melting point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earth is very old and so has had lots of opportunity to accumulate faults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503</Words>
  <Application>Microsoft Office PowerPoint</Application>
  <PresentationFormat>On-screen Show (4:3)</PresentationFormat>
  <Paragraphs>175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Earthquakes in Harriman Park</vt:lpstr>
      <vt:lpstr>Slide 2</vt:lpstr>
      <vt:lpstr>earthquake = shaking of the ground</vt:lpstr>
      <vt:lpstr>table</vt:lpstr>
      <vt:lpstr>table</vt:lpstr>
      <vt:lpstr>table</vt:lpstr>
      <vt:lpstr>table</vt:lpstr>
      <vt:lpstr>table</vt:lpstr>
      <vt:lpstr>The World is Riddled With Faults</vt:lpstr>
      <vt:lpstr>faults break up the rock</vt:lpstr>
      <vt:lpstr>Slide 11</vt:lpstr>
      <vt:lpstr>Slide 12</vt:lpstr>
      <vt:lpstr>Slide 13</vt:lpstr>
      <vt:lpstr>Slide 14</vt:lpstr>
      <vt:lpstr>Slide 15</vt:lpstr>
      <vt:lpstr>what a fault looks like up close</vt:lpstr>
      <vt:lpstr>Slide 17</vt:lpstr>
      <vt:lpstr>Slide 18</vt:lpstr>
      <vt:lpstr>Slide 19</vt:lpstr>
      <vt:lpstr>Slide 20</vt:lpstr>
      <vt:lpstr>sizes …  length of a fault  how much it slipped  magnitude of the resulting earthquake  </vt:lpstr>
      <vt:lpstr>sizes …  length of a fault  how much it slipped  magnitude of the resulting earthquake  </vt:lpstr>
      <vt:lpstr>sizes …  length of a fault  how much it slipped  magnitude of the resulting earthquake  </vt:lpstr>
      <vt:lpstr>sizes …  length of a fault  how much it slipped  magnitude of the resulting earthquake  </vt:lpstr>
      <vt:lpstr>tiny earthquake 1.3 mm of slip on a fault 100 meters long and 100 meters wide magnitude 2.2  moderate earthquake 1.3 meters of slip on a fault 10 km long and 10 km wide magnitude 6.3  huge earthquake 130 meters of slip on a fault 1000 km long and 200 km wide magnitude 9.8</vt:lpstr>
      <vt:lpstr>tiny earthquake 1/20 inch of slip on a fault 300 feet long and 300 feet wide magnitude 2.2  moderate earthquake 4.3 feet of slip on a fault 6 mi long and 6 mi wide magnitude 6.3  huge earthquake 500 feet of slip on a fault 600 mi long and 120 mi wide magnitude 9.8</vt:lpstr>
      <vt:lpstr>suppose the whole Ramapo Fault slipped</vt:lpstr>
      <vt:lpstr>still, you can see why the Ramapo Fault is a concern …</vt:lpstr>
      <vt:lpstr>why do faults slip?</vt:lpstr>
      <vt:lpstr>crust</vt:lpstr>
      <vt:lpstr>Slide 31</vt:lpstr>
      <vt:lpstr>Slide 32</vt:lpstr>
      <vt:lpstr>for the last 180 million years no major stretching or squeezing  but still some minor deformation due to things happening far away and/or below us </vt:lpstr>
      <vt:lpstr>Slide 34</vt:lpstr>
      <vt:lpstr>Slide 35</vt:lpstr>
      <vt:lpstr>rate of earthquakes</vt:lpstr>
      <vt:lpstr>rate of earthquakes</vt:lpstr>
      <vt:lpstr>Slide 38</vt:lpstr>
      <vt:lpstr>Slide 39</vt:lpstr>
      <vt:lpstr>end of the ice age – 20,000 years ago</vt:lpstr>
      <vt:lpstr>smooth surfaces should be easy to detect fault offset</vt:lpstr>
      <vt:lpstr>precariously perched glacial  boulders --- could be used to place a limit on the amount of shaking</vt:lpstr>
      <vt:lpstr>no evidence (yet) for really big earthquake in the last 20,000 years anywhere in the Harriman Park Area  but we haven’t looked very hard so far 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Bill Menke</cp:lastModifiedBy>
  <cp:revision>53</cp:revision>
  <dcterms:created xsi:type="dcterms:W3CDTF">2011-05-18T11:49:11Z</dcterms:created>
  <dcterms:modified xsi:type="dcterms:W3CDTF">2011-05-19T00:28:17Z</dcterms:modified>
</cp:coreProperties>
</file>