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88" r:id="rId10"/>
    <p:sldId id="300" r:id="rId11"/>
    <p:sldId id="289" r:id="rId12"/>
    <p:sldId id="290" r:id="rId13"/>
    <p:sldId id="291" r:id="rId14"/>
    <p:sldId id="301" r:id="rId15"/>
    <p:sldId id="294" r:id="rId16"/>
    <p:sldId id="303" r:id="rId17"/>
    <p:sldId id="297" r:id="rId18"/>
    <p:sldId id="295" r:id="rId19"/>
    <p:sldId id="298" r:id="rId20"/>
    <p:sldId id="296" r:id="rId21"/>
    <p:sldId id="299" r:id="rId22"/>
    <p:sldId id="264" r:id="rId23"/>
    <p:sldId id="265" r:id="rId24"/>
    <p:sldId id="266" r:id="rId25"/>
    <p:sldId id="267" r:id="rId26"/>
    <p:sldId id="268" r:id="rId27"/>
    <p:sldId id="30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llasAbbott" initials="D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5" autoAdjust="0"/>
  </p:normalViewPr>
  <p:slideViewPr>
    <p:cSldViewPr snapToGrid="0" snapToObjects="1">
      <p:cViewPr varScale="1">
        <p:scale>
          <a:sx n="65" d="100"/>
          <a:sy n="65" d="100"/>
        </p:scale>
        <p:origin x="-1032" y="-114"/>
      </p:cViewPr>
      <p:guideLst>
        <p:guide orient="horz" pos="1061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6T10:59:38.861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8AE13-B4A4-7F48-825D-DC9B0388D887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057C6-555D-494F-AB4D-188544253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49686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D3C01-BA76-5849-AC95-74B436E9C053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EF162-3206-3A42-9281-DE1A2F2BF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662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907-6AD1-8D40-A424-C8BB267DB266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A153-9E3C-F549-8AAD-EDB573236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900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F95A-1D73-6D4C-A92B-77E9005D1ACE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A153-9E3C-F549-8AAD-EDB573236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8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B5DD-52D9-0547-950A-3431E36E6E27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A153-9E3C-F549-8AAD-EDB573236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84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C2E1-A096-3140-949C-8CEC728563CF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A153-9E3C-F549-8AAD-EDB573236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24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C8D0-158D-4C40-A591-0ECCFBC39D89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A153-9E3C-F549-8AAD-EDB573236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148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FAC9-CE04-B646-9D67-498ACC2EF931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A153-9E3C-F549-8AAD-EDB573236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220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DE5A-E52D-6F47-9F22-BD702578325C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A153-9E3C-F549-8AAD-EDB573236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697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FB2C-0F4A-1E44-892B-4A06288C5315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A153-9E3C-F549-8AAD-EDB573236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419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6868-9C18-E240-BA85-A98B0452A247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A153-9E3C-F549-8AAD-EDB573236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333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5166-B487-C644-9F49-A0DC57547CA0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A153-9E3C-F549-8AAD-EDB573236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149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342-6ED5-3E44-9FC7-6BF6EF6C5511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A153-9E3C-F549-8AAD-EDB573236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6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94A7C-BA4B-7844-80E0-5EB810338FA7}" type="datetime1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3A153-9E3C-F549-8AAD-EDB573236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297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d.ucar.edu/soars/reu/running-an-reu/what-is-an-re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thwaystoscience.org/pdf/Applying_LettersOfRecommendation.pdf" TargetMode="External"/><Relationship Id="rId5" Type="http://schemas.openxmlformats.org/officeDocument/2006/relationships/hyperlink" Target="http://www.ldeo.columbia.edu/SSFRP/" TargetMode="External"/><Relationship Id="rId4" Type="http://schemas.openxmlformats.org/officeDocument/2006/relationships/hyperlink" Target="http://www.ldeo.columbia.edu/education/programs/summer-internship/lamont-summer-intern-progra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 LDEO_OH_Powerpoint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8" y="-1"/>
            <a:ext cx="9175964" cy="709051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98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71626"/>
            <a:ext cx="895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Why Did We </a:t>
            </a:r>
            <a:r>
              <a:rPr lang="en-US" sz="3200" dirty="0" smtClean="0"/>
              <a:t>Think We Might Find Something </a:t>
            </a:r>
          </a:p>
          <a:p>
            <a:pPr algn="ctr"/>
            <a:r>
              <a:rPr lang="en-US" sz="3200" dirty="0" smtClean="0"/>
              <a:t>25 </a:t>
            </a:r>
            <a:r>
              <a:rPr lang="en-US" sz="3200" dirty="0"/>
              <a:t>Years Later</a:t>
            </a:r>
            <a:r>
              <a:rPr lang="en-US" sz="3200" dirty="0" smtClean="0"/>
              <a:t>?</a:t>
            </a:r>
          </a:p>
          <a:p>
            <a:pPr algn="ctr"/>
            <a:r>
              <a:rPr lang="en-US" sz="3200" dirty="0" smtClean="0"/>
              <a:t>Meteorites are VERY magnetic.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3338112"/>
            <a:ext cx="230012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Even a cheap magnet will be strongly attracted to most meteorites </a:t>
            </a:r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0700" y="3338112"/>
            <a:ext cx="4529357" cy="3180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86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71626"/>
            <a:ext cx="89577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Why Did We </a:t>
            </a:r>
            <a:r>
              <a:rPr lang="en-US" sz="3200" dirty="0" smtClean="0"/>
              <a:t>Think We Might Find Something </a:t>
            </a:r>
          </a:p>
          <a:p>
            <a:pPr algn="ctr"/>
            <a:r>
              <a:rPr lang="en-US" sz="3200" dirty="0" smtClean="0"/>
              <a:t>25 </a:t>
            </a:r>
            <a:r>
              <a:rPr lang="en-US" sz="3200" dirty="0"/>
              <a:t>Years Later</a:t>
            </a:r>
            <a:r>
              <a:rPr lang="en-US" sz="3200" dirty="0" smtClean="0"/>
              <a:t>?</a:t>
            </a:r>
          </a:p>
          <a:p>
            <a:pPr algn="ctr"/>
            <a:r>
              <a:rPr lang="en-US" sz="3200" dirty="0"/>
              <a:t>2</a:t>
            </a:r>
            <a:r>
              <a:rPr lang="en-US" sz="3200" dirty="0" smtClean="0"/>
              <a:t>) An unusual magnetic layer started at about the right depth in core LWB4-5 to be from the year 1992.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25143" y="3649871"/>
            <a:ext cx="3372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Counted annual layers from cycles in Mn: Mn higher in spring,</a:t>
            </a:r>
          </a:p>
          <a:p>
            <a:r>
              <a:rPr lang="en-US" sz="2800" dirty="0" smtClean="0"/>
              <a:t>lower in late summer</a:t>
            </a:r>
          </a:p>
        </p:txBody>
      </p:sp>
      <p:pic>
        <p:nvPicPr>
          <p:cNvPr id="5" name="Picture 4" descr="MagSus_LWB4-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4" y="3803519"/>
            <a:ext cx="4558989" cy="3054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53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71626"/>
            <a:ext cx="895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What Were the Surprises and Discoveries?</a:t>
            </a:r>
          </a:p>
          <a:p>
            <a:pPr algn="ctr"/>
            <a:r>
              <a:rPr lang="en-US" sz="3200" dirty="0" smtClean="0"/>
              <a:t>1) The unusual magnetic layer was about 30 cm thick and had two peaks, one at depth-unexpected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25143" y="3247806"/>
            <a:ext cx="337240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two peaks, perhaps some denser material sank? </a:t>
            </a:r>
          </a:p>
          <a:p>
            <a:r>
              <a:rPr lang="en-US" sz="2800" dirty="0" smtClean="0"/>
              <a:t>Yes, Hudson river mud is low density compared to meteorites!</a:t>
            </a:r>
          </a:p>
        </p:txBody>
      </p:sp>
      <p:pic>
        <p:nvPicPr>
          <p:cNvPr id="5" name="Picture 4" descr="MagSus_LWB4-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4" y="3803519"/>
            <a:ext cx="4558989" cy="3054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70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71626"/>
            <a:ext cx="895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What Were the Surprises and Discoveries?</a:t>
            </a:r>
          </a:p>
          <a:p>
            <a:pPr algn="ctr"/>
            <a:r>
              <a:rPr lang="en-US" sz="3200" dirty="0"/>
              <a:t>2</a:t>
            </a:r>
            <a:r>
              <a:rPr lang="en-US" sz="3200" dirty="0" smtClean="0"/>
              <a:t>) The unusual magnetic layer contained tiny magnetic spherules resembling cosmic spherules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25143" y="3649871"/>
            <a:ext cx="3372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Small magnetic spherules, as expected for meteorite dust </a:t>
            </a:r>
          </a:p>
        </p:txBody>
      </p:sp>
      <p:pic>
        <p:nvPicPr>
          <p:cNvPr id="6" name="Picture 5" descr="394-22_better_spherul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4" y="3452746"/>
            <a:ext cx="2455949" cy="2293920"/>
          </a:xfrm>
          <a:prstGeom prst="rect">
            <a:avLst/>
          </a:prstGeom>
        </p:spPr>
      </p:pic>
      <p:pic>
        <p:nvPicPr>
          <p:cNvPr id="8" name="Picture 7" descr="MT394-22_cro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633" y="3452746"/>
            <a:ext cx="2116489" cy="2293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40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71626"/>
            <a:ext cx="895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Explanation:</a:t>
            </a:r>
          </a:p>
          <a:p>
            <a:pPr algn="ctr"/>
            <a:r>
              <a:rPr lang="en-US" sz="3200" dirty="0" smtClean="0"/>
              <a:t> Tiny magnetic spherules come</a:t>
            </a:r>
          </a:p>
          <a:p>
            <a:pPr algn="ctr"/>
            <a:r>
              <a:rPr lang="en-US" sz="3200" dirty="0"/>
              <a:t>f</a:t>
            </a:r>
            <a:r>
              <a:rPr lang="en-US" sz="3200" dirty="0" smtClean="0"/>
              <a:t>rom melting of the outer rind of a meteorite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25143" y="3430588"/>
            <a:ext cx="337240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Meteorite from Africa with dark fusion crust-composed of melted meteorite-usually made of iron oxide. Iron oxide is also magnetic.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4873" y="3369458"/>
            <a:ext cx="3982522" cy="2986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0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71626"/>
            <a:ext cx="89577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What Were the Surprises and Discoveries?</a:t>
            </a:r>
          </a:p>
          <a:p>
            <a:pPr algn="ctr"/>
            <a:r>
              <a:rPr lang="en-US" sz="3200" dirty="0"/>
              <a:t>3</a:t>
            </a:r>
            <a:r>
              <a:rPr lang="en-US" sz="3200" dirty="0" smtClean="0"/>
              <a:t>) The unusual magnetic layer contained large magnetic particles-one with enough Ni to be meteoritic </a:t>
            </a:r>
            <a:endParaRPr lang="en-US" sz="3200" dirty="0"/>
          </a:p>
        </p:txBody>
      </p:sp>
      <p:pic>
        <p:nvPicPr>
          <p:cNvPr id="9" name="Picture 8" descr="Peekskill_Composite_only_Fe_N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0" y="3534500"/>
            <a:ext cx="4200537" cy="3186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10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71626"/>
            <a:ext cx="895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Explanation:</a:t>
            </a:r>
          </a:p>
          <a:p>
            <a:pPr algn="ctr"/>
            <a:r>
              <a:rPr lang="en-US" sz="3200" dirty="0" smtClean="0"/>
              <a:t>High Ni (without high Cr) is a marker for extraterrestrial material like meteorites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439" y="3447589"/>
            <a:ext cx="3077122" cy="2600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61" y="3462127"/>
            <a:ext cx="54275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About 95% of all meteorites contain iron-nickel (</a:t>
            </a:r>
            <a:r>
              <a:rPr lang="en-US" b="1" dirty="0" err="1"/>
              <a:t>FeNi</a:t>
            </a:r>
            <a:r>
              <a:rPr lang="en-US" b="1" dirty="0"/>
              <a:t>) </a:t>
            </a:r>
            <a:endParaRPr lang="en-US" b="1" dirty="0" smtClean="0"/>
          </a:p>
          <a:p>
            <a:r>
              <a:rPr lang="en-US" b="1" dirty="0" smtClean="0"/>
              <a:t>metal</a:t>
            </a:r>
            <a:r>
              <a:rPr lang="en-US" b="1" dirty="0"/>
              <a:t>. "Iron-nickel" means that the metal is mostly </a:t>
            </a:r>
            <a:endParaRPr lang="en-US" b="1" dirty="0" smtClean="0"/>
          </a:p>
          <a:p>
            <a:r>
              <a:rPr lang="en-US" b="1" dirty="0" smtClean="0"/>
              <a:t>iron </a:t>
            </a:r>
            <a:r>
              <a:rPr lang="en-US" b="1" dirty="0"/>
              <a:t>but it contains 4-30% nickel as well as a </a:t>
            </a:r>
            <a:r>
              <a:rPr lang="en-US" b="1" dirty="0" smtClean="0"/>
              <a:t>few</a:t>
            </a:r>
          </a:p>
          <a:p>
            <a:r>
              <a:rPr lang="en-US" b="1" dirty="0" smtClean="0"/>
              <a:t> </a:t>
            </a:r>
            <a:r>
              <a:rPr lang="en-US" b="1" dirty="0"/>
              <a:t>tenths of a percent cobalt. Iron-nickel metal </a:t>
            </a:r>
            <a:r>
              <a:rPr lang="en-US" b="1" dirty="0" smtClean="0"/>
              <a:t>in</a:t>
            </a:r>
          </a:p>
          <a:p>
            <a:r>
              <a:rPr lang="en-US" b="1" dirty="0" smtClean="0"/>
              <a:t> </a:t>
            </a:r>
            <a:r>
              <a:rPr lang="en-US" b="1" dirty="0"/>
              <a:t>meteorites also has high concentrations (by </a:t>
            </a:r>
            <a:r>
              <a:rPr lang="en-US" b="1" dirty="0" smtClean="0"/>
              <a:t>terrestrial</a:t>
            </a:r>
          </a:p>
          <a:p>
            <a:r>
              <a:rPr lang="en-US" b="1" dirty="0" smtClean="0"/>
              <a:t> </a:t>
            </a:r>
            <a:r>
              <a:rPr lang="en-US" b="1" dirty="0"/>
              <a:t>standards) of rare metals like gold, platinum, </a:t>
            </a:r>
            <a:r>
              <a:rPr lang="en-US" b="1" dirty="0" smtClean="0"/>
              <a:t>and</a:t>
            </a:r>
          </a:p>
          <a:p>
            <a:r>
              <a:rPr lang="en-US" b="1" dirty="0" smtClean="0"/>
              <a:t> </a:t>
            </a:r>
            <a:r>
              <a:rPr lang="en-US" b="1" dirty="0"/>
              <a:t>iridium. It's usually easiest and cheapest to test </a:t>
            </a:r>
            <a:r>
              <a:rPr lang="en-US" b="1" dirty="0" smtClean="0"/>
              <a:t>for </a:t>
            </a:r>
          </a:p>
          <a:p>
            <a:r>
              <a:rPr lang="en-US" b="1" dirty="0" smtClean="0"/>
              <a:t>nickel</a:t>
            </a:r>
            <a:r>
              <a:rPr lang="en-US" b="1" dirty="0"/>
              <a:t>, however, because it's more abundant </a:t>
            </a:r>
            <a:r>
              <a:rPr lang="en-US" b="1" dirty="0" smtClean="0"/>
              <a:t>than</a:t>
            </a:r>
          </a:p>
          <a:p>
            <a:r>
              <a:rPr lang="en-US" b="1" dirty="0" smtClean="0"/>
              <a:t> </a:t>
            </a:r>
            <a:r>
              <a:rPr lang="en-US" b="1" dirty="0"/>
              <a:t>the rare metals.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4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6980" y="1635463"/>
            <a:ext cx="807144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Next?</a:t>
            </a:r>
          </a:p>
          <a:p>
            <a:pPr marL="742950" indent="-742950">
              <a:buAutoNum type="arabicParenR"/>
            </a:pPr>
            <a:r>
              <a:rPr lang="en-US" sz="3600" dirty="0" smtClean="0"/>
              <a:t>Oral History and Interviews- Is anyone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here from Tomkins Cove, NY? </a:t>
            </a:r>
            <a:endParaRPr lang="en-US" sz="3600" dirty="0"/>
          </a:p>
        </p:txBody>
      </p:sp>
      <p:pic>
        <p:nvPicPr>
          <p:cNvPr id="5" name="Picture 4" descr="Core_in_Hudson_near_Peekskill_transi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70" y="3391256"/>
            <a:ext cx="7248328" cy="3307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89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0984"/>
            <a:ext cx="895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Why Didn’t We Find More Ni-rich grains?</a:t>
            </a:r>
          </a:p>
          <a:p>
            <a:pPr algn="ctr"/>
            <a:r>
              <a:rPr lang="en-US" sz="3200" dirty="0" smtClean="0"/>
              <a:t> melting of Ni bearing meteoritic material forms Fe oxide crust- Ni is inside spherules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8888" y="3051854"/>
            <a:ext cx="2564642" cy="3669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41211" y="3022872"/>
            <a:ext cx="4202789" cy="3797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7751" y="3383204"/>
            <a:ext cx="17942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Fe-Ni interior</a:t>
            </a:r>
          </a:p>
          <a:p>
            <a:r>
              <a:rPr lang="en-US" sz="3200" dirty="0" smtClean="0"/>
              <a:t>Cosmic Spherule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41211" y="4252167"/>
            <a:ext cx="1932317" cy="21041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94826" y="4252167"/>
            <a:ext cx="772925" cy="1573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19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6980" y="1635463"/>
            <a:ext cx="783482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Next?</a:t>
            </a:r>
          </a:p>
          <a:p>
            <a:r>
              <a:rPr lang="en-US" sz="3600" dirty="0" smtClean="0"/>
              <a:t>2) Examine more cores-all data from one </a:t>
            </a:r>
          </a:p>
          <a:p>
            <a:r>
              <a:rPr lang="en-US" sz="3600" dirty="0" smtClean="0"/>
              <a:t>Core- LWB4-5.  Two more are unusual. </a:t>
            </a:r>
            <a:endParaRPr lang="en-US" sz="3600" dirty="0"/>
          </a:p>
        </p:txBody>
      </p:sp>
      <p:pic>
        <p:nvPicPr>
          <p:cNvPr id="5" name="Picture 4" descr="Core_in_Hudson_near_Peekskill_transi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70" y="3391256"/>
            <a:ext cx="7248328" cy="3307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09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14748"/>
            <a:ext cx="9265397" cy="15716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Internships and Peekskill Meteorite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336" y="3469143"/>
            <a:ext cx="88091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Summer Internships for High School and College Students</a:t>
            </a:r>
          </a:p>
          <a:p>
            <a:pPr algn="ctr"/>
            <a:r>
              <a:rPr lang="en-US" sz="2400" i="1" dirty="0" smtClean="0"/>
              <a:t>using the example of a project on the Peekskill Meteorite</a:t>
            </a:r>
          </a:p>
          <a:p>
            <a:pPr algn="ctr"/>
            <a:r>
              <a:rPr lang="en-US" sz="2000" b="1" i="1" dirty="0" smtClean="0"/>
              <a:t>by Dr. Dallas Abbott, Intern Program PI, Columbia University</a:t>
            </a:r>
          </a:p>
          <a:p>
            <a:endParaRPr lang="en-US" sz="2400" dirty="0"/>
          </a:p>
        </p:txBody>
      </p:sp>
      <p:pic>
        <p:nvPicPr>
          <p:cNvPr id="9" name="Picture 8" descr="MarreroAlyss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40" y="4828283"/>
            <a:ext cx="1418160" cy="1952333"/>
          </a:xfrm>
          <a:prstGeom prst="rect">
            <a:avLst/>
          </a:prstGeom>
        </p:spPr>
      </p:pic>
      <p:pic>
        <p:nvPicPr>
          <p:cNvPr id="10" name="Picture 9" descr="HutsonDionn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6" y="4828283"/>
            <a:ext cx="1456948" cy="20039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99927" y="4905667"/>
            <a:ext cx="294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Alyssa </a:t>
            </a:r>
            <a:r>
              <a:rPr lang="en-US" sz="2400" dirty="0" smtClean="0"/>
              <a:t>Marrero:</a:t>
            </a:r>
          </a:p>
          <a:p>
            <a:r>
              <a:rPr lang="en-US" sz="2400" dirty="0" smtClean="0"/>
              <a:t>Kingsborough </a:t>
            </a:r>
            <a:r>
              <a:rPr lang="en-US" sz="2400" dirty="0"/>
              <a:t>Community College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39620" y="4905667"/>
            <a:ext cx="23633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Dionne </a:t>
            </a:r>
            <a:r>
              <a:rPr lang="en-US" sz="2400" dirty="0" err="1" smtClean="0"/>
              <a:t>Hutson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City College of New York</a:t>
            </a:r>
            <a:endParaRPr lang="en-US" sz="2400" dirty="0"/>
          </a:p>
        </p:txBody>
      </p:sp>
      <p:pic>
        <p:nvPicPr>
          <p:cNvPr id="14" name="Picture 13" descr="IMG_8924_7x5(1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6" y="1630618"/>
            <a:ext cx="1548284" cy="16762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39622" y="1596733"/>
            <a:ext cx="24799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Barakat</a:t>
            </a:r>
            <a:r>
              <a:rPr lang="en-US" sz="2400" dirty="0" smtClean="0"/>
              <a:t> Abdul:</a:t>
            </a:r>
          </a:p>
          <a:p>
            <a:r>
              <a:rPr lang="en-US" sz="2400" dirty="0" smtClean="0"/>
              <a:t>Leadership School 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f East Harlem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40935" y="1645294"/>
            <a:ext cx="270052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Kyra </a:t>
            </a:r>
            <a:r>
              <a:rPr lang="en-US" sz="2400" dirty="0" err="1" smtClean="0"/>
              <a:t>Herzberger</a:t>
            </a:r>
            <a:r>
              <a:rPr lang="en-US" sz="2400" dirty="0" smtClean="0"/>
              <a:t>: </a:t>
            </a:r>
            <a:r>
              <a:rPr lang="en-US" sz="2400" dirty="0" err="1" smtClean="0"/>
              <a:t>Pascack</a:t>
            </a:r>
            <a:r>
              <a:rPr lang="en-US" sz="2400" dirty="0" smtClean="0"/>
              <a:t> Hills High School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529043" y="1636031"/>
            <a:ext cx="1490757" cy="1670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78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6980" y="1635463"/>
            <a:ext cx="805100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Next?</a:t>
            </a:r>
          </a:p>
          <a:p>
            <a:r>
              <a:rPr lang="en-US" sz="3600" dirty="0"/>
              <a:t>3</a:t>
            </a:r>
            <a:r>
              <a:rPr lang="en-US" sz="3600" dirty="0" smtClean="0"/>
              <a:t>) Measure Ir in sediments from magnetic </a:t>
            </a:r>
          </a:p>
          <a:p>
            <a:r>
              <a:rPr lang="en-US" sz="3600" dirty="0"/>
              <a:t>l</a:t>
            </a:r>
            <a:r>
              <a:rPr lang="en-US" sz="3600" dirty="0" smtClean="0"/>
              <a:t>ayer-Ir marker for meteorites </a:t>
            </a:r>
          </a:p>
        </p:txBody>
      </p:sp>
      <p:pic>
        <p:nvPicPr>
          <p:cNvPr id="6" name="Picture 5" descr="MagSus_LWB4-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46" y="3393942"/>
            <a:ext cx="4558989" cy="3054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72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6980" y="1635463"/>
            <a:ext cx="848787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Next?</a:t>
            </a:r>
          </a:p>
          <a:p>
            <a:r>
              <a:rPr lang="en-US" sz="3600" dirty="0" smtClean="0"/>
              <a:t>4) Make thin sections of our samples and 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nalyze interiors with quantitative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6980" y="3589446"/>
            <a:ext cx="3062329" cy="2766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7978" y="4082304"/>
            <a:ext cx="2235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Olivine</a:t>
            </a:r>
          </a:p>
          <a:p>
            <a:endParaRPr lang="en-US" sz="3200" dirty="0"/>
          </a:p>
          <a:p>
            <a:r>
              <a:rPr lang="en-US" sz="3200" dirty="0" smtClean="0"/>
              <a:t>Fe-Ni grain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459709" y="3879412"/>
            <a:ext cx="3288269" cy="4141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291176" y="5656158"/>
            <a:ext cx="2456802" cy="363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507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0949" y="2031982"/>
            <a:ext cx="726455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Peekskill Meteorite is </a:t>
            </a:r>
            <a:r>
              <a:rPr lang="en-US" sz="3600" dirty="0"/>
              <a:t> </a:t>
            </a:r>
            <a:r>
              <a:rPr lang="en-US" sz="3600" dirty="0" smtClean="0"/>
              <a:t>just</a:t>
            </a:r>
          </a:p>
          <a:p>
            <a:r>
              <a:rPr lang="en-US" sz="3600" dirty="0" smtClean="0"/>
              <a:t>One summer internship project.</a:t>
            </a:r>
          </a:p>
          <a:p>
            <a:r>
              <a:rPr lang="en-US" sz="3600" dirty="0" smtClean="0"/>
              <a:t>Many other disciplines at LDEO have</a:t>
            </a:r>
          </a:p>
          <a:p>
            <a:r>
              <a:rPr lang="en-US" sz="3600" dirty="0" smtClean="0"/>
              <a:t>Intern projects:</a:t>
            </a:r>
          </a:p>
          <a:p>
            <a:r>
              <a:rPr lang="en-US" sz="3600" dirty="0" smtClean="0"/>
              <a:t>Paleoclimate, Earthquake Studies,</a:t>
            </a:r>
          </a:p>
          <a:p>
            <a:r>
              <a:rPr lang="en-US" sz="3600" dirty="0" smtClean="0"/>
              <a:t>Volcano Studies, Oceanography, Marine Biology, Studies of Piermont Marsh (high school program)</a:t>
            </a:r>
          </a:p>
        </p:txBody>
      </p:sp>
    </p:spTree>
    <p:extLst>
      <p:ext uri="{BB962C8B-B14F-4D97-AF65-F5344CB8AC3E}">
        <p14:creationId xmlns="" xmlns:p14="http://schemas.microsoft.com/office/powerpoint/2010/main" val="1484737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9695" y="1786708"/>
            <a:ext cx="77569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to Apply for Internships</a:t>
            </a:r>
          </a:p>
          <a:p>
            <a:r>
              <a:rPr lang="en-US" sz="3600" dirty="0" smtClean="0"/>
              <a:t>You will need:</a:t>
            </a:r>
          </a:p>
          <a:p>
            <a:r>
              <a:rPr lang="en-US" sz="3600" dirty="0" smtClean="0"/>
              <a:t>Two letters of recommendation from </a:t>
            </a:r>
          </a:p>
          <a:p>
            <a:r>
              <a:rPr lang="en-US" sz="3600" dirty="0"/>
              <a:t>f</a:t>
            </a:r>
            <a:r>
              <a:rPr lang="en-US" sz="3600" dirty="0" smtClean="0"/>
              <a:t>aculty at your school.</a:t>
            </a:r>
          </a:p>
          <a:p>
            <a:r>
              <a:rPr lang="en-US" sz="3600" dirty="0" smtClean="0"/>
              <a:t>Transcript of your grades.</a:t>
            </a:r>
          </a:p>
          <a:p>
            <a:r>
              <a:rPr lang="en-US" sz="3600" dirty="0" smtClean="0"/>
              <a:t>Statement of interest.  </a:t>
            </a:r>
          </a:p>
          <a:p>
            <a:r>
              <a:rPr lang="en-US" sz="3600" dirty="0" smtClean="0"/>
              <a:t>Fill out the online application form.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032878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7" y="1704718"/>
            <a:ext cx="8756811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Suggestions for Good Letters of Recommendation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Tell faculty what types of internships </a:t>
            </a:r>
          </a:p>
          <a:p>
            <a:r>
              <a:rPr lang="en-US" sz="3200" dirty="0" smtClean="0"/>
              <a:t>you are applying for.</a:t>
            </a:r>
          </a:p>
          <a:p>
            <a:r>
              <a:rPr lang="en-US" sz="3200" dirty="0" smtClean="0"/>
              <a:t>2) Remind faculty about your history: what classes</a:t>
            </a:r>
          </a:p>
          <a:p>
            <a:r>
              <a:rPr lang="en-US" sz="3200" dirty="0" smtClean="0"/>
              <a:t> you took with them and when.</a:t>
            </a:r>
          </a:p>
          <a:p>
            <a:r>
              <a:rPr lang="en-US" sz="3200" dirty="0" smtClean="0"/>
              <a:t>3) Let faculty know about your extracurricular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ctivities, including the number of hours you work</a:t>
            </a:r>
          </a:p>
          <a:p>
            <a:r>
              <a:rPr lang="en-US" sz="3200" dirty="0"/>
              <a:t>e</a:t>
            </a:r>
            <a:r>
              <a:rPr lang="en-US" sz="3200" dirty="0" smtClean="0"/>
              <a:t>ach week.</a:t>
            </a:r>
          </a:p>
          <a:p>
            <a:r>
              <a:rPr lang="en-US" sz="3200" dirty="0" smtClean="0"/>
              <a:t>4) If necessary, explain why parts of your</a:t>
            </a:r>
          </a:p>
          <a:p>
            <a:r>
              <a:rPr lang="en-US" sz="3200" dirty="0" smtClean="0"/>
              <a:t> transcript are less stellar (illness, family problems?)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413840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2826" y="1704718"/>
            <a:ext cx="8589411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Strategies for a Great Application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Contract references and transcript office</a:t>
            </a:r>
            <a:endParaRPr lang="en-US" sz="3200" dirty="0"/>
          </a:p>
          <a:p>
            <a:r>
              <a:rPr lang="en-US" sz="3200" dirty="0" smtClean="0"/>
              <a:t>at least two weeks before the deadline.</a:t>
            </a:r>
          </a:p>
          <a:p>
            <a:r>
              <a:rPr lang="en-US" sz="3200" dirty="0" smtClean="0"/>
              <a:t>2) If the application form </a:t>
            </a:r>
            <a:r>
              <a:rPr lang="en-US" sz="3200" dirty="0" err="1" smtClean="0"/>
              <a:t>doesn</a:t>
            </a:r>
            <a:r>
              <a:rPr lang="fr-FR" sz="3200" dirty="0" smtClean="0"/>
              <a:t>’</a:t>
            </a:r>
            <a:r>
              <a:rPr lang="en-US" sz="3200" dirty="0" smtClean="0"/>
              <a:t>t tell you</a:t>
            </a:r>
          </a:p>
          <a:p>
            <a:r>
              <a:rPr lang="en-US" sz="3200" dirty="0" smtClean="0"/>
              <a:t> (ours does),check that all materials were received.</a:t>
            </a:r>
          </a:p>
          <a:p>
            <a:r>
              <a:rPr lang="en-US" sz="3200" dirty="0" smtClean="0"/>
              <a:t>3) Take time with your statement of interest,</a:t>
            </a:r>
          </a:p>
          <a:p>
            <a:r>
              <a:rPr lang="en-US" sz="3200" dirty="0" smtClean="0"/>
              <a:t> it should be at least 2 paragraphs long and it </a:t>
            </a:r>
          </a:p>
          <a:p>
            <a:r>
              <a:rPr lang="en-US" sz="3200" dirty="0" smtClean="0"/>
              <a:t>should be well-written.</a:t>
            </a:r>
          </a:p>
          <a:p>
            <a:r>
              <a:rPr lang="en-US" sz="3200" dirty="0" smtClean="0"/>
              <a:t>4) If you can, read and comment on papers</a:t>
            </a:r>
          </a:p>
          <a:p>
            <a:r>
              <a:rPr lang="en-US" sz="3200" dirty="0" smtClean="0"/>
              <a:t> by scientists you wish to work with- this is rare.</a:t>
            </a:r>
          </a:p>
        </p:txBody>
      </p:sp>
    </p:spTree>
    <p:extLst>
      <p:ext uri="{BB962C8B-B14F-4D97-AF65-F5344CB8AC3E}">
        <p14:creationId xmlns="" xmlns:p14="http://schemas.microsoft.com/office/powerpoint/2010/main" val="770997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3798" y="1571626"/>
            <a:ext cx="87902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 you have questions about internships or the Peekskill meteorite? If you are interested in Internships be sure to take the one page handout</a:t>
            </a:r>
          </a:p>
          <a:p>
            <a:r>
              <a:rPr lang="en-US" sz="3200" dirty="0" smtClean="0"/>
              <a:t>with more information</a:t>
            </a:r>
            <a:r>
              <a:rPr lang="en-US" sz="3200" dirty="0"/>
              <a:t> </a:t>
            </a:r>
            <a:r>
              <a:rPr lang="en-US" sz="3200" dirty="0" smtClean="0"/>
              <a:t>(see links on </a:t>
            </a:r>
            <a:r>
              <a:rPr lang="en-US" sz="3200" dirty="0" err="1" smtClean="0"/>
              <a:t>followng</a:t>
            </a:r>
            <a:r>
              <a:rPr lang="en-US" sz="3200" dirty="0" smtClean="0"/>
              <a:t> page)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3798" y="3739750"/>
            <a:ext cx="4425822" cy="29913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4955" y="3778059"/>
            <a:ext cx="40505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Abbott-Menke family</a:t>
            </a:r>
          </a:p>
          <a:p>
            <a:r>
              <a:rPr lang="en-US" sz="3200" dirty="0" smtClean="0"/>
              <a:t>Christmas picture 1992</a:t>
            </a:r>
          </a:p>
          <a:p>
            <a:r>
              <a:rPr lang="en-US" sz="3200" smtClean="0"/>
              <a:t>with Peekskill meteorite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932368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3798" y="1571626"/>
            <a:ext cx="879020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Links to more resources on internships</a:t>
            </a:r>
          </a:p>
          <a:p>
            <a:r>
              <a:rPr lang="en-US" sz="2800" b="1" i="1" u="sng" dirty="0">
                <a:hlinkClick r:id="rId3"/>
              </a:rPr>
              <a:t>https://scied.ucar.edu/soars/reu/running-an-reu/what-is-an-reu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>
                <a:hlinkClick r:id="rId4"/>
              </a:rPr>
              <a:t>http://www.ldeo.columbia.edu/education/programs/summer-internship/lamont-summer-intern-</a:t>
            </a:r>
            <a:r>
              <a:rPr lang="en-US" sz="2800" dirty="0" smtClean="0">
                <a:hlinkClick r:id="rId4"/>
              </a:rPr>
              <a:t>program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>
                <a:hlinkClick r:id="rId5"/>
              </a:rPr>
              <a:t>http://www.ldeo.columbia.edu/SSFRP</a:t>
            </a:r>
            <a:r>
              <a:rPr lang="en-US" sz="2800" dirty="0" smtClean="0">
                <a:hlinkClick r:id="rId5"/>
              </a:rPr>
              <a:t>/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>
                <a:hlinkClick r:id="rId6"/>
              </a:rPr>
              <a:t>http://pathwaystoscience.org/pdf/</a:t>
            </a:r>
            <a:r>
              <a:rPr lang="en-US" sz="2800" dirty="0" smtClean="0">
                <a:hlinkClick r:id="rId6"/>
              </a:rPr>
              <a:t>Applying_LettersOfRecommendation.pdf</a:t>
            </a:r>
            <a:endParaRPr lang="en-US" sz="28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83330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6030" y="1610345"/>
            <a:ext cx="81178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a Summer Internship?</a:t>
            </a:r>
            <a:endParaRPr lang="en-US" sz="3200" dirty="0"/>
          </a:p>
          <a:p>
            <a:pPr marL="742950" indent="-742950">
              <a:buAutoNum type="arabicParenR"/>
            </a:pPr>
            <a:r>
              <a:rPr lang="en-US" sz="3200" dirty="0" smtClean="0"/>
              <a:t>Internships are the first thing potential employers look at after you graduate.</a:t>
            </a:r>
          </a:p>
          <a:p>
            <a:pPr marL="742950" indent="-742950">
              <a:buAutoNum type="arabicParenR"/>
            </a:pPr>
            <a:r>
              <a:rPr lang="en-US" sz="3200" dirty="0" smtClean="0"/>
              <a:t>It</a:t>
            </a:r>
            <a:r>
              <a:rPr lang="fr-FR" sz="3200" dirty="0" smtClean="0"/>
              <a:t>’</a:t>
            </a:r>
            <a:r>
              <a:rPr lang="en-US" sz="3200" dirty="0" smtClean="0"/>
              <a:t>s a way to build employable skills.</a:t>
            </a:r>
          </a:p>
          <a:p>
            <a:pPr marL="742950" indent="-742950">
              <a:buAutoNum type="arabicParenR"/>
            </a:pPr>
            <a:r>
              <a:rPr lang="en-US" sz="3200" dirty="0" smtClean="0"/>
              <a:t>It’s more interesting than working at McDonalds.</a:t>
            </a:r>
          </a:p>
          <a:p>
            <a:pPr marL="742950" indent="-742950">
              <a:buAutoNum type="arabicParenR"/>
            </a:pPr>
            <a:r>
              <a:rPr lang="en-US" sz="3200" dirty="0" smtClean="0"/>
              <a:t>Paid college internships can pay a stipend of 5K for 10 weeks with free housing and  travel. </a:t>
            </a:r>
          </a:p>
          <a:p>
            <a:pPr marL="742950" indent="-742950">
              <a:buAutoNum type="arabicParenR"/>
            </a:pPr>
            <a:r>
              <a:rPr lang="en-US" sz="3200" dirty="0" smtClean="0"/>
              <a:t>It’s a way to find the best career for you.  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83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7196" y="1640133"/>
            <a:ext cx="8751337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organizations offer paid internships in </a:t>
            </a:r>
          </a:p>
          <a:p>
            <a:pPr algn="ctr"/>
            <a:r>
              <a:rPr lang="en-US" sz="3600" dirty="0" smtClean="0"/>
              <a:t>science and engineering?</a:t>
            </a:r>
          </a:p>
          <a:p>
            <a:r>
              <a:rPr lang="en-US" sz="2800" dirty="0"/>
              <a:t>LDEO- We have </a:t>
            </a:r>
            <a:r>
              <a:rPr lang="en-US" sz="2800" dirty="0" smtClean="0"/>
              <a:t>both high </a:t>
            </a:r>
            <a:r>
              <a:rPr lang="en-US" sz="2800" dirty="0"/>
              <a:t>school and college </a:t>
            </a:r>
            <a:r>
              <a:rPr lang="en-US" sz="2800" dirty="0" smtClean="0"/>
              <a:t>programs</a:t>
            </a:r>
            <a:endParaRPr lang="en-US" sz="2800" dirty="0"/>
          </a:p>
          <a:p>
            <a:r>
              <a:rPr lang="en-US" sz="2800" dirty="0" smtClean="0"/>
              <a:t>NASA</a:t>
            </a:r>
          </a:p>
          <a:p>
            <a:r>
              <a:rPr lang="en-US" sz="2800" dirty="0" smtClean="0"/>
              <a:t>National Science Foundation</a:t>
            </a:r>
          </a:p>
          <a:p>
            <a:r>
              <a:rPr lang="en-US" sz="2800" dirty="0" smtClean="0"/>
              <a:t>NOAA</a:t>
            </a:r>
          </a:p>
          <a:p>
            <a:r>
              <a:rPr lang="en-US" sz="2800" dirty="0" smtClean="0"/>
              <a:t>DOE (Dept. of Energy)</a:t>
            </a:r>
          </a:p>
          <a:p>
            <a:r>
              <a:rPr lang="en-US" sz="2800" dirty="0" smtClean="0"/>
              <a:t>NIH (National Institute of Health)</a:t>
            </a:r>
          </a:p>
          <a:p>
            <a:r>
              <a:rPr lang="en-US" sz="2800" dirty="0" smtClean="0"/>
              <a:t>Your College or University (ask your professors about a summer job in research)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02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2291" y="1577489"/>
            <a:ext cx="8021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Typical Summer Research Project at LDEO: Can We Find Fragments of the Peekskill Meteorite in the Hudson River?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8763" y="3611116"/>
            <a:ext cx="4397382" cy="2283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3838" y="3614643"/>
            <a:ext cx="4070945" cy="22797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15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225" y="1609361"/>
            <a:ext cx="8562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Why Did We Want to Research the Peekskill Meteorite 25 Years Later?</a:t>
            </a:r>
          </a:p>
          <a:p>
            <a:pPr algn="ctr"/>
            <a:r>
              <a:rPr lang="en-US" sz="3200" dirty="0" smtClean="0"/>
              <a:t>1)  If we found pieces of the meteorite, we would know the age of the layer in the Hudson- Oct 9, 1992.  Geologists need dates and Hudson sediments are difficult to date.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2225" y="4386300"/>
            <a:ext cx="1820333" cy="2335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0732" y="4961149"/>
            <a:ext cx="58726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Peekskill meteorite with polished surface  displayed at the Museum of Natural History in New York City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43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1611781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Why Did We Want to Research the Peekskill Meteorite 25 Years Later</a:t>
            </a:r>
            <a:r>
              <a:rPr lang="en-US" sz="3200" dirty="0" smtClean="0"/>
              <a:t>?</a:t>
            </a:r>
          </a:p>
          <a:p>
            <a:pPr algn="ctr"/>
            <a:r>
              <a:rPr lang="en-US" sz="3200" dirty="0" smtClean="0"/>
              <a:t>2) The Peekskill parent body broke into over 37 pieces some perhaps nearly as large as the meteorite OR the parent body produced 1000 1 gram size pieces.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333" y="4166326"/>
            <a:ext cx="3405350" cy="25551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70958" y="5504935"/>
            <a:ext cx="1208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javascript</a:t>
            </a:r>
            <a:r>
              <a:rPr lang="en-US" dirty="0"/>
              <a:t>:;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2820" y="4641335"/>
            <a:ext cx="1208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javascript</a:t>
            </a:r>
            <a:r>
              <a:rPr lang="en-US" dirty="0"/>
              <a:t>:;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820" y="4154578"/>
            <a:ext cx="3881967" cy="2551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06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710267"/>
            <a:ext cx="89577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Why Did We Want to Research the Peekskill Meteorite 25 Years Later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3) The Peekskill meteorite crossed over the Hudson River and we might be able to find its fine dust. 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3799417"/>
            <a:ext cx="3896077" cy="2922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0525" y="3847873"/>
            <a:ext cx="2400710" cy="26547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7881" y="3898673"/>
            <a:ext cx="14619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type cosmic spherule-smaller</a:t>
            </a:r>
          </a:p>
          <a:p>
            <a:r>
              <a:rPr lang="en-US" sz="2800" dirty="0" smtClean="0"/>
              <a:t>than dot here .</a:t>
            </a:r>
          </a:p>
        </p:txBody>
      </p:sp>
    </p:spTree>
    <p:extLst>
      <p:ext uri="{BB962C8B-B14F-4D97-AF65-F5344CB8AC3E}">
        <p14:creationId xmlns="" xmlns:p14="http://schemas.microsoft.com/office/powerpoint/2010/main" val="21230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 LDEO_OH_Powerpoint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7353" y="0"/>
            <a:ext cx="9265397" cy="15716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Internships and Peekskill Meteorite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71626"/>
            <a:ext cx="89577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Why Did We </a:t>
            </a:r>
            <a:r>
              <a:rPr lang="en-US" sz="3200" dirty="0" smtClean="0"/>
              <a:t>Think We Might Find Something </a:t>
            </a:r>
          </a:p>
          <a:p>
            <a:pPr algn="ctr"/>
            <a:r>
              <a:rPr lang="en-US" sz="3200" dirty="0" smtClean="0"/>
              <a:t>25 </a:t>
            </a:r>
            <a:r>
              <a:rPr lang="en-US" sz="3200" dirty="0"/>
              <a:t>Years Later</a:t>
            </a:r>
            <a:r>
              <a:rPr lang="en-US" sz="3200" dirty="0" smtClean="0"/>
              <a:t>?</a:t>
            </a:r>
          </a:p>
          <a:p>
            <a:pPr algn="ctr"/>
            <a:r>
              <a:rPr lang="en-US" sz="3200" dirty="0" smtClean="0"/>
              <a:t>1) Before the summer started, we found cores with unusual magnetic properties.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536266" y="3633729"/>
            <a:ext cx="242146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Red dots: Cores measured  2- 3 times because</a:t>
            </a:r>
          </a:p>
          <a:p>
            <a:r>
              <a:rPr lang="en-US" sz="2800" dirty="0" smtClean="0"/>
              <a:t>highly magnetic </a:t>
            </a:r>
          </a:p>
          <a:p>
            <a:endParaRPr lang="en-US" sz="2800" dirty="0" smtClean="0"/>
          </a:p>
        </p:txBody>
      </p:sp>
      <p:pic>
        <p:nvPicPr>
          <p:cNvPr id="8" name="Picture 7" descr="Core_in_Hudson_near_Peekskill_transi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9" y="3772370"/>
            <a:ext cx="6191947" cy="2825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9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1222</Words>
  <Application>Microsoft Office PowerPoint</Application>
  <PresentationFormat>On-screen Show (4:3)</PresentationFormat>
  <Paragraphs>171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Earth Institute</dc:creator>
  <cp:lastModifiedBy>William Menke</cp:lastModifiedBy>
  <cp:revision>74</cp:revision>
  <dcterms:created xsi:type="dcterms:W3CDTF">2017-09-26T20:28:13Z</dcterms:created>
  <dcterms:modified xsi:type="dcterms:W3CDTF">2017-10-09T23:12:19Z</dcterms:modified>
</cp:coreProperties>
</file>