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4" r:id="rId3"/>
    <p:sldMasterId id="2147483666" r:id="rId4"/>
    <p:sldMasterId id="2147483668" r:id="rId5"/>
    <p:sldMasterId id="2147483670" r:id="rId6"/>
    <p:sldMasterId id="2147483672" r:id="rId7"/>
    <p:sldMasterId id="2147483674" r:id="rId8"/>
    <p:sldMasterId id="2147483678" r:id="rId9"/>
    <p:sldMasterId id="2147483680" r:id="rId10"/>
    <p:sldMasterId id="2147483682" r:id="rId11"/>
    <p:sldMasterId id="2147483684" r:id="rId12"/>
    <p:sldMasterId id="2147483686" r:id="rId13"/>
    <p:sldMasterId id="2147483688" r:id="rId14"/>
    <p:sldMasterId id="2147483690" r:id="rId15"/>
  </p:sldMasterIdLst>
  <p:notesMasterIdLst>
    <p:notesMasterId r:id="rId56"/>
  </p:notesMasterIdLst>
  <p:sldIdLst>
    <p:sldId id="282" r:id="rId16"/>
    <p:sldId id="288" r:id="rId17"/>
    <p:sldId id="283" r:id="rId18"/>
    <p:sldId id="261" r:id="rId19"/>
    <p:sldId id="289" r:id="rId20"/>
    <p:sldId id="272" r:id="rId21"/>
    <p:sldId id="290" r:id="rId22"/>
    <p:sldId id="291" r:id="rId23"/>
    <p:sldId id="258" r:id="rId24"/>
    <p:sldId id="271" r:id="rId25"/>
    <p:sldId id="284" r:id="rId26"/>
    <p:sldId id="285" r:id="rId27"/>
    <p:sldId id="269" r:id="rId28"/>
    <p:sldId id="274" r:id="rId29"/>
    <p:sldId id="286" r:id="rId30"/>
    <p:sldId id="267" r:id="rId31"/>
    <p:sldId id="262" r:id="rId32"/>
    <p:sldId id="287" r:id="rId33"/>
    <p:sldId id="277" r:id="rId34"/>
    <p:sldId id="260" r:id="rId35"/>
    <p:sldId id="278" r:id="rId36"/>
    <p:sldId id="268" r:id="rId37"/>
    <p:sldId id="264" r:id="rId38"/>
    <p:sldId id="275" r:id="rId39"/>
    <p:sldId id="259" r:id="rId40"/>
    <p:sldId id="263" r:id="rId41"/>
    <p:sldId id="293" r:id="rId42"/>
    <p:sldId id="294" r:id="rId43"/>
    <p:sldId id="295" r:id="rId44"/>
    <p:sldId id="296" r:id="rId45"/>
    <p:sldId id="297" r:id="rId46"/>
    <p:sldId id="298" r:id="rId47"/>
    <p:sldId id="299" r:id="rId48"/>
    <p:sldId id="301" r:id="rId49"/>
    <p:sldId id="302" r:id="rId50"/>
    <p:sldId id="303" r:id="rId51"/>
    <p:sldId id="304" r:id="rId52"/>
    <p:sldId id="305" r:id="rId53"/>
    <p:sldId id="306" r:id="rId54"/>
    <p:sldId id="307"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Sepp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96" y="822"/>
      </p:cViewPr>
      <p:guideLst>
        <p:guide orient="horz" pos="2160"/>
        <p:guide pos="2880"/>
      </p:guideLst>
    </p:cSldViewPr>
  </p:slideViewPr>
  <p:outlineViewPr>
    <p:cViewPr>
      <p:scale>
        <a:sx n="33" d="100"/>
        <a:sy n="33" d="100"/>
      </p:scale>
      <p:origin x="0" y="0"/>
    </p:cViewPr>
  </p:outlineViewPr>
  <p:notesTextViewPr>
    <p:cViewPr>
      <p:scale>
        <a:sx n="155" d="100"/>
        <a:sy n="15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662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85C4A008-035F-4FBA-8310-3DC3D201EED2}" type="slidenum">
              <a:rPr lang="en-US" altLang="en-US"/>
              <a:pPr/>
              <a:t>‹#›</a:t>
            </a:fld>
            <a:endParaRPr lang="en-US" altLang="en-US"/>
          </a:p>
        </p:txBody>
      </p:sp>
    </p:spTree>
    <p:extLst>
      <p:ext uri="{BB962C8B-B14F-4D97-AF65-F5344CB8AC3E}">
        <p14:creationId xmlns:p14="http://schemas.microsoft.com/office/powerpoint/2010/main" val="15765304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smtClean="0">
              <a:ea typeface="ＭＳ Ｐゴシック" charset="0"/>
              <a:cs typeface="+mn-cs"/>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7403F53-5242-4CC6-9501-3F49B873656A}" type="slidenum">
              <a:rPr lang="en-US" altLang="en-US" sz="1200"/>
              <a:pPr eaLnBrk="1" hangingPunct="1"/>
              <a:t>1</a:t>
            </a:fld>
            <a:endParaRPr lang="en-US" altLang="en-US" sz="1200"/>
          </a:p>
        </p:txBody>
      </p:sp>
    </p:spTree>
    <p:extLst>
      <p:ext uri="{BB962C8B-B14F-4D97-AF65-F5344CB8AC3E}">
        <p14:creationId xmlns:p14="http://schemas.microsoft.com/office/powerpoint/2010/main" val="38804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C2F4E96-FEC1-42FF-AF36-F06C1051E173}" type="slidenum">
              <a:rPr lang="en-US" altLang="en-US" sz="1200"/>
              <a:pPr eaLnBrk="1" hangingPunct="1"/>
              <a:t>14</a:t>
            </a:fld>
            <a:endParaRPr lang="en-US" altLang="en-US" sz="1200"/>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34497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DD68532-2259-4184-A82C-8884A2DD573C}" type="slidenum">
              <a:rPr lang="en-US" altLang="en-US" sz="1200"/>
              <a:pPr eaLnBrk="1" hangingPunct="1"/>
              <a:t>15</a:t>
            </a:fld>
            <a:endParaRPr lang="en-US" alt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ea typeface="ＭＳ Ｐゴシック" charset="0"/>
            </a:endParaRPr>
          </a:p>
        </p:txBody>
      </p:sp>
    </p:spTree>
    <p:extLst>
      <p:ext uri="{BB962C8B-B14F-4D97-AF65-F5344CB8AC3E}">
        <p14:creationId xmlns:p14="http://schemas.microsoft.com/office/powerpoint/2010/main" val="131290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6283A72-0350-4558-9D38-37023D4E1E21}" type="slidenum">
              <a:rPr lang="en-US" altLang="en-US" sz="1200"/>
              <a:pPr eaLnBrk="1" hangingPunct="1"/>
              <a:t>16</a:t>
            </a:fld>
            <a:endParaRPr lang="en-US" altLang="en-US" sz="1200"/>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66366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CFECA9F-D823-419B-A0F6-3E70215CB577}" type="slidenum">
              <a:rPr lang="en-US" altLang="en-US" sz="1200"/>
              <a:pPr eaLnBrk="1" hangingPunct="1"/>
              <a:t>17</a:t>
            </a:fld>
            <a:endParaRPr lang="en-US" altLang="en-US" sz="1200"/>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6867"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0872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DDEF583-791E-4BA3-8906-BFC7D9228839}" type="slidenum">
              <a:rPr lang="en-US" altLang="en-US" sz="1200"/>
              <a:pPr eaLnBrk="1" hangingPunct="1"/>
              <a:t>18</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ea typeface="ＭＳ Ｐゴシック" charset="0"/>
            </a:endParaRPr>
          </a:p>
        </p:txBody>
      </p:sp>
    </p:spTree>
    <p:extLst>
      <p:ext uri="{BB962C8B-B14F-4D97-AF65-F5344CB8AC3E}">
        <p14:creationId xmlns:p14="http://schemas.microsoft.com/office/powerpoint/2010/main" val="1805601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104ADD9-B852-4929-91D2-78366279F55E}" type="slidenum">
              <a:rPr lang="en-US" altLang="en-US" sz="1200"/>
              <a:pPr eaLnBrk="1" hangingPunct="1"/>
              <a:t>19</a:t>
            </a:fld>
            <a:endParaRPr lang="en-US" altLang="en-US" sz="1200"/>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4291295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07C549-D6F0-409F-83FC-F1FD8674E266}" type="slidenum">
              <a:rPr lang="en-US" altLang="en-US" sz="1200"/>
              <a:pPr eaLnBrk="1" hangingPunct="1"/>
              <a:t>20</a:t>
            </a:fld>
            <a:endParaRPr lang="en-US" altLang="en-US" sz="1200"/>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2296008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4A90589-3B9D-4098-B2D9-7C4C0CF4091C}" type="slidenum">
              <a:rPr lang="en-US" altLang="en-US" sz="1200"/>
              <a:pPr eaLnBrk="1" hangingPunct="1"/>
              <a:t>21</a:t>
            </a:fld>
            <a:endParaRPr lang="en-US" altLang="en-US" sz="1200"/>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2847160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C70B086-9D9D-44B2-B972-0B96FBBC2292}" type="slidenum">
              <a:rPr lang="en-US" altLang="en-US" sz="1200"/>
              <a:pPr eaLnBrk="1" hangingPunct="1"/>
              <a:t>22</a:t>
            </a:fld>
            <a:endParaRPr lang="en-US" altLang="en-US" sz="1200"/>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059"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831201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3AAE068-DAF0-4281-A41D-BE2D7F2E7F50}" type="slidenum">
              <a:rPr lang="en-US" altLang="en-US" sz="1200"/>
              <a:pPr eaLnBrk="1" hangingPunct="1"/>
              <a:t>23</a:t>
            </a:fld>
            <a:endParaRPr lang="en-US" altLang="en-US" sz="1200"/>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71014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AA91614-49C1-4D37-A6AD-F103B4D7C782}" type="slidenum">
              <a:rPr lang="en-US" altLang="en-US" sz="1200"/>
              <a:pPr eaLnBrk="1" hangingPunct="1"/>
              <a:t>3</a:t>
            </a:fld>
            <a:endParaRPr lang="en-US" altLang="en-US" sz="120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ea typeface="ＭＳ Ｐゴシック" charset="0"/>
            </a:endParaRPr>
          </a:p>
        </p:txBody>
      </p:sp>
    </p:spTree>
    <p:extLst>
      <p:ext uri="{BB962C8B-B14F-4D97-AF65-F5344CB8AC3E}">
        <p14:creationId xmlns:p14="http://schemas.microsoft.com/office/powerpoint/2010/main" val="4006798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A20CD5-18E1-411C-90DE-DDB162AE4B6C}" type="slidenum">
              <a:rPr lang="en-US" altLang="en-US" sz="1200"/>
              <a:pPr eaLnBrk="1" hangingPunct="1"/>
              <a:t>24</a:t>
            </a:fld>
            <a:endParaRPr lang="en-US" altLang="en-US" sz="1200"/>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7107"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3722350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C690D7E-E9E5-4F59-92AB-64A8A354B431}" type="slidenum">
              <a:rPr lang="en-US" altLang="en-US" sz="1200"/>
              <a:pPr eaLnBrk="1" hangingPunct="1"/>
              <a:t>25</a:t>
            </a:fld>
            <a:endParaRPr lang="en-US" altLang="en-US" sz="1200"/>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9155"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759175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9597CF3-E89A-42EE-A821-376089C68E11}" type="slidenum">
              <a:rPr lang="en-US" altLang="en-US" sz="1200"/>
              <a:pPr eaLnBrk="1" hangingPunct="1"/>
              <a:t>26</a:t>
            </a:fld>
            <a:endParaRPr lang="en-US" altLang="en-US" sz="1200"/>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p:txBody>
          <a:bodyPr/>
          <a:lstStyle/>
          <a:p>
            <a:pPr eaLnBrk="1" hangingPunct="1">
              <a:defRPr/>
            </a:pPr>
            <a:endParaRPr lang="en-US" smtClean="0">
              <a:ea typeface="ＭＳ Ｐゴシック" charset="0"/>
              <a:cs typeface="+mn-cs"/>
            </a:endParaRPr>
          </a:p>
        </p:txBody>
      </p:sp>
    </p:spTree>
    <p:extLst>
      <p:ext uri="{BB962C8B-B14F-4D97-AF65-F5344CB8AC3E}">
        <p14:creationId xmlns:p14="http://schemas.microsoft.com/office/powerpoint/2010/main" val="4063493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Maia Claman. As forest fires increase</a:t>
            </a:r>
            <a:r>
              <a:rPr lang="en-US" baseline="0" dirty="0" smtClean="0"/>
              <a:t> in extent and severity in response to global climate change, it is useful to numerically assess how this change affects species persistence in the timber-rich Pacific Northwest, since some trees are better adapted to surviving fires than others. Using a US Forest Service fire-effects survey, I built and analyzed a database of 6000 individuals of 7 common tree species. I found statistically significant trait-based species effects that were in turn dependent on tree size and fire severity, which indicates potential species composition shifts in response to a changing future climate.</a:t>
            </a:r>
            <a:endParaRPr lang="en-US" dirty="0"/>
          </a:p>
        </p:txBody>
      </p:sp>
      <p:sp>
        <p:nvSpPr>
          <p:cNvPr id="4" name="Slide Number Placeholder 3"/>
          <p:cNvSpPr>
            <a:spLocks noGrp="1"/>
          </p:cNvSpPr>
          <p:nvPr>
            <p:ph type="sldNum" sz="quarter" idx="10"/>
          </p:nvPr>
        </p:nvSpPr>
        <p:spPr/>
        <p:txBody>
          <a:bodyPr/>
          <a:lstStyle/>
          <a:p>
            <a:fld id="{4585F7AB-CA81-441E-85C8-5E3E950AA8E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698291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4BF8C-C9C1-244D-9EB5-2646F465B65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89406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 my name is Christa </a:t>
            </a:r>
            <a:r>
              <a:rPr lang="en-US" dirty="0" err="1" smtClean="0"/>
              <a:t>Shen</a:t>
            </a:r>
            <a:r>
              <a:rPr lang="en-US" dirty="0" smtClean="0"/>
              <a:t> and my study looked at whether</a:t>
            </a:r>
            <a:r>
              <a:rPr lang="en-US" baseline="0" dirty="0" smtClean="0"/>
              <a:t> leaves throughout an Arctic shrub canopy experienced different physiological responses that would optimize photosynthesis given varying levels of light availability. We used two photo-protective metrics to gauge photosynthetic efficiency: xanthophyll pigment </a:t>
            </a:r>
            <a:r>
              <a:rPr lang="en-US" baseline="0" dirty="0" err="1" smtClean="0"/>
              <a:t>interconversion</a:t>
            </a:r>
            <a:r>
              <a:rPr lang="en-US" baseline="0" dirty="0" smtClean="0"/>
              <a:t> cycle and chlorophyll fluorescence. We found that there was not a significant amount of variation in these </a:t>
            </a:r>
            <a:r>
              <a:rPr lang="en-US" baseline="0" dirty="0" err="1" smtClean="0"/>
              <a:t>metircs</a:t>
            </a:r>
            <a:r>
              <a:rPr lang="en-US" baseline="0" dirty="0" smtClean="0"/>
              <a:t> within the shrub canopies, which suggests that current  models which assume a homogenous light environment throughout the canopy are sufficient for </a:t>
            </a:r>
            <a:r>
              <a:rPr lang="en-US" baseline="0" smtClean="0"/>
              <a:t>predicting ecosystem </a:t>
            </a:r>
            <a:r>
              <a:rPr lang="en-US" baseline="0" dirty="0" smtClean="0"/>
              <a:t>fluxes.</a:t>
            </a:r>
            <a:endParaRPr lang="en-US" dirty="0"/>
          </a:p>
        </p:txBody>
      </p:sp>
      <p:sp>
        <p:nvSpPr>
          <p:cNvPr id="4" name="Slide Number Placeholder 3"/>
          <p:cNvSpPr>
            <a:spLocks noGrp="1"/>
          </p:cNvSpPr>
          <p:nvPr>
            <p:ph type="sldNum" sz="quarter" idx="10"/>
          </p:nvPr>
        </p:nvSpPr>
        <p:spPr/>
        <p:txBody>
          <a:bodyPr/>
          <a:lstStyle/>
          <a:p>
            <a:fld id="{D9E585C9-4EB1-6541-9380-58943C6E3D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145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Good afternoon, my name</a:t>
            </a:r>
            <a:r>
              <a:rPr lang="en-US" sz="1200" kern="1200" baseline="0" dirty="0" smtClean="0">
                <a:solidFill>
                  <a:schemeClr val="tx1"/>
                </a:solidFill>
                <a:latin typeface="+mn-lt"/>
                <a:ea typeface="+mn-ea"/>
                <a:cs typeface="+mn-cs"/>
              </a:rPr>
              <a:t> is Leigh West and for my thesis </a:t>
            </a:r>
            <a:r>
              <a:rPr lang="en-US" sz="1200" kern="1200" dirty="0" smtClean="0">
                <a:solidFill>
                  <a:schemeClr val="tx1"/>
                </a:solidFill>
                <a:latin typeface="+mn-lt"/>
                <a:ea typeface="+mn-ea"/>
                <a:cs typeface="+mn-cs"/>
              </a:rPr>
              <a:t>I investigated the extent to which leopard movement patterns influenced chacma baboon behavior within South Africa’s Soutpansberg Mountains. By examining interactions between these two species using GPS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behavioral data, I gained an understanding of a cryptic predator’s hunting strategies and its prey’s defenses. I found</a:t>
            </a:r>
            <a:r>
              <a:rPr lang="en-US" sz="1200" kern="1200" baseline="0" dirty="0" smtClean="0">
                <a:solidFill>
                  <a:schemeClr val="tx1"/>
                </a:solidFill>
                <a:latin typeface="+mn-lt"/>
                <a:ea typeface="+mn-ea"/>
                <a:cs typeface="+mn-cs"/>
              </a:rPr>
              <a:t> that l</a:t>
            </a:r>
            <a:r>
              <a:rPr lang="en-US" sz="1200" kern="1200" dirty="0" smtClean="0">
                <a:solidFill>
                  <a:schemeClr val="tx1"/>
                </a:solidFill>
                <a:latin typeface="+mn-lt"/>
                <a:ea typeface="+mn-ea"/>
                <a:cs typeface="+mn-cs"/>
              </a:rPr>
              <a:t>eopard-baboon</a:t>
            </a:r>
            <a:r>
              <a:rPr lang="en-US" sz="1200" kern="1200" baseline="0" dirty="0" smtClean="0">
                <a:solidFill>
                  <a:schemeClr val="tx1"/>
                </a:solidFill>
                <a:latin typeface="+mn-lt"/>
                <a:ea typeface="+mn-ea"/>
                <a:cs typeface="+mn-cs"/>
              </a:rPr>
              <a:t> encounters preferentially occurred in rocky and bush habitats. Baboons exhibited higher levels of anti-predator strategies in rocky habitats as well as areas of high measured leopard activity, but not in bush habitats. Thus, </a:t>
            </a:r>
            <a:r>
              <a:rPr lang="en-US" sz="1200" kern="1200" dirty="0" smtClean="0">
                <a:solidFill>
                  <a:schemeClr val="tx1"/>
                </a:solidFill>
                <a:latin typeface="+mn-lt"/>
                <a:ea typeface="+mn-ea"/>
                <a:cs typeface="+mn-cs"/>
              </a:rPr>
              <a:t>considering baboon reactions to leopard presence, real or perceived, reveals that baboons’ perception of predation risk aligned moderately well with ‘actual’ threat posed by leopards at the study site.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39303A0-8302-F540-8E5B-A1E331006AA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821768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I’m Taylor Minich and I studied paternal kin recognition in blue monkeys. Cooperation between kin is theoretically selected for if it indirectly benefits the fitness of the kin partners. Blue monkeys have been shown to bias their behavior towards maternal kin. I calculated the proportion of time an adult female subject spent with a partner, either paternally related or unrelated, to the total time the subject and partner were together for three cooperative behaviors, and found no significant difference between paternal kin and unrelated individuals. Blue monkeys do not bias their behavior towards paternal kin</a:t>
            </a:r>
            <a:endParaRPr lang="en-US" dirty="0"/>
          </a:p>
        </p:txBody>
      </p:sp>
      <p:sp>
        <p:nvSpPr>
          <p:cNvPr id="4" name="Slide Number Placeholder 3"/>
          <p:cNvSpPr>
            <a:spLocks noGrp="1"/>
          </p:cNvSpPr>
          <p:nvPr>
            <p:ph type="sldNum" sz="quarter" idx="10"/>
          </p:nvPr>
        </p:nvSpPr>
        <p:spPr/>
        <p:txBody>
          <a:bodyPr/>
          <a:lstStyle/>
          <a:p>
            <a:fld id="{24649CE1-5D02-604C-A0AA-8A5ABAC1CBE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856351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54BF8C-C9C1-244D-9EB5-2646F465B653}"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25784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Hi! My name is Daniella Kahn and I measured the survivorship of fed tick larvae that successfully</a:t>
            </a:r>
            <a:r>
              <a:rPr lang="en-US" sz="1200" kern="1200" baseline="0" dirty="0" smtClean="0">
                <a:solidFill>
                  <a:schemeClr val="tx1"/>
                </a:solidFill>
                <a:latin typeface="+mn-lt"/>
                <a:ea typeface="+mn-ea"/>
                <a:cs typeface="+mn-cs"/>
              </a:rPr>
              <a:t> found hosts as </a:t>
            </a:r>
            <a:r>
              <a:rPr lang="en-US" sz="1200" kern="1200" dirty="0" smtClean="0">
                <a:solidFill>
                  <a:schemeClr val="tx1"/>
                </a:solidFill>
                <a:latin typeface="+mn-lt"/>
                <a:ea typeface="+mn-ea"/>
                <a:cs typeface="+mn-cs"/>
              </a:rPr>
              <a:t>nymphs the following summer. My research compares tick survival rates in two contrasting environments: the complex ecosystem of Connecticut, and the relatively simpler ecosystem of Block Island, Rhode Island.  I found ticks to have survival rates of as much as three times greater and more on</a:t>
            </a:r>
            <a:r>
              <a:rPr lang="en-US" sz="1200" kern="1200" baseline="0" dirty="0" smtClean="0">
                <a:solidFill>
                  <a:schemeClr val="tx1"/>
                </a:solidFill>
                <a:latin typeface="+mn-lt"/>
                <a:ea typeface="+mn-ea"/>
                <a:cs typeface="+mn-cs"/>
              </a:rPr>
              <a:t> Block Island than Connecticut, correlating with greater humidity and mouse density on the island. Implications of this research can go into improving predictions of tick-host attachment rates and consequently </a:t>
            </a:r>
            <a:r>
              <a:rPr lang="en-US" sz="1200" i="0" kern="1200" baseline="0" dirty="0" smtClean="0">
                <a:solidFill>
                  <a:schemeClr val="tx1"/>
                </a:solidFill>
                <a:latin typeface="+mn-lt"/>
                <a:ea typeface="+mn-ea"/>
                <a:cs typeface="+mn-cs"/>
              </a:rPr>
              <a:t>transmission rates of tick-borne diseases.</a:t>
            </a:r>
            <a:endParaRPr lang="en-US" dirty="0"/>
          </a:p>
        </p:txBody>
      </p:sp>
      <p:sp>
        <p:nvSpPr>
          <p:cNvPr id="4" name="Slide Number Placeholder 3"/>
          <p:cNvSpPr>
            <a:spLocks noGrp="1"/>
          </p:cNvSpPr>
          <p:nvPr>
            <p:ph type="sldNum" sz="quarter" idx="10"/>
          </p:nvPr>
        </p:nvSpPr>
        <p:spPr/>
        <p:txBody>
          <a:bodyPr/>
          <a:lstStyle/>
          <a:p>
            <a:fld id="{954ABC7F-01CA-D745-8C4B-69E98956D33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317146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643E02F-99EF-4D0F-9D16-38578CC4124F}" type="slidenum">
              <a:rPr lang="en-US" altLang="en-US" sz="1200"/>
              <a:pPr eaLnBrk="1" hangingPunct="1"/>
              <a:t>4</a:t>
            </a:fld>
            <a:endParaRPr lang="en-US" alt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3836808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44941E-8F6C-4630-A96E-26D64FC38D0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808989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53ABCA95-7CAD-134B-9325-86EFFC610B0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80277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 my name is Fayme Cai,</a:t>
            </a:r>
            <a:r>
              <a:rPr lang="en-US" baseline="0" dirty="0" smtClean="0"/>
              <a:t> and I worked with a wildlife rehab center, the Wild Bird Fund, to pinpoint where and when in New York City pigeons are suffering from lead poisoning. My results supported the use of the feral pigeon as a </a:t>
            </a:r>
            <a:r>
              <a:rPr lang="en-US" baseline="0" dirty="0" err="1" smtClean="0"/>
              <a:t>bioindicator</a:t>
            </a:r>
            <a:r>
              <a:rPr lang="en-US" baseline="0" dirty="0" smtClean="0"/>
              <a:t>, and I found that neighborhood and season interact together to produce an effect on lead level. I hope that my study can be used to advise policies to combat lead toxicity in wildlife and humans alike. Thank you!</a:t>
            </a:r>
            <a:endParaRPr lang="en-US" dirty="0"/>
          </a:p>
        </p:txBody>
      </p:sp>
      <p:sp>
        <p:nvSpPr>
          <p:cNvPr id="4" name="Slide Number Placeholder 3"/>
          <p:cNvSpPr>
            <a:spLocks noGrp="1"/>
          </p:cNvSpPr>
          <p:nvPr>
            <p:ph type="sldNum" sz="quarter" idx="10"/>
          </p:nvPr>
        </p:nvSpPr>
        <p:spPr/>
        <p:txBody>
          <a:bodyPr/>
          <a:lstStyle/>
          <a:p>
            <a:fld id="{4CB2C6A2-5A13-6546-B3F0-BA7BD28419C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284811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Julia Snyder.  </a:t>
            </a:r>
            <a:r>
              <a:rPr lang="en-US" dirty="0" smtClean="0"/>
              <a:t>Worldwide, earthquakes account for </a:t>
            </a:r>
            <a:r>
              <a:rPr lang="en-US" baseline="0" dirty="0" smtClean="0"/>
              <a:t>stress release along tectonic plate boundaries.  </a:t>
            </a:r>
            <a:r>
              <a:rPr lang="en-US" baseline="0" smtClean="0"/>
              <a:t>However, not </a:t>
            </a:r>
            <a:r>
              <a:rPr lang="en-US" baseline="0" dirty="0" smtClean="0"/>
              <a:t>all plate motion driven stress is released in earthquakes.  Slow slip, characterized by enrichment of surface wave, is one suggested mechanism.  In a study of 422 earthquakes that occurred of 1980-2014, 258 were identified as slow slip events using a surface wave analysis known as Centroid Moment Tensor.  When relocated using a surface wave correlation, the slow-slip earthquakes showed spatial distribution along the entire transform, and in both extensional and strike-slip earthquake faulting types.  </a:t>
            </a:r>
            <a:endParaRPr lang="en-US" dirty="0"/>
          </a:p>
        </p:txBody>
      </p:sp>
      <p:sp>
        <p:nvSpPr>
          <p:cNvPr id="4" name="Slide Number Placeholder 3"/>
          <p:cNvSpPr>
            <a:spLocks noGrp="1"/>
          </p:cNvSpPr>
          <p:nvPr>
            <p:ph type="sldNum" sz="quarter" idx="10"/>
          </p:nvPr>
        </p:nvSpPr>
        <p:spPr/>
        <p:txBody>
          <a:bodyPr/>
          <a:lstStyle/>
          <a:p>
            <a:fld id="{BE56E5CF-7BAB-D04A-90C2-CFE1166710B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36502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97E5B0C-2967-4858-95E3-9889387D5E46}" type="slidenum">
              <a:rPr lang="en-US" altLang="en-US" sz="1200"/>
              <a:pPr eaLnBrk="1" hangingPunct="1"/>
              <a:t>6</a:t>
            </a:fld>
            <a:endParaRPr lang="en-US" altLang="en-US" sz="1200"/>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26890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75A21A8-8F50-4EB7-BBE5-DB89E25C0ACB}" type="slidenum">
              <a:rPr lang="en-US" altLang="en-US" sz="1200"/>
              <a:pPr eaLnBrk="1" hangingPunct="1"/>
              <a:t>9</a:t>
            </a:fld>
            <a:endParaRPr lang="en-US" altLang="en-US" sz="1200"/>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107349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D4D3C5-B4B1-468C-AC34-705A06D11CA7}" type="slidenum">
              <a:rPr lang="en-US" altLang="en-US" sz="1200"/>
              <a:pPr eaLnBrk="1" hangingPunct="1"/>
              <a:t>10</a:t>
            </a:fld>
            <a:endParaRPr lang="en-US" altLang="en-US" sz="1200"/>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23"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4148233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7E0BC79-2ACF-4DB8-AB40-47C032271A2C}" type="slidenum">
              <a:rPr lang="en-US" altLang="en-US" sz="1200"/>
              <a:pPr eaLnBrk="1" hangingPunct="1"/>
              <a:t>11</a:t>
            </a:fld>
            <a:endParaRPr lang="en-US" altLang="en-US" sz="12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ea typeface="ＭＳ Ｐゴシック" charset="0"/>
            </a:endParaRPr>
          </a:p>
        </p:txBody>
      </p:sp>
    </p:spTree>
    <p:extLst>
      <p:ext uri="{BB962C8B-B14F-4D97-AF65-F5344CB8AC3E}">
        <p14:creationId xmlns:p14="http://schemas.microsoft.com/office/powerpoint/2010/main" val="266005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7467347-92A9-42B0-B77F-B8AEC7B90975}" type="slidenum">
              <a:rPr lang="en-US" altLang="en-US" sz="1200"/>
              <a:pPr eaLnBrk="1" hangingPunct="1"/>
              <a:t>12</a:t>
            </a:fld>
            <a:endParaRPr lang="en-US" alt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dirty="0" smtClean="0">
              <a:ea typeface="ＭＳ Ｐゴシック" charset="0"/>
            </a:endParaRPr>
          </a:p>
        </p:txBody>
      </p:sp>
    </p:spTree>
    <p:extLst>
      <p:ext uri="{BB962C8B-B14F-4D97-AF65-F5344CB8AC3E}">
        <p14:creationId xmlns:p14="http://schemas.microsoft.com/office/powerpoint/2010/main" val="361028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158393-CEAD-4CED-93B0-5AAF87C83ECE}" type="slidenum">
              <a:rPr lang="en-US" altLang="en-US" sz="1200"/>
              <a:pPr eaLnBrk="1" hangingPunct="1"/>
              <a:t>13</a:t>
            </a:fld>
            <a:endParaRPr lang="en-US" altLang="en-US" sz="1200"/>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p:txBody>
          <a:bodyPr/>
          <a:lstStyle/>
          <a:p>
            <a:pPr eaLnBrk="1" hangingPunct="1">
              <a:defRPr/>
            </a:pPr>
            <a:endParaRPr lang="en-US" dirty="0" smtClean="0">
              <a:ea typeface="ＭＳ Ｐゴシック" charset="0"/>
              <a:cs typeface="+mn-cs"/>
            </a:endParaRPr>
          </a:p>
        </p:txBody>
      </p:sp>
    </p:spTree>
    <p:extLst>
      <p:ext uri="{BB962C8B-B14F-4D97-AF65-F5344CB8AC3E}">
        <p14:creationId xmlns:p14="http://schemas.microsoft.com/office/powerpoint/2010/main" val="31238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4B8EBD7-2682-45EA-B417-1A762ACF6EC3}" type="slidenum">
              <a:rPr lang="en-US" altLang="en-US"/>
              <a:pPr/>
              <a:t>‹#›</a:t>
            </a:fld>
            <a:endParaRPr lang="en-US" altLang="en-US"/>
          </a:p>
        </p:txBody>
      </p:sp>
    </p:spTree>
    <p:extLst>
      <p:ext uri="{BB962C8B-B14F-4D97-AF65-F5344CB8AC3E}">
        <p14:creationId xmlns:p14="http://schemas.microsoft.com/office/powerpoint/2010/main" val="2938682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5B6340-18EA-400A-93A8-BF1640D090A6}" type="slidenum">
              <a:rPr lang="en-US" altLang="en-US"/>
              <a:pPr/>
              <a:t>‹#›</a:t>
            </a:fld>
            <a:endParaRPr lang="en-US" altLang="en-US"/>
          </a:p>
        </p:txBody>
      </p:sp>
    </p:spTree>
    <p:extLst>
      <p:ext uri="{BB962C8B-B14F-4D97-AF65-F5344CB8AC3E}">
        <p14:creationId xmlns:p14="http://schemas.microsoft.com/office/powerpoint/2010/main" val="192112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5955982-C447-472B-B39D-34256D9D4186}" type="slidenum">
              <a:rPr lang="en-US" altLang="en-US"/>
              <a:pPr/>
              <a:t>‹#›</a:t>
            </a:fld>
            <a:endParaRPr lang="en-US" altLang="en-US"/>
          </a:p>
        </p:txBody>
      </p:sp>
    </p:spTree>
    <p:extLst>
      <p:ext uri="{BB962C8B-B14F-4D97-AF65-F5344CB8AC3E}">
        <p14:creationId xmlns:p14="http://schemas.microsoft.com/office/powerpoint/2010/main" val="227443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7D86624-48C8-4875-9F13-0F48114D5DEC}" type="slidenum">
              <a:rPr lang="en-US" altLang="en-US"/>
              <a:pPr/>
              <a:t>‹#›</a:t>
            </a:fld>
            <a:endParaRPr lang="en-US" altLang="en-US"/>
          </a:p>
        </p:txBody>
      </p:sp>
    </p:spTree>
    <p:extLst>
      <p:ext uri="{BB962C8B-B14F-4D97-AF65-F5344CB8AC3E}">
        <p14:creationId xmlns:p14="http://schemas.microsoft.com/office/powerpoint/2010/main" val="276198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C5E679-5156-4528-8644-E696BD0E7ED4}" type="slidenum">
              <a:rPr lang="en-US" altLang="en-US"/>
              <a:pPr/>
              <a:t>‹#›</a:t>
            </a:fld>
            <a:endParaRPr lang="en-US" altLang="en-US"/>
          </a:p>
        </p:txBody>
      </p:sp>
    </p:spTree>
    <p:extLst>
      <p:ext uri="{BB962C8B-B14F-4D97-AF65-F5344CB8AC3E}">
        <p14:creationId xmlns:p14="http://schemas.microsoft.com/office/powerpoint/2010/main" val="294609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26632F-5FF8-491C-ADDA-B9CD6E27382C}"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B86CE4-3596-4298-A5AC-D46828FA14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54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152043-C5F3-41C9-B054-6B258B337C00}"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9FC133-CEB5-4750-96A4-5CBBC19FF7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8480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464922-C233-A641-A112-995339438BB8}"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782E71-C901-814A-8605-0144756AA6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87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CFBF24-F469-8F42-81E0-8D548754BA89}" type="datetimeFigureOut">
              <a:rPr lang="en-US" smtClean="0">
                <a:solidFill>
                  <a:prstClr val="white">
                    <a:tint val="75000"/>
                  </a:prstClr>
                </a:solidFill>
              </a:rPr>
              <a:pPr/>
              <a:t>10/26/2017</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742F18E-5C67-B54D-8540-647EE94EDB2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28631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8C28E3BF-62B7-B049-861A-107602A66A3D}"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7D7F93F-93B8-BC4C-85A4-E18D4D8768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545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1D7C6C-E811-B741-BDB6-DE588A27E294}"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EEFC9E-9C87-DF4E-848C-D8EA5C13C5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0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B33AAC-BD1D-4F40-866F-389D1DBD128C}" type="slidenum">
              <a:rPr lang="en-US" altLang="en-US"/>
              <a:pPr/>
              <a:t>‹#›</a:t>
            </a:fld>
            <a:endParaRPr lang="en-US" altLang="en-US"/>
          </a:p>
        </p:txBody>
      </p:sp>
    </p:spTree>
    <p:extLst>
      <p:ext uri="{BB962C8B-B14F-4D97-AF65-F5344CB8AC3E}">
        <p14:creationId xmlns:p14="http://schemas.microsoft.com/office/powerpoint/2010/main" val="4017477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srgbClr val="070707">
                    <a:tint val="75000"/>
                  </a:srgbClr>
                </a:solidFill>
              </a:rPr>
              <a:pPr/>
              <a:t>10/26/2017</a:t>
            </a:fld>
            <a:endParaRPr lang="en-US">
              <a:solidFill>
                <a:srgbClr val="070707">
                  <a:tint val="75000"/>
                </a:srgbClr>
              </a:solidFill>
            </a:endParaRPr>
          </a:p>
        </p:txBody>
      </p:sp>
      <p:sp>
        <p:nvSpPr>
          <p:cNvPr id="5" name="Footer Placeholder 4"/>
          <p:cNvSpPr>
            <a:spLocks noGrp="1"/>
          </p:cNvSpPr>
          <p:nvPr>
            <p:ph type="ftr" sz="quarter" idx="11"/>
          </p:nvPr>
        </p:nvSpPr>
        <p:spPr/>
        <p:txBody>
          <a:bodyPr/>
          <a:lstStyle/>
          <a:p>
            <a:endParaRPr lang="en-US">
              <a:solidFill>
                <a:srgbClr val="070707">
                  <a:tint val="75000"/>
                </a:srgbClr>
              </a:solidFill>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srgbClr val="070707">
                    <a:tint val="75000"/>
                  </a:srgbClr>
                </a:solidFill>
              </a:rPr>
              <a:pPr/>
              <a:t>‹#›</a:t>
            </a:fld>
            <a:endParaRPr lang="en-US">
              <a:solidFill>
                <a:srgbClr val="070707">
                  <a:tint val="75000"/>
                </a:srgbClr>
              </a:solidFill>
            </a:endParaRPr>
          </a:p>
        </p:txBody>
      </p:sp>
    </p:spTree>
    <p:extLst>
      <p:ext uri="{BB962C8B-B14F-4D97-AF65-F5344CB8AC3E}">
        <p14:creationId xmlns:p14="http://schemas.microsoft.com/office/powerpoint/2010/main" val="102389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7E5092-A500-AB46-B169-63B48DBD36C1}" type="datetimeFigureOut">
              <a:rPr lang="en-US" smtClean="0">
                <a:solidFill>
                  <a:prstClr val="black">
                    <a:tint val="75000"/>
                  </a:prstClr>
                </a:solidFill>
              </a:rPr>
              <a:pPr/>
              <a:t>10/26/2017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EDF5ED-7525-6249-BC0C-F0FEE3C0F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71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6FF32A-C107-DE4F-8F63-3E2CB764F7C4}" type="datetimeFigureOut">
              <a:rPr lang="en-US" smtClean="0">
                <a:solidFill>
                  <a:prstClr val="black">
                    <a:tint val="75000"/>
                  </a:prstClr>
                </a:solidFill>
              </a:rPr>
              <a:pPr/>
              <a:t>10/26/2017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6DEB93-26DF-AE42-886C-A4117D9954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73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739F8E-38D1-40D9-BBF0-98D134C734FA}"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9E93672-E2FA-4877-83E7-854FC6E81C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969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A6F8C-C492-E147-8A97-C012F5B694D9}" type="datetimeFigureOut">
              <a:rPr lang="en-US" smtClean="0">
                <a:solidFill>
                  <a:prstClr val="black">
                    <a:tint val="75000"/>
                  </a:prstClr>
                </a:solidFill>
              </a:rPr>
              <a:pPr/>
              <a:t>10/26/2017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F9C22E2-4B9A-EB4D-A2CD-B401CBA028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075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915412-4137-6949-BD9E-D7C882E2F379}" type="datetimeFigureOut">
              <a:rPr lang="en-US" smtClean="0">
                <a:solidFill>
                  <a:prstClr val="black">
                    <a:tint val="75000"/>
                  </a:prstClr>
                </a:solidFill>
              </a:rPr>
              <a:pPr/>
              <a:t>10/26/2017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86B2288-3062-694D-A64A-05038D1DD11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821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A7F0EE-9A01-4AA3-84A1-A800381D0564}"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8120EC-8B16-4698-B31A-6F65B921CE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98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B99DA7-B143-0543-AC84-DBA371EAEC72}"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761B64-BA58-334B-986A-8449724D2A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62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E6DC6A-D386-42EB-89E4-F3D61E789153}" type="slidenum">
              <a:rPr lang="en-US" altLang="en-US"/>
              <a:pPr/>
              <a:t>‹#›</a:t>
            </a:fld>
            <a:endParaRPr lang="en-US" altLang="en-US"/>
          </a:p>
        </p:txBody>
      </p:sp>
    </p:spTree>
    <p:extLst>
      <p:ext uri="{BB962C8B-B14F-4D97-AF65-F5344CB8AC3E}">
        <p14:creationId xmlns:p14="http://schemas.microsoft.com/office/powerpoint/2010/main" val="706658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223BD4-3D14-488A-AC44-7D1D41F255DB}" type="slidenum">
              <a:rPr lang="en-US" altLang="en-US"/>
              <a:pPr/>
              <a:t>‹#›</a:t>
            </a:fld>
            <a:endParaRPr lang="en-US" altLang="en-US"/>
          </a:p>
        </p:txBody>
      </p:sp>
    </p:spTree>
    <p:extLst>
      <p:ext uri="{BB962C8B-B14F-4D97-AF65-F5344CB8AC3E}">
        <p14:creationId xmlns:p14="http://schemas.microsoft.com/office/powerpoint/2010/main" val="390077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1ED3C2-25E7-4356-8F15-13763F6BF6E1}" type="slidenum">
              <a:rPr lang="en-US" altLang="en-US"/>
              <a:pPr/>
              <a:t>‹#›</a:t>
            </a:fld>
            <a:endParaRPr lang="en-US" altLang="en-US"/>
          </a:p>
        </p:txBody>
      </p:sp>
    </p:spTree>
    <p:extLst>
      <p:ext uri="{BB962C8B-B14F-4D97-AF65-F5344CB8AC3E}">
        <p14:creationId xmlns:p14="http://schemas.microsoft.com/office/powerpoint/2010/main" val="300771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D1F89BC-06F0-4BF0-AB04-A3E758E7CCF2}" type="slidenum">
              <a:rPr lang="en-US" altLang="en-US"/>
              <a:pPr/>
              <a:t>‹#›</a:t>
            </a:fld>
            <a:endParaRPr lang="en-US" altLang="en-US"/>
          </a:p>
        </p:txBody>
      </p:sp>
    </p:spTree>
    <p:extLst>
      <p:ext uri="{BB962C8B-B14F-4D97-AF65-F5344CB8AC3E}">
        <p14:creationId xmlns:p14="http://schemas.microsoft.com/office/powerpoint/2010/main" val="419124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2BFAEC8-1FA0-4EC0-8D76-C9C10754B6A8}" type="slidenum">
              <a:rPr lang="en-US" altLang="en-US"/>
              <a:pPr/>
              <a:t>‹#›</a:t>
            </a:fld>
            <a:endParaRPr lang="en-US" altLang="en-US"/>
          </a:p>
        </p:txBody>
      </p:sp>
    </p:spTree>
    <p:extLst>
      <p:ext uri="{BB962C8B-B14F-4D97-AF65-F5344CB8AC3E}">
        <p14:creationId xmlns:p14="http://schemas.microsoft.com/office/powerpoint/2010/main" val="265217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54C5020-4433-4E1A-AEA4-7E86BADCEF2C}" type="slidenum">
              <a:rPr lang="en-US" altLang="en-US"/>
              <a:pPr/>
              <a:t>‹#›</a:t>
            </a:fld>
            <a:endParaRPr lang="en-US" altLang="en-US"/>
          </a:p>
        </p:txBody>
      </p:sp>
    </p:spTree>
    <p:extLst>
      <p:ext uri="{BB962C8B-B14F-4D97-AF65-F5344CB8AC3E}">
        <p14:creationId xmlns:p14="http://schemas.microsoft.com/office/powerpoint/2010/main" val="2173951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772FA06-1949-4F18-AFD5-B180AF4C7F04}" type="slidenum">
              <a:rPr lang="en-US" altLang="en-US"/>
              <a:pPr/>
              <a:t>‹#›</a:t>
            </a:fld>
            <a:endParaRPr lang="en-US" altLang="en-US"/>
          </a:p>
        </p:txBody>
      </p:sp>
    </p:spTree>
    <p:extLst>
      <p:ext uri="{BB962C8B-B14F-4D97-AF65-F5344CB8AC3E}">
        <p14:creationId xmlns:p14="http://schemas.microsoft.com/office/powerpoint/2010/main" val="119828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BF648D88-1687-44B2-AADD-91E4E094D8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E56FF32A-C107-DE4F-8F63-3E2CB764F7C4}"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76DEB93-26DF-AE42-886C-A4117D995482}"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94265104"/>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8739F8E-38D1-40D9-BBF0-98D134C734FA}" type="datetimeFigureOut">
              <a:rPr lang="en-US" smtClean="0">
                <a:solidFill>
                  <a:prstClr val="black">
                    <a:tint val="75000"/>
                  </a:prstClr>
                </a:solidFill>
                <a:latin typeface="Calibri" panose="020F0502020204030204"/>
                <a:ea typeface="+mn-ea"/>
              </a:rPr>
              <a:pPr fontAlgn="auto">
                <a:spcBef>
                  <a:spcPts val="0"/>
                </a:spcBef>
                <a:spcAft>
                  <a:spcPts val="0"/>
                </a:spcAft>
              </a:pPr>
              <a:t>10/26/2017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9E93672-E2FA-4877-83E7-854FC6E81CA4}"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53112344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3DA6F8C-C492-E147-8A97-C012F5B694D9}"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F9C22E2-4B9A-EB4D-A2CD-B401CBA028B4}"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469760438"/>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B4915412-4137-6949-BD9E-D7C882E2F379}"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86B2288-3062-694D-A64A-05038D1DD119}"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235591866"/>
      </p:ext>
    </p:extLst>
  </p:cSld>
  <p:clrMap bg1="lt1" tx1="dk1" bg2="lt2" tx2="dk2" accent1="accent1" accent2="accent2" accent3="accent3" accent4="accent4" accent5="accent5" accent6="accent6" hlink="hlink" folHlink="folHlink"/>
  <p:sldLayoutIdLst>
    <p:sldLayoutId id="214748368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AA7F0EE-9A01-4AA3-84A1-A800381D0564}" type="datetimeFigureOut">
              <a:rPr lang="en-US" smtClean="0">
                <a:solidFill>
                  <a:prstClr val="black">
                    <a:tint val="75000"/>
                  </a:prstClr>
                </a:solidFill>
                <a:latin typeface="Calibri" panose="020F0502020204030204"/>
                <a:ea typeface="+mn-ea"/>
              </a:rPr>
              <a:pPr fontAlgn="auto">
                <a:spcBef>
                  <a:spcPts val="0"/>
                </a:spcBef>
                <a:spcAft>
                  <a:spcPts val="0"/>
                </a:spcAft>
              </a:pPr>
              <a:t>10/26/2017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8120EC-8B16-4698-B31A-6F65B921CE3C}" type="slidenum">
              <a:rPr lang="en-US" smtClean="0">
                <a:solidFill>
                  <a:prstClr val="black">
                    <a:tint val="75000"/>
                  </a:prstClr>
                </a:solidFill>
                <a:latin typeface="Calibri" panose="020F0502020204030204"/>
                <a:ea typeface="+mn-ea"/>
              </a:rPr>
              <a:pPr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426863366"/>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12B99DA7-B143-0543-AC84-DBA371EAEC72}"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5761B64-BA58-334B-986A-8449724D2A84}"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649008985"/>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126632F-5FF8-491C-ADDA-B9CD6E27382C}" type="datetimeFigureOut">
              <a:rPr lang="en-US" smtClean="0">
                <a:solidFill>
                  <a:prstClr val="black">
                    <a:tint val="75000"/>
                  </a:prstClr>
                </a:solidFill>
                <a:latin typeface="Calibri"/>
                <a:ea typeface="+mn-ea"/>
              </a:rPr>
              <a:pPr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3B86CE4-3596-4298-A5AC-D46828FA1439}"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55024051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07152043-C5F3-41C9-B054-6B258B337C00}" type="datetimeFigureOut">
              <a:rPr lang="en-US" smtClean="0">
                <a:solidFill>
                  <a:prstClr val="black">
                    <a:tint val="75000"/>
                  </a:prstClr>
                </a:solidFill>
                <a:latin typeface="Calibri" panose="020F0502020204030204"/>
                <a:ea typeface="+mn-ea"/>
              </a:rPr>
              <a:pPr defTabSz="685800" fontAlgn="auto">
                <a:spcBef>
                  <a:spcPts val="0"/>
                </a:spcBef>
                <a:spcAft>
                  <a:spcPts val="0"/>
                </a:spcAft>
              </a:pPr>
              <a:t>10/26/2017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6B9FC133-CEB5-4750-96A4-5CBBC19FF73C}"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598451423"/>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3464922-C233-A641-A112-995339438BB8}"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8D782E71-C901-814A-8605-0144756AA657}"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155574742"/>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D2CFBF24-F469-8F42-81E0-8D548754BA89}" type="datetimeFigureOut">
              <a:rPr lang="en-US" smtClean="0">
                <a:solidFill>
                  <a:prstClr val="white">
                    <a:tint val="75000"/>
                  </a:prstClr>
                </a:solidFill>
                <a:latin typeface="Calibri"/>
                <a:ea typeface="+mn-ea"/>
              </a:rPr>
              <a:pPr defTabSz="457200" fontAlgn="auto">
                <a:spcBef>
                  <a:spcPts val="0"/>
                </a:spcBef>
                <a:spcAft>
                  <a:spcPts val="0"/>
                </a:spcAft>
              </a:pPr>
              <a:t>10/26/2017</a:t>
            </a:fld>
            <a:endParaRPr lang="en-US">
              <a:solidFill>
                <a:prstClr val="white">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white">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742F18E-5C67-B54D-8540-647EE94EDB2E}" type="slidenum">
              <a:rPr lang="en-US" smtClean="0">
                <a:solidFill>
                  <a:prstClr val="white">
                    <a:tint val="75000"/>
                  </a:prstClr>
                </a:solidFill>
                <a:latin typeface="Calibri"/>
                <a:ea typeface="+mn-ea"/>
              </a:rPr>
              <a:pPr defTabSz="457200" fontAlgn="auto">
                <a:spcBef>
                  <a:spcPts val="0"/>
                </a:spcBef>
                <a:spcAft>
                  <a:spcPts val="0"/>
                </a:spcAft>
              </a:pPr>
              <a:t>‹#›</a:t>
            </a:fld>
            <a:endParaRPr lang="en-US">
              <a:solidFill>
                <a:prstClr val="white">
                  <a:tint val="75000"/>
                </a:prstClr>
              </a:solidFill>
              <a:latin typeface="Calibri"/>
              <a:ea typeface="+mn-ea"/>
            </a:endParaRPr>
          </a:p>
        </p:txBody>
      </p:sp>
    </p:spTree>
    <p:extLst>
      <p:ext uri="{BB962C8B-B14F-4D97-AF65-F5344CB8AC3E}">
        <p14:creationId xmlns:p14="http://schemas.microsoft.com/office/powerpoint/2010/main" val="63364991"/>
      </p:ext>
    </p:extLst>
  </p:cSld>
  <p:clrMap bg1="dk1" tx1="lt1" bg2="dk2" tx2="lt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C28E3BF-62B7-B049-861A-107602A66A3D}"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7D7F93F-93B8-BC4C-85A4-E18D4D8768FE}"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934529280"/>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61D7C6C-E811-B741-BDB6-DE588A27E294}" type="datetimeFigureOut">
              <a:rPr lang="en-US" smtClean="0">
                <a:solidFill>
                  <a:prstClr val="black">
                    <a:tint val="75000"/>
                  </a:prstClr>
                </a:solidFill>
                <a:latin typeface="Calibri"/>
                <a:ea typeface="+mn-ea"/>
              </a:rPr>
              <a:pPr defTabSz="457200" fontAlgn="auto">
                <a:spcBef>
                  <a:spcPts val="0"/>
                </a:spcBef>
                <a:spcAft>
                  <a:spcPts val="0"/>
                </a:spcAft>
              </a:pPr>
              <a:t>10/26/2017</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AEEFC9E-9C87-DF4E-848C-D8EA5C13C53D}"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722979807"/>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BFECD78-3C8E-49F2-8FAB-59489D168ABB}" type="datetimeFigureOut">
              <a:rPr lang="en-US" smtClean="0">
                <a:solidFill>
                  <a:srgbClr val="070707">
                    <a:tint val="75000"/>
                  </a:srgbClr>
                </a:solidFill>
                <a:latin typeface="Calibri"/>
                <a:ea typeface="+mn-ea"/>
              </a:rPr>
              <a:pPr fontAlgn="auto">
                <a:spcBef>
                  <a:spcPts val="0"/>
                </a:spcBef>
                <a:spcAft>
                  <a:spcPts val="0"/>
                </a:spcAft>
              </a:pPr>
              <a:t>10/26/2017</a:t>
            </a:fld>
            <a:endParaRPr lang="en-US">
              <a:solidFill>
                <a:srgbClr val="070707">
                  <a:tint val="75000"/>
                </a:srgb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srgbClr val="070707">
                  <a:tint val="75000"/>
                </a:srgb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FB56013-B943-42BA-886F-6F9D4EB85E9D}" type="slidenum">
              <a:rPr lang="en-US" smtClean="0">
                <a:solidFill>
                  <a:srgbClr val="070707">
                    <a:tint val="75000"/>
                  </a:srgbClr>
                </a:solidFill>
                <a:latin typeface="Calibri"/>
                <a:ea typeface="+mn-ea"/>
              </a:rPr>
              <a:pPr fontAlgn="auto">
                <a:spcBef>
                  <a:spcPts val="0"/>
                </a:spcBef>
                <a:spcAft>
                  <a:spcPts val="0"/>
                </a:spcAft>
              </a:pPr>
              <a:t>‹#›</a:t>
            </a:fld>
            <a:endParaRPr lang="en-US">
              <a:solidFill>
                <a:srgbClr val="070707">
                  <a:tint val="75000"/>
                </a:srgbClr>
              </a:solidFill>
              <a:latin typeface="Calibri"/>
              <a:ea typeface="+mn-ea"/>
            </a:endParaRPr>
          </a:p>
        </p:txBody>
      </p:sp>
    </p:spTree>
    <p:extLst>
      <p:ext uri="{BB962C8B-B14F-4D97-AF65-F5344CB8AC3E}">
        <p14:creationId xmlns:p14="http://schemas.microsoft.com/office/powerpoint/2010/main" val="579981088"/>
      </p:ext>
    </p:extLst>
  </p:cSld>
  <p:clrMap bg1="dk1" tx1="lt1" bg2="dk2" tx2="lt2" accent1="accent1" accent2="accent2" accent3="accent3" accent4="accent4" accent5="accent5" accent6="accent6" hlink="hlink" folHlink="folHlink"/>
  <p:sldLayoutIdLst>
    <p:sldLayoutId id="21474836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9C7E5092-A500-AB46-B169-63B48DBD36C1}" type="datetimeFigureOut">
              <a:rPr lang="en-US" smtClean="0">
                <a:solidFill>
                  <a:prstClr val="black">
                    <a:tint val="75000"/>
                  </a:prstClr>
                </a:solidFill>
                <a:latin typeface="Calibri" panose="020F0502020204030204"/>
                <a:ea typeface="+mn-ea"/>
              </a:rPr>
              <a:pPr defTabSz="685800" fontAlgn="auto">
                <a:spcBef>
                  <a:spcPts val="0"/>
                </a:spcBef>
                <a:spcAft>
                  <a:spcPts val="0"/>
                </a:spcAft>
              </a:pPr>
              <a:t>10/26/2017</a:t>
            </a:fld>
            <a:endParaRPr lang="en-US">
              <a:solidFill>
                <a:prstClr val="black">
                  <a:tint val="75000"/>
                </a:prstClr>
              </a:solidFill>
              <a:latin typeface="Calibri" panose="020F0502020204030204"/>
              <a:ea typeface="+mn-ea"/>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a typeface="+mn-ea"/>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DCEDF5ED-7525-6249-BC0C-F0FEE3C0F236}"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710464204"/>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http:/iridl.ldeo.columbia.edu/SOURCES/.LDEO/.Deep_Sea_Core/datasetselectplot+.auxfig+X/280./360./plotrange/Y/30/80/plotrange+/plotborder+72+psdef/plotaxislength+432+psdef+.gif"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Layout" Target="../slideLayouts/slideLayout20.xml"/><Relationship Id="rId6" Type="http://schemas.openxmlformats.org/officeDocument/2006/relationships/image" Target="../media/image44.jpe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47.jpeg"/><Relationship Id="rId4" Type="http://schemas.openxmlformats.org/officeDocument/2006/relationships/image" Target="../media/image43.jpe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49.tiff"/></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9.xml"/><Relationship Id="rId16" Type="http://schemas.openxmlformats.org/officeDocument/2006/relationships/image" Target="../media/image63.jpeg"/><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tiff"/><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7.tiff"/><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6.xml"/><Relationship Id="rId4" Type="http://schemas.openxmlformats.org/officeDocument/2006/relationships/image" Target="../media/image80.gi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838200"/>
            <a:ext cx="8686800" cy="48942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buFont typeface="Wingdings" panose="05000000000000000000" pitchFamily="2" charset="2"/>
              <a:buChar char="ü"/>
            </a:pPr>
            <a:r>
              <a:rPr lang="en-US" altLang="en-US" b="1" dirty="0">
                <a:solidFill>
                  <a:srgbClr val="66FFFF"/>
                </a:solidFill>
              </a:rPr>
              <a:t>  Informative yet succinct title</a:t>
            </a:r>
          </a:p>
          <a:p>
            <a:pPr eaLnBrk="1" hangingPunct="1"/>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Your name &amp; affiliation</a:t>
            </a:r>
          </a:p>
          <a:p>
            <a:pPr eaLnBrk="1" hangingPunct="1"/>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Your mentor</a:t>
            </a:r>
            <a:r>
              <a:rPr lang="ja-JP" altLang="en-US" b="1" dirty="0">
                <a:solidFill>
                  <a:srgbClr val="66FFFF"/>
                </a:solidFill>
              </a:rPr>
              <a:t>’</a:t>
            </a:r>
            <a:r>
              <a:rPr lang="en-US" altLang="ja-JP" b="1" dirty="0">
                <a:solidFill>
                  <a:srgbClr val="66FFFF"/>
                </a:solidFill>
              </a:rPr>
              <a:t>s name and affiliation </a:t>
            </a:r>
            <a:r>
              <a:rPr lang="en-US" altLang="ja-JP" b="1" u="sng" dirty="0">
                <a:solidFill>
                  <a:srgbClr val="66FFFF"/>
                </a:solidFill>
              </a:rPr>
              <a:t>(no advisor</a:t>
            </a:r>
            <a:r>
              <a:rPr lang="en-US" altLang="ja-JP" b="1" dirty="0">
                <a:solidFill>
                  <a:srgbClr val="66FFFF"/>
                </a:solidFill>
              </a:rPr>
              <a:t>)</a:t>
            </a:r>
          </a:p>
          <a:p>
            <a:pPr eaLnBrk="1" hangingPunct="1"/>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Large enough font with appropriate visual emphasis</a:t>
            </a:r>
          </a:p>
          <a:p>
            <a:pPr eaLnBrk="1" hangingPunct="1">
              <a:buFont typeface="Wingdings" panose="05000000000000000000" pitchFamily="2" charset="2"/>
              <a:buChar char="ü"/>
            </a:pPr>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High contrast between text and background</a:t>
            </a:r>
          </a:p>
          <a:p>
            <a:pPr eaLnBrk="1" hangingPunct="1">
              <a:buFont typeface="Wingdings" panose="05000000000000000000" pitchFamily="2" charset="2"/>
              <a:buChar char="ü"/>
            </a:pPr>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Little text (you have </a:t>
            </a:r>
            <a:r>
              <a:rPr lang="en-US" altLang="en-US" b="1" smtClean="0">
                <a:solidFill>
                  <a:srgbClr val="66FFFF"/>
                </a:solidFill>
              </a:rPr>
              <a:t>30 seconds to </a:t>
            </a:r>
            <a:r>
              <a:rPr lang="en-US" altLang="en-US" b="1" dirty="0">
                <a:solidFill>
                  <a:srgbClr val="66FFFF"/>
                </a:solidFill>
              </a:rPr>
              <a:t>tell the story)</a:t>
            </a:r>
          </a:p>
          <a:p>
            <a:pPr eaLnBrk="1" hangingPunct="1">
              <a:buFont typeface="Wingdings" panose="05000000000000000000" pitchFamily="2" charset="2"/>
              <a:buChar char="ü"/>
            </a:pPr>
            <a:endParaRPr lang="en-US" altLang="en-US" b="1" dirty="0">
              <a:solidFill>
                <a:srgbClr val="66FFFF"/>
              </a:solidFill>
            </a:endParaRPr>
          </a:p>
          <a:p>
            <a:pPr eaLnBrk="1" hangingPunct="1">
              <a:buFont typeface="Wingdings" panose="05000000000000000000" pitchFamily="2" charset="2"/>
              <a:buChar char="ü"/>
            </a:pPr>
            <a:r>
              <a:rPr lang="en-US" altLang="en-US" b="1" dirty="0">
                <a:solidFill>
                  <a:srgbClr val="66FFFF"/>
                </a:solidFill>
              </a:rPr>
              <a:t>  Pretty pictures (a good lure!)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p:txBody>
          <a:bodyPr/>
          <a:lstStyle/>
          <a:p>
            <a:pPr eaLnBrk="1" hangingPunct="1">
              <a:defRPr/>
            </a:pPr>
            <a:r>
              <a:rPr lang="en-US" smtClean="0">
                <a:ea typeface="+mj-ea"/>
                <a:cs typeface="+mj-cs"/>
              </a:rPr>
              <a:t>Conuegra</a:t>
            </a:r>
          </a:p>
        </p:txBody>
      </p:sp>
      <p:pic>
        <p:nvPicPr>
          <p:cNvPr id="24578" name="Picture 2" descr="consuegr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title" idx="4294967295"/>
          </p:nvPr>
        </p:nvSpPr>
        <p:spPr/>
        <p:txBody>
          <a:bodyPr/>
          <a:lstStyle/>
          <a:p>
            <a:pPr eaLnBrk="1" hangingPunct="1">
              <a:defRPr/>
            </a:pPr>
            <a:r>
              <a:rPr lang="en-US" smtClean="0">
                <a:ea typeface="ＭＳ Ｐゴシック" charset="0"/>
              </a:rPr>
              <a:t>Kamrath</a:t>
            </a:r>
          </a:p>
        </p:txBody>
      </p:sp>
      <p:pic>
        <p:nvPicPr>
          <p:cNvPr id="26626" name="Picture 2" descr="kamra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idx="4294967295"/>
          </p:nvPr>
        </p:nvSpPr>
        <p:spPr/>
        <p:txBody>
          <a:bodyPr/>
          <a:lstStyle/>
          <a:p>
            <a:pPr eaLnBrk="1" hangingPunct="1">
              <a:defRPr/>
            </a:pPr>
            <a:r>
              <a:rPr lang="en-US" smtClean="0">
                <a:ea typeface="ＭＳ Ｐゴシック" charset="0"/>
              </a:rPr>
              <a:t>Konecky</a:t>
            </a:r>
          </a:p>
        </p:txBody>
      </p:sp>
      <p:pic>
        <p:nvPicPr>
          <p:cNvPr id="28674" name="Picture 2" descr="koneck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idx="4294967295"/>
          </p:nvPr>
        </p:nvSpPr>
        <p:spPr/>
        <p:txBody>
          <a:bodyPr/>
          <a:lstStyle/>
          <a:p>
            <a:pPr eaLnBrk="1" hangingPunct="1">
              <a:defRPr/>
            </a:pPr>
            <a:r>
              <a:rPr lang="en-US" smtClean="0">
                <a:ea typeface="+mj-ea"/>
                <a:cs typeface="+mj-cs"/>
              </a:rPr>
              <a:t>Di Lorenzo</a:t>
            </a:r>
          </a:p>
        </p:txBody>
      </p:sp>
      <p:pic>
        <p:nvPicPr>
          <p:cNvPr id="30722" name="Picture 2" descr="dilorenz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idx="4294967295"/>
          </p:nvPr>
        </p:nvSpPr>
        <p:spPr/>
        <p:txBody>
          <a:bodyPr/>
          <a:lstStyle/>
          <a:p>
            <a:pPr eaLnBrk="1" hangingPunct="1">
              <a:defRPr/>
            </a:pPr>
            <a:r>
              <a:rPr lang="en-US" smtClean="0">
                <a:ea typeface="+mj-ea"/>
                <a:cs typeface="+mj-cs"/>
              </a:rPr>
              <a:t>Freedman</a:t>
            </a:r>
          </a:p>
        </p:txBody>
      </p:sp>
      <p:pic>
        <p:nvPicPr>
          <p:cNvPr id="32770" name="Picture 2" descr="frreed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defRPr/>
            </a:pPr>
            <a:r>
              <a:rPr lang="en-US" smtClean="0">
                <a:ea typeface="ＭＳ Ｐゴシック" charset="0"/>
              </a:rPr>
              <a:t>Lewis</a:t>
            </a:r>
          </a:p>
        </p:txBody>
      </p:sp>
      <p:pic>
        <p:nvPicPr>
          <p:cNvPr id="34818" name="Picture 3" descr="lewi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0" y="95250"/>
            <a:ext cx="88900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3600" smtClean="0">
                <a:ea typeface="+mj-ea"/>
                <a:cs typeface="+mj-cs"/>
              </a:rPr>
              <a:t>Designing a Sustainable Water System for Manhattanville</a:t>
            </a:r>
          </a:p>
        </p:txBody>
      </p:sp>
      <p:grpSp>
        <p:nvGrpSpPr>
          <p:cNvPr id="36866" name="Group 3"/>
          <p:cNvGrpSpPr>
            <a:grpSpLocks noGrp="1" noChangeAspect="1"/>
          </p:cNvGrpSpPr>
          <p:nvPr/>
        </p:nvGrpSpPr>
        <p:grpSpPr bwMode="auto">
          <a:xfrm>
            <a:off x="228600" y="3429000"/>
            <a:ext cx="8686800" cy="3048000"/>
            <a:chOff x="124" y="796"/>
            <a:chExt cx="5898" cy="2755"/>
          </a:xfrm>
        </p:grpSpPr>
        <p:sp>
          <p:nvSpPr>
            <p:cNvPr id="36869" name="AutoShape 4"/>
            <p:cNvSpPr>
              <a:spLocks noChangeAspect="1" noChangeArrowheads="1" noTextEdit="1"/>
            </p:cNvSpPr>
            <p:nvPr/>
          </p:nvSpPr>
          <p:spPr bwMode="auto">
            <a:xfrm>
              <a:off x="124" y="796"/>
              <a:ext cx="5898" cy="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cxnSp>
          <p:nvCxnSpPr>
            <p:cNvPr id="36870" name="_s13317"/>
            <p:cNvCxnSpPr>
              <a:cxnSpLocks noChangeShapeType="1"/>
              <a:stCxn id="36894" idx="0"/>
              <a:endCxn id="36885" idx="2"/>
            </p:cNvCxnSpPr>
            <p:nvPr/>
          </p:nvCxnSpPr>
          <p:spPr bwMode="auto">
            <a:xfrm rot="5400000" flipH="1">
              <a:off x="5267" y="1852"/>
              <a:ext cx="145" cy="503"/>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1" name="_s13318"/>
            <p:cNvCxnSpPr>
              <a:cxnSpLocks noChangeShapeType="1"/>
              <a:stCxn id="36893" idx="0"/>
              <a:endCxn id="36885" idx="2"/>
            </p:cNvCxnSpPr>
            <p:nvPr/>
          </p:nvCxnSpPr>
          <p:spPr bwMode="auto">
            <a:xfrm rot="-5400000">
              <a:off x="4763" y="1852"/>
              <a:ext cx="145" cy="504"/>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2" name="_s13319"/>
            <p:cNvCxnSpPr>
              <a:cxnSpLocks noChangeShapeType="1"/>
              <a:stCxn id="36892" idx="1"/>
              <a:endCxn id="36890" idx="2"/>
            </p:cNvCxnSpPr>
            <p:nvPr/>
          </p:nvCxnSpPr>
          <p:spPr bwMode="auto">
            <a:xfrm rot="10800000">
              <a:off x="3576" y="2518"/>
              <a:ext cx="144" cy="719"/>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3" name="_s13320"/>
            <p:cNvCxnSpPr>
              <a:cxnSpLocks noChangeShapeType="1"/>
              <a:stCxn id="36891" idx="1"/>
              <a:endCxn id="36890" idx="2"/>
            </p:cNvCxnSpPr>
            <p:nvPr/>
          </p:nvCxnSpPr>
          <p:spPr bwMode="auto">
            <a:xfrm rot="10800000">
              <a:off x="3576" y="2518"/>
              <a:ext cx="144" cy="287"/>
            </a:xfrm>
            <a:prstGeom prst="bentConnector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4" name="_s13321"/>
            <p:cNvCxnSpPr>
              <a:cxnSpLocks noChangeShapeType="1"/>
              <a:stCxn id="36890" idx="0"/>
              <a:endCxn id="36886" idx="2"/>
            </p:cNvCxnSpPr>
            <p:nvPr/>
          </p:nvCxnSpPr>
          <p:spPr bwMode="auto">
            <a:xfrm rot="5400000" flipH="1">
              <a:off x="3396" y="1996"/>
              <a:ext cx="145" cy="215"/>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5" name="_s13322"/>
            <p:cNvCxnSpPr>
              <a:cxnSpLocks noChangeShapeType="1"/>
              <a:stCxn id="36889" idx="0"/>
              <a:endCxn id="36886" idx="2"/>
            </p:cNvCxnSpPr>
            <p:nvPr/>
          </p:nvCxnSpPr>
          <p:spPr bwMode="auto">
            <a:xfrm rot="-5400000">
              <a:off x="2893" y="1708"/>
              <a:ext cx="145" cy="791"/>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6" name="_s13323"/>
            <p:cNvCxnSpPr>
              <a:cxnSpLocks noChangeShapeType="1"/>
              <a:stCxn id="36888" idx="0"/>
              <a:endCxn id="36883" idx="2"/>
            </p:cNvCxnSpPr>
            <p:nvPr/>
          </p:nvCxnSpPr>
          <p:spPr bwMode="auto">
            <a:xfrm rot="5400000" flipH="1">
              <a:off x="1239" y="1852"/>
              <a:ext cx="145" cy="503"/>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7" name="_s13324"/>
            <p:cNvCxnSpPr>
              <a:cxnSpLocks noChangeShapeType="1"/>
              <a:stCxn id="36887" idx="0"/>
              <a:endCxn id="36883" idx="2"/>
            </p:cNvCxnSpPr>
            <p:nvPr/>
          </p:nvCxnSpPr>
          <p:spPr bwMode="auto">
            <a:xfrm rot="-5400000">
              <a:off x="735" y="1852"/>
              <a:ext cx="145" cy="504"/>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8" name="_s13325"/>
            <p:cNvCxnSpPr>
              <a:cxnSpLocks noChangeShapeType="1"/>
              <a:stCxn id="36886" idx="0"/>
              <a:endCxn id="36882" idx="2"/>
            </p:cNvCxnSpPr>
            <p:nvPr/>
          </p:nvCxnSpPr>
          <p:spPr bwMode="auto">
            <a:xfrm rot="5400000" flipH="1">
              <a:off x="3145" y="1506"/>
              <a:ext cx="145" cy="287"/>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79" name="_s13326"/>
            <p:cNvCxnSpPr>
              <a:cxnSpLocks noChangeShapeType="1"/>
              <a:stCxn id="36885" idx="0"/>
              <a:endCxn id="36882" idx="2"/>
            </p:cNvCxnSpPr>
            <p:nvPr/>
          </p:nvCxnSpPr>
          <p:spPr bwMode="auto">
            <a:xfrm rot="5400000" flipH="1">
              <a:off x="4008" y="643"/>
              <a:ext cx="145" cy="2014"/>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80" name="_s13327"/>
            <p:cNvCxnSpPr>
              <a:cxnSpLocks noChangeShapeType="1"/>
              <a:stCxn id="36884" idx="0"/>
              <a:endCxn id="36882" idx="2"/>
            </p:cNvCxnSpPr>
            <p:nvPr/>
          </p:nvCxnSpPr>
          <p:spPr bwMode="auto">
            <a:xfrm rot="-5400000">
              <a:off x="2498" y="1146"/>
              <a:ext cx="145" cy="1007"/>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36881" name="_s13328"/>
            <p:cNvCxnSpPr>
              <a:cxnSpLocks noChangeShapeType="1"/>
              <a:stCxn id="36883" idx="0"/>
              <a:endCxn id="36882" idx="2"/>
            </p:cNvCxnSpPr>
            <p:nvPr/>
          </p:nvCxnSpPr>
          <p:spPr bwMode="auto">
            <a:xfrm rot="-5400000">
              <a:off x="1994" y="643"/>
              <a:ext cx="145" cy="2014"/>
            </a:xfrm>
            <a:prstGeom prst="bentConnector3">
              <a:avLst>
                <a:gd name="adj1" fmla="val 49505"/>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6882" name="_s13329"/>
            <p:cNvSpPr>
              <a:spLocks noChangeArrowheads="1"/>
            </p:cNvSpPr>
            <p:nvPr/>
          </p:nvSpPr>
          <p:spPr bwMode="auto">
            <a:xfrm>
              <a:off x="2642" y="1255"/>
              <a:ext cx="863" cy="322"/>
            </a:xfrm>
            <a:prstGeom prst="roundRect">
              <a:avLst>
                <a:gd name="adj" fmla="val 16667"/>
              </a:avLst>
            </a:prstGeom>
            <a:solidFill>
              <a:srgbClr val="C0C0C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System</a:t>
              </a:r>
            </a:p>
          </p:txBody>
        </p:sp>
        <p:sp>
          <p:nvSpPr>
            <p:cNvPr id="36883" name="_s13330"/>
            <p:cNvSpPr>
              <a:spLocks noChangeArrowheads="1"/>
            </p:cNvSpPr>
            <p:nvPr/>
          </p:nvSpPr>
          <p:spPr bwMode="auto">
            <a:xfrm>
              <a:off x="627" y="1721"/>
              <a:ext cx="864" cy="311"/>
            </a:xfrm>
            <a:prstGeom prst="roundRect">
              <a:avLst>
                <a:gd name="adj" fmla="val 16667"/>
              </a:avLst>
            </a:prstGeom>
            <a:solidFill>
              <a:srgbClr val="00FFFF"/>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Collection</a:t>
              </a:r>
            </a:p>
          </p:txBody>
        </p:sp>
        <p:sp>
          <p:nvSpPr>
            <p:cNvPr id="36884" name="_s13331"/>
            <p:cNvSpPr>
              <a:spLocks noChangeArrowheads="1"/>
            </p:cNvSpPr>
            <p:nvPr/>
          </p:nvSpPr>
          <p:spPr bwMode="auto">
            <a:xfrm>
              <a:off x="1635" y="1721"/>
              <a:ext cx="864" cy="311"/>
            </a:xfrm>
            <a:prstGeom prst="roundRect">
              <a:avLst>
                <a:gd name="adj" fmla="val 16667"/>
              </a:avLst>
            </a:prstGeom>
            <a:solidFill>
              <a:srgbClr val="00808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Storage</a:t>
              </a:r>
            </a:p>
          </p:txBody>
        </p:sp>
        <p:sp>
          <p:nvSpPr>
            <p:cNvPr id="36885" name="_s13332"/>
            <p:cNvSpPr>
              <a:spLocks noChangeArrowheads="1"/>
            </p:cNvSpPr>
            <p:nvPr/>
          </p:nvSpPr>
          <p:spPr bwMode="auto">
            <a:xfrm>
              <a:off x="4655" y="1721"/>
              <a:ext cx="864" cy="311"/>
            </a:xfrm>
            <a:prstGeom prst="roundRect">
              <a:avLst>
                <a:gd name="adj" fmla="val 16667"/>
              </a:avLst>
            </a:prstGeom>
            <a:solidFill>
              <a:srgbClr val="FF000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Distribution</a:t>
              </a:r>
            </a:p>
          </p:txBody>
        </p:sp>
        <p:sp>
          <p:nvSpPr>
            <p:cNvPr id="36886" name="_s13333"/>
            <p:cNvSpPr>
              <a:spLocks noChangeArrowheads="1"/>
            </p:cNvSpPr>
            <p:nvPr/>
          </p:nvSpPr>
          <p:spPr bwMode="auto">
            <a:xfrm>
              <a:off x="2929" y="1721"/>
              <a:ext cx="864" cy="311"/>
            </a:xfrm>
            <a:prstGeom prst="roundRect">
              <a:avLst>
                <a:gd name="adj" fmla="val 16667"/>
              </a:avLst>
            </a:prstGeom>
            <a:solidFill>
              <a:srgbClr val="CC990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Treatment</a:t>
              </a:r>
            </a:p>
          </p:txBody>
        </p:sp>
        <p:sp>
          <p:nvSpPr>
            <p:cNvPr id="36887" name="_s13334"/>
            <p:cNvSpPr>
              <a:spLocks noChangeArrowheads="1"/>
            </p:cNvSpPr>
            <p:nvPr/>
          </p:nvSpPr>
          <p:spPr bwMode="auto">
            <a:xfrm>
              <a:off x="124" y="2176"/>
              <a:ext cx="863" cy="342"/>
            </a:xfrm>
            <a:prstGeom prst="roundRect">
              <a:avLst>
                <a:gd name="adj" fmla="val 16667"/>
              </a:avLst>
            </a:prstGeom>
            <a:solidFill>
              <a:srgbClr val="00FFFF"/>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Rooftop</a:t>
              </a:r>
            </a:p>
          </p:txBody>
        </p:sp>
        <p:sp>
          <p:nvSpPr>
            <p:cNvPr id="36888" name="_s13335"/>
            <p:cNvSpPr>
              <a:spLocks noChangeArrowheads="1"/>
            </p:cNvSpPr>
            <p:nvPr/>
          </p:nvSpPr>
          <p:spPr bwMode="auto">
            <a:xfrm>
              <a:off x="1131" y="2176"/>
              <a:ext cx="863" cy="342"/>
            </a:xfrm>
            <a:prstGeom prst="roundRect">
              <a:avLst>
                <a:gd name="adj" fmla="val 16667"/>
              </a:avLst>
            </a:prstGeom>
            <a:solidFill>
              <a:srgbClr val="00FFFF"/>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Stormwater</a:t>
              </a:r>
            </a:p>
          </p:txBody>
        </p:sp>
        <p:sp>
          <p:nvSpPr>
            <p:cNvPr id="36889" name="_s13336"/>
            <p:cNvSpPr>
              <a:spLocks noChangeArrowheads="1"/>
            </p:cNvSpPr>
            <p:nvPr/>
          </p:nvSpPr>
          <p:spPr bwMode="auto">
            <a:xfrm>
              <a:off x="2138" y="2176"/>
              <a:ext cx="863" cy="342"/>
            </a:xfrm>
            <a:prstGeom prst="roundRect">
              <a:avLst>
                <a:gd name="adj" fmla="val 16667"/>
              </a:avLst>
            </a:prstGeom>
            <a:solidFill>
              <a:srgbClr val="CC990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Filtration</a:t>
              </a:r>
            </a:p>
          </p:txBody>
        </p:sp>
        <p:sp>
          <p:nvSpPr>
            <p:cNvPr id="36890" name="_s13337"/>
            <p:cNvSpPr>
              <a:spLocks noChangeArrowheads="1"/>
            </p:cNvSpPr>
            <p:nvPr/>
          </p:nvSpPr>
          <p:spPr bwMode="auto">
            <a:xfrm>
              <a:off x="3145" y="2176"/>
              <a:ext cx="863" cy="342"/>
            </a:xfrm>
            <a:prstGeom prst="roundRect">
              <a:avLst>
                <a:gd name="adj" fmla="val 16667"/>
              </a:avLst>
            </a:prstGeom>
            <a:solidFill>
              <a:srgbClr val="CC990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Disinfection</a:t>
              </a:r>
            </a:p>
          </p:txBody>
        </p:sp>
        <p:sp>
          <p:nvSpPr>
            <p:cNvPr id="36891" name="_s13338"/>
            <p:cNvSpPr>
              <a:spLocks noChangeArrowheads="1"/>
            </p:cNvSpPr>
            <p:nvPr/>
          </p:nvSpPr>
          <p:spPr bwMode="auto">
            <a:xfrm>
              <a:off x="3720" y="2662"/>
              <a:ext cx="864" cy="287"/>
            </a:xfrm>
            <a:prstGeom prst="roundRect">
              <a:avLst>
                <a:gd name="adj" fmla="val 16667"/>
              </a:avLst>
            </a:prstGeom>
            <a:solidFill>
              <a:srgbClr val="CC9900"/>
            </a:solidFill>
            <a:ln w="9525">
              <a:solidFill>
                <a:schemeClr val="tx1"/>
              </a:solidFill>
              <a:round/>
              <a:headEnd/>
              <a:tailEnd/>
            </a:ln>
          </p:spPr>
          <p:txBody>
            <a:bodyPr wrap="none" lIns="48292" tIns="24146" rIns="48292" bIns="24146"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Chlorine</a:t>
              </a:r>
            </a:p>
          </p:txBody>
        </p:sp>
        <p:sp>
          <p:nvSpPr>
            <p:cNvPr id="36892" name="_s13339"/>
            <p:cNvSpPr>
              <a:spLocks noChangeArrowheads="1"/>
            </p:cNvSpPr>
            <p:nvPr/>
          </p:nvSpPr>
          <p:spPr bwMode="auto">
            <a:xfrm>
              <a:off x="3720" y="3093"/>
              <a:ext cx="864" cy="287"/>
            </a:xfrm>
            <a:prstGeom prst="roundRect">
              <a:avLst>
                <a:gd name="adj" fmla="val 16667"/>
              </a:avLst>
            </a:prstGeom>
            <a:solidFill>
              <a:srgbClr val="CC9900"/>
            </a:solidFill>
            <a:ln w="9525">
              <a:solidFill>
                <a:schemeClr val="tx1"/>
              </a:solidFill>
              <a:round/>
              <a:headEnd/>
              <a:tailEnd/>
            </a:ln>
          </p:spPr>
          <p:txBody>
            <a:bodyPr wrap="none" lIns="51374" tIns="25688" rIns="51374" bIns="25688"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UV</a:t>
              </a:r>
            </a:p>
          </p:txBody>
        </p:sp>
        <p:sp>
          <p:nvSpPr>
            <p:cNvPr id="36893" name="_s13340"/>
            <p:cNvSpPr>
              <a:spLocks noChangeArrowheads="1"/>
            </p:cNvSpPr>
            <p:nvPr/>
          </p:nvSpPr>
          <p:spPr bwMode="auto">
            <a:xfrm>
              <a:off x="4152" y="2176"/>
              <a:ext cx="863" cy="342"/>
            </a:xfrm>
            <a:prstGeom prst="roundRect">
              <a:avLst>
                <a:gd name="adj" fmla="val 16667"/>
              </a:avLst>
            </a:prstGeom>
            <a:solidFill>
              <a:srgbClr val="FF0000"/>
            </a:solidFill>
            <a:ln w="9525">
              <a:solidFill>
                <a:schemeClr val="tx1"/>
              </a:solidFill>
              <a:round/>
              <a:headEnd/>
              <a:tailEnd/>
            </a:ln>
          </p:spPr>
          <p:txBody>
            <a:bodyPr wrap="none" lIns="70673" tIns="35337" rIns="70673" bIns="35337"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Gravity</a:t>
              </a:r>
            </a:p>
          </p:txBody>
        </p:sp>
        <p:sp>
          <p:nvSpPr>
            <p:cNvPr id="36894" name="_s13341"/>
            <p:cNvSpPr>
              <a:spLocks noChangeArrowheads="1"/>
            </p:cNvSpPr>
            <p:nvPr/>
          </p:nvSpPr>
          <p:spPr bwMode="auto">
            <a:xfrm>
              <a:off x="5159" y="2176"/>
              <a:ext cx="863" cy="342"/>
            </a:xfrm>
            <a:prstGeom prst="roundRect">
              <a:avLst>
                <a:gd name="adj" fmla="val 16667"/>
              </a:avLst>
            </a:prstGeom>
            <a:solidFill>
              <a:srgbClr val="FF0000"/>
            </a:solidFill>
            <a:ln w="9525">
              <a:solidFill>
                <a:schemeClr val="tx1"/>
              </a:solidFill>
              <a:round/>
              <a:headEnd/>
              <a:tailEnd/>
            </a:ln>
          </p:spPr>
          <p:txBody>
            <a:bodyPr wrap="none" lIns="73618" tIns="36810" rIns="73618" bIns="36810"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00"/>
                <a:t>Pumps</a:t>
              </a:r>
            </a:p>
          </p:txBody>
        </p:sp>
      </p:grpSp>
      <p:sp>
        <p:nvSpPr>
          <p:cNvPr id="13342" name="Text Box 30"/>
          <p:cNvSpPr txBox="1">
            <a:spLocks noChangeArrowheads="1"/>
          </p:cNvSpPr>
          <p:nvPr/>
        </p:nvSpPr>
        <p:spPr bwMode="auto">
          <a:xfrm>
            <a:off x="838200" y="2362200"/>
            <a:ext cx="7467600"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2000">
                <a:latin typeface="Arial" charset="0"/>
                <a:ea typeface="ＭＳ Ｐゴシック" charset="0"/>
              </a:rPr>
              <a:t>Goal: To design a complete water system that uses only naturally occurring water at the site, and takes advantage of economies of scale offered by a site vs a single building</a:t>
            </a:r>
          </a:p>
        </p:txBody>
      </p:sp>
      <p:sp>
        <p:nvSpPr>
          <p:cNvPr id="13343" name="Text Box 31"/>
          <p:cNvSpPr txBox="1">
            <a:spLocks noChangeArrowheads="1"/>
          </p:cNvSpPr>
          <p:nvPr/>
        </p:nvSpPr>
        <p:spPr bwMode="auto">
          <a:xfrm>
            <a:off x="228600" y="1535113"/>
            <a:ext cx="855821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a:latin typeface="Arial" charset="0"/>
                <a:ea typeface="ＭＳ Ｐゴシック" charset="0"/>
              </a:rPr>
              <a:t>Dawn Henning, EAEE                                         Advisor: Prof. Upmanu Lall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066800" y="0"/>
            <a:ext cx="7010400" cy="1447800"/>
          </a:xfrm>
        </p:spPr>
        <p:txBody>
          <a:bodyPr/>
          <a:lstStyle/>
          <a:p>
            <a:pPr eaLnBrk="1" hangingPunct="1">
              <a:defRPr/>
            </a:pPr>
            <a:r>
              <a:rPr lang="en-US" sz="1600" b="1" smtClean="0">
                <a:ea typeface="+mj-ea"/>
                <a:cs typeface="+mj-cs"/>
              </a:rPr>
              <a:t>The role of the Grand Banks in the Younger Dryas:</a:t>
            </a:r>
            <a:r>
              <a:rPr lang="en-US" sz="1400" b="1" smtClean="0">
                <a:ea typeface="+mj-ea"/>
                <a:cs typeface="+mj-cs"/>
              </a:rPr>
              <a:t> </a:t>
            </a:r>
            <a:br>
              <a:rPr lang="en-US" sz="1400" b="1" smtClean="0">
                <a:ea typeface="+mj-ea"/>
                <a:cs typeface="+mj-cs"/>
              </a:rPr>
            </a:br>
            <a:r>
              <a:rPr lang="en-US" sz="1200" b="1" smtClean="0">
                <a:ea typeface="+mj-ea"/>
                <a:cs typeface="+mj-cs"/>
              </a:rPr>
              <a:t>Neodymium as a tracer for Sediment-Laden Sea-ice along the Arctic Front </a:t>
            </a:r>
            <a:br>
              <a:rPr lang="en-US" sz="1200" b="1" smtClean="0">
                <a:ea typeface="+mj-ea"/>
                <a:cs typeface="+mj-cs"/>
              </a:rPr>
            </a:br>
            <a:r>
              <a:rPr lang="en-US" sz="1200" b="1" smtClean="0">
                <a:ea typeface="+mj-ea"/>
                <a:cs typeface="+mj-cs"/>
              </a:rPr>
              <a:t>Dan Knappmiller, DEES</a:t>
            </a:r>
            <a:br>
              <a:rPr lang="en-US" sz="1200" b="1" smtClean="0">
                <a:ea typeface="+mj-ea"/>
                <a:cs typeface="+mj-cs"/>
              </a:rPr>
            </a:br>
            <a:r>
              <a:rPr lang="en-US" sz="1200" b="1" smtClean="0">
                <a:ea typeface="+mj-ea"/>
                <a:cs typeface="+mj-cs"/>
              </a:rPr>
              <a:t>Mentors: Stephanie Pfirman, BC</a:t>
            </a:r>
            <a:br>
              <a:rPr lang="en-US" sz="1200" b="1" smtClean="0">
                <a:ea typeface="+mj-ea"/>
                <a:cs typeface="+mj-cs"/>
              </a:rPr>
            </a:br>
            <a:r>
              <a:rPr lang="en-US" sz="1200" b="1" smtClean="0">
                <a:ea typeface="+mj-ea"/>
                <a:cs typeface="+mj-cs"/>
              </a:rPr>
              <a:t>Sidney Hemming, SUNY Stony Brook</a:t>
            </a:r>
            <a:br>
              <a:rPr lang="en-US" sz="1200" b="1" smtClean="0">
                <a:ea typeface="+mj-ea"/>
                <a:cs typeface="+mj-cs"/>
              </a:rPr>
            </a:br>
            <a:r>
              <a:rPr lang="en-US" sz="1200" b="1" smtClean="0">
                <a:ea typeface="+mj-ea"/>
                <a:cs typeface="+mj-cs"/>
              </a:rPr>
              <a:t>Advisor: Martin Stute, BC</a:t>
            </a:r>
            <a:br>
              <a:rPr lang="en-US" sz="1200" b="1" smtClean="0">
                <a:ea typeface="+mj-ea"/>
                <a:cs typeface="+mj-cs"/>
              </a:rPr>
            </a:br>
            <a:endParaRPr lang="en-US" sz="1200" b="1" smtClean="0">
              <a:ea typeface="+mj-ea"/>
              <a:cs typeface="+mj-cs"/>
            </a:endParaRPr>
          </a:p>
        </p:txBody>
      </p:sp>
      <p:sp>
        <p:nvSpPr>
          <p:cNvPr id="8195" name="Rectangle 3"/>
          <p:cNvSpPr>
            <a:spLocks noGrp="1" noChangeArrowheads="1"/>
          </p:cNvSpPr>
          <p:nvPr>
            <p:ph type="subTitle" idx="1"/>
          </p:nvPr>
        </p:nvSpPr>
        <p:spPr>
          <a:xfrm>
            <a:off x="152400" y="1371600"/>
            <a:ext cx="4876800" cy="914400"/>
          </a:xfrm>
        </p:spPr>
        <p:txBody>
          <a:bodyPr/>
          <a:lstStyle/>
          <a:p>
            <a:pPr algn="l" eaLnBrk="1" hangingPunct="1">
              <a:spcBef>
                <a:spcPct val="0"/>
              </a:spcBef>
            </a:pPr>
            <a:r>
              <a:rPr lang="en-US" altLang="en-US" sz="1200" smtClean="0"/>
              <a:t>Due to its location at the southwest corner of the Arctic Front during the Younger Dryas cooling event (12.7-10.0 kiloyears before present), the Grand Banks may have contributed to the southerly extension of North Atlantic sea-ice and the Arctic Front during the Younger Dryas.</a:t>
            </a:r>
          </a:p>
          <a:p>
            <a:pPr algn="l" eaLnBrk="1" hangingPunct="1">
              <a:spcBef>
                <a:spcPct val="0"/>
              </a:spcBef>
            </a:pPr>
            <a:endParaRPr lang="en-US" altLang="en-US" sz="1200" smtClean="0"/>
          </a:p>
        </p:txBody>
      </p:sp>
      <p:sp>
        <p:nvSpPr>
          <p:cNvPr id="8196" name="Rectangle 4"/>
          <p:cNvSpPr>
            <a:spLocks noChangeArrowheads="1"/>
          </p:cNvSpPr>
          <p:nvPr/>
        </p:nvSpPr>
        <p:spPr bwMode="auto">
          <a:xfrm>
            <a:off x="-1250950" y="12541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endParaRPr>
          </a:p>
        </p:txBody>
      </p:sp>
      <p:pic>
        <p:nvPicPr>
          <p:cNvPr id="3891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1219200"/>
            <a:ext cx="41148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
          <p:cNvSpPr>
            <a:spLocks noChangeArrowheads="1"/>
          </p:cNvSpPr>
          <p:nvPr/>
        </p:nvSpPr>
        <p:spPr bwMode="auto">
          <a:xfrm>
            <a:off x="5029200" y="4191000"/>
            <a:ext cx="3917950" cy="884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spAutoFit/>
          </a:bodyPr>
          <a:lstStyle/>
          <a:p>
            <a:pPr>
              <a:defRPr/>
            </a:pPr>
            <a:r>
              <a:rPr lang="en-US" sz="1000">
                <a:latin typeface="Times New Roman" charset="0"/>
                <a:ea typeface="ＭＳ Ｐゴシック" charset="0"/>
                <a:cs typeface="Times New Roman" charset="0"/>
              </a:rPr>
              <a:t>Figure 10: Grand Banks submergence during Younger Dryas.  Maximum sediment entrainment would have occurred during the YD due to large area with depth of 0-35 meters below sea level (marked by vertical lines on figure).</a:t>
            </a:r>
            <a:endParaRPr lang="en-US" sz="1300" b="1">
              <a:latin typeface="Times New Roman" charset="0"/>
              <a:ea typeface="ＭＳ Ｐゴシック" charset="0"/>
              <a:cs typeface="Times New Roman" charset="0"/>
            </a:endParaRPr>
          </a:p>
          <a:p>
            <a:pPr eaLnBrk="0" hangingPunct="0">
              <a:defRPr/>
            </a:pPr>
            <a:endParaRPr lang="en-US">
              <a:latin typeface="Arial" charset="0"/>
              <a:ea typeface="ＭＳ Ｐゴシック" charset="0"/>
            </a:endParaRPr>
          </a:p>
        </p:txBody>
      </p:sp>
      <p:pic>
        <p:nvPicPr>
          <p:cNvPr id="3891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476500"/>
            <a:ext cx="44196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descr="http://iridl.ldeo.columbia.edu/SOURCES/.LDEO/.Deep_Sea_Core/datasetselectplot+.auxfig+X/280./360./plotrange/Y/30/80/plotrange+/plotborder+72+psdef/plotaxislength+432+psdef+.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457200" y="5257800"/>
            <a:ext cx="34290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9"/>
          <p:cNvSpPr>
            <a:spLocks noChangeArrowheads="1"/>
          </p:cNvSpPr>
          <p:nvPr/>
        </p:nvSpPr>
        <p:spPr bwMode="auto">
          <a:xfrm>
            <a:off x="-4632325" y="113665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latin typeface="Arial" charset="0"/>
              <a:ea typeface="ＭＳ Ｐゴシック" charset="0"/>
            </a:endParaRPr>
          </a:p>
        </p:txBody>
      </p:sp>
      <p:sp>
        <p:nvSpPr>
          <p:cNvPr id="8202" name="Rectangle 10"/>
          <p:cNvSpPr>
            <a:spLocks noChangeArrowheads="1"/>
          </p:cNvSpPr>
          <p:nvPr/>
        </p:nvSpPr>
        <p:spPr bwMode="auto">
          <a:xfrm>
            <a:off x="-4632325" y="4394200"/>
            <a:ext cx="914400" cy="198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spAutoFit/>
          </a:bodyPr>
          <a:lstStyle/>
          <a:p>
            <a:pPr>
              <a:defRPr/>
            </a:pPr>
            <a:r>
              <a:rPr lang="en-US" sz="1300" b="1">
                <a:latin typeface="Times New Roman" charset="0"/>
                <a:ea typeface="ＭＳ Ｐゴシック" charset="0"/>
                <a:cs typeface="Times New Roman" charset="0"/>
              </a:rPr>
              <a:t>	</a:t>
            </a:r>
            <a:endParaRPr lang="en-US">
              <a:latin typeface="Arial" charset="0"/>
              <a:ea typeface="ＭＳ Ｐゴシック" charset="0"/>
            </a:endParaRPr>
          </a:p>
        </p:txBody>
      </p:sp>
      <p:sp>
        <p:nvSpPr>
          <p:cNvPr id="8203" name="Rectangle 11"/>
          <p:cNvSpPr>
            <a:spLocks noChangeArrowheads="1"/>
          </p:cNvSpPr>
          <p:nvPr/>
        </p:nvSpPr>
        <p:spPr bwMode="auto">
          <a:xfrm>
            <a:off x="304800" y="5486400"/>
            <a:ext cx="3733800" cy="1204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1300" b="1">
              <a:latin typeface="Times New Roman" panose="02020603050405020304" pitchFamily="18" charset="0"/>
              <a:cs typeface="Times New Roman" panose="02020603050405020304" pitchFamily="18" charset="0"/>
            </a:endParaRPr>
          </a:p>
          <a:p>
            <a:r>
              <a:rPr lang="en-US" altLang="en-US" sz="1000">
                <a:cs typeface="Times New Roman" panose="02020603050405020304" pitchFamily="18" charset="0"/>
              </a:rPr>
              <a:t>Figure 7: North Atlantic Ocean with approximated Arctic front and the location of our downstream core (LDEO Deep-Sea Sample Repository).  The Arctic Front has been estimated based upon previous studies (e.g. Ruddiman and McIntyre, 1981; Rosell-Mele et al., 1998; Renssen and Vandenberghe 2003; de Vernal et al., 2000a; Broecker et al., 1988).</a:t>
            </a:r>
            <a:endParaRPr lang="en-US" altLang="en-US" sz="1800"/>
          </a:p>
        </p:txBody>
      </p:sp>
      <p:sp>
        <p:nvSpPr>
          <p:cNvPr id="8204" name="Rectangle 12"/>
          <p:cNvSpPr>
            <a:spLocks noChangeArrowheads="1"/>
          </p:cNvSpPr>
          <p:nvPr/>
        </p:nvSpPr>
        <p:spPr bwMode="auto">
          <a:xfrm>
            <a:off x="4419600" y="5195888"/>
            <a:ext cx="4191000" cy="1370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defRPr/>
            </a:pPr>
            <a:r>
              <a:rPr lang="en-US" sz="1200">
                <a:latin typeface="Arial" charset="0"/>
                <a:ea typeface="ＭＳ Ｐゴシック" charset="0"/>
              </a:rPr>
              <a:t>We were interested in tracing (with neodymium) Grand Banks sediment entrained in sea-ice during the Younger Dryas across the North Atlantic along the Arctic Front.</a:t>
            </a:r>
          </a:p>
          <a:p>
            <a:pPr>
              <a:defRPr/>
            </a:pPr>
            <a:endParaRPr lang="en-US" sz="1200">
              <a:latin typeface="Arial" charset="0"/>
              <a:ea typeface="ＭＳ Ｐゴシック" charset="0"/>
            </a:endParaRPr>
          </a:p>
          <a:p>
            <a:pPr>
              <a:defRPr/>
            </a:pPr>
            <a:r>
              <a:rPr lang="en-US" sz="1200">
                <a:latin typeface="Arial" charset="0"/>
                <a:ea typeface="ＭＳ Ｐゴシック" charset="0"/>
              </a:rPr>
              <a:t>Could be used in future to define southern extent of Arctic Front during Younger Dryas and show influence of Grand Banks.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title" idx="4294967295"/>
          </p:nvPr>
        </p:nvSpPr>
        <p:spPr/>
        <p:txBody>
          <a:bodyPr/>
          <a:lstStyle/>
          <a:p>
            <a:pPr eaLnBrk="1" hangingPunct="1">
              <a:defRPr/>
            </a:pPr>
            <a:r>
              <a:rPr lang="en-US" smtClean="0">
                <a:ea typeface="ＭＳ Ｐゴシック" charset="0"/>
              </a:rPr>
              <a:t>Moffitt</a:t>
            </a:r>
          </a:p>
        </p:txBody>
      </p:sp>
      <p:pic>
        <p:nvPicPr>
          <p:cNvPr id="40962" name="Picture 2" descr="moffit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idx="4294967295"/>
          </p:nvPr>
        </p:nvSpPr>
        <p:spPr/>
        <p:txBody>
          <a:bodyPr/>
          <a:lstStyle/>
          <a:p>
            <a:pPr eaLnBrk="1" hangingPunct="1">
              <a:defRPr/>
            </a:pPr>
            <a:r>
              <a:rPr lang="en-US" smtClean="0">
                <a:ea typeface="+mj-ea"/>
                <a:cs typeface="+mj-cs"/>
              </a:rPr>
              <a:t>Staver</a:t>
            </a:r>
          </a:p>
        </p:txBody>
      </p:sp>
      <p:pic>
        <p:nvPicPr>
          <p:cNvPr id="55298" name="Picture 2" descr="sta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4" y="-152400"/>
            <a:ext cx="9288296" cy="7162800"/>
          </a:xfrm>
          <a:prstGeom prst="rect">
            <a:avLst/>
          </a:prstGeom>
        </p:spPr>
      </p:pic>
    </p:spTree>
    <p:extLst>
      <p:ext uri="{BB962C8B-B14F-4D97-AF65-F5344CB8AC3E}">
        <p14:creationId xmlns:p14="http://schemas.microsoft.com/office/powerpoint/2010/main" val="573601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4000" smtClean="0"/>
              <a:t>Building Renovations for Improved Energy Conservation</a:t>
            </a:r>
            <a:br>
              <a:rPr lang="en-US" altLang="en-US" sz="4000" smtClean="0"/>
            </a:br>
            <a:r>
              <a:rPr lang="en-US" altLang="en-US" sz="2000" smtClean="0"/>
              <a:t>                                 Greg O</a:t>
            </a:r>
            <a:r>
              <a:rPr lang="ja-JP" altLang="en-US" sz="2000" smtClean="0"/>
              <a:t>’</a:t>
            </a:r>
            <a:r>
              <a:rPr lang="en-US" altLang="ja-JP" sz="2000" smtClean="0"/>
              <a:t>Keeffe, Earth &amp; Environmental Engineering</a:t>
            </a:r>
            <a:endParaRPr lang="en-US" altLang="en-US" sz="2000" smtClean="0"/>
          </a:p>
        </p:txBody>
      </p:sp>
      <p:sp>
        <p:nvSpPr>
          <p:cNvPr id="6147" name="Rectangle 3"/>
          <p:cNvSpPr>
            <a:spLocks noGrp="1" noChangeArrowheads="1"/>
          </p:cNvSpPr>
          <p:nvPr>
            <p:ph type="body" sz="half" idx="1"/>
          </p:nvPr>
        </p:nvSpPr>
        <p:spPr/>
        <p:txBody>
          <a:bodyPr/>
          <a:lstStyle/>
          <a:p>
            <a:pPr eaLnBrk="1" hangingPunct="1">
              <a:defRPr/>
            </a:pPr>
            <a:r>
              <a:rPr lang="en-US" sz="2400" smtClean="0">
                <a:ea typeface="+mn-ea"/>
                <a:cs typeface="+mn-cs"/>
              </a:rPr>
              <a:t>Most energy loss in buildings occurs through windows</a:t>
            </a:r>
          </a:p>
          <a:p>
            <a:pPr eaLnBrk="1" hangingPunct="1">
              <a:defRPr/>
            </a:pPr>
            <a:r>
              <a:rPr lang="en-US" sz="2400" smtClean="0">
                <a:ea typeface="+mn-ea"/>
                <a:cs typeface="+mn-cs"/>
              </a:rPr>
              <a:t>A number of upgrade options exist</a:t>
            </a:r>
          </a:p>
          <a:p>
            <a:pPr lvl="1" eaLnBrk="1" hangingPunct="1">
              <a:defRPr/>
            </a:pPr>
            <a:r>
              <a:rPr lang="en-US" sz="2000" smtClean="0">
                <a:ea typeface="+mn-ea"/>
              </a:rPr>
              <a:t>Double glazing glass</a:t>
            </a:r>
          </a:p>
          <a:p>
            <a:pPr lvl="1" eaLnBrk="1" hangingPunct="1">
              <a:defRPr/>
            </a:pPr>
            <a:r>
              <a:rPr lang="en-US" sz="2000" smtClean="0">
                <a:ea typeface="+mn-ea"/>
              </a:rPr>
              <a:t>Thermal shutters</a:t>
            </a:r>
          </a:p>
          <a:p>
            <a:pPr lvl="1" eaLnBrk="1" hangingPunct="1">
              <a:defRPr/>
            </a:pPr>
            <a:r>
              <a:rPr lang="en-US" sz="2000" smtClean="0">
                <a:ea typeface="+mn-ea"/>
              </a:rPr>
              <a:t>Thermal shades</a:t>
            </a:r>
          </a:p>
          <a:p>
            <a:pPr eaLnBrk="1" hangingPunct="1">
              <a:defRPr/>
            </a:pPr>
            <a:r>
              <a:rPr lang="en-US" sz="2400" smtClean="0">
                <a:ea typeface="+mn-ea"/>
                <a:cs typeface="+mn-cs"/>
              </a:rPr>
              <a:t>What combination of these alternatives is best?</a:t>
            </a:r>
          </a:p>
        </p:txBody>
      </p:sp>
      <p:pic>
        <p:nvPicPr>
          <p:cNvPr id="6148" name="Picture 4" descr="window_diagram"/>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800600" y="2133600"/>
            <a:ext cx="3868738"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title" idx="4294967295"/>
          </p:nvPr>
        </p:nvSpPr>
        <p:spPr/>
        <p:txBody>
          <a:bodyPr/>
          <a:lstStyle/>
          <a:p>
            <a:pPr eaLnBrk="1" hangingPunct="1">
              <a:defRPr/>
            </a:pPr>
            <a:r>
              <a:rPr lang="en-US" smtClean="0">
                <a:ea typeface="+mj-ea"/>
                <a:cs typeface="+mj-cs"/>
              </a:rPr>
              <a:t>Sarna</a:t>
            </a:r>
          </a:p>
        </p:txBody>
      </p:sp>
      <p:pic>
        <p:nvPicPr>
          <p:cNvPr id="47106" name="Picture 2" descr="sarn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idx="4294967295"/>
          </p:nvPr>
        </p:nvSpPr>
        <p:spPr/>
        <p:txBody>
          <a:bodyPr/>
          <a:lstStyle/>
          <a:p>
            <a:pPr eaLnBrk="1" hangingPunct="1">
              <a:defRPr/>
            </a:pPr>
            <a:r>
              <a:rPr lang="en-US" smtClean="0">
                <a:ea typeface="+mj-ea"/>
                <a:cs typeface="+mj-cs"/>
              </a:rPr>
              <a:t>Schieferstein</a:t>
            </a:r>
          </a:p>
        </p:txBody>
      </p:sp>
      <p:pic>
        <p:nvPicPr>
          <p:cNvPr id="49154" name="Picture 2" descr="schieferstei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title" idx="4294967295"/>
          </p:nvPr>
        </p:nvSpPr>
        <p:spPr/>
        <p:txBody>
          <a:bodyPr/>
          <a:lstStyle/>
          <a:p>
            <a:pPr eaLnBrk="1" hangingPunct="1">
              <a:defRPr/>
            </a:pPr>
            <a:r>
              <a:rPr lang="en-US" smtClean="0">
                <a:ea typeface="+mj-ea"/>
                <a:cs typeface="+mj-cs"/>
              </a:rPr>
              <a:t>Simpson</a:t>
            </a:r>
          </a:p>
        </p:txBody>
      </p:sp>
      <p:pic>
        <p:nvPicPr>
          <p:cNvPr id="51202" name="Picture 2" descr="simps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idx="4294967295"/>
          </p:nvPr>
        </p:nvSpPr>
        <p:spPr/>
        <p:txBody>
          <a:bodyPr/>
          <a:lstStyle/>
          <a:p>
            <a:pPr eaLnBrk="1" hangingPunct="1">
              <a:defRPr/>
            </a:pPr>
            <a:r>
              <a:rPr lang="en-US" smtClean="0">
                <a:ea typeface="+mj-ea"/>
                <a:cs typeface="+mj-cs"/>
              </a:rPr>
              <a:t>Sorice</a:t>
            </a:r>
          </a:p>
        </p:txBody>
      </p:sp>
      <p:pic>
        <p:nvPicPr>
          <p:cNvPr id="53250" name="Picture 2" descr="sori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idx="4294967295"/>
          </p:nvPr>
        </p:nvSpPr>
        <p:spPr/>
        <p:txBody>
          <a:bodyPr/>
          <a:lstStyle/>
          <a:p>
            <a:pPr eaLnBrk="1" hangingPunct="1">
              <a:defRPr/>
            </a:pPr>
            <a:r>
              <a:rPr lang="en-US" smtClean="0">
                <a:ea typeface="+mj-ea"/>
                <a:cs typeface="+mj-cs"/>
              </a:rPr>
              <a:t>Weiss</a:t>
            </a:r>
          </a:p>
        </p:txBody>
      </p:sp>
      <p:pic>
        <p:nvPicPr>
          <p:cNvPr id="57346" name="Picture 3" descr="wei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idx="4294967295"/>
          </p:nvPr>
        </p:nvSpPr>
        <p:spPr/>
        <p:txBody>
          <a:bodyPr/>
          <a:lstStyle/>
          <a:p>
            <a:pPr eaLnBrk="1" hangingPunct="1">
              <a:defRPr/>
            </a:pPr>
            <a:r>
              <a:rPr lang="en-US" smtClean="0">
                <a:ea typeface="+mj-ea"/>
                <a:cs typeface="+mj-cs"/>
              </a:rPr>
              <a:t>Zimmern-Kahan</a:t>
            </a:r>
          </a:p>
        </p:txBody>
      </p:sp>
      <p:pic>
        <p:nvPicPr>
          <p:cNvPr id="59394" name="Picture 2" descr="zimmer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8600" y="152400"/>
            <a:ext cx="8763000" cy="914400"/>
          </a:xfrm>
          <a:solidFill>
            <a:schemeClr val="accent6">
              <a:lumMod val="60000"/>
              <a:lumOff val="40000"/>
            </a:schemeClr>
          </a:solidFill>
        </p:spPr>
        <p:txBody>
          <a:bodyPr>
            <a:noAutofit/>
          </a:bodyPr>
          <a:lstStyle/>
          <a:p>
            <a:r>
              <a:rPr lang="en-US" sz="2800" b="1" dirty="0" smtClean="0">
                <a:latin typeface="+mn-lt"/>
                <a:cs typeface="Arial" panose="020B0604020202020204" pitchFamily="34" charset="0"/>
              </a:rPr>
              <a:t>The Effect of Wildfires in Determining Species Persistence in Mixed-Conifer Forests of the Pacific Northwest</a:t>
            </a:r>
            <a:endParaRPr lang="en-US" sz="2800" b="1" dirty="0">
              <a:latin typeface="+mn-lt"/>
              <a:cs typeface="Arial" panose="020B0604020202020204" pitchFamily="34" charset="0"/>
            </a:endParaRPr>
          </a:p>
        </p:txBody>
      </p:sp>
      <p:sp>
        <p:nvSpPr>
          <p:cNvPr id="5" name="Subtitle 4"/>
          <p:cNvSpPr>
            <a:spLocks noGrp="1"/>
          </p:cNvSpPr>
          <p:nvPr>
            <p:ph type="subTitle" idx="1"/>
          </p:nvPr>
        </p:nvSpPr>
        <p:spPr>
          <a:xfrm>
            <a:off x="152400" y="5334000"/>
            <a:ext cx="8839200" cy="533400"/>
          </a:xfrm>
          <a:solidFill>
            <a:schemeClr val="accent6">
              <a:lumMod val="60000"/>
              <a:lumOff val="40000"/>
            </a:schemeClr>
          </a:solidFill>
        </p:spPr>
        <p:txBody>
          <a:bodyPr>
            <a:normAutofit fontScale="47500" lnSpcReduction="20000"/>
          </a:bodyPr>
          <a:lstStyle/>
          <a:p>
            <a:r>
              <a:rPr lang="en-US" b="1" dirty="0" smtClean="0">
                <a:solidFill>
                  <a:schemeClr val="tx1"/>
                </a:solidFill>
              </a:rPr>
              <a:t>Maia Claman</a:t>
            </a:r>
            <a:r>
              <a:rPr lang="en-US" dirty="0" smtClean="0">
                <a:solidFill>
                  <a:schemeClr val="tx1"/>
                </a:solidFill>
              </a:rPr>
              <a:t>,  Department of Ecology, Evolution, and Environmental Biology, Columbia University</a:t>
            </a:r>
          </a:p>
          <a:p>
            <a:r>
              <a:rPr lang="en-US" b="1" dirty="0" smtClean="0">
                <a:solidFill>
                  <a:schemeClr val="tx1"/>
                </a:solidFill>
              </a:rPr>
              <a:t>Jeremy Fried</a:t>
            </a:r>
            <a:r>
              <a:rPr lang="en-US" dirty="0" smtClean="0">
                <a:solidFill>
                  <a:schemeClr val="tx1"/>
                </a:solidFill>
              </a:rPr>
              <a:t>, United States Forest Service Inventory and Analysis Department</a:t>
            </a:r>
          </a:p>
        </p:txBody>
      </p:sp>
      <p:sp>
        <p:nvSpPr>
          <p:cNvPr id="8" name="TextBox 7"/>
          <p:cNvSpPr txBox="1"/>
          <p:nvPr/>
        </p:nvSpPr>
        <p:spPr>
          <a:xfrm>
            <a:off x="0" y="6481741"/>
            <a:ext cx="4876800" cy="276999"/>
          </a:xfrm>
          <a:prstGeom prst="rect">
            <a:avLst/>
          </a:prstGeom>
          <a:noFill/>
        </p:spPr>
        <p:txBody>
          <a:bodyPr wrap="square" rtlCol="0">
            <a:spAutoFit/>
          </a:bodyPr>
          <a:lstStyle/>
          <a:p>
            <a:pPr fontAlgn="auto">
              <a:spcBef>
                <a:spcPts val="0"/>
              </a:spcBef>
              <a:spcAft>
                <a:spcPts val="0"/>
              </a:spcAft>
            </a:pPr>
            <a:r>
              <a:rPr lang="en-US" sz="1200" dirty="0" smtClean="0">
                <a:solidFill>
                  <a:prstClr val="white"/>
                </a:solidFill>
                <a:latin typeface="Calibri"/>
                <a:ea typeface="+mn-ea"/>
              </a:rPr>
              <a:t>Image URL: http://www.fs.usda.gov/wps/portal/</a:t>
            </a:r>
            <a:endParaRPr lang="en-US" sz="1200" dirty="0">
              <a:solidFill>
                <a:prstClr val="white"/>
              </a:solidFill>
              <a:latin typeface="Calibri"/>
              <a:ea typeface="+mn-ea"/>
            </a:endParaRPr>
          </a:p>
        </p:txBody>
      </p:sp>
    </p:spTree>
    <p:extLst>
      <p:ext uri="{BB962C8B-B14F-4D97-AF65-F5344CB8AC3E}">
        <p14:creationId xmlns:p14="http://schemas.microsoft.com/office/powerpoint/2010/main" val="1023950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Content Placeholder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0" y="857250"/>
            <a:ext cx="9144000" cy="5145673"/>
          </a:xfrm>
          <a:prstGeom prst="rect">
            <a:avLst/>
          </a:prstGeom>
          <a:noFill/>
          <a:ln w="9525">
            <a:noFill/>
            <a:miter lim="800000"/>
            <a:headEnd/>
            <a:tailEnd/>
          </a:ln>
          <a:effectLst/>
        </p:spPr>
      </p:pic>
      <p:sp>
        <p:nvSpPr>
          <p:cNvPr id="2" name="Title 1"/>
          <p:cNvSpPr>
            <a:spLocks noGrp="1"/>
          </p:cNvSpPr>
          <p:nvPr>
            <p:ph type="ctrTitle"/>
          </p:nvPr>
        </p:nvSpPr>
        <p:spPr>
          <a:xfrm>
            <a:off x="0" y="857250"/>
            <a:ext cx="9144000" cy="1384301"/>
          </a:xfrm>
          <a:solidFill>
            <a:schemeClr val="bg1">
              <a:alpha val="75000"/>
            </a:schemeClr>
          </a:solidFill>
        </p:spPr>
        <p:txBody>
          <a:bodyPr>
            <a:normAutofit/>
          </a:bodyPr>
          <a:lstStyle/>
          <a:p>
            <a:pPr algn="l"/>
            <a:r>
              <a:rPr lang="en-US" sz="3900" b="1" dirty="0"/>
              <a:t>   Leaf Litterfall Effects on Soil Nutrient</a:t>
            </a:r>
            <a:br>
              <a:rPr lang="en-US" sz="3900" b="1" dirty="0"/>
            </a:br>
            <a:r>
              <a:rPr lang="en-US" sz="3900" b="1" dirty="0"/>
              <a:t>   Heterogeneity in a Puerto Rican Dry Forest</a:t>
            </a:r>
          </a:p>
        </p:txBody>
      </p:sp>
      <p:sp>
        <p:nvSpPr>
          <p:cNvPr id="3" name="Subtitle 2"/>
          <p:cNvSpPr>
            <a:spLocks noGrp="1"/>
          </p:cNvSpPr>
          <p:nvPr>
            <p:ph type="subTitle" idx="1"/>
          </p:nvPr>
        </p:nvSpPr>
        <p:spPr>
          <a:xfrm>
            <a:off x="406400" y="4972324"/>
            <a:ext cx="6858000" cy="695885"/>
          </a:xfrm>
          <a:solidFill>
            <a:schemeClr val="bg1">
              <a:alpha val="75000"/>
            </a:schemeClr>
          </a:solidFill>
        </p:spPr>
        <p:txBody>
          <a:bodyPr>
            <a:normAutofit fontScale="92500" lnSpcReduction="10000"/>
          </a:bodyPr>
          <a:lstStyle/>
          <a:p>
            <a:pPr algn="l">
              <a:spcBef>
                <a:spcPts val="0"/>
              </a:spcBef>
            </a:pPr>
            <a:r>
              <a:rPr lang="en-US" b="1" dirty="0" smtClean="0">
                <a:latin typeface="+mj-lt"/>
              </a:rPr>
              <a:t>Dev Harrington</a:t>
            </a:r>
          </a:p>
          <a:p>
            <a:pPr algn="l">
              <a:spcBef>
                <a:spcPts val="0"/>
              </a:spcBef>
            </a:pPr>
            <a:r>
              <a:rPr lang="en-US" dirty="0" smtClean="0">
                <a:latin typeface="+mj-lt"/>
              </a:rPr>
              <a:t>Research mentor: </a:t>
            </a:r>
            <a:r>
              <a:rPr lang="en-US" b="1" dirty="0" err="1" smtClean="0">
                <a:latin typeface="+mj-lt"/>
              </a:rPr>
              <a:t>Mar</a:t>
            </a:r>
            <a:r>
              <a:rPr lang="en-US" b="1" dirty="0" err="1" smtClean="0">
                <a:latin typeface="+mj-lt"/>
                <a:cs typeface="Times New Roman" panose="02020603050405020304" pitchFamily="18" charset="0"/>
              </a:rPr>
              <a:t>ía</a:t>
            </a:r>
            <a:r>
              <a:rPr lang="en-US" b="1" dirty="0" smtClean="0">
                <a:latin typeface="+mj-lt"/>
                <a:cs typeface="Times New Roman" panose="02020603050405020304" pitchFamily="18" charset="0"/>
              </a:rPr>
              <a:t> </a:t>
            </a:r>
            <a:r>
              <a:rPr lang="en-US" b="1" dirty="0" err="1" smtClean="0">
                <a:latin typeface="+mj-lt"/>
                <a:cs typeface="Times New Roman" panose="02020603050405020304" pitchFamily="18" charset="0"/>
              </a:rPr>
              <a:t>Uriarte</a:t>
            </a:r>
            <a:endParaRPr lang="en-US" dirty="0">
              <a:latin typeface="+mj-lt"/>
              <a:cs typeface="Times New Roman" panose="02020603050405020304" pitchFamily="18" charset="0"/>
            </a:endParaRPr>
          </a:p>
          <a:p>
            <a:pPr algn="l">
              <a:spcBef>
                <a:spcPts val="0"/>
              </a:spcBef>
            </a:pPr>
            <a:r>
              <a:rPr lang="en-US" sz="1500" dirty="0">
                <a:latin typeface="+mj-lt"/>
                <a:cs typeface="Times New Roman" panose="02020603050405020304" pitchFamily="18" charset="0"/>
              </a:rPr>
              <a:t>Department of Ecology, Evolution, and Environmental Biology, Columbia University</a:t>
            </a:r>
            <a:endParaRPr lang="en-US" sz="1500" dirty="0">
              <a:latin typeface="+mj-lt"/>
            </a:endParaRPr>
          </a:p>
        </p:txBody>
      </p:sp>
    </p:spTree>
    <p:extLst>
      <p:ext uri="{BB962C8B-B14F-4D97-AF65-F5344CB8AC3E}">
        <p14:creationId xmlns:p14="http://schemas.microsoft.com/office/powerpoint/2010/main" val="11449482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628" y="270096"/>
            <a:ext cx="8863228" cy="1470025"/>
          </a:xfrm>
        </p:spPr>
        <p:txBody>
          <a:bodyPr>
            <a:noAutofit/>
          </a:bodyPr>
          <a:lstStyle/>
          <a:p>
            <a:pPr>
              <a:lnSpc>
                <a:spcPct val="90000"/>
              </a:lnSpc>
            </a:pPr>
            <a:r>
              <a:rPr lang="en-US" sz="4200" dirty="0" smtClean="0">
                <a:ln w="6350">
                  <a:noFill/>
                </a:ln>
                <a:solidFill>
                  <a:srgbClr val="000000"/>
                </a:solidFill>
              </a:rPr>
              <a:t>The potential for photosynthetic optimization in varying light environments in the Arctic tundra</a:t>
            </a:r>
            <a:endParaRPr lang="en-US" sz="4200" dirty="0">
              <a:ln w="6350">
                <a:noFill/>
              </a:ln>
              <a:solidFill>
                <a:srgbClr val="000000"/>
              </a:solidFill>
            </a:endParaRPr>
          </a:p>
        </p:txBody>
      </p:sp>
      <p:sp>
        <p:nvSpPr>
          <p:cNvPr id="3" name="Subtitle 2"/>
          <p:cNvSpPr>
            <a:spLocks noGrp="1"/>
          </p:cNvSpPr>
          <p:nvPr>
            <p:ph type="subTitle" idx="1"/>
          </p:nvPr>
        </p:nvSpPr>
        <p:spPr>
          <a:xfrm>
            <a:off x="0" y="5467048"/>
            <a:ext cx="9144000" cy="1390951"/>
          </a:xfrm>
        </p:spPr>
        <p:txBody>
          <a:bodyPr>
            <a:normAutofit/>
          </a:bodyPr>
          <a:lstStyle/>
          <a:p>
            <a:r>
              <a:rPr lang="en-US" sz="2500" dirty="0" smtClean="0">
                <a:solidFill>
                  <a:schemeClr val="bg1"/>
                </a:solidFill>
              </a:rPr>
              <a:t>Christa Shen</a:t>
            </a:r>
            <a:r>
              <a:rPr lang="en-US" sz="2800" baseline="30000" dirty="0" smtClean="0">
                <a:solidFill>
                  <a:schemeClr val="bg1"/>
                </a:solidFill>
              </a:rPr>
              <a:t>1</a:t>
            </a:r>
            <a:endParaRPr lang="en-US" sz="2500" dirty="0" smtClean="0">
              <a:solidFill>
                <a:schemeClr val="bg1"/>
              </a:solidFill>
            </a:endParaRPr>
          </a:p>
          <a:p>
            <a:r>
              <a:rPr lang="en-US" sz="2500" dirty="0" smtClean="0">
                <a:solidFill>
                  <a:schemeClr val="bg1"/>
                </a:solidFill>
              </a:rPr>
              <a:t>Kevin Griffin</a:t>
            </a:r>
            <a:r>
              <a:rPr lang="en-US" sz="2800" baseline="30000" dirty="0" smtClean="0">
                <a:solidFill>
                  <a:schemeClr val="bg1"/>
                </a:solidFill>
              </a:rPr>
              <a:t>1</a:t>
            </a:r>
            <a:endParaRPr lang="en-US" sz="2500" dirty="0" smtClean="0">
              <a:solidFill>
                <a:schemeClr val="bg1"/>
              </a:solidFill>
            </a:endParaRPr>
          </a:p>
          <a:p>
            <a:r>
              <a:rPr lang="en-US" sz="1600" baseline="30000" dirty="0" smtClean="0">
                <a:solidFill>
                  <a:schemeClr val="bg1"/>
                </a:solidFill>
              </a:rPr>
              <a:t>1</a:t>
            </a:r>
            <a:r>
              <a:rPr lang="en-US" sz="1600" dirty="0" smtClean="0">
                <a:solidFill>
                  <a:schemeClr val="bg1"/>
                </a:solidFill>
              </a:rPr>
              <a:t>Department of Ecology, Evolution and Environmental Biology, Columbia University</a:t>
            </a:r>
            <a:endParaRPr lang="en-US" sz="1600" dirty="0">
              <a:solidFill>
                <a:schemeClr val="bg1"/>
              </a:solidFill>
            </a:endParaRPr>
          </a:p>
        </p:txBody>
      </p:sp>
      <p:grpSp>
        <p:nvGrpSpPr>
          <p:cNvPr id="4" name="Group 3"/>
          <p:cNvGrpSpPr>
            <a:grpSpLocks noChangeAspect="1"/>
          </p:cNvGrpSpPr>
          <p:nvPr/>
        </p:nvGrpSpPr>
        <p:grpSpPr>
          <a:xfrm>
            <a:off x="417229" y="2132434"/>
            <a:ext cx="3969115" cy="2167128"/>
            <a:chOff x="212907" y="2172111"/>
            <a:chExt cx="4263699" cy="2327970"/>
          </a:xfrm>
        </p:grpSpPr>
        <p:grpSp>
          <p:nvGrpSpPr>
            <p:cNvPr id="16" name="Group 15"/>
            <p:cNvGrpSpPr>
              <a:grpSpLocks noChangeAspect="1"/>
            </p:cNvGrpSpPr>
            <p:nvPr/>
          </p:nvGrpSpPr>
          <p:grpSpPr>
            <a:xfrm>
              <a:off x="212907" y="2172111"/>
              <a:ext cx="4263699" cy="2327970"/>
              <a:chOff x="322942" y="2135124"/>
              <a:chExt cx="3957704" cy="2065429"/>
            </a:xfrm>
          </p:grpSpPr>
          <p:pic>
            <p:nvPicPr>
              <p:cNvPr id="10" name="Picture 9" descr="pigmen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942" y="2135124"/>
                <a:ext cx="3957704" cy="2065429"/>
              </a:xfrm>
              <a:prstGeom prst="rect">
                <a:avLst/>
              </a:prstGeom>
            </p:spPr>
          </p:pic>
          <p:sp>
            <p:nvSpPr>
              <p:cNvPr id="11" name="TextBox 10"/>
              <p:cNvSpPr txBox="1"/>
              <p:nvPr/>
            </p:nvSpPr>
            <p:spPr>
              <a:xfrm>
                <a:off x="322942" y="4015886"/>
                <a:ext cx="2101695" cy="184666"/>
              </a:xfrm>
              <a:prstGeom prst="rect">
                <a:avLst/>
              </a:prstGeom>
              <a:noFill/>
            </p:spPr>
            <p:txBody>
              <a:bodyPr wrap="none" rtlCol="0">
                <a:spAutoFit/>
              </a:bodyPr>
              <a:lstStyle/>
              <a:p>
                <a:pPr defTabSz="457200" fontAlgn="auto">
                  <a:spcBef>
                    <a:spcPts val="0"/>
                  </a:spcBef>
                  <a:spcAft>
                    <a:spcPts val="0"/>
                  </a:spcAft>
                </a:pPr>
                <a:r>
                  <a:rPr lang="en-US" sz="600" dirty="0" smtClean="0">
                    <a:solidFill>
                      <a:prstClr val="white"/>
                    </a:solidFill>
                    <a:latin typeface="Calibri"/>
                    <a:ea typeface="+mn-ea"/>
                  </a:rPr>
                  <a:t>http://</a:t>
                </a:r>
                <a:r>
                  <a:rPr lang="en-US" sz="600" dirty="0" err="1" smtClean="0">
                    <a:solidFill>
                      <a:prstClr val="white"/>
                    </a:solidFill>
                    <a:latin typeface="Calibri"/>
                    <a:ea typeface="+mn-ea"/>
                  </a:rPr>
                  <a:t>www.dpchallenge.com</a:t>
                </a:r>
                <a:r>
                  <a:rPr lang="en-US" sz="600" dirty="0" smtClean="0">
                    <a:solidFill>
                      <a:prstClr val="white"/>
                    </a:solidFill>
                    <a:latin typeface="Calibri"/>
                    <a:ea typeface="+mn-ea"/>
                  </a:rPr>
                  <a:t>/</a:t>
                </a:r>
                <a:r>
                  <a:rPr lang="en-US" sz="600" dirty="0" err="1" smtClean="0">
                    <a:solidFill>
                      <a:prstClr val="white"/>
                    </a:solidFill>
                    <a:latin typeface="Calibri"/>
                    <a:ea typeface="+mn-ea"/>
                  </a:rPr>
                  <a:t>image.php?IMAGE_ID</a:t>
                </a:r>
                <a:r>
                  <a:rPr lang="en-US" sz="600" dirty="0" smtClean="0">
                    <a:solidFill>
                      <a:prstClr val="white"/>
                    </a:solidFill>
                    <a:latin typeface="Calibri"/>
                    <a:ea typeface="+mn-ea"/>
                  </a:rPr>
                  <a:t>=468494</a:t>
                </a:r>
                <a:endParaRPr lang="en-US" sz="600" dirty="0">
                  <a:solidFill>
                    <a:prstClr val="white"/>
                  </a:solidFill>
                  <a:latin typeface="Calibri"/>
                  <a:ea typeface="+mn-ea"/>
                </a:endParaRPr>
              </a:p>
            </p:txBody>
          </p:sp>
        </p:grpSp>
        <p:sp>
          <p:nvSpPr>
            <p:cNvPr id="14" name="TextBox 13"/>
            <p:cNvSpPr txBox="1"/>
            <p:nvPr/>
          </p:nvSpPr>
          <p:spPr>
            <a:xfrm>
              <a:off x="2240096" y="2190519"/>
              <a:ext cx="2236510" cy="369332"/>
            </a:xfrm>
            <a:prstGeom prst="rect">
              <a:avLst/>
            </a:prstGeom>
            <a:noFill/>
          </p:spPr>
          <p:txBody>
            <a:bodyPr wrap="none" rtlCol="0">
              <a:spAutoFit/>
            </a:bodyPr>
            <a:lstStyle/>
            <a:p>
              <a:pPr algn="r" defTabSz="457200" fontAlgn="auto">
                <a:spcBef>
                  <a:spcPts val="0"/>
                </a:spcBef>
                <a:spcAft>
                  <a:spcPts val="0"/>
                </a:spcAft>
              </a:pPr>
              <a:r>
                <a:rPr lang="en-US" dirty="0" smtClean="0">
                  <a:solidFill>
                    <a:prstClr val="white"/>
                  </a:solidFill>
                  <a:latin typeface="Calibri"/>
                  <a:ea typeface="+mn-ea"/>
                </a:rPr>
                <a:t>Xanthophyll Pigments</a:t>
              </a:r>
              <a:endParaRPr lang="en-US" dirty="0">
                <a:solidFill>
                  <a:prstClr val="white"/>
                </a:solidFill>
                <a:latin typeface="Calibri"/>
                <a:ea typeface="+mn-ea"/>
              </a:endParaRPr>
            </a:p>
          </p:txBody>
        </p:sp>
      </p:grpSp>
      <p:grpSp>
        <p:nvGrpSpPr>
          <p:cNvPr id="5" name="Group 4"/>
          <p:cNvGrpSpPr>
            <a:grpSpLocks noChangeAspect="1"/>
          </p:cNvGrpSpPr>
          <p:nvPr/>
        </p:nvGrpSpPr>
        <p:grpSpPr>
          <a:xfrm>
            <a:off x="4736755" y="2132434"/>
            <a:ext cx="3968533" cy="2167128"/>
            <a:chOff x="4686462" y="2172111"/>
            <a:chExt cx="4263074" cy="2327970"/>
          </a:xfrm>
        </p:grpSpPr>
        <p:grpSp>
          <p:nvGrpSpPr>
            <p:cNvPr id="17" name="Group 16"/>
            <p:cNvGrpSpPr>
              <a:grpSpLocks noChangeAspect="1"/>
            </p:cNvGrpSpPr>
            <p:nvPr/>
          </p:nvGrpSpPr>
          <p:grpSpPr>
            <a:xfrm>
              <a:off x="4686462" y="2172111"/>
              <a:ext cx="4263074" cy="2327970"/>
              <a:chOff x="4735782" y="2135124"/>
              <a:chExt cx="4074164" cy="2169623"/>
            </a:xfrm>
          </p:grpSpPr>
          <p:pic>
            <p:nvPicPr>
              <p:cNvPr id="6" name="Content Placeholder 3" descr="fluorescenceReport.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35782" y="2135124"/>
                <a:ext cx="4074164" cy="2167693"/>
              </a:xfrm>
              <a:prstGeom prst="rect">
                <a:avLst/>
              </a:prstGeom>
            </p:spPr>
          </p:pic>
          <p:sp>
            <p:nvSpPr>
              <p:cNvPr id="12" name="TextBox 11"/>
              <p:cNvSpPr txBox="1"/>
              <p:nvPr/>
            </p:nvSpPr>
            <p:spPr>
              <a:xfrm>
                <a:off x="4735782" y="4120081"/>
                <a:ext cx="1869397" cy="184666"/>
              </a:xfrm>
              <a:prstGeom prst="rect">
                <a:avLst/>
              </a:prstGeom>
              <a:noFill/>
            </p:spPr>
            <p:txBody>
              <a:bodyPr wrap="none" rtlCol="0">
                <a:spAutoFit/>
              </a:bodyPr>
              <a:lstStyle/>
              <a:p>
                <a:pPr defTabSz="457200" fontAlgn="auto">
                  <a:spcBef>
                    <a:spcPts val="0"/>
                  </a:spcBef>
                  <a:spcAft>
                    <a:spcPts val="0"/>
                  </a:spcAft>
                </a:pPr>
                <a:r>
                  <a:rPr lang="en-US" sz="600" dirty="0" smtClean="0">
                    <a:solidFill>
                      <a:srgbClr val="FFFFFF"/>
                    </a:solidFill>
                    <a:latin typeface="Calibri"/>
                    <a:ea typeface="+mn-ea"/>
                  </a:rPr>
                  <a:t>NASA Goddard's Conceptual Image Lab/T. Chase 2013</a:t>
                </a:r>
                <a:endParaRPr lang="en-US" sz="600" dirty="0">
                  <a:solidFill>
                    <a:srgbClr val="FFFFFF"/>
                  </a:solidFill>
                  <a:latin typeface="Calibri"/>
                  <a:ea typeface="+mn-ea"/>
                </a:endParaRPr>
              </a:p>
            </p:txBody>
          </p:sp>
        </p:grpSp>
        <p:sp>
          <p:nvSpPr>
            <p:cNvPr id="15" name="TextBox 14"/>
            <p:cNvSpPr txBox="1"/>
            <p:nvPr/>
          </p:nvSpPr>
          <p:spPr>
            <a:xfrm>
              <a:off x="6404586" y="2196598"/>
              <a:ext cx="2544950" cy="369332"/>
            </a:xfrm>
            <a:prstGeom prst="rect">
              <a:avLst/>
            </a:prstGeom>
            <a:noFill/>
          </p:spPr>
          <p:txBody>
            <a:bodyPr wrap="none" rtlCol="0">
              <a:spAutoFit/>
            </a:bodyPr>
            <a:lstStyle/>
            <a:p>
              <a:pPr algn="r" defTabSz="457200" fontAlgn="auto">
                <a:spcBef>
                  <a:spcPts val="0"/>
                </a:spcBef>
                <a:spcAft>
                  <a:spcPts val="0"/>
                </a:spcAft>
              </a:pPr>
              <a:r>
                <a:rPr lang="en-US" dirty="0" smtClean="0">
                  <a:solidFill>
                    <a:srgbClr val="FFFFFF"/>
                  </a:solidFill>
                  <a:latin typeface="Calibri"/>
                  <a:ea typeface="+mn-ea"/>
                </a:rPr>
                <a:t>Chlorophyll Fluorescence</a:t>
              </a:r>
              <a:endParaRPr lang="en-US" dirty="0">
                <a:solidFill>
                  <a:srgbClr val="FFFFFF"/>
                </a:solidFill>
                <a:latin typeface="Calibri"/>
                <a:ea typeface="+mn-ea"/>
              </a:endParaRPr>
            </a:p>
          </p:txBody>
        </p:sp>
      </p:grpSp>
    </p:spTree>
    <p:extLst>
      <p:ext uri="{BB962C8B-B14F-4D97-AF65-F5344CB8AC3E}">
        <p14:creationId xmlns:p14="http://schemas.microsoft.com/office/powerpoint/2010/main" val="35396175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title" idx="4294967295"/>
          </p:nvPr>
        </p:nvSpPr>
        <p:spPr/>
        <p:txBody>
          <a:bodyPr/>
          <a:lstStyle/>
          <a:p>
            <a:pPr eaLnBrk="1" hangingPunct="1">
              <a:defRPr/>
            </a:pPr>
            <a:r>
              <a:rPr lang="en-US" smtClean="0">
                <a:ea typeface="ＭＳ Ｐゴシック" charset="0"/>
              </a:rPr>
              <a:t>Hannon</a:t>
            </a:r>
          </a:p>
        </p:txBody>
      </p:sp>
      <p:pic>
        <p:nvPicPr>
          <p:cNvPr id="20482" name="Picture 2" descr="hann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30SecondBanner2.pdf"/>
          <p:cNvPicPr>
            <a:picLocks noChangeAspect="1"/>
          </p:cNvPicPr>
          <p:nvPr/>
        </p:nvPicPr>
        <p:blipFill>
          <a:blip r:embed="rId3">
            <a:alphaModFix amt="44000"/>
            <a:extLst>
              <a:ext uri="{28A0092B-C50C-407E-A947-70E740481C1C}">
                <a14:useLocalDpi xmlns:a14="http://schemas.microsoft.com/office/drawing/2010/main"/>
              </a:ext>
            </a:extLst>
          </a:blip>
          <a:stretch>
            <a:fillRect/>
          </a:stretch>
        </p:blipFill>
        <p:spPr>
          <a:xfrm>
            <a:off x="0" y="0"/>
            <a:ext cx="9841998" cy="6858000"/>
          </a:xfrm>
          <a:prstGeom prst="rect">
            <a:avLst/>
          </a:prstGeom>
        </p:spPr>
      </p:pic>
      <p:sp>
        <p:nvSpPr>
          <p:cNvPr id="5" name="TextBox 4"/>
          <p:cNvSpPr txBox="1"/>
          <p:nvPr/>
        </p:nvSpPr>
        <p:spPr>
          <a:xfrm>
            <a:off x="0" y="42560"/>
            <a:ext cx="3250709" cy="2040302"/>
          </a:xfrm>
          <a:prstGeom prst="rect">
            <a:avLst/>
          </a:prstGeom>
          <a:noFill/>
        </p:spPr>
        <p:txBody>
          <a:bodyPr wrap="square" rtlCol="0">
            <a:spAutoFit/>
          </a:bodyPr>
          <a:lstStyle/>
          <a:p>
            <a:pPr defTabSz="457200" fontAlgn="auto">
              <a:lnSpc>
                <a:spcPct val="90000"/>
              </a:lnSpc>
              <a:spcBef>
                <a:spcPts val="0"/>
              </a:spcBef>
              <a:spcAft>
                <a:spcPts val="0"/>
              </a:spcAft>
            </a:pPr>
            <a:r>
              <a:rPr lang="en-US" sz="3500" b="1" dirty="0" smtClean="0">
                <a:solidFill>
                  <a:srgbClr val="FFFFFF"/>
                </a:solidFill>
                <a:latin typeface="Avenir Next Condensed Demi Bold"/>
                <a:ea typeface="+mn-ea"/>
                <a:cs typeface="Avenir Next Condensed Demi Bold"/>
              </a:rPr>
              <a:t>Chacma Baboon</a:t>
            </a:r>
          </a:p>
          <a:p>
            <a:pPr defTabSz="457200" fontAlgn="auto">
              <a:lnSpc>
                <a:spcPct val="90000"/>
              </a:lnSpc>
              <a:spcBef>
                <a:spcPts val="0"/>
              </a:spcBef>
              <a:spcAft>
                <a:spcPts val="0"/>
              </a:spcAft>
            </a:pPr>
            <a:r>
              <a:rPr lang="en-US" sz="3500" b="1" dirty="0" smtClean="0">
                <a:solidFill>
                  <a:srgbClr val="FFFFFF"/>
                </a:solidFill>
                <a:latin typeface="Avenir Next Condensed Demi Bold"/>
                <a:ea typeface="+mn-ea"/>
                <a:cs typeface="Avenir Next Condensed Demi Bold"/>
              </a:rPr>
              <a:t>Response to </a:t>
            </a:r>
          </a:p>
          <a:p>
            <a:pPr defTabSz="457200" fontAlgn="auto">
              <a:lnSpc>
                <a:spcPct val="90000"/>
              </a:lnSpc>
              <a:spcBef>
                <a:spcPts val="0"/>
              </a:spcBef>
              <a:spcAft>
                <a:spcPts val="0"/>
              </a:spcAft>
            </a:pPr>
            <a:r>
              <a:rPr lang="en-US" sz="3500" b="1" dirty="0" smtClean="0">
                <a:solidFill>
                  <a:srgbClr val="FFFFFF"/>
                </a:solidFill>
                <a:latin typeface="Avenir Next Condensed Demi Bold"/>
                <a:ea typeface="+mn-ea"/>
                <a:cs typeface="Avenir Next Condensed Demi Bold"/>
              </a:rPr>
              <a:t>Leopard Predation</a:t>
            </a:r>
          </a:p>
          <a:p>
            <a:pPr defTabSz="457200" fontAlgn="auto">
              <a:lnSpc>
                <a:spcPct val="90000"/>
              </a:lnSpc>
              <a:spcBef>
                <a:spcPts val="0"/>
              </a:spcBef>
              <a:spcAft>
                <a:spcPts val="0"/>
              </a:spcAft>
            </a:pPr>
            <a:r>
              <a:rPr lang="en-US" sz="3500" b="1" dirty="0" smtClean="0">
                <a:solidFill>
                  <a:srgbClr val="FFFFFF"/>
                </a:solidFill>
                <a:latin typeface="Avenir Next Condensed Demi Bold"/>
                <a:ea typeface="+mn-ea"/>
                <a:cs typeface="Avenir Next Condensed Demi Bold"/>
              </a:rPr>
              <a:t>Threat</a:t>
            </a:r>
            <a:endParaRPr lang="en-US" sz="3500" b="1" dirty="0">
              <a:solidFill>
                <a:srgbClr val="FFFFFF"/>
              </a:solidFill>
              <a:latin typeface="Avenir Next Condensed Demi Bold"/>
              <a:ea typeface="+mn-ea"/>
              <a:cs typeface="Avenir Next Condensed Demi Bold"/>
            </a:endParaRPr>
          </a:p>
        </p:txBody>
      </p:sp>
      <p:sp>
        <p:nvSpPr>
          <p:cNvPr id="7" name="TextBox 6"/>
          <p:cNvSpPr txBox="1"/>
          <p:nvPr/>
        </p:nvSpPr>
        <p:spPr>
          <a:xfrm>
            <a:off x="922564" y="5317720"/>
            <a:ext cx="2279582" cy="1477328"/>
          </a:xfrm>
          <a:prstGeom prst="rect">
            <a:avLst/>
          </a:prstGeom>
          <a:noFill/>
        </p:spPr>
        <p:txBody>
          <a:bodyPr wrap="square" rtlCol="0">
            <a:spAutoFit/>
          </a:bodyPr>
          <a:lstStyle/>
          <a:p>
            <a:pPr algn="r" defTabSz="457200" fontAlgn="auto">
              <a:spcBef>
                <a:spcPts val="0"/>
              </a:spcBef>
              <a:spcAft>
                <a:spcPts val="0"/>
              </a:spcAft>
            </a:pPr>
            <a:r>
              <a:rPr lang="en-US" dirty="0" smtClean="0">
                <a:solidFill>
                  <a:prstClr val="white"/>
                </a:solidFill>
                <a:latin typeface="Avenir Next Condensed Demi Bold"/>
                <a:ea typeface="+mn-ea"/>
                <a:cs typeface="Avenir Next Condensed Demi Bold"/>
              </a:rPr>
              <a:t>Leigh West</a:t>
            </a:r>
          </a:p>
          <a:p>
            <a:pPr algn="r" defTabSz="457200" fontAlgn="auto">
              <a:spcBef>
                <a:spcPts val="0"/>
              </a:spcBef>
              <a:spcAft>
                <a:spcPts val="0"/>
              </a:spcAft>
            </a:pPr>
            <a:r>
              <a:rPr lang="en-US" dirty="0" smtClean="0">
                <a:solidFill>
                  <a:prstClr val="white"/>
                </a:solidFill>
                <a:latin typeface="Avenir Next Condensed Demi Bold"/>
                <a:ea typeface="+mn-ea"/>
                <a:cs typeface="Avenir Next Condensed Demi Bold"/>
              </a:rPr>
              <a:t>Columbia University</a:t>
            </a:r>
          </a:p>
          <a:p>
            <a:pPr algn="r" defTabSz="457200" fontAlgn="auto">
              <a:spcBef>
                <a:spcPts val="0"/>
              </a:spcBef>
              <a:spcAft>
                <a:spcPts val="0"/>
              </a:spcAft>
            </a:pPr>
            <a:endParaRPr lang="en-US" dirty="0" smtClean="0">
              <a:solidFill>
                <a:prstClr val="white"/>
              </a:solidFill>
              <a:latin typeface="Avenir Next Condensed Demi Bold"/>
              <a:ea typeface="+mn-ea"/>
              <a:cs typeface="Avenir Next Condensed Demi Bold"/>
            </a:endParaRPr>
          </a:p>
          <a:p>
            <a:pPr algn="r" defTabSz="457200" fontAlgn="auto">
              <a:spcBef>
                <a:spcPts val="0"/>
              </a:spcBef>
              <a:spcAft>
                <a:spcPts val="0"/>
              </a:spcAft>
            </a:pPr>
            <a:r>
              <a:rPr lang="en-US" dirty="0" smtClean="0">
                <a:solidFill>
                  <a:prstClr val="white"/>
                </a:solidFill>
                <a:latin typeface="Avenir Next Condensed Demi Bold"/>
                <a:ea typeface="+mn-ea"/>
                <a:cs typeface="Avenir Next Condensed Demi Bold"/>
              </a:rPr>
              <a:t>Sam Williams</a:t>
            </a:r>
          </a:p>
          <a:p>
            <a:pPr algn="r" defTabSz="457200" fontAlgn="auto">
              <a:spcBef>
                <a:spcPts val="0"/>
              </a:spcBef>
              <a:spcAft>
                <a:spcPts val="0"/>
              </a:spcAft>
            </a:pPr>
            <a:r>
              <a:rPr lang="en-US" dirty="0" smtClean="0">
                <a:solidFill>
                  <a:prstClr val="white"/>
                </a:solidFill>
                <a:latin typeface="Avenir Next Condensed Demi Bold"/>
                <a:ea typeface="+mn-ea"/>
                <a:cs typeface="Avenir Next Condensed Demi Bold"/>
              </a:rPr>
              <a:t>Durham University</a:t>
            </a:r>
          </a:p>
        </p:txBody>
      </p:sp>
      <p:sp>
        <p:nvSpPr>
          <p:cNvPr id="10" name="TextBox 9"/>
          <p:cNvSpPr txBox="1"/>
          <p:nvPr/>
        </p:nvSpPr>
        <p:spPr>
          <a:xfrm rot="16200000">
            <a:off x="-637058" y="6011588"/>
            <a:ext cx="1508158" cy="184666"/>
          </a:xfrm>
          <a:prstGeom prst="rect">
            <a:avLst/>
          </a:prstGeom>
          <a:noFill/>
        </p:spPr>
        <p:txBody>
          <a:bodyPr wrap="none" rtlCol="0">
            <a:spAutoFit/>
          </a:bodyPr>
          <a:lstStyle/>
          <a:p>
            <a:pPr defTabSz="457200" fontAlgn="auto">
              <a:spcBef>
                <a:spcPts val="0"/>
              </a:spcBef>
              <a:spcAft>
                <a:spcPts val="0"/>
              </a:spcAft>
            </a:pPr>
            <a:r>
              <a:rPr lang="en-US" sz="600" dirty="0" smtClean="0">
                <a:solidFill>
                  <a:prstClr val="white"/>
                </a:solidFill>
                <a:latin typeface="Garamond"/>
                <a:ea typeface="+mn-ea"/>
                <a:cs typeface="Garamond"/>
              </a:rPr>
              <a:t>Katy Williams, Primate and Predator Project</a:t>
            </a:r>
            <a:endParaRPr lang="en-US" sz="600" dirty="0">
              <a:solidFill>
                <a:prstClr val="white"/>
              </a:solidFill>
              <a:latin typeface="Garamond"/>
              <a:ea typeface="+mn-ea"/>
              <a:cs typeface="Garamond"/>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8829" y="3625202"/>
            <a:ext cx="3925361" cy="3086562"/>
          </a:xfrm>
          <a:prstGeom prst="rect">
            <a:avLst/>
          </a:prstGeom>
          <a:ln>
            <a:solidFill>
              <a:srgbClr val="FFFFFF"/>
            </a:solidFill>
          </a:ln>
        </p:spPr>
      </p:pic>
      <p:pic>
        <p:nvPicPr>
          <p:cNvPr id="3" name="Picture 2" descr="Attack.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43400" y="914400"/>
            <a:ext cx="3949700" cy="2514599"/>
          </a:xfrm>
          <a:prstGeom prst="rect">
            <a:avLst/>
          </a:prstGeom>
        </p:spPr>
      </p:pic>
    </p:spTree>
    <p:extLst>
      <p:ext uri="{BB962C8B-B14F-4D97-AF65-F5344CB8AC3E}">
        <p14:creationId xmlns:p14="http://schemas.microsoft.com/office/powerpoint/2010/main" val="2695843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984500"/>
          </a:xfrm>
          <a:effectLst>
            <a:glow rad="63500">
              <a:schemeClr val="accent1">
                <a:satMod val="175000"/>
                <a:alpha val="40000"/>
              </a:schemeClr>
            </a:glow>
          </a:effectLst>
        </p:spPr>
        <p:txBody>
          <a:bodyPr>
            <a:noAutofit/>
          </a:bodyPr>
          <a:lstStyle/>
          <a:p>
            <a:pPr algn="l"/>
            <a:r>
              <a:rPr lang="en-US" sz="32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Recognition of Paternal Kin Selection in Blue Monkeys (</a:t>
            </a:r>
            <a:r>
              <a:rPr lang="en-US" sz="3200" b="1" i="1" spc="50" dirty="0" err="1"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Cercopithecus</a:t>
            </a:r>
            <a:r>
              <a:rPr lang="en-US" sz="3200" b="1" i="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a:t>
            </a:r>
            <a:r>
              <a:rPr lang="en-US" sz="3200" b="1" i="1" spc="50" dirty="0" err="1"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mitis</a:t>
            </a:r>
            <a:r>
              <a:rPr lang="en-US" sz="32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a:t>
            </a:r>
            <a:r>
              <a:rPr lang="en-US" sz="40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a:r>
            <a:br>
              <a:rPr lang="en-US" sz="40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br>
            <a:r>
              <a:rPr lang="en-US" sz="40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a:r>
            <a:br>
              <a:rPr lang="en-US" sz="40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br>
            <a:r>
              <a:rPr lang="en-US" sz="24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Taylor Minich</a:t>
            </a:r>
            <a:r>
              <a:rPr lang="en-US" sz="2400" b="1" spc="50" baseline="3000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1</a:t>
            </a:r>
            <a:r>
              <a:rPr lang="en-US" sz="2400" b="1" spc="50" dirty="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a:r>
            <a:br>
              <a:rPr lang="en-US" sz="2400" b="1" spc="50" dirty="0">
                <a:ln w="3175" cmpd="sng">
                  <a:solidFill>
                    <a:schemeClr val="tx2"/>
                  </a:solidFill>
                  <a:prstDash val="solid"/>
                </a:ln>
                <a:solidFill>
                  <a:schemeClr val="bg1">
                    <a:alpha val="95000"/>
                  </a:schemeClr>
                </a:solidFill>
                <a:effectLst>
                  <a:innerShdw blurRad="50900" dist="38500" dir="13500000">
                    <a:srgbClr val="000000">
                      <a:alpha val="60000"/>
                    </a:srgbClr>
                  </a:innerShdw>
                </a:effectLst>
              </a:rPr>
            </a:br>
            <a:r>
              <a:rPr lang="en-US" sz="24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Marina Cords</a:t>
            </a:r>
            <a:r>
              <a:rPr lang="en-US" sz="2400" b="1" spc="50" baseline="3000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1</a:t>
            </a:r>
            <a:r>
              <a:rPr lang="en-US" sz="24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a:r>
            <a:br>
              <a:rPr lang="en-US" sz="24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br>
            <a:r>
              <a:rPr lang="en-US" sz="1800" b="1" spc="50" baseline="3000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1</a:t>
            </a:r>
            <a:r>
              <a:rPr lang="en-US" sz="1800" b="1" i="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Department of Ecology, Evolution, </a:t>
            </a:r>
            <a:br>
              <a:rPr lang="en-US" sz="1800" b="1" i="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br>
            <a:r>
              <a:rPr lang="en-US" sz="1800" b="1" i="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and Environmental Biology,</a:t>
            </a:r>
            <a:r>
              <a:rPr lang="en-US" sz="1800" b="1" spc="50" dirty="0" smtClean="0">
                <a:ln w="3175" cmpd="sng">
                  <a:solidFill>
                    <a:schemeClr val="tx2"/>
                  </a:solidFill>
                  <a:prstDash val="solid"/>
                </a:ln>
                <a:solidFill>
                  <a:schemeClr val="bg1">
                    <a:alpha val="95000"/>
                  </a:schemeClr>
                </a:solidFill>
                <a:effectLst>
                  <a:innerShdw blurRad="50900" dist="38500" dir="13500000">
                    <a:srgbClr val="000000">
                      <a:alpha val="60000"/>
                    </a:srgbClr>
                  </a:innerShdw>
                </a:effectLst>
              </a:rPr>
              <a:t> Columbia University</a:t>
            </a:r>
            <a:endParaRPr lang="en-US" sz="1600" b="1" spc="50" dirty="0">
              <a:ln w="3175" cmpd="sng">
                <a:solidFill>
                  <a:schemeClr val="tx2"/>
                </a:solidFill>
                <a:prstDash val="solid"/>
              </a:ln>
              <a:solidFill>
                <a:schemeClr val="bg1">
                  <a:alpha val="95000"/>
                </a:schemeClr>
              </a:solidFill>
              <a:effectLst>
                <a:innerShdw blurRad="50900" dist="38500" dir="13500000">
                  <a:srgbClr val="000000">
                    <a:alpha val="60000"/>
                  </a:srgbClr>
                </a:innerShdw>
              </a:effectLst>
            </a:endParaRPr>
          </a:p>
        </p:txBody>
      </p:sp>
      <p:sp>
        <p:nvSpPr>
          <p:cNvPr id="26" name="TextBox 25"/>
          <p:cNvSpPr txBox="1"/>
          <p:nvPr/>
        </p:nvSpPr>
        <p:spPr>
          <a:xfrm>
            <a:off x="5713143" y="4668226"/>
            <a:ext cx="3430857" cy="1569660"/>
          </a:xfrm>
          <a:prstGeom prst="rect">
            <a:avLst/>
          </a:prstGeom>
          <a:noFill/>
        </p:spPr>
        <p:txBody>
          <a:bodyPr wrap="square" rtlCol="0">
            <a:spAutoFit/>
          </a:bodyPr>
          <a:lstStyle/>
          <a:p>
            <a:pPr defTabSz="457200" fontAlgn="auto">
              <a:spcBef>
                <a:spcPts val="0"/>
              </a:spcBef>
              <a:spcAft>
                <a:spcPts val="0"/>
              </a:spcAft>
            </a:pPr>
            <a:r>
              <a:rPr lang="en-US" sz="2400" b="1" spc="50" dirty="0" smtClean="0">
                <a:ln w="3175" cmpd="sng">
                  <a:solidFill>
                    <a:srgbClr val="1F497D">
                      <a:lumMod val="60000"/>
                      <a:lumOff val="40000"/>
                    </a:srgbClr>
                  </a:solidFill>
                  <a:prstDash val="solid"/>
                </a:ln>
                <a:solidFill>
                  <a:srgbClr val="4F81BD">
                    <a:tint val="3000"/>
                    <a:alpha val="95000"/>
                  </a:srgbClr>
                </a:solidFill>
                <a:effectLst>
                  <a:innerShdw blurRad="50900" dist="38500" dir="13500000">
                    <a:srgbClr val="000000">
                      <a:alpha val="60000"/>
                    </a:srgbClr>
                  </a:innerShdw>
                </a:effectLst>
                <a:latin typeface="Calibri"/>
                <a:ea typeface="+mn-ea"/>
              </a:rPr>
              <a:t>Cooperative behaviors: </a:t>
            </a:r>
          </a:p>
          <a:p>
            <a:pPr marL="342900" indent="-342900" defTabSz="457200" fontAlgn="auto">
              <a:spcBef>
                <a:spcPts val="0"/>
              </a:spcBef>
              <a:spcAft>
                <a:spcPts val="0"/>
              </a:spcAft>
              <a:buFont typeface="Wingdings" charset="2"/>
              <a:buChar char="v"/>
            </a:pPr>
            <a:r>
              <a:rPr lang="en-US" sz="2400" b="1" spc="50" dirty="0" smtClean="0">
                <a:ln w="3175" cmpd="sng">
                  <a:solidFill>
                    <a:srgbClr val="1F497D">
                      <a:lumMod val="60000"/>
                      <a:lumOff val="40000"/>
                    </a:srgbClr>
                  </a:solidFill>
                  <a:prstDash val="solid"/>
                </a:ln>
                <a:solidFill>
                  <a:srgbClr val="4F81BD">
                    <a:tint val="3000"/>
                    <a:alpha val="95000"/>
                  </a:srgbClr>
                </a:solidFill>
                <a:effectLst>
                  <a:innerShdw blurRad="50900" dist="38500" dir="13500000">
                    <a:srgbClr val="000000">
                      <a:alpha val="60000"/>
                    </a:srgbClr>
                  </a:innerShdw>
                </a:effectLst>
                <a:latin typeface="Calibri"/>
                <a:ea typeface="+mn-ea"/>
              </a:rPr>
              <a:t>Direct contact</a:t>
            </a:r>
          </a:p>
          <a:p>
            <a:pPr marL="342900" indent="-342900" defTabSz="457200" fontAlgn="auto">
              <a:spcBef>
                <a:spcPts val="0"/>
              </a:spcBef>
              <a:spcAft>
                <a:spcPts val="0"/>
              </a:spcAft>
              <a:buFont typeface="Wingdings" charset="2"/>
              <a:buChar char="v"/>
            </a:pPr>
            <a:r>
              <a:rPr lang="en-US" sz="2400" b="1" spc="50" dirty="0" smtClean="0">
                <a:ln w="3175" cmpd="sng">
                  <a:solidFill>
                    <a:srgbClr val="1F497D">
                      <a:lumMod val="60000"/>
                      <a:lumOff val="40000"/>
                    </a:srgbClr>
                  </a:solidFill>
                  <a:prstDash val="solid"/>
                </a:ln>
                <a:solidFill>
                  <a:srgbClr val="4F81BD">
                    <a:tint val="3000"/>
                    <a:alpha val="95000"/>
                  </a:srgbClr>
                </a:solidFill>
                <a:effectLst>
                  <a:innerShdw blurRad="50900" dist="38500" dir="13500000">
                    <a:srgbClr val="000000">
                      <a:alpha val="60000"/>
                    </a:srgbClr>
                  </a:innerShdw>
                </a:effectLst>
                <a:latin typeface="Calibri"/>
                <a:ea typeface="+mn-ea"/>
              </a:rPr>
              <a:t>Feeding in proximity</a:t>
            </a:r>
          </a:p>
          <a:p>
            <a:pPr marL="342900" indent="-342900" defTabSz="457200" fontAlgn="auto">
              <a:spcBef>
                <a:spcPts val="0"/>
              </a:spcBef>
              <a:spcAft>
                <a:spcPts val="0"/>
              </a:spcAft>
              <a:buFont typeface="Wingdings" charset="2"/>
              <a:buChar char="v"/>
            </a:pPr>
            <a:r>
              <a:rPr lang="en-US" sz="2400" b="1" spc="50" dirty="0" smtClean="0">
                <a:ln w="3175" cmpd="sng">
                  <a:solidFill>
                    <a:srgbClr val="1F497D">
                      <a:lumMod val="60000"/>
                      <a:lumOff val="40000"/>
                    </a:srgbClr>
                  </a:solidFill>
                  <a:prstDash val="solid"/>
                </a:ln>
                <a:solidFill>
                  <a:srgbClr val="4F81BD">
                    <a:tint val="3000"/>
                    <a:alpha val="95000"/>
                  </a:srgbClr>
                </a:solidFill>
                <a:effectLst>
                  <a:innerShdw blurRad="50900" dist="38500" dir="13500000">
                    <a:srgbClr val="000000">
                      <a:alpha val="60000"/>
                    </a:srgbClr>
                  </a:innerShdw>
                </a:effectLst>
                <a:latin typeface="Calibri"/>
                <a:ea typeface="+mn-ea"/>
              </a:rPr>
              <a:t>Resting in proximity</a:t>
            </a:r>
            <a:endParaRPr lang="en-US" sz="2400" b="1" spc="50" dirty="0">
              <a:ln w="3175" cmpd="sng">
                <a:solidFill>
                  <a:srgbClr val="1F497D">
                    <a:lumMod val="60000"/>
                    <a:lumOff val="40000"/>
                  </a:srgbClr>
                </a:solidFill>
                <a:prstDash val="solid"/>
              </a:ln>
              <a:solidFill>
                <a:srgbClr val="4F81BD">
                  <a:tint val="3000"/>
                  <a:alpha val="95000"/>
                </a:srgbClr>
              </a:solidFill>
              <a:effectLst>
                <a:innerShdw blurRad="50900" dist="38500" dir="13500000">
                  <a:srgbClr val="000000">
                    <a:alpha val="60000"/>
                  </a:srgbClr>
                </a:innerShdw>
              </a:effectLst>
              <a:latin typeface="Calibri"/>
              <a:ea typeface="+mn-ea"/>
            </a:endParaRPr>
          </a:p>
        </p:txBody>
      </p:sp>
    </p:spTree>
    <p:extLst>
      <p:ext uri="{BB962C8B-B14F-4D97-AF65-F5344CB8AC3E}">
        <p14:creationId xmlns:p14="http://schemas.microsoft.com/office/powerpoint/2010/main" val="3930135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3" descr="9.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6933" y="-15227"/>
            <a:ext cx="3343389" cy="1838735"/>
          </a:xfrm>
        </p:spPr>
      </p:pic>
      <p:pic>
        <p:nvPicPr>
          <p:cNvPr id="10" name="Picture 9" descr="PipingPlover_Michael_Stubblefie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7467" y="3389789"/>
            <a:ext cx="10381280" cy="3485144"/>
          </a:xfrm>
          <a:prstGeom prst="rect">
            <a:avLst/>
          </a:prstGeom>
        </p:spPr>
      </p:pic>
      <p:pic>
        <p:nvPicPr>
          <p:cNvPr id="11" name="Picture 10" descr="OC.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3947" y="-15226"/>
            <a:ext cx="2910053" cy="1888160"/>
          </a:xfrm>
          <a:prstGeom prst="rect">
            <a:avLst/>
          </a:prstGeom>
        </p:spPr>
      </p:pic>
      <p:pic>
        <p:nvPicPr>
          <p:cNvPr id="13" name="Picture 12" descr="pp.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287898"/>
            <a:ext cx="2738599" cy="2570102"/>
          </a:xfrm>
          <a:prstGeom prst="rect">
            <a:avLst/>
          </a:prstGeom>
        </p:spPr>
      </p:pic>
      <p:pic>
        <p:nvPicPr>
          <p:cNvPr id="14" name="Picture 13" descr="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18613" y="4090344"/>
            <a:ext cx="2977970" cy="2701803"/>
          </a:xfrm>
          <a:prstGeom prst="rect">
            <a:avLst/>
          </a:prstGeom>
        </p:spPr>
      </p:pic>
      <p:sp>
        <p:nvSpPr>
          <p:cNvPr id="16" name="Title 1"/>
          <p:cNvSpPr txBox="1">
            <a:spLocks/>
          </p:cNvSpPr>
          <p:nvPr/>
        </p:nvSpPr>
        <p:spPr>
          <a:xfrm>
            <a:off x="457200" y="2095316"/>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400" b="1" dirty="0">
                <a:solidFill>
                  <a:prstClr val="black"/>
                </a:solidFill>
                <a:latin typeface="Helvetica"/>
                <a:cs typeface="Helvetica"/>
              </a:rPr>
              <a:t>The Effects of Nest Density and Behavioral </a:t>
            </a:r>
            <a:r>
              <a:rPr lang="en-US" sz="2400" b="1" dirty="0" smtClean="0">
                <a:solidFill>
                  <a:prstClr val="black"/>
                </a:solidFill>
                <a:latin typeface="Helvetica"/>
                <a:cs typeface="Helvetica"/>
              </a:rPr>
              <a:t>Interactions</a:t>
            </a:r>
            <a:endParaRPr lang="en-US" sz="2400" dirty="0">
              <a:solidFill>
                <a:prstClr val="black"/>
              </a:solidFill>
              <a:latin typeface="Helvetica"/>
              <a:cs typeface="Helvetica"/>
            </a:endParaRPr>
          </a:p>
          <a:p>
            <a:pPr fontAlgn="auto">
              <a:spcAft>
                <a:spcPts val="0"/>
              </a:spcAft>
            </a:pPr>
            <a:r>
              <a:rPr lang="en-US" sz="2400" b="1" dirty="0">
                <a:solidFill>
                  <a:prstClr val="black"/>
                </a:solidFill>
                <a:latin typeface="Helvetica"/>
                <a:cs typeface="Helvetica"/>
              </a:rPr>
              <a:t>on the Nesting Success of the </a:t>
            </a:r>
            <a:endParaRPr lang="en-US" sz="2400" dirty="0">
              <a:solidFill>
                <a:prstClr val="black"/>
              </a:solidFill>
              <a:latin typeface="Helvetica"/>
              <a:cs typeface="Helvetica"/>
            </a:endParaRPr>
          </a:p>
          <a:p>
            <a:pPr fontAlgn="auto">
              <a:spcAft>
                <a:spcPts val="0"/>
              </a:spcAft>
            </a:pPr>
            <a:r>
              <a:rPr lang="en-US" sz="2400" b="1" dirty="0">
                <a:solidFill>
                  <a:prstClr val="black"/>
                </a:solidFill>
                <a:latin typeface="Helvetica"/>
                <a:cs typeface="Helvetica"/>
              </a:rPr>
              <a:t>Piping Plovers and American Oystercatchers</a:t>
            </a:r>
            <a:endParaRPr lang="en-US" sz="2400" dirty="0">
              <a:solidFill>
                <a:prstClr val="black"/>
              </a:solidFill>
              <a:latin typeface="Helvetica"/>
              <a:cs typeface="Helvetica"/>
            </a:endParaRPr>
          </a:p>
        </p:txBody>
      </p:sp>
      <p:sp>
        <p:nvSpPr>
          <p:cNvPr id="17" name="Content Placeholder 2"/>
          <p:cNvSpPr txBox="1">
            <a:spLocks/>
          </p:cNvSpPr>
          <p:nvPr/>
        </p:nvSpPr>
        <p:spPr>
          <a:xfrm>
            <a:off x="457200" y="3365895"/>
            <a:ext cx="8229600" cy="374273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en-US" sz="1600" b="1" dirty="0" smtClean="0">
                <a:solidFill>
                  <a:prstClr val="white"/>
                </a:solidFill>
                <a:latin typeface="Helvetica"/>
                <a:cs typeface="Helvetica"/>
              </a:rPr>
              <a:t>Hein Sihn</a:t>
            </a:r>
            <a:r>
              <a:rPr lang="en-US" sz="1600" dirty="0" smtClean="0">
                <a:solidFill>
                  <a:prstClr val="white"/>
                </a:solidFill>
                <a:latin typeface="Helvetica"/>
                <a:cs typeface="Helvetica"/>
              </a:rPr>
              <a:t>, Dept. of Ecology, Evolution, and Environmental Biology, Columbia University</a:t>
            </a:r>
          </a:p>
          <a:p>
            <a:pPr fontAlgn="auto">
              <a:spcAft>
                <a:spcPts val="0"/>
              </a:spcAft>
            </a:pPr>
            <a:r>
              <a:rPr lang="en-US" sz="1600" b="1" dirty="0" smtClean="0">
                <a:solidFill>
                  <a:prstClr val="white"/>
                </a:solidFill>
                <a:latin typeface="Helvetica"/>
                <a:cs typeface="Helvetica"/>
              </a:rPr>
              <a:t>Mentor: Susan B. </a:t>
            </a:r>
            <a:r>
              <a:rPr lang="en-US" sz="1600" b="1" dirty="0" err="1" smtClean="0">
                <a:solidFill>
                  <a:prstClr val="white"/>
                </a:solidFill>
                <a:latin typeface="Helvetica"/>
                <a:cs typeface="Helvetica"/>
              </a:rPr>
              <a:t>Elbin</a:t>
            </a:r>
            <a:r>
              <a:rPr lang="en-US" sz="1600" b="1" dirty="0" smtClean="0">
                <a:solidFill>
                  <a:prstClr val="white"/>
                </a:solidFill>
                <a:latin typeface="Helvetica"/>
                <a:cs typeface="Helvetica"/>
              </a:rPr>
              <a:t>, Ph.D.</a:t>
            </a:r>
            <a:r>
              <a:rPr lang="en-US" sz="1600" dirty="0" smtClean="0">
                <a:solidFill>
                  <a:prstClr val="white"/>
                </a:solidFill>
                <a:latin typeface="Helvetica"/>
                <a:cs typeface="Helvetica"/>
              </a:rPr>
              <a:t>, New York City Audubon Society </a:t>
            </a:r>
          </a:p>
          <a:p>
            <a:pPr fontAlgn="auto">
              <a:spcAft>
                <a:spcPts val="0"/>
              </a:spcAft>
            </a:pPr>
            <a:endParaRPr lang="en-US" sz="1600" dirty="0">
              <a:solidFill>
                <a:prstClr val="black"/>
              </a:solidFill>
              <a:latin typeface="Helvetica"/>
              <a:cs typeface="Helvetica"/>
            </a:endParaRPr>
          </a:p>
        </p:txBody>
      </p:sp>
      <p:sp>
        <p:nvSpPr>
          <p:cNvPr id="18" name="Rectangle 17"/>
          <p:cNvSpPr/>
          <p:nvPr/>
        </p:nvSpPr>
        <p:spPr>
          <a:xfrm>
            <a:off x="6233947" y="6567758"/>
            <a:ext cx="3066060" cy="184666"/>
          </a:xfrm>
          <a:prstGeom prst="rect">
            <a:avLst/>
          </a:prstGeom>
        </p:spPr>
        <p:txBody>
          <a:bodyPr wrap="square">
            <a:spAutoFit/>
          </a:bodyPr>
          <a:lstStyle/>
          <a:p>
            <a:pPr defTabSz="457200" fontAlgn="auto">
              <a:spcBef>
                <a:spcPts val="0"/>
              </a:spcBef>
              <a:spcAft>
                <a:spcPts val="0"/>
              </a:spcAft>
            </a:pPr>
            <a:r>
              <a:rPr lang="en-US" sz="600" dirty="0" smtClean="0">
                <a:solidFill>
                  <a:srgbClr val="FFFFFF"/>
                </a:solidFill>
                <a:latin typeface="Helvetica"/>
                <a:ea typeface="+mn-ea"/>
                <a:cs typeface="Helvetica"/>
              </a:rPr>
              <a:t>http</a:t>
            </a:r>
            <a:r>
              <a:rPr lang="en-US" sz="600" dirty="0">
                <a:solidFill>
                  <a:srgbClr val="FFFFFF"/>
                </a:solidFill>
                <a:latin typeface="Helvetica"/>
                <a:ea typeface="+mn-ea"/>
                <a:cs typeface="Helvetica"/>
              </a:rPr>
              <a:t>://</a:t>
            </a:r>
            <a:r>
              <a:rPr lang="en-US" sz="600" dirty="0" err="1">
                <a:solidFill>
                  <a:srgbClr val="FFFFFF"/>
                </a:solidFill>
                <a:latin typeface="Helvetica"/>
                <a:ea typeface="+mn-ea"/>
                <a:cs typeface="Helvetica"/>
              </a:rPr>
              <a:t>scarboroughbeachesalert.com</a:t>
            </a:r>
            <a:r>
              <a:rPr lang="en-US" sz="600" dirty="0">
                <a:solidFill>
                  <a:srgbClr val="FFFFFF"/>
                </a:solidFill>
                <a:latin typeface="Helvetica"/>
                <a:ea typeface="+mn-ea"/>
                <a:cs typeface="Helvetica"/>
              </a:rPr>
              <a:t>/tag/piping-plovers/</a:t>
            </a:r>
          </a:p>
        </p:txBody>
      </p:sp>
      <p:sp>
        <p:nvSpPr>
          <p:cNvPr id="19" name="Rectangle 18"/>
          <p:cNvSpPr/>
          <p:nvPr/>
        </p:nvSpPr>
        <p:spPr>
          <a:xfrm>
            <a:off x="2824111" y="6599869"/>
            <a:ext cx="3066060" cy="184666"/>
          </a:xfrm>
          <a:prstGeom prst="rect">
            <a:avLst/>
          </a:prstGeom>
        </p:spPr>
        <p:txBody>
          <a:bodyPr wrap="square">
            <a:spAutoFit/>
          </a:bodyPr>
          <a:lstStyle/>
          <a:p>
            <a:pPr defTabSz="457200" fontAlgn="auto">
              <a:spcBef>
                <a:spcPts val="0"/>
              </a:spcBef>
              <a:spcAft>
                <a:spcPts val="0"/>
              </a:spcAft>
            </a:pPr>
            <a:r>
              <a:rPr lang="en-US" sz="600" dirty="0">
                <a:solidFill>
                  <a:prstClr val="white"/>
                </a:solidFill>
                <a:latin typeface="Arial  "/>
                <a:ea typeface="+mn-ea"/>
                <a:cs typeface="Arial  "/>
              </a:rPr>
              <a:t>Photo by Michael Stubblefield.</a:t>
            </a:r>
          </a:p>
        </p:txBody>
      </p:sp>
      <p:sp>
        <p:nvSpPr>
          <p:cNvPr id="26" name="Rectangle 25"/>
          <p:cNvSpPr/>
          <p:nvPr/>
        </p:nvSpPr>
        <p:spPr>
          <a:xfrm>
            <a:off x="6166059" y="1583006"/>
            <a:ext cx="2977941" cy="338554"/>
          </a:xfrm>
          <a:prstGeom prst="rect">
            <a:avLst/>
          </a:prstGeom>
        </p:spPr>
        <p:txBody>
          <a:bodyPr wrap="square">
            <a:spAutoFit/>
          </a:bodyPr>
          <a:lstStyle/>
          <a:p>
            <a:pPr algn="ctr" defTabSz="457200" fontAlgn="auto">
              <a:spcBef>
                <a:spcPts val="0"/>
              </a:spcBef>
              <a:spcAft>
                <a:spcPts val="0"/>
              </a:spcAft>
            </a:pPr>
            <a:r>
              <a:rPr lang="en-US" sz="1600" b="1" dirty="0" smtClean="0">
                <a:solidFill>
                  <a:prstClr val="black"/>
                </a:solidFill>
                <a:latin typeface="Helvetica"/>
                <a:ea typeface="+mn-ea"/>
                <a:cs typeface="Helvetica"/>
              </a:rPr>
              <a:t>American oystercatcher</a:t>
            </a:r>
            <a:endParaRPr lang="en-US" sz="1600" b="1" dirty="0">
              <a:solidFill>
                <a:prstClr val="black"/>
              </a:solidFill>
              <a:latin typeface="Helvetica"/>
              <a:ea typeface="+mn-ea"/>
              <a:cs typeface="Helvetica"/>
            </a:endParaRPr>
          </a:p>
        </p:txBody>
      </p:sp>
      <p:sp>
        <p:nvSpPr>
          <p:cNvPr id="27" name="Rectangle 26"/>
          <p:cNvSpPr/>
          <p:nvPr/>
        </p:nvSpPr>
        <p:spPr>
          <a:xfrm>
            <a:off x="6166059" y="274638"/>
            <a:ext cx="3066060" cy="338554"/>
          </a:xfrm>
          <a:prstGeom prst="rect">
            <a:avLst/>
          </a:prstGeom>
        </p:spPr>
        <p:txBody>
          <a:bodyPr wrap="square">
            <a:spAutoFit/>
          </a:bodyPr>
          <a:lstStyle/>
          <a:p>
            <a:pPr defTabSz="457200" fontAlgn="auto">
              <a:spcBef>
                <a:spcPts val="0"/>
              </a:spcBef>
              <a:spcAft>
                <a:spcPts val="0"/>
              </a:spcAft>
            </a:pPr>
            <a:r>
              <a:rPr lang="en-US" sz="1600" b="1" dirty="0">
                <a:solidFill>
                  <a:prstClr val="black"/>
                </a:solidFill>
                <a:latin typeface="Helvetica"/>
                <a:ea typeface="+mn-ea"/>
                <a:cs typeface="Helvetica"/>
              </a:rPr>
              <a:t>p</a:t>
            </a:r>
            <a:r>
              <a:rPr lang="en-US" sz="1600" b="1" dirty="0" smtClean="0">
                <a:solidFill>
                  <a:prstClr val="black"/>
                </a:solidFill>
                <a:latin typeface="Helvetica"/>
                <a:ea typeface="+mn-ea"/>
                <a:cs typeface="Helvetica"/>
              </a:rPr>
              <a:t>iping plover</a:t>
            </a:r>
            <a:endParaRPr lang="en-US" sz="1600" b="1" dirty="0">
              <a:solidFill>
                <a:prstClr val="black"/>
              </a:solidFill>
              <a:latin typeface="Helvetica"/>
              <a:ea typeface="+mn-ea"/>
              <a:cs typeface="Helvetica"/>
            </a:endParaRPr>
          </a:p>
        </p:txBody>
      </p:sp>
      <p:cxnSp>
        <p:nvCxnSpPr>
          <p:cNvPr id="29" name="Straight Arrow Connector 28"/>
          <p:cNvCxnSpPr/>
          <p:nvPr/>
        </p:nvCxnSpPr>
        <p:spPr>
          <a:xfrm flipV="1">
            <a:off x="6942667" y="1338617"/>
            <a:ext cx="282222" cy="2839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6318613" y="613192"/>
            <a:ext cx="172498" cy="3886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rot="16200000">
            <a:off x="-871441" y="835770"/>
            <a:ext cx="1838736" cy="184667"/>
          </a:xfrm>
          <a:prstGeom prst="rect">
            <a:avLst/>
          </a:prstGeom>
        </p:spPr>
        <p:txBody>
          <a:bodyPr wrap="square">
            <a:spAutoFit/>
          </a:bodyPr>
          <a:lstStyle/>
          <a:p>
            <a:pPr defTabSz="457200" fontAlgn="auto">
              <a:spcBef>
                <a:spcPts val="0"/>
              </a:spcBef>
              <a:spcAft>
                <a:spcPts val="0"/>
              </a:spcAft>
            </a:pPr>
            <a:r>
              <a:rPr lang="pl-PL" sz="600" dirty="0">
                <a:solidFill>
                  <a:srgbClr val="FFFFFF"/>
                </a:solidFill>
                <a:latin typeface="Calibri"/>
                <a:ea typeface="+mn-ea"/>
              </a:rPr>
              <a:t>http://</a:t>
            </a:r>
            <a:r>
              <a:rPr lang="pl-PL" sz="600" dirty="0" err="1">
                <a:solidFill>
                  <a:srgbClr val="FFFFFF"/>
                </a:solidFill>
                <a:latin typeface="Calibri"/>
                <a:ea typeface="+mn-ea"/>
              </a:rPr>
              <a:t>www.dec.ny.gov</a:t>
            </a:r>
            <a:r>
              <a:rPr lang="pl-PL" sz="600" dirty="0">
                <a:solidFill>
                  <a:srgbClr val="FFFFFF"/>
                </a:solidFill>
                <a:latin typeface="Calibri"/>
                <a:ea typeface="+mn-ea"/>
              </a:rPr>
              <a:t>/</a:t>
            </a:r>
            <a:r>
              <a:rPr lang="pl-PL" sz="600" dirty="0" err="1">
                <a:solidFill>
                  <a:srgbClr val="FFFFFF"/>
                </a:solidFill>
                <a:latin typeface="Calibri"/>
                <a:ea typeface="+mn-ea"/>
              </a:rPr>
              <a:t>animals</a:t>
            </a:r>
            <a:r>
              <a:rPr lang="pl-PL" sz="600" dirty="0">
                <a:solidFill>
                  <a:srgbClr val="FFFFFF"/>
                </a:solidFill>
                <a:latin typeface="Calibri"/>
                <a:ea typeface="+mn-ea"/>
              </a:rPr>
              <a:t>/7086.html</a:t>
            </a:r>
            <a:endParaRPr lang="en-US" sz="600" dirty="0">
              <a:solidFill>
                <a:srgbClr val="FFFFFF"/>
              </a:solidFill>
              <a:latin typeface="Calibri"/>
              <a:ea typeface="+mn-ea"/>
            </a:endParaRPr>
          </a:p>
        </p:txBody>
      </p:sp>
      <p:pic>
        <p:nvPicPr>
          <p:cNvPr id="22" name="Picture 21" descr="Screen Shot 2015-11-11 at 10.43.44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72476" y="-6071"/>
            <a:ext cx="2454187" cy="1840640"/>
          </a:xfrm>
          <a:prstGeom prst="rect">
            <a:avLst/>
          </a:prstGeom>
        </p:spPr>
      </p:pic>
      <p:sp>
        <p:nvSpPr>
          <p:cNvPr id="5" name="Oval 4"/>
          <p:cNvSpPr/>
          <p:nvPr/>
        </p:nvSpPr>
        <p:spPr>
          <a:xfrm>
            <a:off x="2153361" y="401517"/>
            <a:ext cx="218194" cy="218194"/>
          </a:xfrm>
          <a:prstGeom prst="ellipse">
            <a:avLst/>
          </a:prstGeom>
          <a:noFill/>
          <a:ln w="38100" cmpd="sng">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
        <p:nvSpPr>
          <p:cNvPr id="7" name="Right Arrow 6"/>
          <p:cNvSpPr/>
          <p:nvPr/>
        </p:nvSpPr>
        <p:spPr>
          <a:xfrm rot="1313973">
            <a:off x="2334059" y="763100"/>
            <a:ext cx="1167844" cy="268819"/>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
        <p:nvSpPr>
          <p:cNvPr id="25" name="Rectangle 24"/>
          <p:cNvSpPr/>
          <p:nvPr/>
        </p:nvSpPr>
        <p:spPr>
          <a:xfrm>
            <a:off x="3713074" y="1363297"/>
            <a:ext cx="2179724" cy="276999"/>
          </a:xfrm>
          <a:prstGeom prst="rect">
            <a:avLst/>
          </a:prstGeom>
        </p:spPr>
        <p:txBody>
          <a:bodyPr wrap="square">
            <a:spAutoFit/>
          </a:bodyPr>
          <a:lstStyle/>
          <a:p>
            <a:pPr algn="ctr" defTabSz="457200" fontAlgn="auto">
              <a:spcBef>
                <a:spcPts val="0"/>
              </a:spcBef>
              <a:spcAft>
                <a:spcPts val="0"/>
              </a:spcAft>
            </a:pPr>
            <a:r>
              <a:rPr lang="en-US" sz="1200" b="1" dirty="0" smtClean="0">
                <a:solidFill>
                  <a:prstClr val="white"/>
                </a:solidFill>
                <a:latin typeface="Helvetica"/>
                <a:ea typeface="+mn-ea"/>
                <a:cs typeface="Helvetica"/>
              </a:rPr>
              <a:t>Breezy Point, Queens, NY</a:t>
            </a:r>
            <a:endParaRPr lang="en-US" sz="1200" b="1" dirty="0">
              <a:solidFill>
                <a:prstClr val="white"/>
              </a:solidFill>
              <a:latin typeface="Helvetica"/>
              <a:ea typeface="+mn-ea"/>
              <a:cs typeface="Helvetica"/>
            </a:endParaRPr>
          </a:p>
        </p:txBody>
      </p:sp>
      <p:sp>
        <p:nvSpPr>
          <p:cNvPr id="2" name="Oval 1"/>
          <p:cNvSpPr/>
          <p:nvPr/>
        </p:nvSpPr>
        <p:spPr>
          <a:xfrm>
            <a:off x="5395365" y="603766"/>
            <a:ext cx="163173" cy="16317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
        <p:nvSpPr>
          <p:cNvPr id="43" name="Oval 42"/>
          <p:cNvSpPr/>
          <p:nvPr/>
        </p:nvSpPr>
        <p:spPr>
          <a:xfrm>
            <a:off x="3549900" y="1378479"/>
            <a:ext cx="163173" cy="163173"/>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2268847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1-03 at 9.17.30 PM.png"/>
          <p:cNvPicPr>
            <a:picLocks noChangeAspect="1"/>
          </p:cNvPicPr>
          <p:nvPr/>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804719" y="4692551"/>
            <a:ext cx="4127699" cy="2215268"/>
          </a:xfrm>
          <a:prstGeom prst="rect">
            <a:avLst/>
          </a:prstGeom>
        </p:spPr>
      </p:pic>
      <p:pic>
        <p:nvPicPr>
          <p:cNvPr id="9" name="Picture 8" descr="Screen Shot 2015-10-15 at 12.51.46 AM.png"/>
          <p:cNvPicPr>
            <a:picLocks noChangeAspect="1"/>
          </p:cNvPicPr>
          <p:nvPr/>
        </p:nvPicPr>
        <p:blipFill>
          <a:blip r:embed="rId4" cstate="email">
            <a:duotone>
              <a:schemeClr val="bg2">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514330" y="-249204"/>
            <a:ext cx="4181953" cy="2837134"/>
          </a:xfrm>
          <a:prstGeom prst="rect">
            <a:avLst/>
          </a:prstGeom>
        </p:spPr>
      </p:pic>
      <p:sp>
        <p:nvSpPr>
          <p:cNvPr id="2" name="Title 1"/>
          <p:cNvSpPr>
            <a:spLocks noGrp="1"/>
          </p:cNvSpPr>
          <p:nvPr>
            <p:ph type="ctrTitle"/>
          </p:nvPr>
        </p:nvSpPr>
        <p:spPr>
          <a:xfrm>
            <a:off x="-411369" y="2276785"/>
            <a:ext cx="10051693" cy="1757935"/>
          </a:xfrm>
        </p:spPr>
        <p:txBody>
          <a:bodyPr>
            <a:noAutofit/>
          </a:bodyPr>
          <a:lstStyle/>
          <a:p>
            <a:r>
              <a:rPr lang="en-US" sz="2400" dirty="0" smtClean="0">
                <a:solidFill>
                  <a:schemeClr val="bg2">
                    <a:lumMod val="75000"/>
                  </a:schemeClr>
                </a:solidFill>
                <a:latin typeface="Geneva"/>
                <a:cs typeface="Geneva"/>
              </a:rPr>
              <a:t>The Implications of Shark Ecotourism on Fish </a:t>
            </a:r>
            <a:br>
              <a:rPr lang="en-US" sz="2400" dirty="0" smtClean="0">
                <a:solidFill>
                  <a:schemeClr val="bg2">
                    <a:lumMod val="75000"/>
                  </a:schemeClr>
                </a:solidFill>
                <a:latin typeface="Geneva"/>
                <a:cs typeface="Geneva"/>
              </a:rPr>
            </a:br>
            <a:r>
              <a:rPr lang="en-US" sz="2400" dirty="0" smtClean="0">
                <a:solidFill>
                  <a:schemeClr val="bg2">
                    <a:lumMod val="75000"/>
                  </a:schemeClr>
                </a:solidFill>
                <a:latin typeface="Geneva"/>
                <a:cs typeface="Geneva"/>
              </a:rPr>
              <a:t>Abundance and Diversity in Marine Protected Areas in Fiji</a:t>
            </a:r>
            <a:endParaRPr lang="en-US" sz="2400" dirty="0">
              <a:solidFill>
                <a:schemeClr val="bg2">
                  <a:lumMod val="75000"/>
                </a:schemeClr>
              </a:solidFill>
              <a:latin typeface="Geneva"/>
              <a:cs typeface="Geneva"/>
            </a:endParaRPr>
          </a:p>
        </p:txBody>
      </p:sp>
      <p:sp>
        <p:nvSpPr>
          <p:cNvPr id="3" name="Subtitle 2"/>
          <p:cNvSpPr>
            <a:spLocks noGrp="1"/>
          </p:cNvSpPr>
          <p:nvPr>
            <p:ph type="subTitle" idx="1"/>
          </p:nvPr>
        </p:nvSpPr>
        <p:spPr>
          <a:xfrm>
            <a:off x="286702" y="3690056"/>
            <a:ext cx="8638200" cy="1002495"/>
          </a:xfrm>
        </p:spPr>
        <p:txBody>
          <a:bodyPr>
            <a:normAutofit/>
          </a:bodyPr>
          <a:lstStyle/>
          <a:p>
            <a:r>
              <a:rPr lang="en-US" sz="2000" dirty="0" smtClean="0">
                <a:solidFill>
                  <a:srgbClr val="17375E"/>
                </a:solidFill>
                <a:latin typeface="Geneva"/>
                <a:cs typeface="Geneva"/>
              </a:rPr>
              <a:t>Mallory G McKeon</a:t>
            </a:r>
            <a:r>
              <a:rPr lang="en-US" sz="2000" baseline="30000" dirty="0" smtClean="0">
                <a:solidFill>
                  <a:srgbClr val="17375E"/>
                </a:solidFill>
                <a:latin typeface="Geneva"/>
                <a:cs typeface="Geneva"/>
              </a:rPr>
              <a:t>1</a:t>
            </a:r>
            <a:r>
              <a:rPr lang="en-US" sz="2000" dirty="0" smtClean="0">
                <a:solidFill>
                  <a:srgbClr val="17375E"/>
                </a:solidFill>
                <a:latin typeface="Geneva"/>
                <a:cs typeface="Geneva"/>
              </a:rPr>
              <a:t>, Joshua A Drew</a:t>
            </a:r>
            <a:r>
              <a:rPr lang="en-US" sz="2000" baseline="30000" dirty="0" smtClean="0">
                <a:solidFill>
                  <a:srgbClr val="17375E"/>
                </a:solidFill>
                <a:latin typeface="Geneva"/>
                <a:cs typeface="Geneva"/>
              </a:rPr>
              <a:t>1</a:t>
            </a:r>
            <a:endParaRPr lang="en-US" sz="2000" dirty="0" smtClean="0">
              <a:solidFill>
                <a:srgbClr val="17375E"/>
              </a:solidFill>
              <a:latin typeface="Geneva"/>
              <a:cs typeface="Geneva"/>
            </a:endParaRPr>
          </a:p>
          <a:p>
            <a:r>
              <a:rPr lang="en-US" sz="1600" dirty="0" smtClean="0">
                <a:solidFill>
                  <a:srgbClr val="17375E"/>
                </a:solidFill>
                <a:latin typeface="Geneva"/>
                <a:cs typeface="Geneva"/>
              </a:rPr>
              <a:t>1Department of Ecology, Evolution, and Environmental Biology, Columbia University</a:t>
            </a:r>
            <a:endParaRPr lang="en-US" sz="1600" dirty="0">
              <a:solidFill>
                <a:srgbClr val="17375E"/>
              </a:solidFill>
              <a:latin typeface="Geneva"/>
              <a:cs typeface="Geneva"/>
            </a:endParaRPr>
          </a:p>
        </p:txBody>
      </p:sp>
      <p:pic>
        <p:nvPicPr>
          <p:cNvPr id="4" name="Picture 3" descr="Macintosh HD:Users:mallorymckeon:Documents:SHARK SHIT:pics:Screen Shot 2015-06-26 at 4.41.26 PM.png"/>
          <p:cNvPicPr/>
          <p:nvPr/>
        </p:nvPicPr>
        <p:blipFill>
          <a:blip r:embed="rId6" cstate="email">
            <a:duotone>
              <a:schemeClr val="bg2">
                <a:shade val="45000"/>
                <a:satMod val="135000"/>
              </a:schemeClr>
              <a:prstClr val="white"/>
            </a:duotone>
            <a:extLst>
              <a:ext uri="{BEBA8EAE-BF5A-486C-A8C5-ECC9F3942E4B}">
                <a14:imgProps xmlns:a14="http://schemas.microsoft.com/office/drawing/2010/main">
                  <a14:imgLayer r:embed="rId7">
                    <a14:imgEffect>
                      <a14:sharpenSoften amount="15000"/>
                    </a14:imgEffect>
                    <a14:imgEffect>
                      <a14:colorTemperature colorTemp="6391"/>
                    </a14:imgEffect>
                    <a14:imgEffect>
                      <a14:saturation sat="148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6127605" y="-52923"/>
            <a:ext cx="3338606" cy="2640853"/>
          </a:xfrm>
          <a:prstGeom prst="rect">
            <a:avLst/>
          </a:prstGeom>
          <a:noFill/>
          <a:ln>
            <a:noFill/>
          </a:ln>
        </p:spPr>
      </p:pic>
      <p:pic>
        <p:nvPicPr>
          <p:cNvPr id="5" name="Picture 4" descr="Bull Shark.png"/>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11428" y="4691086"/>
            <a:ext cx="3827823" cy="2232897"/>
          </a:xfrm>
          <a:prstGeom prst="rect">
            <a:avLst/>
          </a:prstGeom>
        </p:spPr>
      </p:pic>
      <p:pic>
        <p:nvPicPr>
          <p:cNvPr id="6" name="Picture 5" descr="Divers.png"/>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127605" y="4692551"/>
            <a:ext cx="4127699" cy="2591485"/>
          </a:xfrm>
          <a:prstGeom prst="rect">
            <a:avLst/>
          </a:prstGeom>
        </p:spPr>
      </p:pic>
      <p:pic>
        <p:nvPicPr>
          <p:cNvPr id="7" name="Picture 6" descr="Screen Shot 2015-10-15 at 12.40.13 AM.png"/>
          <p:cNvPicPr>
            <a:picLocks noChangeAspect="1"/>
          </p:cNvPicPr>
          <p:nvPr/>
        </p:nvPicPr>
        <p:blipFill>
          <a:blip r:embed="rId10" cstate="email">
            <a:duotone>
              <a:schemeClr val="bg2">
                <a:shade val="45000"/>
                <a:satMod val="135000"/>
              </a:schemeClr>
              <a:prstClr val="white"/>
            </a:duotone>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tretch>
            <a:fillRect/>
          </a:stretch>
        </p:blipFill>
        <p:spPr>
          <a:xfrm>
            <a:off x="-687950" y="-14903"/>
            <a:ext cx="3704345" cy="2602833"/>
          </a:xfrm>
          <a:prstGeom prst="rect">
            <a:avLst/>
          </a:prstGeom>
        </p:spPr>
      </p:pic>
    </p:spTree>
    <p:extLst>
      <p:ext uri="{BB962C8B-B14F-4D97-AF65-F5344CB8AC3E}">
        <p14:creationId xmlns:p14="http://schemas.microsoft.com/office/powerpoint/2010/main" val="2156822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9703" y="1015157"/>
            <a:ext cx="8134643" cy="786023"/>
          </a:xfrm>
          <a:prstGeom prst="rect">
            <a:avLst/>
          </a:prstGeom>
        </p:spPr>
        <p:txBody>
          <a:bodyPr vert="horz" lIns="68580" tIns="34290" rIns="68580" bIns="3429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sz="2250" dirty="0">
                <a:solidFill>
                  <a:prstClr val="black">
                    <a:lumMod val="75000"/>
                    <a:lumOff val="25000"/>
                  </a:prstClr>
                </a:solidFill>
                <a:ea typeface="Calibri Light" charset="0"/>
                <a:cs typeface="Calibri Light" charset="0"/>
              </a:rPr>
              <a:t>First Nation and Ecosystem-Based Foresters’ Relationships and Practices with Western </a:t>
            </a:r>
            <a:r>
              <a:rPr lang="en-US" sz="2250" dirty="0" err="1">
                <a:solidFill>
                  <a:prstClr val="black">
                    <a:lumMod val="75000"/>
                    <a:lumOff val="25000"/>
                  </a:prstClr>
                </a:solidFill>
                <a:ea typeface="Calibri Light" charset="0"/>
                <a:cs typeface="Calibri Light" charset="0"/>
              </a:rPr>
              <a:t>Redcedar</a:t>
            </a:r>
            <a:r>
              <a:rPr lang="en-US" sz="2250" dirty="0">
                <a:solidFill>
                  <a:prstClr val="black">
                    <a:lumMod val="75000"/>
                    <a:lumOff val="25000"/>
                  </a:prstClr>
                </a:solidFill>
                <a:ea typeface="Calibri Light" charset="0"/>
                <a:cs typeface="Calibri Light" charset="0"/>
              </a:rPr>
              <a:t> (</a:t>
            </a:r>
            <a:r>
              <a:rPr lang="en-US" sz="2250" i="1" dirty="0" err="1">
                <a:solidFill>
                  <a:prstClr val="black">
                    <a:lumMod val="75000"/>
                    <a:lumOff val="25000"/>
                  </a:prstClr>
                </a:solidFill>
                <a:ea typeface="Calibri Light" charset="0"/>
                <a:cs typeface="Calibri Light" charset="0"/>
              </a:rPr>
              <a:t>Thuja</a:t>
            </a:r>
            <a:r>
              <a:rPr lang="en-US" sz="2250" i="1" dirty="0">
                <a:solidFill>
                  <a:prstClr val="black">
                    <a:lumMod val="75000"/>
                    <a:lumOff val="25000"/>
                  </a:prstClr>
                </a:solidFill>
                <a:ea typeface="Calibri Light" charset="0"/>
                <a:cs typeface="Calibri Light" charset="0"/>
              </a:rPr>
              <a:t> </a:t>
            </a:r>
            <a:r>
              <a:rPr lang="en-US" sz="2250" i="1" dirty="0" err="1">
                <a:solidFill>
                  <a:prstClr val="black">
                    <a:lumMod val="75000"/>
                    <a:lumOff val="25000"/>
                  </a:prstClr>
                </a:solidFill>
                <a:ea typeface="Calibri Light" charset="0"/>
                <a:cs typeface="Calibri Light" charset="0"/>
              </a:rPr>
              <a:t>plicata</a:t>
            </a:r>
            <a:r>
              <a:rPr lang="en-US" sz="2250" dirty="0">
                <a:solidFill>
                  <a:prstClr val="black">
                    <a:lumMod val="75000"/>
                    <a:lumOff val="25000"/>
                  </a:prstClr>
                </a:solidFill>
                <a:ea typeface="Calibri Light" charset="0"/>
                <a:cs typeface="Calibri Light" charset="0"/>
              </a:rPr>
              <a:t>) in Coastal British Columbia</a:t>
            </a:r>
          </a:p>
        </p:txBody>
      </p:sp>
      <p:sp>
        <p:nvSpPr>
          <p:cNvPr id="10" name="TextBox 9"/>
          <p:cNvSpPr txBox="1"/>
          <p:nvPr/>
        </p:nvSpPr>
        <p:spPr>
          <a:xfrm>
            <a:off x="441806" y="1836686"/>
            <a:ext cx="7174208" cy="71558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Light" charset="0"/>
                <a:ea typeface="Calibri Light" charset="0"/>
                <a:cs typeface="Calibri Light" charset="0"/>
              </a:rPr>
              <a:t>Marie Zahn, Department of Ecology, Evolution and Environmental Biology, Columbia University, NYC </a:t>
            </a:r>
          </a:p>
          <a:p>
            <a:pPr defTabSz="685800" fontAlgn="auto">
              <a:spcBef>
                <a:spcPts val="0"/>
              </a:spcBef>
              <a:spcAft>
                <a:spcPts val="0"/>
              </a:spcAft>
            </a:pPr>
            <a:r>
              <a:rPr lang="en-US" sz="1350" i="1" dirty="0">
                <a:solidFill>
                  <a:prstClr val="black"/>
                </a:solidFill>
                <a:latin typeface="Calibri Light" charset="0"/>
                <a:ea typeface="Calibri Light" charset="0"/>
                <a:cs typeface="Calibri Light" charset="0"/>
              </a:rPr>
              <a:t>Research mentor: </a:t>
            </a:r>
            <a:r>
              <a:rPr lang="en-US" sz="1350" dirty="0">
                <a:solidFill>
                  <a:prstClr val="black"/>
                </a:solidFill>
                <a:latin typeface="Calibri Light" charset="0"/>
                <a:ea typeface="Calibri Light" charset="0"/>
                <a:cs typeface="Calibri Light" charset="0"/>
              </a:rPr>
              <a:t>Nancy J. Turner, School of Environmental Studies, University of Victoria, BC, Canada</a:t>
            </a:r>
            <a:endParaRPr lang="en-US" sz="1350" baseline="30000" dirty="0">
              <a:solidFill>
                <a:prstClr val="black"/>
              </a:solidFill>
              <a:latin typeface="Calibri Light" charset="0"/>
              <a:ea typeface="Calibri Light" charset="0"/>
              <a:cs typeface="Calibri Light" charset="0"/>
            </a:endParaRPr>
          </a:p>
          <a:p>
            <a:pPr defTabSz="685800" fontAlgn="auto">
              <a:spcBef>
                <a:spcPts val="0"/>
              </a:spcBef>
              <a:spcAft>
                <a:spcPts val="0"/>
              </a:spcAft>
            </a:pPr>
            <a:endParaRPr lang="en-US" sz="1350" dirty="0">
              <a:solidFill>
                <a:prstClr val="black"/>
              </a:solidFill>
              <a:latin typeface="Calibri Light" charset="0"/>
              <a:ea typeface="Calibri Light" charset="0"/>
              <a:cs typeface="Calibri Light" charset="0"/>
            </a:endParaRPr>
          </a:p>
        </p:txBody>
      </p:sp>
      <p:cxnSp>
        <p:nvCxnSpPr>
          <p:cNvPr id="9" name="Straight Connector 8"/>
          <p:cNvCxnSpPr/>
          <p:nvPr/>
        </p:nvCxnSpPr>
        <p:spPr>
          <a:xfrm>
            <a:off x="369703" y="1801180"/>
            <a:ext cx="813464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2381371"/>
            <a:ext cx="2140263" cy="3210395"/>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t="-634"/>
          <a:stretch/>
        </p:blipFill>
        <p:spPr>
          <a:xfrm>
            <a:off x="441806" y="2381371"/>
            <a:ext cx="5785875" cy="3210395"/>
          </a:xfrm>
          <a:prstGeom prst="rect">
            <a:avLst/>
          </a:prstGeom>
        </p:spPr>
      </p:pic>
      <p:sp>
        <p:nvSpPr>
          <p:cNvPr id="8" name="TextBox 7"/>
          <p:cNvSpPr txBox="1"/>
          <p:nvPr/>
        </p:nvSpPr>
        <p:spPr>
          <a:xfrm>
            <a:off x="441892" y="5384018"/>
            <a:ext cx="5176941" cy="230832"/>
          </a:xfrm>
          <a:prstGeom prst="rect">
            <a:avLst/>
          </a:prstGeom>
          <a:noFill/>
        </p:spPr>
        <p:txBody>
          <a:bodyPr wrap="square" rtlCol="0">
            <a:spAutoFit/>
          </a:bodyPr>
          <a:lstStyle/>
          <a:p>
            <a:pPr defTabSz="685800" fontAlgn="auto">
              <a:spcBef>
                <a:spcPts val="0"/>
              </a:spcBef>
              <a:spcAft>
                <a:spcPts val="0"/>
              </a:spcAft>
            </a:pPr>
            <a:r>
              <a:rPr lang="en-US" sz="900" dirty="0">
                <a:solidFill>
                  <a:prstClr val="white"/>
                </a:solidFill>
                <a:latin typeface="Calibri" panose="020F0502020204030204"/>
                <a:ea typeface="+mn-ea"/>
              </a:rPr>
              <a:t>http://</a:t>
            </a:r>
            <a:r>
              <a:rPr lang="en-US" sz="900" dirty="0" err="1">
                <a:solidFill>
                  <a:prstClr val="white"/>
                </a:solidFill>
                <a:latin typeface="Calibri" panose="020F0502020204030204"/>
                <a:ea typeface="+mn-ea"/>
              </a:rPr>
              <a:t>www.dailydesigninspiration.com</a:t>
            </a:r>
            <a:r>
              <a:rPr lang="en-US" sz="900" dirty="0">
                <a:solidFill>
                  <a:prstClr val="white"/>
                </a:solidFill>
                <a:latin typeface="Calibri" panose="020F0502020204030204"/>
                <a:ea typeface="+mn-ea"/>
              </a:rPr>
              <a:t>/photography/</a:t>
            </a:r>
            <a:r>
              <a:rPr lang="en-US" sz="900" dirty="0" err="1">
                <a:solidFill>
                  <a:prstClr val="white"/>
                </a:solidFill>
                <a:latin typeface="Calibri" panose="020F0502020204030204"/>
                <a:ea typeface="+mn-ea"/>
              </a:rPr>
              <a:t>evan-leeson</a:t>
            </a:r>
            <a:r>
              <a:rPr lang="en-US" sz="900" dirty="0">
                <a:solidFill>
                  <a:prstClr val="white"/>
                </a:solidFill>
                <a:latin typeface="Calibri" panose="020F0502020204030204"/>
                <a:ea typeface="+mn-ea"/>
              </a:rPr>
              <a:t>/western-red-cedar/</a:t>
            </a:r>
          </a:p>
        </p:txBody>
      </p:sp>
      <p:sp>
        <p:nvSpPr>
          <p:cNvPr id="11" name="TextBox 10"/>
          <p:cNvSpPr txBox="1"/>
          <p:nvPr/>
        </p:nvSpPr>
        <p:spPr>
          <a:xfrm>
            <a:off x="6372060" y="5418642"/>
            <a:ext cx="1443790" cy="369332"/>
          </a:xfrm>
          <a:prstGeom prst="rect">
            <a:avLst/>
          </a:prstGeom>
          <a:noFill/>
        </p:spPr>
        <p:txBody>
          <a:bodyPr wrap="square" rtlCol="0">
            <a:spAutoFit/>
          </a:bodyPr>
          <a:lstStyle/>
          <a:p>
            <a:pPr defTabSz="685800" fontAlgn="auto">
              <a:spcBef>
                <a:spcPts val="0"/>
              </a:spcBef>
              <a:spcAft>
                <a:spcPts val="0"/>
              </a:spcAft>
            </a:pPr>
            <a:r>
              <a:rPr lang="en-US" sz="900" dirty="0">
                <a:solidFill>
                  <a:prstClr val="white"/>
                </a:solidFill>
                <a:latin typeface="Calibri" panose="020F0502020204030204"/>
                <a:ea typeface="+mn-ea"/>
              </a:rPr>
              <a:t>©Steven </a:t>
            </a:r>
            <a:r>
              <a:rPr lang="en-US" sz="900" dirty="0" err="1">
                <a:solidFill>
                  <a:prstClr val="white"/>
                </a:solidFill>
                <a:latin typeface="Calibri" panose="020F0502020204030204"/>
                <a:ea typeface="+mn-ea"/>
              </a:rPr>
              <a:t>Akre</a:t>
            </a:r>
            <a:r>
              <a:rPr lang="en-US" sz="900" dirty="0">
                <a:solidFill>
                  <a:prstClr val="white"/>
                </a:solidFill>
                <a:latin typeface="Calibri" panose="020F0502020204030204"/>
                <a:ea typeface="+mn-ea"/>
              </a:rPr>
              <a:t>/</a:t>
            </a:r>
            <a:r>
              <a:rPr lang="en-US" sz="900" dirty="0" err="1">
                <a:solidFill>
                  <a:prstClr val="white"/>
                </a:solidFill>
                <a:latin typeface="Calibri" panose="020F0502020204030204"/>
                <a:ea typeface="+mn-ea"/>
              </a:rPr>
              <a:t>Outwest</a:t>
            </a:r>
            <a:r>
              <a:rPr lang="en-US" sz="900" dirty="0">
                <a:solidFill>
                  <a:prstClr val="white"/>
                </a:solidFill>
                <a:latin typeface="Calibri" panose="020F0502020204030204"/>
                <a:ea typeface="+mn-ea"/>
              </a:rPr>
              <a:t> Photo</a:t>
            </a:r>
          </a:p>
        </p:txBody>
      </p:sp>
    </p:spTree>
    <p:extLst>
      <p:ext uri="{BB962C8B-B14F-4D97-AF65-F5344CB8AC3E}">
        <p14:creationId xmlns:p14="http://schemas.microsoft.com/office/powerpoint/2010/main" val="636829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7"/>
            <a:ext cx="8229600" cy="1645233"/>
          </a:xfrm>
        </p:spPr>
        <p:txBody>
          <a:bodyPr>
            <a:normAutofit fontScale="90000"/>
          </a:bodyPr>
          <a:lstStyle/>
          <a:p>
            <a:r>
              <a:rPr lang="en-US" dirty="0" smtClean="0"/>
              <a:t>Estimating Tick Survivorship in Two Contrasting Environments</a:t>
            </a:r>
            <a:br>
              <a:rPr lang="en-US" dirty="0" smtClean="0"/>
            </a:br>
            <a:r>
              <a:rPr lang="en-US" sz="2400" dirty="0" smtClean="0"/>
              <a:t>Daniella Kahn, Department of Ecology, Evolution and Environmental Biology</a:t>
            </a:r>
            <a:endParaRPr lang="en-US" dirty="0"/>
          </a:p>
        </p:txBody>
      </p:sp>
      <p:cxnSp>
        <p:nvCxnSpPr>
          <p:cNvPr id="10" name="Straight Connector 9"/>
          <p:cNvCxnSpPr/>
          <p:nvPr/>
        </p:nvCxnSpPr>
        <p:spPr>
          <a:xfrm>
            <a:off x="4498134" y="2240077"/>
            <a:ext cx="0" cy="32561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689518" y="2534773"/>
            <a:ext cx="3404454" cy="2777193"/>
            <a:chOff x="156149" y="1958169"/>
            <a:chExt cx="4287800" cy="3807327"/>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8918" y="2193849"/>
              <a:ext cx="1068922" cy="946278"/>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6741" y="1958169"/>
              <a:ext cx="1102573" cy="882058"/>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360" y="3034280"/>
              <a:ext cx="1282084" cy="1157182"/>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8248" y="2840227"/>
              <a:ext cx="1082132" cy="899700"/>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50444" y="2987274"/>
              <a:ext cx="1745147" cy="1157182"/>
            </a:xfrm>
            <a:prstGeom prst="rect">
              <a:avLst/>
            </a:prstGeom>
          </p:spPr>
        </p:pic>
        <p:grpSp>
          <p:nvGrpSpPr>
            <p:cNvPr id="34" name="Group 33"/>
            <p:cNvGrpSpPr/>
            <p:nvPr/>
          </p:nvGrpSpPr>
          <p:grpSpPr>
            <a:xfrm>
              <a:off x="156149" y="3860951"/>
              <a:ext cx="4287800" cy="1904545"/>
              <a:chOff x="76968" y="4066299"/>
              <a:chExt cx="4287800" cy="1904545"/>
            </a:xfrm>
          </p:grpSpPr>
          <p:pic>
            <p:nvPicPr>
              <p:cNvPr id="33" name="Picture 3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34609" y="5419657"/>
                <a:ext cx="1082132" cy="551187"/>
              </a:xfrm>
              <a:prstGeom prst="rect">
                <a:avLst/>
              </a:prstGeom>
            </p:spPr>
          </p:pic>
          <p:pic>
            <p:nvPicPr>
              <p:cNvPr id="31" name="Picture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78249" y="5419657"/>
                <a:ext cx="1082132" cy="551187"/>
              </a:xfrm>
              <a:prstGeom prst="rect">
                <a:avLst/>
              </a:prstGeom>
            </p:spPr>
          </p:pic>
          <p:pic>
            <p:nvPicPr>
              <p:cNvPr id="32" name="Picture 3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968" y="5410823"/>
                <a:ext cx="1082132" cy="551187"/>
              </a:xfrm>
              <a:prstGeom prst="rect">
                <a:avLst/>
              </a:prstGeom>
            </p:spPr>
          </p:pic>
          <p:grpSp>
            <p:nvGrpSpPr>
              <p:cNvPr id="30" name="Group 29"/>
              <p:cNvGrpSpPr/>
              <p:nvPr/>
            </p:nvGrpSpPr>
            <p:grpSpPr>
              <a:xfrm>
                <a:off x="226179" y="4066299"/>
                <a:ext cx="4138589" cy="1817014"/>
                <a:chOff x="0" y="4066299"/>
                <a:chExt cx="4138589" cy="1817014"/>
              </a:xfrm>
            </p:grpSpPr>
            <p:pic>
              <p:nvPicPr>
                <p:cNvPr id="18" name="Pictur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30034" y="4313949"/>
                  <a:ext cx="1017806" cy="1321714"/>
                </a:xfrm>
                <a:prstGeom prst="rect">
                  <a:avLst/>
                </a:prstGeom>
              </p:spPr>
            </p:pic>
            <p:grpSp>
              <p:nvGrpSpPr>
                <p:cNvPr id="29" name="Group 28"/>
                <p:cNvGrpSpPr/>
                <p:nvPr/>
              </p:nvGrpSpPr>
              <p:grpSpPr>
                <a:xfrm>
                  <a:off x="0" y="4066299"/>
                  <a:ext cx="4138589" cy="1817014"/>
                  <a:chOff x="220215" y="4497249"/>
                  <a:chExt cx="4138589" cy="1817014"/>
                </a:xfrm>
              </p:grpSpPr>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0215" y="4769458"/>
                    <a:ext cx="1017806" cy="1321714"/>
                  </a:xfrm>
                  <a:prstGeom prst="rect">
                    <a:avLst/>
                  </a:prstGeom>
                </p:spPr>
              </p:pic>
              <p:pic>
                <p:nvPicPr>
                  <p:cNvPr id="20" name="Picture 1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72212" y="4769458"/>
                    <a:ext cx="1017806" cy="1321714"/>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0998" y="4780754"/>
                    <a:ext cx="1017806" cy="1321714"/>
                  </a:xfrm>
                  <a:prstGeom prst="rect">
                    <a:avLst/>
                  </a:prstGeom>
                </p:spPr>
              </p:pic>
              <p:pic>
                <p:nvPicPr>
                  <p:cNvPr id="22" name="Picture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0016" y="4780754"/>
                    <a:ext cx="1017806" cy="1321714"/>
                  </a:xfrm>
                  <a:prstGeom prst="rect">
                    <a:avLst/>
                  </a:prstGeom>
                </p:spPr>
              </p:pic>
              <p:pic>
                <p:nvPicPr>
                  <p:cNvPr id="23" name="Picture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6364" y="4497249"/>
                    <a:ext cx="910464" cy="1817014"/>
                  </a:xfrm>
                  <a:prstGeom prst="rect">
                    <a:avLst/>
                  </a:prstGeom>
                </p:spPr>
              </p:pic>
              <p:pic>
                <p:nvPicPr>
                  <p:cNvPr id="24" name="Picture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61509" y="4497249"/>
                    <a:ext cx="910464" cy="1817014"/>
                  </a:xfrm>
                  <a:prstGeom prst="rect">
                    <a:avLst/>
                  </a:prstGeom>
                </p:spPr>
              </p:pic>
            </p:grpSp>
          </p:grpSp>
        </p:grpSp>
      </p:grpSp>
      <p:sp>
        <p:nvSpPr>
          <p:cNvPr id="39" name="TextBox 38"/>
          <p:cNvSpPr txBox="1"/>
          <p:nvPr/>
        </p:nvSpPr>
        <p:spPr>
          <a:xfrm>
            <a:off x="1028505" y="2073108"/>
            <a:ext cx="2919716" cy="461665"/>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rPr>
              <a:t>Connecticut</a:t>
            </a:r>
            <a:endParaRPr lang="en-US" sz="2400" dirty="0">
              <a:solidFill>
                <a:prstClr val="black"/>
              </a:solidFill>
              <a:latin typeface="Calibri"/>
              <a:ea typeface="+mn-ea"/>
            </a:endParaRPr>
          </a:p>
        </p:txBody>
      </p:sp>
      <p:sp>
        <p:nvSpPr>
          <p:cNvPr id="40" name="TextBox 39"/>
          <p:cNvSpPr txBox="1"/>
          <p:nvPr/>
        </p:nvSpPr>
        <p:spPr>
          <a:xfrm>
            <a:off x="4773852" y="2073107"/>
            <a:ext cx="3417630" cy="461665"/>
          </a:xfrm>
          <a:prstGeom prst="rect">
            <a:avLst/>
          </a:prstGeom>
          <a:noFill/>
        </p:spPr>
        <p:txBody>
          <a:bodyPr wrap="square" rtlCol="0">
            <a:spAutoFit/>
          </a:bodyPr>
          <a:lstStyle/>
          <a:p>
            <a:pPr algn="ctr" defTabSz="457200" fontAlgn="auto">
              <a:spcBef>
                <a:spcPts val="0"/>
              </a:spcBef>
              <a:spcAft>
                <a:spcPts val="0"/>
              </a:spcAft>
            </a:pPr>
            <a:r>
              <a:rPr lang="en-US" sz="2400" dirty="0" smtClean="0">
                <a:solidFill>
                  <a:prstClr val="black"/>
                </a:solidFill>
                <a:latin typeface="Calibri"/>
                <a:ea typeface="+mn-ea"/>
              </a:rPr>
              <a:t>Block Island</a:t>
            </a:r>
            <a:endParaRPr lang="en-US" sz="2400" dirty="0">
              <a:solidFill>
                <a:prstClr val="black"/>
              </a:solidFill>
              <a:latin typeface="Calibri"/>
              <a:ea typeface="+mn-ea"/>
            </a:endParaRPr>
          </a:p>
        </p:txBody>
      </p:sp>
      <p:grpSp>
        <p:nvGrpSpPr>
          <p:cNvPr id="48" name="Group 47"/>
          <p:cNvGrpSpPr/>
          <p:nvPr/>
        </p:nvGrpSpPr>
        <p:grpSpPr>
          <a:xfrm>
            <a:off x="4675005" y="3453258"/>
            <a:ext cx="3809714" cy="1858709"/>
            <a:chOff x="4675005" y="3515532"/>
            <a:chExt cx="3809714" cy="1973131"/>
          </a:xfrm>
        </p:grpSpPr>
        <p:grpSp>
          <p:nvGrpSpPr>
            <p:cNvPr id="43" name="Group 42"/>
            <p:cNvGrpSpPr/>
            <p:nvPr/>
          </p:nvGrpSpPr>
          <p:grpSpPr>
            <a:xfrm>
              <a:off x="4773852" y="3515532"/>
              <a:ext cx="3568501" cy="1575211"/>
              <a:chOff x="4820633" y="3886887"/>
              <a:chExt cx="3568501" cy="1575211"/>
            </a:xfrm>
          </p:grpSpPr>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820633" y="4287843"/>
                <a:ext cx="844986" cy="1145824"/>
              </a:xfrm>
              <a:prstGeom prst="rect">
                <a:avLst/>
              </a:prstGeom>
            </p:spPr>
          </p:pic>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334286" y="3886887"/>
                <a:ext cx="755870" cy="1575211"/>
              </a:xfrm>
              <a:prstGeom prst="rect">
                <a:avLst/>
              </a:prstGeom>
            </p:spPr>
          </p:pic>
          <p:pic>
            <p:nvPicPr>
              <p:cNvPr id="27" name="Picture 2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321618" y="4852513"/>
                <a:ext cx="1092638" cy="581154"/>
              </a:xfrm>
              <a:prstGeom prst="rect">
                <a:avLst/>
              </a:prstGeom>
            </p:spPr>
          </p:pic>
          <p:pic>
            <p:nvPicPr>
              <p:cNvPr id="28" name="Picture 2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296496" y="4852513"/>
                <a:ext cx="1092638" cy="581154"/>
              </a:xfrm>
              <a:prstGeom prst="rect">
                <a:avLst/>
              </a:prstGeom>
            </p:spPr>
          </p:pic>
        </p:grpSp>
        <p:pic>
          <p:nvPicPr>
            <p:cNvPr id="42" name="Picture 4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75005" y="5017271"/>
              <a:ext cx="3809714" cy="471392"/>
            </a:xfrm>
            <a:prstGeom prst="rect">
              <a:avLst/>
            </a:prstGeom>
          </p:spPr>
        </p:pic>
      </p:grpSp>
      <p:sp>
        <p:nvSpPr>
          <p:cNvPr id="44" name="TextBox 43"/>
          <p:cNvSpPr txBox="1"/>
          <p:nvPr/>
        </p:nvSpPr>
        <p:spPr>
          <a:xfrm>
            <a:off x="528616" y="6219843"/>
            <a:ext cx="7956103" cy="646331"/>
          </a:xfrm>
          <a:prstGeom prst="rect">
            <a:avLst/>
          </a:prstGeom>
          <a:noFill/>
        </p:spPr>
        <p:txBody>
          <a:bodyPr wrap="square" rtlCol="0">
            <a:spAutoFit/>
          </a:bodyPr>
          <a:lstStyle/>
          <a:p>
            <a:pPr algn="ctr" defTabSz="457200" fontAlgn="auto">
              <a:spcBef>
                <a:spcPts val="0"/>
              </a:spcBef>
              <a:spcAft>
                <a:spcPts val="0"/>
              </a:spcAft>
            </a:pPr>
            <a:r>
              <a:rPr lang="en-US" dirty="0" smtClean="0">
                <a:solidFill>
                  <a:prstClr val="black"/>
                </a:solidFill>
                <a:latin typeface="Calibri"/>
                <a:ea typeface="+mn-ea"/>
              </a:rPr>
              <a:t>Maria </a:t>
            </a:r>
            <a:r>
              <a:rPr lang="en-US" dirty="0" err="1" smtClean="0">
                <a:solidFill>
                  <a:prstClr val="black"/>
                </a:solidFill>
                <a:latin typeface="Calibri"/>
                <a:ea typeface="+mn-ea"/>
              </a:rPr>
              <a:t>Diuk-Wasser</a:t>
            </a:r>
            <a:endParaRPr lang="en-US" dirty="0">
              <a:solidFill>
                <a:prstClr val="black"/>
              </a:solidFill>
              <a:latin typeface="Calibri"/>
              <a:ea typeface="+mn-ea"/>
            </a:endParaRPr>
          </a:p>
          <a:p>
            <a:pPr algn="ctr" defTabSz="457200" fontAlgn="auto">
              <a:spcBef>
                <a:spcPts val="0"/>
              </a:spcBef>
              <a:spcAft>
                <a:spcPts val="0"/>
              </a:spcAft>
            </a:pPr>
            <a:r>
              <a:rPr lang="en-US" dirty="0" smtClean="0">
                <a:solidFill>
                  <a:prstClr val="black"/>
                </a:solidFill>
                <a:latin typeface="Calibri"/>
                <a:ea typeface="+mn-ea"/>
              </a:rPr>
              <a:t>Columbia University, Dept. of Ecology, Evolution and Environmental Biology</a:t>
            </a:r>
            <a:endParaRPr lang="en-US" dirty="0">
              <a:solidFill>
                <a:prstClr val="black"/>
              </a:solidFill>
              <a:latin typeface="Calibri"/>
              <a:ea typeface="+mn-ea"/>
            </a:endParaRPr>
          </a:p>
        </p:txBody>
      </p:sp>
      <p:pic>
        <p:nvPicPr>
          <p:cNvPr id="46" name="Picture 45"/>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468633" y="5496219"/>
            <a:ext cx="542289" cy="609152"/>
          </a:xfrm>
          <a:prstGeom prst="rect">
            <a:avLst/>
          </a:prstGeom>
        </p:spPr>
      </p:pic>
      <p:pic>
        <p:nvPicPr>
          <p:cNvPr id="49" name="Picture 4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49350" y="5496218"/>
            <a:ext cx="542289" cy="609152"/>
          </a:xfrm>
          <a:prstGeom prst="rect">
            <a:avLst/>
          </a:prstGeom>
        </p:spPr>
      </p:pic>
      <p:pic>
        <p:nvPicPr>
          <p:cNvPr id="50" name="Picture 4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430324" y="5496219"/>
            <a:ext cx="542289" cy="609152"/>
          </a:xfrm>
          <a:prstGeom prst="rect">
            <a:avLst/>
          </a:prstGeom>
        </p:spPr>
      </p:pic>
      <p:pic>
        <p:nvPicPr>
          <p:cNvPr id="51" name="Picture 5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175800" y="5496218"/>
            <a:ext cx="542289" cy="609152"/>
          </a:xfrm>
          <a:prstGeom prst="rect">
            <a:avLst/>
          </a:prstGeom>
        </p:spPr>
      </p:pic>
      <p:pic>
        <p:nvPicPr>
          <p:cNvPr id="52" name="Picture 5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696243" y="5496218"/>
            <a:ext cx="542289" cy="609152"/>
          </a:xfrm>
          <a:prstGeom prst="rect">
            <a:avLst/>
          </a:prstGeom>
        </p:spPr>
      </p:pic>
      <p:pic>
        <p:nvPicPr>
          <p:cNvPr id="53" name="Picture 5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895168" y="5496219"/>
            <a:ext cx="542289" cy="609152"/>
          </a:xfrm>
          <a:prstGeom prst="rect">
            <a:avLst/>
          </a:prstGeom>
        </p:spPr>
      </p:pic>
      <p:pic>
        <p:nvPicPr>
          <p:cNvPr id="54" name="Picture 5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49193" y="5496218"/>
            <a:ext cx="542289" cy="609152"/>
          </a:xfrm>
          <a:prstGeom prst="rect">
            <a:avLst/>
          </a:prstGeom>
        </p:spPr>
      </p:pic>
      <p:sp>
        <p:nvSpPr>
          <p:cNvPr id="55" name="Down Arrow 54"/>
          <p:cNvSpPr/>
          <p:nvPr/>
        </p:nvSpPr>
        <p:spPr>
          <a:xfrm>
            <a:off x="1752991" y="4103369"/>
            <a:ext cx="808124" cy="1392849"/>
          </a:xfrm>
          <a:prstGeom prst="downArrow">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sp>
        <p:nvSpPr>
          <p:cNvPr id="56" name="Down Arrow 55"/>
          <p:cNvSpPr/>
          <p:nvPr/>
        </p:nvSpPr>
        <p:spPr>
          <a:xfrm>
            <a:off x="6175800" y="4103369"/>
            <a:ext cx="808124" cy="1392849"/>
          </a:xfrm>
          <a:prstGeom prst="downArrow">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pic>
        <p:nvPicPr>
          <p:cNvPr id="57" name="Picture 5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288283" y="5496218"/>
            <a:ext cx="542289" cy="609152"/>
          </a:xfrm>
          <a:prstGeom prst="rect">
            <a:avLst/>
          </a:prstGeom>
        </p:spPr>
      </p:pic>
      <p:pic>
        <p:nvPicPr>
          <p:cNvPr id="58" name="Picture 5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9240" y="2586226"/>
            <a:ext cx="848709" cy="690247"/>
          </a:xfrm>
          <a:prstGeom prst="rect">
            <a:avLst/>
          </a:prstGeom>
        </p:spPr>
      </p:pic>
      <p:pic>
        <p:nvPicPr>
          <p:cNvPr id="59" name="Picture 5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7998" y="2586226"/>
            <a:ext cx="848709" cy="690247"/>
          </a:xfrm>
          <a:prstGeom prst="rect">
            <a:avLst/>
          </a:prstGeom>
        </p:spPr>
      </p:pic>
      <p:pic>
        <p:nvPicPr>
          <p:cNvPr id="60" name="Picture 5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0940" y="3285437"/>
            <a:ext cx="848709" cy="690247"/>
          </a:xfrm>
          <a:prstGeom prst="rect">
            <a:avLst/>
          </a:prstGeom>
        </p:spPr>
      </p:pic>
      <p:pic>
        <p:nvPicPr>
          <p:cNvPr id="61" name="Picture 6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2773" y="3276473"/>
            <a:ext cx="848709" cy="690247"/>
          </a:xfrm>
          <a:prstGeom prst="rect">
            <a:avLst/>
          </a:prstGeom>
        </p:spPr>
      </p:pic>
      <p:pic>
        <p:nvPicPr>
          <p:cNvPr id="62" name="Picture 6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12231" y="3319725"/>
            <a:ext cx="848709" cy="690247"/>
          </a:xfrm>
          <a:prstGeom prst="rect">
            <a:avLst/>
          </a:prstGeom>
        </p:spPr>
      </p:pic>
      <p:pic>
        <p:nvPicPr>
          <p:cNvPr id="63" name="Picture 6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7949" y="2595190"/>
            <a:ext cx="848709" cy="690247"/>
          </a:xfrm>
          <a:prstGeom prst="rect">
            <a:avLst/>
          </a:prstGeom>
        </p:spPr>
      </p:pic>
      <p:pic>
        <p:nvPicPr>
          <p:cNvPr id="64" name="Picture 6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0364" y="3276473"/>
            <a:ext cx="848709" cy="690247"/>
          </a:xfrm>
          <a:prstGeom prst="rect">
            <a:avLst/>
          </a:prstGeom>
        </p:spPr>
      </p:pic>
      <p:pic>
        <p:nvPicPr>
          <p:cNvPr id="2" name="Picture 1" descr="Gray Catbird.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65897" y="2706686"/>
            <a:ext cx="642688" cy="736605"/>
          </a:xfrm>
          <a:prstGeom prst="rect">
            <a:avLst/>
          </a:prstGeom>
        </p:spPr>
      </p:pic>
      <p:pic>
        <p:nvPicPr>
          <p:cNvPr id="65" name="Picture 64" descr="Gray Catbird.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90887" y="2706686"/>
            <a:ext cx="642688" cy="736605"/>
          </a:xfrm>
          <a:prstGeom prst="rect">
            <a:avLst/>
          </a:prstGeom>
        </p:spPr>
      </p:pic>
    </p:spTree>
    <p:extLst>
      <p:ext uri="{BB962C8B-B14F-4D97-AF65-F5344CB8AC3E}">
        <p14:creationId xmlns:p14="http://schemas.microsoft.com/office/powerpoint/2010/main" val="780456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2000"/>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TextBox 6"/>
          <p:cNvSpPr txBox="1"/>
          <p:nvPr/>
        </p:nvSpPr>
        <p:spPr>
          <a:xfrm>
            <a:off x="-542144" y="302918"/>
            <a:ext cx="10483850" cy="830997"/>
          </a:xfrm>
          <a:prstGeom prst="rect">
            <a:avLst/>
          </a:prstGeom>
          <a:noFill/>
        </p:spPr>
        <p:txBody>
          <a:bodyPr wrap="square" rtlCol="0">
            <a:spAutoFit/>
          </a:bodyPr>
          <a:lstStyle/>
          <a:p>
            <a:pPr algn="ctr" fontAlgn="auto">
              <a:spcBef>
                <a:spcPts val="0"/>
              </a:spcBef>
              <a:spcAft>
                <a:spcPts val="0"/>
              </a:spcAft>
            </a:pPr>
            <a:r>
              <a:rPr lang="en-US" sz="2400" b="1" dirty="0" smtClean="0">
                <a:solidFill>
                  <a:prstClr val="black"/>
                </a:solidFill>
                <a:latin typeface="Calibri" panose="020F0502020204030204"/>
                <a:ea typeface="+mn-ea"/>
              </a:rPr>
              <a:t>Assessing the role of camel trade in the ecological transmission </a:t>
            </a:r>
          </a:p>
          <a:p>
            <a:pPr algn="ctr" fontAlgn="auto">
              <a:spcBef>
                <a:spcPts val="0"/>
              </a:spcBef>
              <a:spcAft>
                <a:spcPts val="0"/>
              </a:spcAft>
            </a:pPr>
            <a:r>
              <a:rPr lang="en-US" sz="2400" b="1" dirty="0" smtClean="0">
                <a:solidFill>
                  <a:prstClr val="black"/>
                </a:solidFill>
                <a:latin typeface="Calibri" panose="020F0502020204030204"/>
                <a:ea typeface="+mn-ea"/>
              </a:rPr>
              <a:t>of the Middle East respiratory syndrome coronavirus (MERS-</a:t>
            </a:r>
            <a:r>
              <a:rPr lang="en-US" sz="2400" b="1" dirty="0" err="1" smtClean="0">
                <a:solidFill>
                  <a:prstClr val="black"/>
                </a:solidFill>
                <a:latin typeface="Calibri" panose="020F0502020204030204"/>
                <a:ea typeface="+mn-ea"/>
              </a:rPr>
              <a:t>CoV</a:t>
            </a:r>
            <a:r>
              <a:rPr lang="en-US" sz="2400" b="1" dirty="0" smtClean="0">
                <a:solidFill>
                  <a:prstClr val="black"/>
                </a:solidFill>
                <a:latin typeface="Calibri" panose="020F0502020204030204"/>
                <a:ea typeface="+mn-ea"/>
              </a:rPr>
              <a:t>)</a:t>
            </a:r>
          </a:p>
        </p:txBody>
      </p:sp>
      <p:sp>
        <p:nvSpPr>
          <p:cNvPr id="8" name="TextBox 7"/>
          <p:cNvSpPr txBox="1"/>
          <p:nvPr/>
        </p:nvSpPr>
        <p:spPr>
          <a:xfrm>
            <a:off x="-542144" y="1099096"/>
            <a:ext cx="10483850" cy="646331"/>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panose="020F0502020204030204"/>
                <a:ea typeface="+mn-ea"/>
              </a:rPr>
              <a:t>Faisal Abdel-</a:t>
            </a:r>
            <a:r>
              <a:rPr lang="en-US" b="1" dirty="0" err="1" smtClean="0">
                <a:solidFill>
                  <a:prstClr val="black"/>
                </a:solidFill>
                <a:latin typeface="Calibri" panose="020F0502020204030204"/>
                <a:ea typeface="+mn-ea"/>
              </a:rPr>
              <a:t>Qader</a:t>
            </a:r>
            <a:r>
              <a:rPr lang="en-US" b="1" dirty="0" smtClean="0">
                <a:solidFill>
                  <a:prstClr val="black"/>
                </a:solidFill>
                <a:latin typeface="Calibri" panose="020F0502020204030204"/>
                <a:ea typeface="+mn-ea"/>
              </a:rPr>
              <a:t>, </a:t>
            </a:r>
            <a:r>
              <a:rPr lang="en-US" sz="1600" dirty="0" smtClean="0">
                <a:solidFill>
                  <a:prstClr val="black"/>
                </a:solidFill>
                <a:latin typeface="Calibri" panose="020F0502020204030204"/>
                <a:ea typeface="+mn-ea"/>
              </a:rPr>
              <a:t>Department of Ecology, Evolution, and Environmental Biology</a:t>
            </a:r>
            <a:endParaRPr lang="en-US" sz="1600" dirty="0">
              <a:solidFill>
                <a:prstClr val="black"/>
              </a:solidFill>
              <a:latin typeface="Calibri" panose="020F0502020204030204"/>
              <a:ea typeface="+mn-ea"/>
            </a:endParaRPr>
          </a:p>
          <a:p>
            <a:pPr algn="ctr" fontAlgn="auto">
              <a:spcBef>
                <a:spcPts val="0"/>
              </a:spcBef>
              <a:spcAft>
                <a:spcPts val="0"/>
              </a:spcAft>
            </a:pPr>
            <a:r>
              <a:rPr lang="en-US" b="1" dirty="0" smtClean="0">
                <a:solidFill>
                  <a:prstClr val="black"/>
                </a:solidFill>
                <a:latin typeface="Calibri" panose="020F0502020204030204"/>
                <a:ea typeface="+mn-ea"/>
              </a:rPr>
              <a:t>Research Mentor: Dr. Maureen Miller, </a:t>
            </a:r>
            <a:r>
              <a:rPr lang="en-US" sz="1600" dirty="0" err="1" smtClean="0">
                <a:solidFill>
                  <a:prstClr val="black"/>
                </a:solidFill>
                <a:latin typeface="Calibri" panose="020F0502020204030204"/>
                <a:ea typeface="+mn-ea"/>
              </a:rPr>
              <a:t>EcoHealth</a:t>
            </a:r>
            <a:r>
              <a:rPr lang="en-US" sz="1600" dirty="0" smtClean="0">
                <a:solidFill>
                  <a:prstClr val="black"/>
                </a:solidFill>
                <a:latin typeface="Calibri" panose="020F0502020204030204"/>
                <a:ea typeface="+mn-ea"/>
              </a:rPr>
              <a:t> Alliance</a:t>
            </a:r>
          </a:p>
        </p:txBody>
      </p:sp>
      <p:pic>
        <p:nvPicPr>
          <p:cNvPr id="23" name="Picture 2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9038" y="1873982"/>
            <a:ext cx="4820570" cy="4813345"/>
          </a:xfrm>
          <a:prstGeom prst="rect">
            <a:avLst/>
          </a:prstGeom>
          <a:ln>
            <a:noFill/>
          </a:ln>
          <a:effectLst>
            <a:softEdge rad="112500"/>
          </a:effectLst>
        </p:spPr>
      </p:pic>
      <p:grpSp>
        <p:nvGrpSpPr>
          <p:cNvPr id="30" name="Group 29"/>
          <p:cNvGrpSpPr/>
          <p:nvPr/>
        </p:nvGrpSpPr>
        <p:grpSpPr>
          <a:xfrm>
            <a:off x="3608905" y="2233342"/>
            <a:ext cx="5237273" cy="3689344"/>
            <a:chOff x="-1466811" y="2378535"/>
            <a:chExt cx="6322385" cy="4287899"/>
          </a:xfrm>
        </p:grpSpPr>
        <p:grpSp>
          <p:nvGrpSpPr>
            <p:cNvPr id="24" name="Group 23"/>
            <p:cNvGrpSpPr/>
            <p:nvPr/>
          </p:nvGrpSpPr>
          <p:grpSpPr>
            <a:xfrm>
              <a:off x="728074" y="2378536"/>
              <a:ext cx="4127500" cy="4279180"/>
              <a:chOff x="-3445146" y="2421716"/>
              <a:chExt cx="4127500" cy="4279180"/>
            </a:xfrm>
          </p:grpSpPr>
          <p:grpSp>
            <p:nvGrpSpPr>
              <p:cNvPr id="16" name="Group 15"/>
              <p:cNvGrpSpPr/>
              <p:nvPr/>
            </p:nvGrpSpPr>
            <p:grpSpPr>
              <a:xfrm>
                <a:off x="-3216613" y="2601697"/>
                <a:ext cx="3662728" cy="3892800"/>
                <a:chOff x="-4299299" y="2415294"/>
                <a:chExt cx="4577654" cy="4704225"/>
              </a:xfrm>
            </p:grpSpPr>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9299" y="2415294"/>
                  <a:ext cx="1988576" cy="1581679"/>
                </a:xfrm>
                <a:prstGeom prst="rect">
                  <a:avLst/>
                </a:prstGeom>
                <a:ln>
                  <a:solidFill>
                    <a:schemeClr val="tx1"/>
                  </a:solidFill>
                </a:ln>
                <a:effectLst>
                  <a:softEdge rad="112500"/>
                </a:effectLst>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83819" y="2415294"/>
                  <a:ext cx="1962174" cy="1567615"/>
                </a:xfrm>
                <a:prstGeom prst="rect">
                  <a:avLst/>
                </a:prstGeom>
                <a:ln>
                  <a:solidFill>
                    <a:schemeClr val="tx1"/>
                  </a:solidFill>
                </a:ln>
                <a:effectLst>
                  <a:softEdge rad="112500"/>
                </a:effectLst>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73842" y="4881740"/>
                  <a:ext cx="2825926" cy="2237779"/>
                </a:xfrm>
                <a:prstGeom prst="rect">
                  <a:avLst/>
                </a:prstGeom>
                <a:ln>
                  <a:solidFill>
                    <a:schemeClr val="tx1"/>
                  </a:solidFill>
                </a:ln>
                <a:effectLst>
                  <a:glow rad="101600">
                    <a:srgbClr val="C00000">
                      <a:alpha val="60000"/>
                    </a:srgbClr>
                  </a:glow>
                  <a:softEdge rad="12700"/>
                </a:effectLst>
              </p:spPr>
            </p:pic>
            <p:grpSp>
              <p:nvGrpSpPr>
                <p:cNvPr id="14" name="Group 13"/>
                <p:cNvGrpSpPr/>
                <p:nvPr/>
              </p:nvGrpSpPr>
              <p:grpSpPr>
                <a:xfrm>
                  <a:off x="-3534456" y="3996973"/>
                  <a:ext cx="3175000" cy="741999"/>
                  <a:chOff x="-3534456" y="3996973"/>
                  <a:chExt cx="3175000" cy="741999"/>
                </a:xfrm>
              </p:grpSpPr>
              <p:sp>
                <p:nvSpPr>
                  <p:cNvPr id="11" name="Right Brace 10"/>
                  <p:cNvSpPr/>
                  <p:nvPr/>
                </p:nvSpPr>
                <p:spPr>
                  <a:xfrm rot="5400000">
                    <a:off x="-2124756" y="2587273"/>
                    <a:ext cx="355600" cy="31750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endParaRPr>
                  </a:p>
                </p:txBody>
              </p:sp>
              <p:cxnSp>
                <p:nvCxnSpPr>
                  <p:cNvPr id="13" name="Straight Arrow Connector 12"/>
                  <p:cNvCxnSpPr/>
                  <p:nvPr/>
                </p:nvCxnSpPr>
                <p:spPr>
                  <a:xfrm>
                    <a:off x="-1948045" y="4243672"/>
                    <a:ext cx="0" cy="4953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7" name="Rectangle 16"/>
              <p:cNvSpPr/>
              <p:nvPr/>
            </p:nvSpPr>
            <p:spPr>
              <a:xfrm>
                <a:off x="-3445146" y="2421716"/>
                <a:ext cx="4127500" cy="4279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sp>
          <p:nvSpPr>
            <p:cNvPr id="18" name="Rectangle 17"/>
            <p:cNvSpPr/>
            <p:nvPr/>
          </p:nvSpPr>
          <p:spPr>
            <a:xfrm>
              <a:off x="-1466811" y="5910345"/>
              <a:ext cx="245345" cy="215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cxnSp>
          <p:nvCxnSpPr>
            <p:cNvPr id="20" name="Straight Connector 19"/>
            <p:cNvCxnSpPr>
              <a:endCxn id="18" idx="0"/>
            </p:cNvCxnSpPr>
            <p:nvPr/>
          </p:nvCxnSpPr>
          <p:spPr>
            <a:xfrm flipH="1">
              <a:off x="-1344139" y="2378535"/>
              <a:ext cx="2072213" cy="35318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44139" y="6125513"/>
              <a:ext cx="2072213" cy="5409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34430" y="6407892"/>
            <a:ext cx="1067918" cy="283767"/>
          </a:xfrm>
          <a:prstGeom prst="rect">
            <a:avLst/>
          </a:prstGeom>
        </p:spPr>
      </p:pic>
      <p:pic>
        <p:nvPicPr>
          <p:cNvPr id="32" name="Picture 3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44496" y="6412222"/>
            <a:ext cx="916836" cy="275105"/>
          </a:xfrm>
          <a:prstGeom prst="rect">
            <a:avLst/>
          </a:prstGeom>
        </p:spPr>
      </p:pic>
      <p:pic>
        <p:nvPicPr>
          <p:cNvPr id="33" name="Picture 2" descr="https://upload.wikimedia.org/wikipedia/en/thumb/6/66/ColumbiaU_Wordmarklogo.svg/1280px-ColumbiaU_Wordmarklogo.svg.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827310" y="6403101"/>
            <a:ext cx="1214444" cy="22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9560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0"/>
            <a:ext cx="9144000" cy="738664"/>
          </a:xfrm>
          <a:prstGeom prst="rect">
            <a:avLst/>
          </a:prstGeom>
          <a:noFill/>
        </p:spPr>
        <p:txBody>
          <a:bodyPr wrap="square" rtlCol="0">
            <a:spAutoFit/>
          </a:bodyPr>
          <a:lstStyle/>
          <a:p>
            <a:pPr algn="ctr" defTabSz="457200" fontAlgn="auto">
              <a:spcBef>
                <a:spcPts val="0"/>
              </a:spcBef>
              <a:spcAft>
                <a:spcPts val="0"/>
              </a:spcAft>
            </a:pPr>
            <a:r>
              <a:rPr lang="en-US" sz="2100" b="1" dirty="0" smtClean="0">
                <a:solidFill>
                  <a:srgbClr val="8064A2">
                    <a:lumMod val="50000"/>
                  </a:srgbClr>
                </a:solidFill>
                <a:latin typeface="Avenir Black"/>
                <a:ea typeface="+mn-ea"/>
                <a:cs typeface="Avenir Black"/>
              </a:rPr>
              <a:t>ECOSYSTEM SERVICES FROM NEW YORK GREEN ROOFS:</a:t>
            </a:r>
          </a:p>
          <a:p>
            <a:pPr algn="ctr" defTabSz="457200" fontAlgn="auto">
              <a:spcBef>
                <a:spcPts val="0"/>
              </a:spcBef>
              <a:spcAft>
                <a:spcPts val="0"/>
              </a:spcAft>
            </a:pPr>
            <a:r>
              <a:rPr lang="en-US" sz="2100" b="1" dirty="0" smtClean="0">
                <a:solidFill>
                  <a:srgbClr val="8064A2">
                    <a:lumMod val="50000"/>
                  </a:srgbClr>
                </a:solidFill>
                <a:latin typeface="Avenir Black"/>
                <a:ea typeface="+mn-ea"/>
                <a:cs typeface="Avenir Black"/>
              </a:rPr>
              <a:t>DIFFERENCES IN WATER-USE BETWEEN PLANT SPECIES</a:t>
            </a:r>
            <a:endParaRPr lang="en-US" sz="2100" b="1" dirty="0">
              <a:solidFill>
                <a:srgbClr val="8064A2">
                  <a:lumMod val="50000"/>
                </a:srgbClr>
              </a:solidFill>
              <a:latin typeface="Avenir Black"/>
              <a:ea typeface="+mn-ea"/>
              <a:cs typeface="Avenir Black"/>
            </a:endParaRPr>
          </a:p>
        </p:txBody>
      </p:sp>
      <p:sp>
        <p:nvSpPr>
          <p:cNvPr id="6" name="TextBox 5"/>
          <p:cNvSpPr txBox="1"/>
          <p:nvPr/>
        </p:nvSpPr>
        <p:spPr>
          <a:xfrm>
            <a:off x="-4" y="738664"/>
            <a:ext cx="9144002" cy="800219"/>
          </a:xfrm>
          <a:prstGeom prst="rect">
            <a:avLst/>
          </a:prstGeom>
          <a:noFill/>
        </p:spPr>
        <p:txBody>
          <a:bodyPr wrap="square" rtlCol="0">
            <a:spAutoFit/>
          </a:bodyPr>
          <a:lstStyle/>
          <a:p>
            <a:pPr algn="ctr" defTabSz="457200" fontAlgn="auto">
              <a:spcBef>
                <a:spcPts val="0"/>
              </a:spcBef>
              <a:spcAft>
                <a:spcPts val="0"/>
              </a:spcAft>
            </a:pPr>
            <a:r>
              <a:rPr lang="en-US" sz="1600" dirty="0" smtClean="0">
                <a:solidFill>
                  <a:srgbClr val="403152"/>
                </a:solidFill>
                <a:latin typeface="Avenir Black"/>
                <a:ea typeface="+mn-ea"/>
                <a:cs typeface="Avenir Black"/>
              </a:rPr>
              <a:t>Rachel Tao</a:t>
            </a:r>
          </a:p>
          <a:p>
            <a:pPr algn="ctr" defTabSz="457200" fontAlgn="auto">
              <a:spcBef>
                <a:spcPts val="0"/>
              </a:spcBef>
              <a:spcAft>
                <a:spcPts val="0"/>
              </a:spcAft>
            </a:pPr>
            <a:r>
              <a:rPr lang="en-US" sz="1600" dirty="0" smtClean="0">
                <a:solidFill>
                  <a:srgbClr val="403152"/>
                </a:solidFill>
                <a:latin typeface="Avenir Black"/>
                <a:ea typeface="+mn-ea"/>
                <a:cs typeface="Avenir Black"/>
              </a:rPr>
              <a:t>Research Mentor: Matthew Palmer</a:t>
            </a:r>
            <a:endParaRPr lang="en-US" sz="1600" i="1" dirty="0" smtClean="0">
              <a:solidFill>
                <a:srgbClr val="403152"/>
              </a:solidFill>
              <a:latin typeface="Avenir Black"/>
              <a:ea typeface="+mn-ea"/>
              <a:cs typeface="Avenir Black"/>
            </a:endParaRPr>
          </a:p>
          <a:p>
            <a:pPr algn="ctr" defTabSz="457200" fontAlgn="auto">
              <a:spcBef>
                <a:spcPts val="0"/>
              </a:spcBef>
              <a:spcAft>
                <a:spcPts val="0"/>
              </a:spcAft>
            </a:pPr>
            <a:r>
              <a:rPr lang="en-US" sz="1400" dirty="0" smtClean="0">
                <a:solidFill>
                  <a:srgbClr val="403152"/>
                </a:solidFill>
                <a:latin typeface="Avenir Black"/>
                <a:ea typeface="+mn-ea"/>
                <a:cs typeface="Avenir Black"/>
              </a:rPr>
              <a:t>Ecology, Evolution, and Environmental Biology, Columbia University</a:t>
            </a:r>
            <a:endParaRPr lang="en-US" sz="1400" dirty="0">
              <a:solidFill>
                <a:srgbClr val="403152"/>
              </a:solidFill>
              <a:latin typeface="Avenir Black"/>
              <a:ea typeface="+mn-ea"/>
              <a:cs typeface="Avenir Black"/>
            </a:endParaRPr>
          </a:p>
        </p:txBody>
      </p:sp>
      <p:pic>
        <p:nvPicPr>
          <p:cNvPr id="9" name="Picture 8" descr="FLIR265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758" y="2042216"/>
            <a:ext cx="2730542" cy="2047907"/>
          </a:xfrm>
          <a:prstGeom prst="rect">
            <a:avLst/>
          </a:prstGeom>
        </p:spPr>
      </p:pic>
      <p:pic>
        <p:nvPicPr>
          <p:cNvPr id="10" name="Picture 9" descr="FLIR2659.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9758" y="4499143"/>
            <a:ext cx="2730542" cy="2036825"/>
          </a:xfrm>
          <a:prstGeom prst="rect">
            <a:avLst/>
          </a:prstGeom>
        </p:spPr>
      </p:pic>
      <p:pic>
        <p:nvPicPr>
          <p:cNvPr id="11" name="Picture 10" descr="Diana7:8:15SL.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40300" y="1734439"/>
            <a:ext cx="5903698" cy="4801529"/>
          </a:xfrm>
          <a:prstGeom prst="rect">
            <a:avLst/>
          </a:prstGeom>
        </p:spPr>
      </p:pic>
      <p:sp>
        <p:nvSpPr>
          <p:cNvPr id="12" name="TextBox 11"/>
          <p:cNvSpPr txBox="1"/>
          <p:nvPr/>
        </p:nvSpPr>
        <p:spPr>
          <a:xfrm>
            <a:off x="509758" y="1734439"/>
            <a:ext cx="3336685" cy="307777"/>
          </a:xfrm>
          <a:prstGeom prst="rect">
            <a:avLst/>
          </a:prstGeom>
          <a:noFill/>
        </p:spPr>
        <p:txBody>
          <a:bodyPr wrap="square" rtlCol="0">
            <a:spAutoFit/>
          </a:bodyPr>
          <a:lstStyle/>
          <a:p>
            <a:pPr defTabSz="457200" fontAlgn="auto">
              <a:spcBef>
                <a:spcPts val="0"/>
              </a:spcBef>
              <a:spcAft>
                <a:spcPts val="0"/>
              </a:spcAft>
            </a:pPr>
            <a:r>
              <a:rPr lang="en-US" sz="1400" b="1" dirty="0" smtClean="0">
                <a:solidFill>
                  <a:srgbClr val="8064A2">
                    <a:lumMod val="50000"/>
                  </a:srgbClr>
                </a:solidFill>
                <a:latin typeface="Calibri"/>
                <a:ea typeface="+mn-ea"/>
              </a:rPr>
              <a:t>Thermal Image</a:t>
            </a:r>
            <a:r>
              <a:rPr lang="en-US" sz="1400" dirty="0" smtClean="0">
                <a:solidFill>
                  <a:srgbClr val="8064A2">
                    <a:lumMod val="50000"/>
                  </a:srgbClr>
                </a:solidFill>
                <a:latin typeface="Calibri"/>
                <a:ea typeface="+mn-ea"/>
              </a:rPr>
              <a:t>: </a:t>
            </a:r>
            <a:r>
              <a:rPr lang="en-US" sz="1400" i="1" dirty="0" err="1" smtClean="0">
                <a:solidFill>
                  <a:srgbClr val="8064A2">
                    <a:lumMod val="50000"/>
                  </a:srgbClr>
                </a:solidFill>
                <a:latin typeface="Calibri"/>
                <a:ea typeface="+mn-ea"/>
              </a:rPr>
              <a:t>Oenothera</a:t>
            </a:r>
            <a:r>
              <a:rPr lang="en-US" sz="1400" i="1" dirty="0" smtClean="0">
                <a:solidFill>
                  <a:srgbClr val="8064A2">
                    <a:lumMod val="50000"/>
                  </a:srgbClr>
                </a:solidFill>
                <a:latin typeface="Calibri"/>
                <a:ea typeface="+mn-ea"/>
              </a:rPr>
              <a:t> </a:t>
            </a:r>
            <a:r>
              <a:rPr lang="en-US" sz="1400" i="1" dirty="0" err="1" smtClean="0">
                <a:solidFill>
                  <a:srgbClr val="8064A2">
                    <a:lumMod val="50000"/>
                  </a:srgbClr>
                </a:solidFill>
                <a:latin typeface="Calibri"/>
                <a:ea typeface="+mn-ea"/>
              </a:rPr>
              <a:t>biennis</a:t>
            </a:r>
            <a:endParaRPr lang="en-US" sz="1400" dirty="0">
              <a:solidFill>
                <a:srgbClr val="8064A2">
                  <a:lumMod val="50000"/>
                </a:srgbClr>
              </a:solidFill>
              <a:latin typeface="Calibri"/>
              <a:ea typeface="+mn-ea"/>
            </a:endParaRPr>
          </a:p>
        </p:txBody>
      </p:sp>
      <p:sp>
        <p:nvSpPr>
          <p:cNvPr id="13" name="TextBox 12"/>
          <p:cNvSpPr txBox="1"/>
          <p:nvPr/>
        </p:nvSpPr>
        <p:spPr>
          <a:xfrm>
            <a:off x="509758" y="4191366"/>
            <a:ext cx="2403222" cy="307777"/>
          </a:xfrm>
          <a:prstGeom prst="rect">
            <a:avLst/>
          </a:prstGeom>
          <a:noFill/>
        </p:spPr>
        <p:txBody>
          <a:bodyPr wrap="none" rtlCol="0">
            <a:spAutoFit/>
          </a:bodyPr>
          <a:lstStyle/>
          <a:p>
            <a:pPr defTabSz="457200" fontAlgn="auto">
              <a:spcBef>
                <a:spcPts val="0"/>
              </a:spcBef>
              <a:spcAft>
                <a:spcPts val="0"/>
              </a:spcAft>
            </a:pPr>
            <a:r>
              <a:rPr lang="en-US" sz="1400" b="1" dirty="0" smtClean="0">
                <a:solidFill>
                  <a:srgbClr val="8064A2">
                    <a:lumMod val="50000"/>
                  </a:srgbClr>
                </a:solidFill>
                <a:latin typeface="Calibri"/>
                <a:ea typeface="+mn-ea"/>
              </a:rPr>
              <a:t>RGB Image</a:t>
            </a:r>
            <a:r>
              <a:rPr lang="en-US" sz="1400" dirty="0" smtClean="0">
                <a:solidFill>
                  <a:srgbClr val="8064A2">
                    <a:lumMod val="50000"/>
                  </a:srgbClr>
                </a:solidFill>
                <a:latin typeface="Calibri"/>
                <a:ea typeface="+mn-ea"/>
              </a:rPr>
              <a:t>: </a:t>
            </a:r>
            <a:r>
              <a:rPr lang="en-US" sz="1400" i="1" dirty="0" err="1" smtClean="0">
                <a:solidFill>
                  <a:srgbClr val="8064A2">
                    <a:lumMod val="50000"/>
                  </a:srgbClr>
                </a:solidFill>
                <a:latin typeface="Calibri"/>
                <a:ea typeface="+mn-ea"/>
              </a:rPr>
              <a:t>Oenothera</a:t>
            </a:r>
            <a:r>
              <a:rPr lang="en-US" sz="1400" i="1" dirty="0" smtClean="0">
                <a:solidFill>
                  <a:srgbClr val="8064A2">
                    <a:lumMod val="50000"/>
                  </a:srgbClr>
                </a:solidFill>
                <a:latin typeface="Calibri"/>
                <a:ea typeface="+mn-ea"/>
              </a:rPr>
              <a:t> </a:t>
            </a:r>
            <a:r>
              <a:rPr lang="en-US" sz="1400" i="1" dirty="0" err="1" smtClean="0">
                <a:solidFill>
                  <a:srgbClr val="8064A2">
                    <a:lumMod val="50000"/>
                  </a:srgbClr>
                </a:solidFill>
                <a:latin typeface="Calibri"/>
                <a:ea typeface="+mn-ea"/>
              </a:rPr>
              <a:t>biennis</a:t>
            </a:r>
            <a:endParaRPr lang="en-US" sz="1400" dirty="0">
              <a:solidFill>
                <a:srgbClr val="8064A2">
                  <a:lumMod val="50000"/>
                </a:srgbClr>
              </a:solidFill>
              <a:latin typeface="Calibri"/>
              <a:ea typeface="+mn-e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4256" y="180300"/>
            <a:ext cx="5239389" cy="2404522"/>
          </a:xfrm>
        </p:spPr>
        <p:txBody>
          <a:bodyPr>
            <a:normAutofit fontScale="90000"/>
          </a:bodyPr>
          <a:lstStyle/>
          <a:p>
            <a:r>
              <a:rPr lang="en-US" sz="3200" b="1" dirty="0" smtClean="0"/>
              <a:t>Areas and Seasons of </a:t>
            </a:r>
            <a:r>
              <a:rPr lang="en-US" sz="3200" b="1" dirty="0"/>
              <a:t>H</a:t>
            </a:r>
            <a:r>
              <a:rPr lang="en-US" sz="3200" b="1" dirty="0" smtClean="0"/>
              <a:t>igh </a:t>
            </a:r>
            <a:r>
              <a:rPr lang="en-US" sz="3200" b="1" dirty="0"/>
              <a:t>L</a:t>
            </a:r>
            <a:r>
              <a:rPr lang="en-US" sz="3200" b="1" dirty="0" smtClean="0"/>
              <a:t>ead </a:t>
            </a:r>
            <a:r>
              <a:rPr lang="en-US" sz="3200" b="1" dirty="0"/>
              <a:t>D</a:t>
            </a:r>
            <a:r>
              <a:rPr lang="en-US" sz="3200" b="1" dirty="0" smtClean="0"/>
              <a:t>ensity and Toxicity in Neighborhoods </a:t>
            </a:r>
            <a:r>
              <a:rPr lang="en-US" sz="3200" b="1" dirty="0"/>
              <a:t>A</a:t>
            </a:r>
            <a:r>
              <a:rPr lang="en-US" sz="3200" b="1" dirty="0" smtClean="0"/>
              <a:t>cross New York City: the Feral </a:t>
            </a:r>
            <a:r>
              <a:rPr lang="en-US" sz="3200" b="1" dirty="0"/>
              <a:t>P</a:t>
            </a:r>
            <a:r>
              <a:rPr lang="en-US" sz="3200" b="1" dirty="0" smtClean="0"/>
              <a:t>igeon as a Bioindicator</a:t>
            </a:r>
            <a:r>
              <a:rPr lang="en-US" sz="3200" dirty="0" smtClean="0"/>
              <a:t/>
            </a:r>
            <a:br>
              <a:rPr lang="en-US" sz="3200" dirty="0" smtClean="0"/>
            </a:br>
            <a:endParaRPr lang="en-US" sz="3200" dirty="0"/>
          </a:p>
        </p:txBody>
      </p:sp>
      <p:sp>
        <p:nvSpPr>
          <p:cNvPr id="3" name="TextBox 2"/>
          <p:cNvSpPr txBox="1"/>
          <p:nvPr/>
        </p:nvSpPr>
        <p:spPr>
          <a:xfrm>
            <a:off x="139168" y="6376251"/>
            <a:ext cx="1715723" cy="338554"/>
          </a:xfrm>
          <a:prstGeom prst="rect">
            <a:avLst/>
          </a:prstGeom>
          <a:noFill/>
        </p:spPr>
        <p:txBody>
          <a:bodyPr wrap="square" rtlCol="0">
            <a:spAutoFit/>
          </a:bodyPr>
          <a:lstStyle/>
          <a:p>
            <a:pPr defTabSz="457200" fontAlgn="auto">
              <a:spcBef>
                <a:spcPts val="0"/>
              </a:spcBef>
              <a:spcAft>
                <a:spcPts val="0"/>
              </a:spcAft>
            </a:pPr>
            <a:r>
              <a:rPr lang="en-US" sz="1600" dirty="0" err="1" smtClean="0">
                <a:solidFill>
                  <a:prstClr val="black"/>
                </a:solidFill>
                <a:latin typeface="Calibri"/>
                <a:ea typeface="+mn-ea"/>
              </a:rPr>
              <a:t>ejpphoto</a:t>
            </a:r>
            <a:r>
              <a:rPr lang="en-US" sz="1600" dirty="0" smtClean="0">
                <a:solidFill>
                  <a:prstClr val="black"/>
                </a:solidFill>
                <a:latin typeface="Calibri"/>
                <a:ea typeface="+mn-ea"/>
              </a:rPr>
              <a:t>/Flickr</a:t>
            </a:r>
            <a:endParaRPr lang="en-US" sz="1600" dirty="0">
              <a:solidFill>
                <a:prstClr val="black"/>
              </a:solidFill>
              <a:latin typeface="Calibri"/>
              <a:ea typeface="+mn-ea"/>
            </a:endParaRPr>
          </a:p>
        </p:txBody>
      </p:sp>
      <p:pic>
        <p:nvPicPr>
          <p:cNvPr id="4" name="Picture 2" descr="http://upload.wikimedia.org/wikipedia/commons/9/93/Rock_Pigeon_(Columba_livia)_in_Ia%C8%99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8395" y="3481083"/>
            <a:ext cx="3159131" cy="237585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74705" y="2273245"/>
            <a:ext cx="5647764" cy="923330"/>
          </a:xfrm>
          <a:prstGeom prst="rect">
            <a:avLst/>
          </a:prstGeom>
          <a:noFill/>
        </p:spPr>
        <p:txBody>
          <a:bodyPr wrap="square" rtlCol="0">
            <a:spAutoFit/>
          </a:bodyPr>
          <a:lstStyle/>
          <a:p>
            <a:pPr algn="ctr" defTabSz="457200" fontAlgn="auto">
              <a:spcBef>
                <a:spcPts val="0"/>
              </a:spcBef>
              <a:spcAft>
                <a:spcPts val="0"/>
              </a:spcAft>
            </a:pPr>
            <a:r>
              <a:rPr lang="en-US" b="1" dirty="0" smtClean="0">
                <a:solidFill>
                  <a:prstClr val="black"/>
                </a:solidFill>
                <a:latin typeface="Calibri"/>
                <a:ea typeface="+mn-ea"/>
              </a:rPr>
              <a:t>Fayme Cai, </a:t>
            </a:r>
            <a:r>
              <a:rPr lang="en-US" dirty="0" smtClean="0">
                <a:solidFill>
                  <a:prstClr val="black"/>
                </a:solidFill>
                <a:latin typeface="Calibri"/>
                <a:ea typeface="+mn-ea"/>
              </a:rPr>
              <a:t>Department of Ecology, Evolution, and Environmental Biology (EEEB), Columbia University</a:t>
            </a:r>
          </a:p>
          <a:p>
            <a:pPr algn="ctr" defTabSz="457200" fontAlgn="auto">
              <a:spcBef>
                <a:spcPts val="0"/>
              </a:spcBef>
              <a:spcAft>
                <a:spcPts val="0"/>
              </a:spcAft>
            </a:pPr>
            <a:r>
              <a:rPr lang="en-US" b="1" dirty="0">
                <a:solidFill>
                  <a:prstClr val="black"/>
                </a:solidFill>
                <a:latin typeface="Calibri"/>
                <a:ea typeface="+mn-ea"/>
              </a:rPr>
              <a:t>	</a:t>
            </a:r>
            <a:endParaRPr lang="en-US" dirty="0">
              <a:solidFill>
                <a:prstClr val="black"/>
              </a:solidFill>
              <a:latin typeface="Calibri"/>
              <a:ea typeface="+mn-ea"/>
            </a:endParaRPr>
          </a:p>
        </p:txBody>
      </p:sp>
      <p:pic>
        <p:nvPicPr>
          <p:cNvPr id="10" name="Picture 5" descr="Manhattan.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75968" y="334250"/>
            <a:ext cx="3482080" cy="535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30340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908" y="378171"/>
            <a:ext cx="8732184" cy="1255970"/>
          </a:xfrm>
        </p:spPr>
        <p:txBody>
          <a:bodyPr>
            <a:noAutofit/>
          </a:bodyPr>
          <a:lstStyle/>
          <a:p>
            <a:r>
              <a:rPr lang="en-US" sz="2800" b="1" dirty="0">
                <a:solidFill>
                  <a:srgbClr val="000000"/>
                </a:solidFill>
                <a:latin typeface="Arial"/>
                <a:ea typeface="Droid Sans Fallback"/>
              </a:rPr>
              <a:t>Reconstruction of the North Atlantic end-member of the </a:t>
            </a:r>
            <a:r>
              <a:rPr lang="en-US" sz="2800" b="1" dirty="0" err="1">
                <a:solidFill>
                  <a:srgbClr val="000000"/>
                </a:solidFill>
                <a:latin typeface="Arial"/>
                <a:ea typeface="Droid Sans Fallback"/>
              </a:rPr>
              <a:t>thermohaline</a:t>
            </a:r>
            <a:r>
              <a:rPr lang="en-US" sz="2800" b="1" dirty="0">
                <a:solidFill>
                  <a:srgbClr val="000000"/>
                </a:solidFill>
                <a:latin typeface="Arial"/>
                <a:ea typeface="Droid Sans Fallback"/>
              </a:rPr>
              <a:t> circulation across </a:t>
            </a:r>
            <a:br>
              <a:rPr lang="en-US" sz="2800" b="1" dirty="0">
                <a:solidFill>
                  <a:srgbClr val="000000"/>
                </a:solidFill>
                <a:latin typeface="Arial"/>
                <a:ea typeface="Droid Sans Fallback"/>
              </a:rPr>
            </a:br>
            <a:r>
              <a:rPr lang="en-US" sz="2800" b="1" dirty="0">
                <a:solidFill>
                  <a:srgbClr val="000000"/>
                </a:solidFill>
                <a:latin typeface="Arial"/>
                <a:ea typeface="Droid Sans Fallback"/>
              </a:rPr>
              <a:t>the mid-Pleistocene Transition</a:t>
            </a:r>
          </a:p>
        </p:txBody>
      </p:sp>
      <p:sp>
        <p:nvSpPr>
          <p:cNvPr id="3" name="Subtitle 2"/>
          <p:cNvSpPr>
            <a:spLocks noGrp="1"/>
          </p:cNvSpPr>
          <p:nvPr>
            <p:ph type="subTitle" idx="1"/>
          </p:nvPr>
        </p:nvSpPr>
        <p:spPr>
          <a:xfrm>
            <a:off x="431147" y="1637819"/>
            <a:ext cx="8254812" cy="644822"/>
          </a:xfrm>
        </p:spPr>
        <p:txBody>
          <a:bodyPr>
            <a:noAutofit/>
          </a:bodyPr>
          <a:lstStyle/>
          <a:p>
            <a:pPr>
              <a:lnSpc>
                <a:spcPct val="100000"/>
              </a:lnSpc>
              <a:spcBef>
                <a:spcPts val="0"/>
              </a:spcBef>
            </a:pPr>
            <a:r>
              <a:rPr lang="en-US" sz="1400" dirty="0">
                <a:latin typeface="Arial" panose="020B0604020202020204" pitchFamily="34" charset="0"/>
                <a:cs typeface="Arial" panose="020B0604020202020204" pitchFamily="34" charset="0"/>
              </a:rPr>
              <a:t>Joohee Kim, Dept. of Earth and Environmental Sciences, Columbia University</a:t>
            </a:r>
          </a:p>
          <a:p>
            <a:pPr>
              <a:lnSpc>
                <a:spcPct val="100000"/>
              </a:lnSpc>
              <a:spcBef>
                <a:spcPts val="0"/>
              </a:spcBef>
            </a:pPr>
            <a:r>
              <a:rPr lang="en-US" sz="1400" dirty="0">
                <a:latin typeface="Arial" panose="020B0604020202020204" pitchFamily="34" charset="0"/>
                <a:cs typeface="Arial" panose="020B0604020202020204" pitchFamily="34" charset="0"/>
              </a:rPr>
              <a:t>Steven L. Goldstein, Dept. of Earth and Environmental Sciences, Lamont-Doherty Earth Observatory</a:t>
            </a:r>
          </a:p>
          <a:p>
            <a:pPr>
              <a:lnSpc>
                <a:spcPct val="100000"/>
              </a:lnSpc>
              <a:spcBef>
                <a:spcPts val="0"/>
              </a:spcBef>
            </a:pPr>
            <a:r>
              <a:rPr lang="en-US" sz="1400" dirty="0" err="1">
                <a:latin typeface="Arial" panose="020B0604020202020204" pitchFamily="34" charset="0"/>
                <a:cs typeface="Arial" panose="020B0604020202020204" pitchFamily="34" charset="0"/>
              </a:rPr>
              <a:t>Leopoldo</a:t>
            </a:r>
            <a:r>
              <a:rPr lang="en-US" sz="1400" dirty="0">
                <a:latin typeface="Arial" panose="020B0604020202020204" pitchFamily="34" charset="0"/>
                <a:cs typeface="Arial" panose="020B0604020202020204" pitchFamily="34" charset="0"/>
              </a:rPr>
              <a:t> D. Pena, Lamont-Doherty Earth Observatory, University of Barcelona</a:t>
            </a:r>
          </a:p>
          <a:p>
            <a:pPr>
              <a:lnSpc>
                <a:spcPct val="100000"/>
              </a:lnSpc>
              <a:spcBef>
                <a:spcPts val="0"/>
              </a:spcBef>
            </a:pPr>
            <a:endParaRPr lang="en-US" sz="14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27565" y="3052482"/>
            <a:ext cx="3929063" cy="2823883"/>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34" y="3509682"/>
            <a:ext cx="4919472" cy="2043141"/>
          </a:xfrm>
          <a:prstGeom prst="rect">
            <a:avLst/>
          </a:prstGeom>
        </p:spPr>
      </p:pic>
    </p:spTree>
    <p:extLst>
      <p:ext uri="{BB962C8B-B14F-4D97-AF65-F5344CB8AC3E}">
        <p14:creationId xmlns:p14="http://schemas.microsoft.com/office/powerpoint/2010/main" val="1314588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idx="4294967295"/>
          </p:nvPr>
        </p:nvSpPr>
        <p:spPr/>
        <p:txBody>
          <a:bodyPr/>
          <a:lstStyle/>
          <a:p>
            <a:pPr eaLnBrk="1" hangingPunct="1">
              <a:defRPr/>
            </a:pPr>
            <a:r>
              <a:rPr lang="en-US" smtClean="0">
                <a:ea typeface="+mj-ea"/>
                <a:cs typeface="+mj-cs"/>
              </a:rPr>
              <a:t>Montacute</a:t>
            </a:r>
          </a:p>
        </p:txBody>
      </p:sp>
      <p:pic>
        <p:nvPicPr>
          <p:cNvPr id="43010" name="Picture 2" descr="montacu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descr="Screen Shot 2015-11-29 at 1.11.31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443" y="2300249"/>
            <a:ext cx="3759534" cy="4361323"/>
          </a:xfrm>
          <a:prstGeom prst="rect">
            <a:avLst/>
          </a:prstGeom>
        </p:spPr>
      </p:pic>
      <p:sp>
        <p:nvSpPr>
          <p:cNvPr id="7" name="Rectangle 6"/>
          <p:cNvSpPr/>
          <p:nvPr/>
        </p:nvSpPr>
        <p:spPr>
          <a:xfrm>
            <a:off x="812928" y="4778601"/>
            <a:ext cx="1164166" cy="77258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endParaRPr>
          </a:p>
        </p:txBody>
      </p:sp>
      <p:cxnSp>
        <p:nvCxnSpPr>
          <p:cNvPr id="9" name="Straight Connector 8"/>
          <p:cNvCxnSpPr/>
          <p:nvPr/>
        </p:nvCxnSpPr>
        <p:spPr>
          <a:xfrm flipV="1">
            <a:off x="1944423" y="5087948"/>
            <a:ext cx="7096654" cy="463236"/>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944423" y="1807329"/>
            <a:ext cx="7096654" cy="2971272"/>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190500" y="95251"/>
            <a:ext cx="8710083" cy="1566332"/>
          </a:xfrm>
          <a:solidFill>
            <a:schemeClr val="accent1"/>
          </a:solidFill>
          <a:ln w="12700">
            <a:solidFill>
              <a:schemeClr val="tx1"/>
            </a:solidFill>
          </a:ln>
        </p:spPr>
        <p:txBody>
          <a:bodyPr>
            <a:normAutofit fontScale="90000"/>
          </a:bodyPr>
          <a:lstStyle/>
          <a:p>
            <a:r>
              <a:rPr lang="en-US" sz="3600" b="1" dirty="0"/>
              <a:t>Faulting along the Blanco </a:t>
            </a:r>
            <a:r>
              <a:rPr lang="en-US" sz="3600" b="1" dirty="0" smtClean="0"/>
              <a:t>Fracture Zone:</a:t>
            </a:r>
            <a:r>
              <a:rPr lang="en-US" sz="3600" dirty="0" smtClean="0"/>
              <a:t>  </a:t>
            </a:r>
            <a:r>
              <a:rPr lang="en-US" sz="3600" b="1" dirty="0" smtClean="0"/>
              <a:t>Evidence for Spatially Distributed Slow Slip?</a:t>
            </a:r>
            <a:br>
              <a:rPr lang="en-US" sz="3600" b="1" dirty="0" smtClean="0"/>
            </a:br>
            <a:r>
              <a:rPr lang="en-US" sz="2000" b="1" dirty="0" smtClean="0"/>
              <a:t>Julia Snyder, Columbia University</a:t>
            </a:r>
            <a:br>
              <a:rPr lang="en-US" sz="2000" b="1" dirty="0" smtClean="0"/>
            </a:br>
            <a:r>
              <a:rPr lang="en-US" sz="2000" b="1" dirty="0" smtClean="0"/>
              <a:t>Mentor: </a:t>
            </a:r>
            <a:r>
              <a:rPr lang="en-US" sz="2000" b="1" dirty="0" err="1" smtClean="0"/>
              <a:t>Göran</a:t>
            </a:r>
            <a:r>
              <a:rPr lang="en-US" sz="2000" b="1" dirty="0" smtClean="0"/>
              <a:t> </a:t>
            </a:r>
            <a:r>
              <a:rPr lang="en-US" sz="2000" b="1" dirty="0" err="1" smtClean="0"/>
              <a:t>Ekström</a:t>
            </a:r>
            <a:r>
              <a:rPr lang="en-US" sz="2000" b="1" dirty="0" smtClean="0"/>
              <a:t>, Lamont Doherty Earth Observatory</a:t>
            </a:r>
            <a:endParaRPr lang="en-US" sz="2000" dirty="0"/>
          </a:p>
        </p:txBody>
      </p:sp>
      <p:cxnSp>
        <p:nvCxnSpPr>
          <p:cNvPr id="14" name="Straight Connector 13"/>
          <p:cNvCxnSpPr/>
          <p:nvPr/>
        </p:nvCxnSpPr>
        <p:spPr>
          <a:xfrm flipV="1">
            <a:off x="812928" y="1807329"/>
            <a:ext cx="2601471" cy="2971272"/>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slowrelocGRMT.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14399" y="1807330"/>
            <a:ext cx="5626678" cy="3280618"/>
          </a:xfrm>
          <a:prstGeom prst="rect">
            <a:avLst/>
          </a:prstGeom>
          <a:ln w="38100" cmpd="sng">
            <a:solidFill>
              <a:srgbClr val="FF0000"/>
            </a:solidFill>
          </a:ln>
        </p:spPr>
      </p:pic>
    </p:spTree>
    <p:extLst>
      <p:ext uri="{BB962C8B-B14F-4D97-AF65-F5344CB8AC3E}">
        <p14:creationId xmlns:p14="http://schemas.microsoft.com/office/powerpoint/2010/main" val="58177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95" y="-27384"/>
            <a:ext cx="9200529"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005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idx="4294967295"/>
          </p:nvPr>
        </p:nvSpPr>
        <p:spPr/>
        <p:txBody>
          <a:bodyPr/>
          <a:lstStyle/>
          <a:p>
            <a:pPr eaLnBrk="1" hangingPunct="1">
              <a:defRPr/>
            </a:pPr>
            <a:r>
              <a:rPr lang="en-US" smtClean="0">
                <a:ea typeface="+mj-ea"/>
                <a:cs typeface="+mj-cs"/>
              </a:rPr>
              <a:t>Carr</a:t>
            </a:r>
          </a:p>
        </p:txBody>
      </p:sp>
      <p:pic>
        <p:nvPicPr>
          <p:cNvPr id="18434" name="Picture 2" descr="car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81000"/>
            <a:ext cx="9144000" cy="6092190"/>
          </a:xfrm>
          <a:prstGeom prst="rect">
            <a:avLst/>
          </a:prstGeom>
        </p:spPr>
      </p:pic>
      <p:sp>
        <p:nvSpPr>
          <p:cNvPr id="2" name="Title 1"/>
          <p:cNvSpPr>
            <a:spLocks noGrp="1"/>
          </p:cNvSpPr>
          <p:nvPr>
            <p:ph type="ctrTitle"/>
          </p:nvPr>
        </p:nvSpPr>
        <p:spPr>
          <a:xfrm>
            <a:off x="1" y="-161003"/>
            <a:ext cx="9144000" cy="1842514"/>
          </a:xfrm>
          <a:solidFill>
            <a:srgbClr val="605048"/>
          </a:solidFill>
        </p:spPr>
        <p:txBody>
          <a:bodyPr>
            <a:noAutofit/>
          </a:bodyPr>
          <a:lstStyle/>
          <a:p>
            <a:r>
              <a:rPr lang="en-GB" sz="3200" b="1" dirty="0" smtClean="0">
                <a:solidFill>
                  <a:srgbClr val="FFFFFF"/>
                </a:solidFill>
              </a:rPr>
              <a:t>A comparison of SNP and microsatellite markers for parentage in a cooperatively breeding bird</a:t>
            </a:r>
            <a:endParaRPr lang="en-US" sz="3200" dirty="0">
              <a:solidFill>
                <a:srgbClr val="FFFFFF"/>
              </a:solidFill>
            </a:endParaRPr>
          </a:p>
        </p:txBody>
      </p:sp>
      <p:sp>
        <p:nvSpPr>
          <p:cNvPr id="3" name="Subtitle 2"/>
          <p:cNvSpPr>
            <a:spLocks noGrp="1"/>
          </p:cNvSpPr>
          <p:nvPr>
            <p:ph type="subTitle" idx="1"/>
          </p:nvPr>
        </p:nvSpPr>
        <p:spPr>
          <a:xfrm>
            <a:off x="0" y="5677816"/>
            <a:ext cx="9144000" cy="1520056"/>
          </a:xfrm>
          <a:solidFill>
            <a:srgbClr val="605048"/>
          </a:solidFill>
        </p:spPr>
        <p:txBody>
          <a:bodyPr>
            <a:normAutofit/>
          </a:bodyPr>
          <a:lstStyle/>
          <a:p>
            <a:endParaRPr lang="en-US" sz="1600" b="1" dirty="0" smtClean="0">
              <a:solidFill>
                <a:schemeClr val="bg1"/>
              </a:solidFill>
              <a:latin typeface="Arial" charset="0"/>
            </a:endParaRPr>
          </a:p>
          <a:p>
            <a:r>
              <a:rPr lang="en-US" sz="1600" b="1" dirty="0" smtClean="0">
                <a:solidFill>
                  <a:schemeClr val="bg1"/>
                </a:solidFill>
                <a:latin typeface="Arial" charset="0"/>
              </a:rPr>
              <a:t>Lucia Weinman, Department of Ecology, Evolution and Environmental Biology </a:t>
            </a:r>
          </a:p>
          <a:p>
            <a:r>
              <a:rPr lang="en-US" sz="1600" b="1" dirty="0" smtClean="0">
                <a:solidFill>
                  <a:schemeClr val="bg1"/>
                </a:solidFill>
                <a:latin typeface="Arial" charset="0"/>
              </a:rPr>
              <a:t>Dustin Rubenstein, Department of Ecology, Evolution and Environmental Biology</a:t>
            </a:r>
          </a:p>
        </p:txBody>
      </p:sp>
    </p:spTree>
    <p:extLst>
      <p:ext uri="{BB962C8B-B14F-4D97-AF65-F5344CB8AC3E}">
        <p14:creationId xmlns:p14="http://schemas.microsoft.com/office/powerpoint/2010/main" val="777016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6702" cy="6858000"/>
          </a:xfrm>
          <a:prstGeom prst="rect">
            <a:avLst/>
          </a:prstGeom>
        </p:spPr>
      </p:pic>
    </p:spTree>
    <p:extLst>
      <p:ext uri="{BB962C8B-B14F-4D97-AF65-F5344CB8AC3E}">
        <p14:creationId xmlns:p14="http://schemas.microsoft.com/office/powerpoint/2010/main" val="1192188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idx="4294967295"/>
          </p:nvPr>
        </p:nvSpPr>
        <p:spPr/>
        <p:txBody>
          <a:bodyPr/>
          <a:lstStyle/>
          <a:p>
            <a:pPr eaLnBrk="1" hangingPunct="1">
              <a:defRPr/>
            </a:pPr>
            <a:r>
              <a:rPr lang="en-US" smtClean="0">
                <a:ea typeface="+mj-ea"/>
                <a:cs typeface="+mj-cs"/>
              </a:rPr>
              <a:t>boretsky</a:t>
            </a:r>
          </a:p>
        </p:txBody>
      </p:sp>
      <p:pic>
        <p:nvPicPr>
          <p:cNvPr id="22530" name="Picture 3" descr="boretsk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 y="-95250"/>
            <a:ext cx="9163050"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Custom 14">
      <a:dk1>
        <a:srgbClr val="25093D"/>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 Black ">
  <a:themeElements>
    <a:clrScheme name="Custom 1">
      <a:dk1>
        <a:srgbClr val="FFFFFF"/>
      </a:dk1>
      <a:lt1>
        <a:srgbClr val="070707"/>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1735</Words>
  <Application>Microsoft Office PowerPoint</Application>
  <PresentationFormat>On-screen Show (4:3)</PresentationFormat>
  <Paragraphs>182</Paragraphs>
  <Slides>40</Slides>
  <Notes>33</Notes>
  <HiddenSlides>0</HiddenSlides>
  <MMClips>0</MMClips>
  <ScaleCrop>false</ScaleCrop>
  <HeadingPairs>
    <vt:vector size="6" baseType="variant">
      <vt:variant>
        <vt:lpstr>Fonts Used</vt:lpstr>
      </vt:variant>
      <vt:variant>
        <vt:i4>14</vt:i4>
      </vt:variant>
      <vt:variant>
        <vt:lpstr>Theme</vt:lpstr>
      </vt:variant>
      <vt:variant>
        <vt:i4>15</vt:i4>
      </vt:variant>
      <vt:variant>
        <vt:lpstr>Slide Titles</vt:lpstr>
      </vt:variant>
      <vt:variant>
        <vt:i4>40</vt:i4>
      </vt:variant>
    </vt:vector>
  </HeadingPairs>
  <TitlesOfParts>
    <vt:vector size="69" baseType="lpstr">
      <vt:lpstr>MS PGothic</vt:lpstr>
      <vt:lpstr>MS PGothic</vt:lpstr>
      <vt:lpstr>Arial</vt:lpstr>
      <vt:lpstr>Arial  </vt:lpstr>
      <vt:lpstr>Avenir Black</vt:lpstr>
      <vt:lpstr>Avenir Next Condensed Demi Bold</vt:lpstr>
      <vt:lpstr>Calibri</vt:lpstr>
      <vt:lpstr>Calibri Light</vt:lpstr>
      <vt:lpstr>Droid Sans Fallback</vt:lpstr>
      <vt:lpstr>Garamond</vt:lpstr>
      <vt:lpstr>Geneva</vt:lpstr>
      <vt:lpstr>Helvetica</vt:lpstr>
      <vt:lpstr>Times New Roman</vt:lpstr>
      <vt:lpstr>Wingdings</vt:lpstr>
      <vt:lpstr>Default Design</vt:lpstr>
      <vt:lpstr>2_Office Theme</vt:lpstr>
      <vt:lpstr>3_Office Theme</vt:lpstr>
      <vt:lpstr>11_Office Theme</vt:lpstr>
      <vt:lpstr>5_Office Theme</vt:lpstr>
      <vt:lpstr>7_Office Theme</vt:lpstr>
      <vt:lpstr>8_Office Theme</vt:lpstr>
      <vt:lpstr> Black </vt:lpstr>
      <vt:lpstr>6_Office Theme</vt:lpstr>
      <vt:lpstr>9_Office Theme</vt:lpstr>
      <vt:lpstr>10_Office Theme</vt:lpstr>
      <vt:lpstr>13_Office Theme</vt:lpstr>
      <vt:lpstr>14_Office Theme</vt:lpstr>
      <vt:lpstr>12_Office Theme</vt:lpstr>
      <vt:lpstr>4_Office Theme</vt:lpstr>
      <vt:lpstr>PowerPoint Presentation</vt:lpstr>
      <vt:lpstr>PowerPoint Presentation</vt:lpstr>
      <vt:lpstr>Hannon</vt:lpstr>
      <vt:lpstr>Montacute</vt:lpstr>
      <vt:lpstr>PowerPoint Presentation</vt:lpstr>
      <vt:lpstr>Carr</vt:lpstr>
      <vt:lpstr>A comparison of SNP and microsatellite markers for parentage in a cooperatively breeding bird</vt:lpstr>
      <vt:lpstr>PowerPoint Presentation</vt:lpstr>
      <vt:lpstr>boretsky</vt:lpstr>
      <vt:lpstr>Conuegra</vt:lpstr>
      <vt:lpstr>Kamrath</vt:lpstr>
      <vt:lpstr>Konecky</vt:lpstr>
      <vt:lpstr>Di Lorenzo</vt:lpstr>
      <vt:lpstr>Freedman</vt:lpstr>
      <vt:lpstr>Lewis</vt:lpstr>
      <vt:lpstr>Designing a Sustainable Water System for Manhattanville</vt:lpstr>
      <vt:lpstr>The role of the Grand Banks in the Younger Dryas:  Neodymium as a tracer for Sediment-Laden Sea-ice along the Arctic Front  Dan Knappmiller, DEES Mentors: Stephanie Pfirman, BC Sidney Hemming, SUNY Stony Brook Advisor: Martin Stute, BC </vt:lpstr>
      <vt:lpstr>Moffitt</vt:lpstr>
      <vt:lpstr>Staver</vt:lpstr>
      <vt:lpstr>Building Renovations for Improved Energy Conservation                                  Greg O’Keeffe, Earth &amp; Environmental Engineering</vt:lpstr>
      <vt:lpstr>Sarna</vt:lpstr>
      <vt:lpstr>Schieferstein</vt:lpstr>
      <vt:lpstr>Simpson</vt:lpstr>
      <vt:lpstr>Sorice</vt:lpstr>
      <vt:lpstr>Weiss</vt:lpstr>
      <vt:lpstr>Zimmern-Kahan</vt:lpstr>
      <vt:lpstr>The Effect of Wildfires in Determining Species Persistence in Mixed-Conifer Forests of the Pacific Northwest</vt:lpstr>
      <vt:lpstr>   Leaf Litterfall Effects on Soil Nutrient    Heterogeneity in a Puerto Rican Dry Forest</vt:lpstr>
      <vt:lpstr>The potential for photosynthetic optimization in varying light environments in the Arctic tundra</vt:lpstr>
      <vt:lpstr>PowerPoint Presentation</vt:lpstr>
      <vt:lpstr>Recognition of Paternal Kin Selection in Blue Monkeys (Cercopithecus mitis)  Taylor Minich1 Marina Cords1 1Department of Ecology, Evolution,  and Environmental Biology, Columbia University</vt:lpstr>
      <vt:lpstr>PowerPoint Presentation</vt:lpstr>
      <vt:lpstr>The Implications of Shark Ecotourism on Fish  Abundance and Diversity in Marine Protected Areas in Fiji</vt:lpstr>
      <vt:lpstr>PowerPoint Presentation</vt:lpstr>
      <vt:lpstr>Estimating Tick Survivorship in Two Contrasting Environments Daniella Kahn, Department of Ecology, Evolution and Environmental Biology</vt:lpstr>
      <vt:lpstr>PowerPoint Presentation</vt:lpstr>
      <vt:lpstr>PowerPoint Presentation</vt:lpstr>
      <vt:lpstr>Areas and Seasons of High Lead Density and Toxicity in Neighborhoods Across New York City: the Feral Pigeon as a Bioindicator </vt:lpstr>
      <vt:lpstr>Reconstruction of the North Atlantic end-member of the thermohaline circulation across  the mid-Pleistocene Transition</vt:lpstr>
      <vt:lpstr>Faulting along the Blanco Fracture Zone:  Evidence for Spatially Distributed Slow Slip? Julia Snyder, Columbia University Mentor: Göran Ekström, Lamont Doherty Earth Observatory</vt:lpstr>
    </vt:vector>
  </TitlesOfParts>
  <Company>Barnard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minute slides poster session 2005</dc:title>
  <dc:creator>Martin Stute</dc:creator>
  <cp:lastModifiedBy>Martin Stute</cp:lastModifiedBy>
  <cp:revision>55</cp:revision>
  <dcterms:created xsi:type="dcterms:W3CDTF">2005-04-06T22:59:31Z</dcterms:created>
  <dcterms:modified xsi:type="dcterms:W3CDTF">2017-10-26T19:31:24Z</dcterms:modified>
  <cp:category>Senior Seminar spring 2005</cp:category>
</cp:coreProperties>
</file>