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7" r:id="rId2"/>
    <p:sldId id="484" r:id="rId3"/>
    <p:sldId id="485" r:id="rId4"/>
    <p:sldId id="486" r:id="rId5"/>
    <p:sldId id="487" r:id="rId6"/>
    <p:sldId id="488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BD3"/>
    <a:srgbClr val="E6E3D0"/>
    <a:srgbClr val="E1DEC5"/>
    <a:srgbClr val="8F6D58"/>
    <a:srgbClr val="906D58"/>
    <a:srgbClr val="EDE7E3"/>
    <a:srgbClr val="EAE3DE"/>
    <a:srgbClr val="E2D7D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8" d="100"/>
          <a:sy n="108" d="100"/>
        </p:scale>
        <p:origin x="-3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57176BD2-E01B-4806-B27E-6B3800D6B84A}" type="datetimeFigureOut">
              <a:rPr lang="en-US"/>
              <a:pPr/>
              <a:t>9/20/2012</a:t>
            </a:fld>
            <a:endParaRPr lang="en-US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93158C47-F0E0-4EA4-ABBE-5BBF8F94C61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endParaRPr lang="en-US"/>
          </a:p>
        </p:txBody>
      </p:sp>
      <p:sp>
        <p:nvSpPr>
          <p:cNvPr id="28676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297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601169B9-2291-41BC-A052-E35AEEB3CD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12F8CA0-7C48-4784-AAE6-B20EC8813CD1}" type="slidenum">
              <a:rPr lang="en-US"/>
              <a:pPr/>
              <a:t>1</a:t>
            </a:fld>
            <a:endParaRPr lang="en-US"/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1189038" y="728663"/>
            <a:ext cx="4937125" cy="35845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6649" tIns="48325" rIns="96649" bIns="48325" anchor="ctr"/>
          <a:lstStyle/>
          <a:p>
            <a:pPr defTabSz="965200"/>
            <a:endParaRPr lang="en-US" sz="2500"/>
          </a:p>
        </p:txBody>
      </p:sp>
      <p:sp>
        <p:nvSpPr>
          <p:cNvPr id="29700" name="Rectangle 3"/>
          <p:cNvSpPr>
            <a:spLocks noChangeArrowheads="1"/>
          </p:cNvSpPr>
          <p:nvPr>
            <p:ph type="body"/>
          </p:nvPr>
        </p:nvSpPr>
        <p:spPr>
          <a:xfrm>
            <a:off x="973138" y="4560888"/>
            <a:ext cx="5335587" cy="4386262"/>
          </a:xfrm>
        </p:spPr>
        <p:txBody>
          <a:bodyPr wrap="none" anchor="ctr"/>
          <a:lstStyle/>
          <a:p>
            <a:pPr eaLnBrk="1" hangingPunct="1"/>
            <a:endParaRPr lang="en-US" smtClean="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screen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minispir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screen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minispir"/>
          <p:cNvPicPr>
            <a:picLocks noChangeAspect="1" noChangeArrowheads="1"/>
          </p:cNvPicPr>
          <p:nvPr/>
        </p:nvPicPr>
        <p:blipFill>
          <a:blip r:embed="rId3" cstate="screen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066800" y="1524000"/>
            <a:ext cx="7620000" cy="46482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524000"/>
            <a:ext cx="37338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524000"/>
            <a:ext cx="37338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524000"/>
            <a:ext cx="3733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524000"/>
            <a:ext cx="3733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ltGray">
          <a:xfrm>
            <a:off x="1016000" y="14478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2" descr="minispir"/>
          <p:cNvPicPr>
            <a:picLocks noChangeAspect="1" noChangeArrowheads="1"/>
          </p:cNvPicPr>
          <p:nvPr/>
        </p:nvPicPr>
        <p:blipFill>
          <a:blip r:embed="rId15" cstate="screen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3" descr="minispir"/>
          <p:cNvPicPr>
            <a:picLocks noChangeAspect="1" noChangeArrowheads="1"/>
          </p:cNvPicPr>
          <p:nvPr/>
        </p:nvPicPr>
        <p:blipFill>
          <a:blip r:embed="rId15" cstate="screen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524000"/>
            <a:ext cx="7620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 lIns="81639" tIns="42452" rIns="81639" bIns="42452" anchor="b"/>
          <a:lstStyle/>
          <a:p>
            <a:pPr defTabSz="457200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Methods of Library Research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lIns="81639" tIns="42452" rIns="81639" bIns="42452"/>
          <a:lstStyle/>
          <a:p>
            <a:pPr defTabSz="457200" eaLnBrk="1" hangingPunct="1">
              <a:lnSpc>
                <a:spcPct val="90000"/>
              </a:lnSpc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September 20, 2012</a:t>
            </a:r>
          </a:p>
          <a:p>
            <a:pPr defTabSz="457200" eaLnBrk="1" hangingPunct="1">
              <a:lnSpc>
                <a:spcPct val="90000"/>
              </a:lnSpc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mtClean="0"/>
          </a:p>
          <a:p>
            <a:pPr defTabSz="457200" eaLnBrk="1" hangingPunct="1">
              <a:lnSpc>
                <a:spcPct val="90000"/>
              </a:lnSpc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mtClean="0"/>
              <a:t>Satyajit Bose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How to get Started?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/>
              <a:t>If you have a mentor, ask for 2-3 recent papers that help to frame your topic.</a:t>
            </a:r>
          </a:p>
          <a:p>
            <a:pPr lvl="1">
              <a:buFontTx/>
              <a:buChar char="•"/>
            </a:pPr>
            <a:r>
              <a:rPr lang="en-US" sz="2400" smtClean="0"/>
              <a:t>Keep notes on the references (especially the interpretation of the reference in the lit review where the reference was cited)</a:t>
            </a:r>
          </a:p>
          <a:p>
            <a:r>
              <a:rPr lang="en-US" sz="2800" smtClean="0"/>
              <a:t>If you do not have a mentor, start your own library search and ask your advisor and everyone you meet on your quest for a mentor</a:t>
            </a:r>
            <a:endParaRPr lang="en-US" sz="2800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kinds of papers are ideal?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•"/>
            </a:pPr>
            <a:r>
              <a:rPr lang="en-US" sz="2400" smtClean="0"/>
              <a:t>1-2 papers which give you the broad context</a:t>
            </a:r>
          </a:p>
          <a:p>
            <a:pPr lvl="1">
              <a:buFontTx/>
              <a:buChar char="•"/>
            </a:pPr>
            <a:r>
              <a:rPr lang="en-US" sz="2400" smtClean="0"/>
              <a:t>1-2 papers which are examples of detailed analysis closely related to your thesis question.</a:t>
            </a:r>
          </a:p>
          <a:p>
            <a:pPr lvl="1">
              <a:buFontTx/>
              <a:buChar char="•"/>
            </a:pPr>
            <a:r>
              <a:rPr lang="en-US" sz="2400" smtClean="0"/>
              <a:t>Remember to read an example senior thesis with your advisor (a senior thesis </a:t>
            </a:r>
            <a:r>
              <a:rPr lang="en-US" sz="2400" smtClean="0">
                <a:sym typeface="Symbol" pitchFamily="18" charset="2"/>
              </a:rPr>
              <a:t> a published paper)</a:t>
            </a:r>
            <a:endParaRPr lang="en-US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Library Research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620000" cy="4724400"/>
          </a:xfrm>
        </p:spPr>
        <p:txBody>
          <a:bodyPr/>
          <a:lstStyle/>
          <a:p>
            <a:r>
              <a:rPr lang="en-US" sz="2800" smtClean="0"/>
              <a:t>Columbia Libraries webpage</a:t>
            </a:r>
          </a:p>
          <a:p>
            <a:r>
              <a:rPr lang="en-US" sz="2800" smtClean="0"/>
              <a:t>CLIO catalogue</a:t>
            </a:r>
          </a:p>
          <a:p>
            <a:r>
              <a:rPr lang="en-US" sz="2800" smtClean="0"/>
              <a:t>Citation Indexes:</a:t>
            </a:r>
          </a:p>
          <a:p>
            <a:pPr lvl="1"/>
            <a:r>
              <a:rPr lang="en-US" sz="2400" smtClean="0"/>
              <a:t>ISI Web of Science/EconLit</a:t>
            </a:r>
          </a:p>
          <a:p>
            <a:pPr lvl="1"/>
            <a:r>
              <a:rPr lang="en-US" sz="2400" smtClean="0"/>
              <a:t>Google Scholar is convenient but NOT comprehensive</a:t>
            </a:r>
          </a:p>
          <a:p>
            <a:r>
              <a:rPr lang="en-US" sz="2800" smtClean="0"/>
              <a:t>Statistics databases</a:t>
            </a:r>
          </a:p>
          <a:p>
            <a:r>
              <a:rPr lang="en-US" sz="2800" smtClean="0"/>
              <a:t>Physical Visit to the Library:</a:t>
            </a:r>
          </a:p>
          <a:p>
            <a:pPr lvl="1"/>
            <a:r>
              <a:rPr lang="en-US" sz="2400" smtClean="0"/>
              <a:t>Talk to reference librarian in your subject</a:t>
            </a:r>
          </a:p>
          <a:p>
            <a:pPr lvl="1"/>
            <a:r>
              <a:rPr lang="en-US" sz="2400" smtClean="0"/>
              <a:t>Browse the bookshelves around a book you know to be useful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Organizing your References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Many options:</a:t>
            </a:r>
          </a:p>
          <a:p>
            <a:pPr lvl="1"/>
            <a:r>
              <a:rPr lang="en-US" smtClean="0"/>
              <a:t>EndNote</a:t>
            </a:r>
          </a:p>
          <a:p>
            <a:pPr lvl="1"/>
            <a:r>
              <a:rPr lang="en-US" smtClean="0"/>
              <a:t>RefWorks</a:t>
            </a:r>
          </a:p>
          <a:p>
            <a:pPr lvl="1"/>
            <a:r>
              <a:rPr lang="en-US" smtClean="0"/>
              <a:t>Zotero (Firefox plugin)</a:t>
            </a:r>
          </a:p>
          <a:p>
            <a:pPr lvl="1"/>
            <a:r>
              <a:rPr lang="en-US" smtClean="0"/>
              <a:t>BibTeX</a:t>
            </a:r>
          </a:p>
          <a:p>
            <a:pPr lvl="1"/>
            <a:r>
              <a:rPr lang="en-US" smtClean="0"/>
              <a:t>Index cards</a:t>
            </a:r>
          </a:p>
          <a:p>
            <a:r>
              <a:rPr lang="en-US" smtClean="0"/>
              <a:t>Always carry a notebook to write down ideas as they occur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Naskapi Hunting Rule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good rule to follow in the quest for knowledge (in the early stages)</a:t>
            </a:r>
          </a:p>
          <a:p>
            <a:pPr lvl="1"/>
            <a:r>
              <a:rPr lang="en-US" smtClean="0"/>
              <a:t>If you successfully hunted a caribou in one direction yesterday, then don’t go hunting for caribou in that direction today. </a:t>
            </a: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00400" y="3886200"/>
            <a:ext cx="3733800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2340</TotalTime>
  <Words>247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Arial</vt:lpstr>
      <vt:lpstr>Symbol</vt:lpstr>
      <vt:lpstr>Notebook</vt:lpstr>
      <vt:lpstr>Methods of Library Research</vt:lpstr>
      <vt:lpstr>How to get Started?</vt:lpstr>
      <vt:lpstr>What kinds of papers are ideal?</vt:lpstr>
      <vt:lpstr>Library Research</vt:lpstr>
      <vt:lpstr>Organizing your References</vt:lpstr>
      <vt:lpstr>Naskapi Hunting Rule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Review IV</dc:title>
  <dc:creator>Satyajit Bose</dc:creator>
  <cp:lastModifiedBy>Martin Stute</cp:lastModifiedBy>
  <cp:revision>227</cp:revision>
  <cp:lastPrinted>1601-01-01T00:00:00Z</cp:lastPrinted>
  <dcterms:created xsi:type="dcterms:W3CDTF">2009-09-06T13:54:21Z</dcterms:created>
  <dcterms:modified xsi:type="dcterms:W3CDTF">2012-09-20T22:21:00Z</dcterms:modified>
</cp:coreProperties>
</file>