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4" r:id="rId2"/>
    <p:sldId id="256" r:id="rId3"/>
    <p:sldId id="260" r:id="rId4"/>
    <p:sldId id="262" r:id="rId5"/>
    <p:sldId id="257" r:id="rId6"/>
    <p:sldId id="263" r:id="rId7"/>
    <p:sldId id="258" r:id="rId8"/>
    <p:sldId id="259" r:id="rId9"/>
    <p:sldId id="261"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1061" y="-67"/>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0AAF608-404E-4DDA-8E4A-0E478E84277B}" type="datetimeFigureOut">
              <a:rPr lang="en-US" smtClean="0"/>
              <a:t>10/16/2014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B43D3C-9AF6-43A2-8053-C61504049D97}"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AAF608-404E-4DDA-8E4A-0E478E84277B}" type="datetimeFigureOut">
              <a:rPr lang="en-US" smtClean="0"/>
              <a:t>10/16/2014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B43D3C-9AF6-43A2-8053-C61504049D9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AAF608-404E-4DDA-8E4A-0E478E84277B}" type="datetimeFigureOut">
              <a:rPr lang="en-US" smtClean="0"/>
              <a:t>10/16/2014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B43D3C-9AF6-43A2-8053-C61504049D9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AAF608-404E-4DDA-8E4A-0E478E84277B}" type="datetimeFigureOut">
              <a:rPr lang="en-US" smtClean="0"/>
              <a:t>10/16/2014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B43D3C-9AF6-43A2-8053-C61504049D9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AAF608-404E-4DDA-8E4A-0E478E84277B}" type="datetimeFigureOut">
              <a:rPr lang="en-US" smtClean="0"/>
              <a:t>10/16/2014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B43D3C-9AF6-43A2-8053-C61504049D97}"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0AAF608-404E-4DDA-8E4A-0E478E84277B}" type="datetimeFigureOut">
              <a:rPr lang="en-US" smtClean="0"/>
              <a:t>10/16/2014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B43D3C-9AF6-43A2-8053-C61504049D9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0AAF608-404E-4DDA-8E4A-0E478E84277B}" type="datetimeFigureOut">
              <a:rPr lang="en-US" smtClean="0"/>
              <a:t>10/16/2014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B43D3C-9AF6-43A2-8053-C61504049D97}"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0AAF608-404E-4DDA-8E4A-0E478E84277B}" type="datetimeFigureOut">
              <a:rPr lang="en-US" smtClean="0"/>
              <a:t>10/16/2014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B43D3C-9AF6-43A2-8053-C61504049D9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AAF608-404E-4DDA-8E4A-0E478E84277B}" type="datetimeFigureOut">
              <a:rPr lang="en-US" smtClean="0"/>
              <a:t>10/16/2014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B43D3C-9AF6-43A2-8053-C61504049D9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AAF608-404E-4DDA-8E4A-0E478E84277B}" type="datetimeFigureOut">
              <a:rPr lang="en-US" smtClean="0"/>
              <a:t>10/16/2014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B43D3C-9AF6-43A2-8053-C61504049D97}" type="slidenum">
              <a:rPr lang="en-US" smtClean="0"/>
              <a:t>‹#›</a:t>
            </a:fld>
            <a:endParaRPr lang="en-US"/>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AAF608-404E-4DDA-8E4A-0E478E84277B}" type="datetimeFigureOut">
              <a:rPr lang="en-US" smtClean="0"/>
              <a:t>10/16/2014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B43D3C-9AF6-43A2-8053-C61504049D9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0AAF608-404E-4DDA-8E4A-0E478E84277B}" type="datetimeFigureOut">
              <a:rPr lang="en-US" smtClean="0"/>
              <a:t>10/16/2014</a:t>
            </a:fld>
            <a:endParaRPr lang="en-US"/>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F8B43D3C-9AF6-43A2-8053-C61504049D97}"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Plagiarism</a:t>
            </a:r>
            <a:endParaRPr lang="en-US" dirty="0"/>
          </a:p>
        </p:txBody>
      </p:sp>
      <p:sp>
        <p:nvSpPr>
          <p:cNvPr id="5" name="Subtitle 4"/>
          <p:cNvSpPr>
            <a:spLocks noGrp="1"/>
          </p:cNvSpPr>
          <p:nvPr>
            <p:ph type="subTitle" idx="1"/>
          </p:nvPr>
        </p:nvSpPr>
        <p:spPr/>
        <p:txBody>
          <a:bodyPr/>
          <a:lstStyle/>
          <a:p>
            <a:r>
              <a:rPr lang="en-US" dirty="0" smtClean="0"/>
              <a:t>10/16/2014</a:t>
            </a:r>
          </a:p>
        </p:txBody>
      </p:sp>
    </p:spTree>
    <p:extLst>
      <p:ext uri="{BB962C8B-B14F-4D97-AF65-F5344CB8AC3E}">
        <p14:creationId xmlns:p14="http://schemas.microsoft.com/office/powerpoint/2010/main" val="16210324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0" y="4572000"/>
            <a:ext cx="8229600" cy="1600200"/>
          </a:xfrm>
        </p:spPr>
        <p:txBody>
          <a:bodyPr>
            <a:normAutofit/>
          </a:bodyPr>
          <a:lstStyle/>
          <a:p>
            <a:r>
              <a:rPr lang="en-US" b="1" dirty="0" smtClean="0"/>
              <a:t>Inappropriate Paraphrasing</a:t>
            </a:r>
            <a:endParaRPr lang="en-US" b="1" dirty="0"/>
          </a:p>
        </p:txBody>
      </p:sp>
      <p:sp>
        <p:nvSpPr>
          <p:cNvPr id="7" name="Text Placeholder 6"/>
          <p:cNvSpPr>
            <a:spLocks noGrp="1"/>
          </p:cNvSpPr>
          <p:nvPr>
            <p:ph type="body" idx="1"/>
          </p:nvPr>
        </p:nvSpPr>
        <p:spPr/>
        <p:txBody>
          <a:bodyPr/>
          <a:lstStyle/>
          <a:p>
            <a:r>
              <a:rPr lang="en-US" dirty="0"/>
              <a:t>Original source (text</a:t>
            </a:r>
            <a:r>
              <a:rPr lang="en-US" dirty="0" smtClean="0"/>
              <a:t>)</a:t>
            </a:r>
            <a:endParaRPr lang="en-US" dirty="0"/>
          </a:p>
        </p:txBody>
      </p:sp>
      <p:sp>
        <p:nvSpPr>
          <p:cNvPr id="5" name="Content Placeholder 4"/>
          <p:cNvSpPr>
            <a:spLocks noGrp="1"/>
          </p:cNvSpPr>
          <p:nvPr>
            <p:ph sz="half" idx="2"/>
          </p:nvPr>
        </p:nvSpPr>
        <p:spPr>
          <a:xfrm>
            <a:off x="457200" y="1295400"/>
            <a:ext cx="4040188" cy="4530726"/>
          </a:xfrm>
        </p:spPr>
        <p:txBody>
          <a:bodyPr>
            <a:normAutofit fontScale="70000" lnSpcReduction="20000"/>
          </a:bodyPr>
          <a:lstStyle/>
          <a:p>
            <a:pPr marL="0" indent="0">
              <a:buNone/>
            </a:pPr>
            <a:r>
              <a:rPr lang="en-US" dirty="0" smtClean="0"/>
              <a:t>“From time to time this submerged or latent theater in Hamlet becomes almost overt. It is close to the surface in Hamlet’s pretense of madness, the “antic disposition” he puts on to protect himself and prevent his antagonists from plucking out the heart of his mystery. It is even closer to the surface when Hamlet enters his mother’s room and holds up, side by side, the pictures of the two kings, Old Hamlet and Claudius, and proceeds to describe for her the true nature of the choice she has made, presenting truth by means of a show. Similarly, when he leaps into the open grave at Ophelia’s funeral, ranting in high heroic terms, he is acting out for Laertes, and perhaps for himself as well, the folly of excessive, melodramatic expressions of grief.”</a:t>
            </a:r>
          </a:p>
          <a:p>
            <a:endParaRPr lang="en-US" dirty="0"/>
          </a:p>
        </p:txBody>
      </p:sp>
      <p:sp>
        <p:nvSpPr>
          <p:cNvPr id="8" name="Text Placeholder 7"/>
          <p:cNvSpPr>
            <a:spLocks noGrp="1"/>
          </p:cNvSpPr>
          <p:nvPr>
            <p:ph type="body" sz="quarter" idx="3"/>
          </p:nvPr>
        </p:nvSpPr>
        <p:spPr/>
        <p:txBody>
          <a:bodyPr/>
          <a:lstStyle/>
          <a:p>
            <a:r>
              <a:rPr lang="en-US" dirty="0"/>
              <a:t>Paraphrased Text</a:t>
            </a:r>
          </a:p>
        </p:txBody>
      </p:sp>
      <p:sp>
        <p:nvSpPr>
          <p:cNvPr id="6" name="Content Placeholder 5"/>
          <p:cNvSpPr>
            <a:spLocks noGrp="1"/>
          </p:cNvSpPr>
          <p:nvPr>
            <p:ph sz="quarter" idx="4"/>
          </p:nvPr>
        </p:nvSpPr>
        <p:spPr>
          <a:xfrm>
            <a:off x="4645152" y="1329264"/>
            <a:ext cx="3657600" cy="3547536"/>
          </a:xfrm>
        </p:spPr>
        <p:txBody>
          <a:bodyPr>
            <a:normAutofit fontScale="70000" lnSpcReduction="20000"/>
          </a:bodyPr>
          <a:lstStyle/>
          <a:p>
            <a:pPr marL="0" indent="0">
              <a:buNone/>
            </a:pPr>
            <a:r>
              <a:rPr lang="en-US" dirty="0" smtClean="0"/>
              <a:t>“Almost all of Shakespeare’s Hamlet can be understood as a play about acting and the theater. For example, in Act 1, Hamlet pretends to be insane in order to make sure his enemies do not discover his mission to revenge his father’s murder. The theme is even more obvious when Hamlet compares the pictures of his mother’s two husbands to show her what a bad choice she has made, using their images to reveal the truth. Also, when he jumps into Ophelia’s grave, hurling his challenge to Laertes, Hamlet demonstrates the foolishness of exaggerated expressions of emotion.”</a:t>
            </a:r>
          </a:p>
          <a:p>
            <a:endParaRPr lang="en-US" dirty="0"/>
          </a:p>
        </p:txBody>
      </p:sp>
      <p:sp>
        <p:nvSpPr>
          <p:cNvPr id="9" name="Rectangle 8"/>
          <p:cNvSpPr/>
          <p:nvPr/>
        </p:nvSpPr>
        <p:spPr>
          <a:xfrm>
            <a:off x="4572000" y="6542790"/>
            <a:ext cx="4572000" cy="276999"/>
          </a:xfrm>
          <a:prstGeom prst="rect">
            <a:avLst/>
          </a:prstGeom>
        </p:spPr>
        <p:txBody>
          <a:bodyPr>
            <a:spAutoFit/>
          </a:bodyPr>
          <a:lstStyle/>
          <a:p>
            <a:pPr algn="r"/>
            <a:r>
              <a:rPr lang="en-US" sz="1200" dirty="0" smtClean="0"/>
              <a:t>http://www.princeton.edu/pr/pub/integrity/pages/plagiarism/</a:t>
            </a:r>
            <a:endParaRPr lang="en-US" sz="1200" dirty="0"/>
          </a:p>
        </p:txBody>
      </p:sp>
      <p:sp>
        <p:nvSpPr>
          <p:cNvPr id="10" name="Rectangle 9"/>
          <p:cNvSpPr/>
          <p:nvPr/>
        </p:nvSpPr>
        <p:spPr>
          <a:xfrm rot="20877421">
            <a:off x="1370310" y="3179582"/>
            <a:ext cx="4572000" cy="1200329"/>
          </a:xfrm>
          <a:prstGeom prst="rect">
            <a:avLst/>
          </a:prstGeom>
          <a:solidFill>
            <a:schemeClr val="bg1"/>
          </a:solidFill>
        </p:spPr>
        <p:txBody>
          <a:bodyPr>
            <a:spAutoFit/>
          </a:bodyPr>
          <a:lstStyle/>
          <a:p>
            <a:r>
              <a:rPr lang="en-US" sz="2400" b="1" dirty="0" smtClean="0"/>
              <a:t>“Paraphrasing the text while maintaining the basic paragraph and sentence structure”</a:t>
            </a:r>
            <a:endParaRPr lang="en-US" sz="2400" b="1" dirty="0"/>
          </a:p>
        </p:txBody>
      </p:sp>
    </p:spTree>
    <p:extLst>
      <p:ext uri="{BB962C8B-B14F-4D97-AF65-F5344CB8AC3E}">
        <p14:creationId xmlns:p14="http://schemas.microsoft.com/office/powerpoint/2010/main" val="1256823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8001000" cy="1600200"/>
          </a:xfrm>
        </p:spPr>
        <p:txBody>
          <a:bodyPr>
            <a:normAutofit/>
          </a:bodyPr>
          <a:lstStyle/>
          <a:p>
            <a:r>
              <a:rPr lang="en-US" b="1" dirty="0" smtClean="0"/>
              <a:t>Appropriate Paraphrasing</a:t>
            </a:r>
            <a:endParaRPr lang="en-US" b="1" dirty="0"/>
          </a:p>
        </p:txBody>
      </p:sp>
      <p:sp>
        <p:nvSpPr>
          <p:cNvPr id="3" name="Content Placeholder 2"/>
          <p:cNvSpPr>
            <a:spLocks noGrp="1"/>
          </p:cNvSpPr>
          <p:nvPr>
            <p:ph idx="1"/>
          </p:nvPr>
        </p:nvSpPr>
        <p:spPr>
          <a:xfrm>
            <a:off x="381000" y="533400"/>
            <a:ext cx="8229600" cy="4876800"/>
          </a:xfrm>
        </p:spPr>
        <p:txBody>
          <a:bodyPr>
            <a:normAutofit/>
          </a:bodyPr>
          <a:lstStyle/>
          <a:p>
            <a:r>
              <a:rPr lang="en-US" sz="1800" b="1" dirty="0" smtClean="0"/>
              <a:t>“Original </a:t>
            </a:r>
            <a:r>
              <a:rPr lang="en-US" sz="1800" dirty="0" smtClean="0"/>
              <a:t>Shortly </a:t>
            </a:r>
            <a:r>
              <a:rPr lang="en-US" sz="1800" dirty="0"/>
              <a:t>after the two rogues, who pass themselves off as a duke and a king, invade the raft of Huck and Jim, they decide to raise funds by performing scenes from Shakespeare’s </a:t>
            </a:r>
            <a:r>
              <a:rPr lang="en-US" sz="1800" i="1" dirty="0"/>
              <a:t>Romeo and Juliet and Richard III</a:t>
            </a:r>
            <a:r>
              <a:rPr lang="en-US" sz="1800" dirty="0"/>
              <a:t>. That the presentation of Shakespeare in small Mississippi towns could be conceived of as potentially lucrative tells us much about the position of Shakespeare in the nineteenth century. (Lawrence Levine, </a:t>
            </a:r>
            <a:r>
              <a:rPr lang="en-US" sz="1800" i="1" dirty="0"/>
              <a:t>Highbrow, Lowbrow: The Emergence of a Cultural Hierarchy in America</a:t>
            </a:r>
            <a:r>
              <a:rPr lang="en-US" sz="1800" dirty="0"/>
              <a:t> (Cambridge, 1986), p. 10)</a:t>
            </a:r>
            <a:endParaRPr lang="en-US" sz="1800" dirty="0" smtClean="0"/>
          </a:p>
          <a:p>
            <a:r>
              <a:rPr lang="en-US" sz="1800" b="1" dirty="0"/>
              <a:t>Plagiarized Version</a:t>
            </a:r>
            <a:r>
              <a:rPr lang="en-US" sz="1800" dirty="0" smtClean="0"/>
              <a:t> </a:t>
            </a:r>
            <a:r>
              <a:rPr lang="en-US" sz="1800" dirty="0"/>
              <a:t>Soon after the two thieves, who pretend they are a king and a duke, capture Huck and Jim’s raft, they try to make money by putting on two Shakespeare plays (</a:t>
            </a:r>
            <a:r>
              <a:rPr lang="en-US" sz="1800" i="1" dirty="0"/>
              <a:t>Romeo and Juliet and Richard III</a:t>
            </a:r>
            <a:r>
              <a:rPr lang="en-US" sz="1800" dirty="0"/>
              <a:t>). Because the production of Shakespeare in tiny Southern towns is seen as possibly profitable, we learn a lot about the status of Shakespeare before the twentieth century.</a:t>
            </a:r>
            <a:endParaRPr lang="en-US" sz="1800" dirty="0" smtClean="0"/>
          </a:p>
          <a:p>
            <a:r>
              <a:rPr lang="en-US" sz="1800" b="1" dirty="0"/>
              <a:t>Acceptable Version</a:t>
            </a:r>
            <a:r>
              <a:rPr lang="en-US" sz="1800" dirty="0" smtClean="0"/>
              <a:t> </a:t>
            </a:r>
            <a:r>
              <a:rPr lang="en-US" sz="1800" dirty="0"/>
              <a:t>As Lawrence Levine argues, casual references to Shakespeare in popular nineteenth century literature suggests that the identification of "highbrow" theatre is a relatively recent </a:t>
            </a:r>
            <a:r>
              <a:rPr lang="en-US" sz="1800" dirty="0" smtClean="0"/>
              <a:t>phenomenon.</a:t>
            </a:r>
            <a:r>
              <a:rPr lang="en-US" sz="1800" baseline="30000" dirty="0" smtClean="0"/>
              <a:t>5</a:t>
            </a:r>
            <a:r>
              <a:rPr lang="en-US" sz="1800" dirty="0" smtClean="0"/>
              <a:t>”</a:t>
            </a:r>
          </a:p>
          <a:p>
            <a:endParaRPr lang="en-US" sz="1800" dirty="0"/>
          </a:p>
        </p:txBody>
      </p:sp>
      <p:sp>
        <p:nvSpPr>
          <p:cNvPr id="4" name="Rectangle 3"/>
          <p:cNvSpPr/>
          <p:nvPr/>
        </p:nvSpPr>
        <p:spPr>
          <a:xfrm>
            <a:off x="4572000" y="6574585"/>
            <a:ext cx="4572000" cy="261610"/>
          </a:xfrm>
          <a:prstGeom prst="rect">
            <a:avLst/>
          </a:prstGeom>
        </p:spPr>
        <p:txBody>
          <a:bodyPr>
            <a:spAutoFit/>
          </a:bodyPr>
          <a:lstStyle/>
          <a:p>
            <a:r>
              <a:rPr lang="en-US" sz="1100" dirty="0" smtClean="0"/>
              <a:t>http://gethelp.library.upenn.edu/guides/engineering/ee/plagiarize.html</a:t>
            </a:r>
            <a:endParaRPr lang="en-US" sz="1100" dirty="0"/>
          </a:p>
        </p:txBody>
      </p:sp>
    </p:spTree>
    <p:extLst>
      <p:ext uri="{BB962C8B-B14F-4D97-AF65-F5344CB8AC3E}">
        <p14:creationId xmlns:p14="http://schemas.microsoft.com/office/powerpoint/2010/main" val="18882797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Science Example</a:t>
            </a:r>
            <a:endParaRPr lang="en-US" b="1" dirty="0"/>
          </a:p>
        </p:txBody>
      </p:sp>
      <p:sp>
        <p:nvSpPr>
          <p:cNvPr id="3" name="Text Placeholder 2"/>
          <p:cNvSpPr>
            <a:spLocks noGrp="1"/>
          </p:cNvSpPr>
          <p:nvPr>
            <p:ph type="body" idx="1"/>
          </p:nvPr>
        </p:nvSpPr>
        <p:spPr/>
        <p:txBody>
          <a:bodyPr/>
          <a:lstStyle/>
          <a:p>
            <a:r>
              <a:rPr lang="en-US" dirty="0" smtClean="0"/>
              <a:t>Original Text</a:t>
            </a:r>
            <a:endParaRPr lang="en-US" dirty="0"/>
          </a:p>
        </p:txBody>
      </p:sp>
      <p:sp>
        <p:nvSpPr>
          <p:cNvPr id="4" name="Content Placeholder 3"/>
          <p:cNvSpPr>
            <a:spLocks noGrp="1"/>
          </p:cNvSpPr>
          <p:nvPr>
            <p:ph sz="half" idx="2"/>
          </p:nvPr>
        </p:nvSpPr>
        <p:spPr>
          <a:xfrm>
            <a:off x="758952" y="1329264"/>
            <a:ext cx="3657600" cy="4461936"/>
          </a:xfrm>
        </p:spPr>
        <p:txBody>
          <a:bodyPr>
            <a:normAutofit fontScale="70000" lnSpcReduction="20000"/>
          </a:bodyPr>
          <a:lstStyle/>
          <a:p>
            <a:pPr marL="0" indent="0">
              <a:buNone/>
            </a:pPr>
            <a:r>
              <a:rPr lang="en-US" dirty="0"/>
              <a:t>“Because the intracellular </a:t>
            </a:r>
            <a:r>
              <a:rPr lang="en-US" dirty="0" smtClean="0"/>
              <a:t>concentration </a:t>
            </a:r>
            <a:r>
              <a:rPr lang="en-US" dirty="0"/>
              <a:t>of potassium ions is </a:t>
            </a:r>
            <a:r>
              <a:rPr lang="en-US" dirty="0" smtClean="0"/>
              <a:t>relatively </a:t>
            </a:r>
            <a:r>
              <a:rPr lang="en-US" dirty="0"/>
              <a:t>high, potassium ions </a:t>
            </a:r>
            <a:r>
              <a:rPr lang="en-US" dirty="0" smtClean="0"/>
              <a:t>tend </a:t>
            </a:r>
            <a:r>
              <a:rPr lang="en-US" dirty="0"/>
              <a:t>to diffuse out of the cell. </a:t>
            </a:r>
            <a:r>
              <a:rPr lang="en-US" dirty="0" smtClean="0"/>
              <a:t> This </a:t>
            </a:r>
            <a:r>
              <a:rPr lang="en-US" dirty="0"/>
              <a:t>movement is driven by the concentration gradient for </a:t>
            </a:r>
            <a:r>
              <a:rPr lang="en-US" dirty="0" smtClean="0"/>
              <a:t>potassium </a:t>
            </a:r>
            <a:r>
              <a:rPr lang="en-US" dirty="0"/>
              <a:t>ions. Similarly, </a:t>
            </a:r>
            <a:r>
              <a:rPr lang="en-US" dirty="0" smtClean="0"/>
              <a:t>the </a:t>
            </a:r>
            <a:r>
              <a:rPr lang="en-US" dirty="0"/>
              <a:t>concentration gradient for </a:t>
            </a:r>
            <a:r>
              <a:rPr lang="en-US" dirty="0" smtClean="0"/>
              <a:t>sodium </a:t>
            </a:r>
            <a:r>
              <a:rPr lang="en-US" dirty="0"/>
              <a:t>ions tends to promote </a:t>
            </a:r>
            <a:r>
              <a:rPr lang="en-US" dirty="0" smtClean="0"/>
              <a:t>their </a:t>
            </a:r>
            <a:r>
              <a:rPr lang="en-US" dirty="0"/>
              <a:t>movement into the cell. </a:t>
            </a:r>
            <a:r>
              <a:rPr lang="en-US" dirty="0" smtClean="0"/>
              <a:t>  However</a:t>
            </a:r>
            <a:r>
              <a:rPr lang="en-US" dirty="0"/>
              <a:t>, the cell membrane is </a:t>
            </a:r>
            <a:r>
              <a:rPr lang="en-US" dirty="0" smtClean="0"/>
              <a:t>significantly </a:t>
            </a:r>
            <a:r>
              <a:rPr lang="en-US" dirty="0"/>
              <a:t>more permeable to </a:t>
            </a:r>
            <a:r>
              <a:rPr lang="en-US" dirty="0" smtClean="0"/>
              <a:t>potassium </a:t>
            </a:r>
            <a:r>
              <a:rPr lang="en-US" dirty="0"/>
              <a:t>ions than to </a:t>
            </a:r>
            <a:r>
              <a:rPr lang="en-US" dirty="0" smtClean="0"/>
              <a:t>sodium ions</a:t>
            </a:r>
            <a:r>
              <a:rPr lang="en-US" dirty="0"/>
              <a:t>. As a result, potassium </a:t>
            </a:r>
            <a:r>
              <a:rPr lang="en-US" dirty="0" smtClean="0"/>
              <a:t>ions </a:t>
            </a:r>
            <a:r>
              <a:rPr lang="en-US" dirty="0"/>
              <a:t>diffuse out of the cell </a:t>
            </a:r>
            <a:r>
              <a:rPr lang="en-US" dirty="0" smtClean="0"/>
              <a:t>faster </a:t>
            </a:r>
            <a:r>
              <a:rPr lang="en-US" dirty="0"/>
              <a:t>than sodium ions enter the </a:t>
            </a:r>
            <a:r>
              <a:rPr lang="en-US" dirty="0" smtClean="0"/>
              <a:t>cytoplasm</a:t>
            </a:r>
            <a:r>
              <a:rPr lang="en-US" dirty="0"/>
              <a:t>. The cell therefore experiences a net loss of </a:t>
            </a:r>
            <a:r>
              <a:rPr lang="en-US" dirty="0" smtClean="0"/>
              <a:t>positive charges</a:t>
            </a:r>
            <a:r>
              <a:rPr lang="en-US" dirty="0"/>
              <a:t>, and as a result the </a:t>
            </a:r>
            <a:r>
              <a:rPr lang="en-US" dirty="0" smtClean="0"/>
              <a:t>interior </a:t>
            </a:r>
            <a:r>
              <a:rPr lang="en-US" dirty="0"/>
              <a:t>of the cell membrane </a:t>
            </a:r>
            <a:r>
              <a:rPr lang="en-US" dirty="0" smtClean="0"/>
              <a:t>contains </a:t>
            </a:r>
            <a:r>
              <a:rPr lang="en-US" dirty="0"/>
              <a:t>an excess of negative </a:t>
            </a:r>
            <a:r>
              <a:rPr lang="en-US" dirty="0" smtClean="0"/>
              <a:t>charges</a:t>
            </a:r>
            <a:r>
              <a:rPr lang="en-US" dirty="0"/>
              <a:t>, primarily from </a:t>
            </a:r>
            <a:r>
              <a:rPr lang="en-US" dirty="0" smtClean="0"/>
              <a:t>negatively </a:t>
            </a:r>
            <a:r>
              <a:rPr lang="en-US" dirty="0"/>
              <a:t>charged proteins.”¹ (p. 204)</a:t>
            </a:r>
          </a:p>
          <a:p>
            <a:endParaRPr lang="en-US" dirty="0"/>
          </a:p>
        </p:txBody>
      </p:sp>
      <p:sp>
        <p:nvSpPr>
          <p:cNvPr id="5" name="Text Placeholder 4"/>
          <p:cNvSpPr>
            <a:spLocks noGrp="1"/>
          </p:cNvSpPr>
          <p:nvPr>
            <p:ph type="body" sz="quarter" idx="3"/>
          </p:nvPr>
        </p:nvSpPr>
        <p:spPr>
          <a:xfrm>
            <a:off x="4645152" y="609600"/>
            <a:ext cx="4194048" cy="639762"/>
          </a:xfrm>
        </p:spPr>
        <p:txBody>
          <a:bodyPr/>
          <a:lstStyle/>
          <a:p>
            <a:r>
              <a:rPr lang="en-US" dirty="0" smtClean="0"/>
              <a:t>Appropriate Paraphrase</a:t>
            </a:r>
            <a:endParaRPr lang="en-US" dirty="0"/>
          </a:p>
        </p:txBody>
      </p:sp>
      <p:sp>
        <p:nvSpPr>
          <p:cNvPr id="6" name="Content Placeholder 5"/>
          <p:cNvSpPr>
            <a:spLocks noGrp="1"/>
          </p:cNvSpPr>
          <p:nvPr>
            <p:ph sz="quarter" idx="4"/>
          </p:nvPr>
        </p:nvSpPr>
        <p:spPr>
          <a:xfrm>
            <a:off x="4645152" y="1329264"/>
            <a:ext cx="4041648" cy="4614336"/>
          </a:xfrm>
        </p:spPr>
        <p:txBody>
          <a:bodyPr>
            <a:normAutofit fontScale="70000" lnSpcReduction="20000"/>
          </a:bodyPr>
          <a:lstStyle/>
          <a:p>
            <a:pPr marL="0" indent="0">
              <a:buNone/>
            </a:pPr>
            <a:r>
              <a:rPr lang="en-US" dirty="0" smtClean="0"/>
              <a:t>“A </a:t>
            </a:r>
            <a:r>
              <a:rPr lang="en-US" dirty="0"/>
              <a:t>textbook of anatomy and physiology¹ </a:t>
            </a:r>
            <a:r>
              <a:rPr lang="en-US" dirty="0" smtClean="0"/>
              <a:t>reports </a:t>
            </a:r>
            <a:r>
              <a:rPr lang="en-US" dirty="0"/>
              <a:t>that the concentration of </a:t>
            </a:r>
            <a:r>
              <a:rPr lang="en-US" dirty="0" smtClean="0"/>
              <a:t>potassium </a:t>
            </a:r>
            <a:r>
              <a:rPr lang="en-US" dirty="0"/>
              <a:t>ions inside of the cell is relatively high and, consequently, some </a:t>
            </a:r>
            <a:r>
              <a:rPr lang="en-US" dirty="0" smtClean="0"/>
              <a:t>potassium </a:t>
            </a:r>
            <a:r>
              <a:rPr lang="en-US" dirty="0"/>
              <a:t>tends to escape out of </a:t>
            </a:r>
            <a:r>
              <a:rPr lang="en-US" dirty="0" smtClean="0"/>
              <a:t>the </a:t>
            </a:r>
            <a:r>
              <a:rPr lang="en-US" dirty="0"/>
              <a:t>cell. Just the opposite occurs with </a:t>
            </a:r>
            <a:r>
              <a:rPr lang="en-US" dirty="0" smtClean="0"/>
              <a:t>sodium </a:t>
            </a:r>
            <a:r>
              <a:rPr lang="en-US" dirty="0"/>
              <a:t>ions. Their concentration outside </a:t>
            </a:r>
            <a:r>
              <a:rPr lang="en-US" dirty="0" smtClean="0"/>
              <a:t>of </a:t>
            </a:r>
            <a:r>
              <a:rPr lang="en-US" dirty="0"/>
              <a:t>the cell causes sodium ions to </a:t>
            </a:r>
            <a:r>
              <a:rPr lang="en-US" dirty="0" smtClean="0"/>
              <a:t>cross </a:t>
            </a:r>
            <a:r>
              <a:rPr lang="en-US" dirty="0"/>
              <a:t>the membrane into the </a:t>
            </a:r>
            <a:r>
              <a:rPr lang="en-US" dirty="0" smtClean="0"/>
              <a:t> cell</a:t>
            </a:r>
            <a:r>
              <a:rPr lang="en-US" dirty="0"/>
              <a:t>, but they do so at </a:t>
            </a:r>
            <a:r>
              <a:rPr lang="en-US" dirty="0" smtClean="0"/>
              <a:t>a </a:t>
            </a:r>
            <a:r>
              <a:rPr lang="en-US" dirty="0"/>
              <a:t>slower rate. According </a:t>
            </a:r>
            <a:r>
              <a:rPr lang="en-US" dirty="0" smtClean="0"/>
              <a:t> to </a:t>
            </a:r>
            <a:r>
              <a:rPr lang="en-US" dirty="0"/>
              <a:t>these authors, this is because the </a:t>
            </a:r>
            <a:r>
              <a:rPr lang="en-US" dirty="0" smtClean="0"/>
              <a:t>permeability </a:t>
            </a:r>
            <a:r>
              <a:rPr lang="en-US" dirty="0"/>
              <a:t>of the cell membrane is </a:t>
            </a:r>
            <a:r>
              <a:rPr lang="en-US" dirty="0" smtClean="0"/>
              <a:t>such </a:t>
            </a:r>
            <a:r>
              <a:rPr lang="en-US" dirty="0"/>
              <a:t>that it favors the </a:t>
            </a:r>
            <a:r>
              <a:rPr lang="en-US" dirty="0" smtClean="0"/>
              <a:t>movement </a:t>
            </a:r>
            <a:r>
              <a:rPr lang="en-US" dirty="0"/>
              <a:t>of potassium </a:t>
            </a:r>
            <a:r>
              <a:rPr lang="en-US" dirty="0" smtClean="0"/>
              <a:t>relative </a:t>
            </a:r>
            <a:r>
              <a:rPr lang="en-US" dirty="0"/>
              <a:t>to sodium ions. </a:t>
            </a:r>
            <a:r>
              <a:rPr lang="en-US" dirty="0" smtClean="0"/>
              <a:t>Because </a:t>
            </a:r>
            <a:r>
              <a:rPr lang="en-US" dirty="0"/>
              <a:t>the rate of crossing for </a:t>
            </a:r>
            <a:r>
              <a:rPr lang="en-US" dirty="0" smtClean="0"/>
              <a:t>potassium </a:t>
            </a:r>
            <a:r>
              <a:rPr lang="en-US" dirty="0"/>
              <a:t>ions that exit the cell is higher </a:t>
            </a:r>
            <a:r>
              <a:rPr lang="en-US" dirty="0" smtClean="0"/>
              <a:t>than </a:t>
            </a:r>
            <a:r>
              <a:rPr lang="en-US" dirty="0"/>
              <a:t>that for sodium ions that enter </a:t>
            </a:r>
            <a:r>
              <a:rPr lang="en-US" dirty="0" smtClean="0"/>
              <a:t>the </a:t>
            </a:r>
            <a:r>
              <a:rPr lang="en-US" dirty="0"/>
              <a:t>cell, the inside portion of the cell is </a:t>
            </a:r>
            <a:r>
              <a:rPr lang="en-US" dirty="0" smtClean="0"/>
              <a:t>left </a:t>
            </a:r>
            <a:r>
              <a:rPr lang="en-US" dirty="0"/>
              <a:t>with an overload of negatively charged </a:t>
            </a:r>
            <a:r>
              <a:rPr lang="en-US" dirty="0" smtClean="0"/>
              <a:t>particles</a:t>
            </a:r>
            <a:r>
              <a:rPr lang="en-US" dirty="0"/>
              <a:t>, namely, proteins that </a:t>
            </a:r>
            <a:r>
              <a:rPr lang="en-US" dirty="0" smtClean="0"/>
              <a:t>contain </a:t>
            </a:r>
            <a:r>
              <a:rPr lang="en-US" dirty="0"/>
              <a:t>a negative charge</a:t>
            </a:r>
            <a:r>
              <a:rPr lang="en-US" dirty="0" smtClean="0"/>
              <a:t>.”</a:t>
            </a:r>
            <a:endParaRPr lang="en-US" dirty="0"/>
          </a:p>
          <a:p>
            <a:endParaRPr lang="en-US" dirty="0"/>
          </a:p>
        </p:txBody>
      </p:sp>
      <p:sp>
        <p:nvSpPr>
          <p:cNvPr id="7" name="TextBox 6"/>
          <p:cNvSpPr txBox="1"/>
          <p:nvPr/>
        </p:nvSpPr>
        <p:spPr>
          <a:xfrm rot="21025972">
            <a:off x="2107392" y="1969103"/>
            <a:ext cx="5411788" cy="2308324"/>
          </a:xfrm>
          <a:prstGeom prst="rect">
            <a:avLst/>
          </a:prstGeom>
          <a:solidFill>
            <a:schemeClr val="bg1"/>
          </a:solidFill>
        </p:spPr>
        <p:txBody>
          <a:bodyPr wrap="square" rtlCol="0">
            <a:spAutoFit/>
          </a:bodyPr>
          <a:lstStyle/>
          <a:p>
            <a:r>
              <a:rPr lang="en-US" sz="2400" dirty="0" smtClean="0"/>
              <a:t>… in </a:t>
            </a:r>
            <a:r>
              <a:rPr lang="en-US" sz="2400" dirty="0"/>
              <a:t>addition to thoroughly </a:t>
            </a:r>
            <a:r>
              <a:rPr lang="en-US" sz="2400" dirty="0" smtClean="0"/>
              <a:t>changing </a:t>
            </a:r>
            <a:r>
              <a:rPr lang="en-US" sz="2400" dirty="0"/>
              <a:t>much of the language and some of </a:t>
            </a:r>
            <a:r>
              <a:rPr lang="en-US" sz="2400" dirty="0" smtClean="0"/>
              <a:t>the </a:t>
            </a:r>
            <a:r>
              <a:rPr lang="en-US" sz="2400" dirty="0"/>
              <a:t>structure of the original paragraph, </a:t>
            </a:r>
            <a:r>
              <a:rPr lang="en-US" sz="2400" dirty="0" smtClean="0"/>
              <a:t>the paraphrase </a:t>
            </a:r>
            <a:r>
              <a:rPr lang="en-US" sz="2400" dirty="0"/>
              <a:t>also </a:t>
            </a:r>
            <a:r>
              <a:rPr lang="en-US" sz="2400" dirty="0" smtClean="0"/>
              <a:t>indicates</a:t>
            </a:r>
            <a:r>
              <a:rPr lang="en-US" sz="2400" dirty="0"/>
              <a:t> </a:t>
            </a:r>
            <a:r>
              <a:rPr lang="en-US" sz="2400" dirty="0" smtClean="0"/>
              <a:t>… that </a:t>
            </a:r>
            <a:r>
              <a:rPr lang="en-US" sz="2400" dirty="0"/>
              <a:t>the ideas contained in the rewritten </a:t>
            </a:r>
            <a:r>
              <a:rPr lang="en-US" sz="2400" dirty="0" smtClean="0"/>
              <a:t>version </a:t>
            </a:r>
            <a:r>
              <a:rPr lang="en-US" sz="2400" dirty="0"/>
              <a:t>were taken from another </a:t>
            </a:r>
            <a:r>
              <a:rPr lang="en-US" sz="2400" dirty="0" smtClean="0"/>
              <a:t>source</a:t>
            </a:r>
            <a:endParaRPr lang="en-US" sz="2400" dirty="0"/>
          </a:p>
        </p:txBody>
      </p:sp>
      <p:sp>
        <p:nvSpPr>
          <p:cNvPr id="8" name="Rectangle 7"/>
          <p:cNvSpPr/>
          <p:nvPr/>
        </p:nvSpPr>
        <p:spPr>
          <a:xfrm>
            <a:off x="4572000" y="6550223"/>
            <a:ext cx="4572000" cy="307777"/>
          </a:xfrm>
          <a:prstGeom prst="rect">
            <a:avLst/>
          </a:prstGeom>
        </p:spPr>
        <p:txBody>
          <a:bodyPr>
            <a:spAutoFit/>
          </a:bodyPr>
          <a:lstStyle/>
          <a:p>
            <a:pPr algn="r"/>
            <a:r>
              <a:rPr lang="en-US" sz="1400" dirty="0" smtClean="0"/>
              <a:t>http://ori.hhs.gov/images/ddblock/plagiarism.pdf</a:t>
            </a:r>
            <a:endParaRPr lang="en-US" sz="1400" dirty="0"/>
          </a:p>
        </p:txBody>
      </p:sp>
    </p:spTree>
    <p:extLst>
      <p:ext uri="{BB962C8B-B14F-4D97-AF65-F5344CB8AC3E}">
        <p14:creationId xmlns:p14="http://schemas.microsoft.com/office/powerpoint/2010/main" val="1836026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smtClean="0"/>
              <a:t>Rules for </a:t>
            </a:r>
            <a:r>
              <a:rPr lang="en-US" b="1" dirty="0" smtClean="0"/>
              <a:t>Paraphrasing</a:t>
            </a:r>
            <a:endParaRPr lang="en-US" b="1" dirty="0"/>
          </a:p>
        </p:txBody>
      </p:sp>
      <p:sp>
        <p:nvSpPr>
          <p:cNvPr id="6" name="Content Placeholder 5"/>
          <p:cNvSpPr>
            <a:spLocks noGrp="1"/>
          </p:cNvSpPr>
          <p:nvPr>
            <p:ph idx="1"/>
          </p:nvPr>
        </p:nvSpPr>
        <p:spPr/>
        <p:txBody>
          <a:bodyPr>
            <a:normAutofit/>
          </a:bodyPr>
          <a:lstStyle/>
          <a:p>
            <a:r>
              <a:rPr lang="en-US" sz="2800" dirty="0" smtClean="0"/>
              <a:t>“When paraphrasing [and summarizing], it’s absolutely necessary</a:t>
            </a:r>
          </a:p>
          <a:p>
            <a:pPr lvl="1"/>
            <a:r>
              <a:rPr lang="en-US" sz="2400" dirty="0" smtClean="0"/>
              <a:t>(1) to use your own words and structure, and </a:t>
            </a:r>
          </a:p>
          <a:p>
            <a:pPr lvl="1"/>
            <a:r>
              <a:rPr lang="en-US" sz="2400" dirty="0" smtClean="0"/>
              <a:t>(2) to place a citation at the end of the paraphrase to acknowledge that the content is not original.” </a:t>
            </a:r>
            <a:endParaRPr lang="en-US" sz="2400" dirty="0"/>
          </a:p>
        </p:txBody>
      </p:sp>
      <p:sp>
        <p:nvSpPr>
          <p:cNvPr id="7" name="Rectangle 6"/>
          <p:cNvSpPr/>
          <p:nvPr/>
        </p:nvSpPr>
        <p:spPr>
          <a:xfrm>
            <a:off x="4572000" y="6581001"/>
            <a:ext cx="4572000" cy="276999"/>
          </a:xfrm>
          <a:prstGeom prst="rect">
            <a:avLst/>
          </a:prstGeom>
        </p:spPr>
        <p:txBody>
          <a:bodyPr>
            <a:spAutoFit/>
          </a:bodyPr>
          <a:lstStyle/>
          <a:p>
            <a:pPr algn="r"/>
            <a:r>
              <a:rPr lang="en-US" sz="1200" dirty="0" smtClean="0"/>
              <a:t>http://www.princeton.edu/pr/pub/integrity/pages/plagiarism/</a:t>
            </a:r>
            <a:endParaRPr lang="en-US" sz="1200" dirty="0"/>
          </a:p>
        </p:txBody>
      </p:sp>
    </p:spTree>
    <p:extLst>
      <p:ext uri="{BB962C8B-B14F-4D97-AF65-F5344CB8AC3E}">
        <p14:creationId xmlns:p14="http://schemas.microsoft.com/office/powerpoint/2010/main" val="21765523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Citation Approaches</a:t>
            </a:r>
            <a:endParaRPr lang="en-US" b="1" dirty="0"/>
          </a:p>
        </p:txBody>
      </p:sp>
      <p:sp>
        <p:nvSpPr>
          <p:cNvPr id="3" name="Content Placeholder 2"/>
          <p:cNvSpPr>
            <a:spLocks noGrp="1"/>
          </p:cNvSpPr>
          <p:nvPr>
            <p:ph idx="1"/>
          </p:nvPr>
        </p:nvSpPr>
        <p:spPr>
          <a:xfrm>
            <a:off x="762000" y="685800"/>
            <a:ext cx="7543800" cy="4267200"/>
          </a:xfrm>
        </p:spPr>
        <p:txBody>
          <a:bodyPr>
            <a:normAutofit/>
          </a:bodyPr>
          <a:lstStyle/>
          <a:p>
            <a:pPr marL="0" indent="0">
              <a:buNone/>
            </a:pPr>
            <a:r>
              <a:rPr lang="en-US" dirty="0" smtClean="0"/>
              <a:t>The ideas in the paragraph come from another source</a:t>
            </a:r>
          </a:p>
          <a:p>
            <a:pPr lvl="1"/>
            <a:r>
              <a:rPr lang="en-US" dirty="0" smtClean="0"/>
              <a:t>As summarized by Smith et al. (2004) … </a:t>
            </a:r>
          </a:p>
          <a:p>
            <a:pPr lvl="2"/>
            <a:r>
              <a:rPr lang="en-US" dirty="0" smtClean="0"/>
              <a:t>Rest of paragraph is assumed to be from Smith’s summary</a:t>
            </a:r>
            <a:endParaRPr lang="en-US" dirty="0"/>
          </a:p>
          <a:p>
            <a:pPr marL="0" indent="0">
              <a:buNone/>
            </a:pPr>
            <a:r>
              <a:rPr lang="en-US" dirty="0" smtClean="0"/>
              <a:t>The ideas in this particular sentence come from another source[s]</a:t>
            </a:r>
          </a:p>
          <a:p>
            <a:pPr lvl="1"/>
            <a:r>
              <a:rPr lang="en-US" dirty="0" smtClean="0"/>
              <a:t>… according to Smith et al. (2004).</a:t>
            </a:r>
          </a:p>
          <a:p>
            <a:pPr lvl="1"/>
            <a:r>
              <a:rPr lang="en-US" dirty="0" smtClean="0"/>
              <a:t>… (Smith et al. 2004, Jones 2008).</a:t>
            </a:r>
          </a:p>
          <a:p>
            <a:pPr marL="0" indent="0">
              <a:buNone/>
            </a:pPr>
            <a:r>
              <a:rPr lang="en-US" dirty="0"/>
              <a:t>S</a:t>
            </a:r>
            <a:r>
              <a:rPr lang="en-US" dirty="0" smtClean="0"/>
              <a:t>cience publications hardly ever use direct quotes.</a:t>
            </a:r>
          </a:p>
        </p:txBody>
      </p:sp>
    </p:spTree>
    <p:extLst>
      <p:ext uri="{BB962C8B-B14F-4D97-AF65-F5344CB8AC3E}">
        <p14:creationId xmlns:p14="http://schemas.microsoft.com/office/powerpoint/2010/main" val="42921874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Lazy Plagiarism</a:t>
            </a:r>
            <a:endParaRPr lang="en-US" dirty="0"/>
          </a:p>
        </p:txBody>
      </p:sp>
      <p:sp>
        <p:nvSpPr>
          <p:cNvPr id="3" name="Content Placeholder 2"/>
          <p:cNvSpPr>
            <a:spLocks noGrp="1"/>
          </p:cNvSpPr>
          <p:nvPr>
            <p:ph idx="1"/>
          </p:nvPr>
        </p:nvSpPr>
        <p:spPr>
          <a:xfrm>
            <a:off x="466078" y="381000"/>
            <a:ext cx="8229600" cy="4996190"/>
          </a:xfrm>
        </p:spPr>
        <p:txBody>
          <a:bodyPr>
            <a:normAutofit/>
          </a:bodyPr>
          <a:lstStyle/>
          <a:p>
            <a:r>
              <a:rPr lang="en-US" dirty="0" smtClean="0"/>
              <a:t>Usually not the intention to deceive.</a:t>
            </a:r>
          </a:p>
          <a:p>
            <a:r>
              <a:rPr lang="en-US" dirty="0" smtClean="0"/>
              <a:t>“Lazy </a:t>
            </a:r>
            <a:r>
              <a:rPr lang="en-US" dirty="0"/>
              <a:t>plagiarism crops up in many </a:t>
            </a:r>
            <a:r>
              <a:rPr lang="en-US" dirty="0" smtClean="0"/>
              <a:t>… </a:t>
            </a:r>
            <a:r>
              <a:rPr lang="en-US" dirty="0"/>
              <a:t>essays, and is usually the result of sloppy note-taking or research shortcuts. </a:t>
            </a:r>
            <a:endParaRPr lang="en-US" dirty="0" smtClean="0"/>
          </a:p>
          <a:p>
            <a:pPr lvl="1"/>
            <a:r>
              <a:rPr lang="en-US" dirty="0"/>
              <a:t>I</a:t>
            </a:r>
            <a:r>
              <a:rPr lang="en-US" dirty="0" smtClean="0"/>
              <a:t>nadvertent use of another’s language, usually when the … fails to distinguish between direct quotes and general observations when taking notes. In such cases, the presence of a footnote does not excuse the use of another’s language without quotation marks. </a:t>
            </a:r>
          </a:p>
          <a:p>
            <a:pPr lvl="1"/>
            <a:r>
              <a:rPr lang="en-US" dirty="0"/>
              <a:t>U</a:t>
            </a:r>
            <a:r>
              <a:rPr lang="en-US" dirty="0" smtClean="0"/>
              <a:t>se of footnotes or material quoted in other sources as if they were the results of your research. </a:t>
            </a:r>
          </a:p>
          <a:p>
            <a:pPr lvl="1"/>
            <a:r>
              <a:rPr lang="en-US" dirty="0"/>
              <a:t>S</a:t>
            </a:r>
            <a:r>
              <a:rPr lang="en-US" dirty="0" smtClean="0"/>
              <a:t>loppy or inadequate footnoting which leaves out sources or page references.”</a:t>
            </a:r>
          </a:p>
        </p:txBody>
      </p:sp>
      <p:sp>
        <p:nvSpPr>
          <p:cNvPr id="4" name="Rectangle 3"/>
          <p:cNvSpPr/>
          <p:nvPr/>
        </p:nvSpPr>
        <p:spPr>
          <a:xfrm>
            <a:off x="4580878" y="6596390"/>
            <a:ext cx="4572000" cy="261610"/>
          </a:xfrm>
          <a:prstGeom prst="rect">
            <a:avLst/>
          </a:prstGeom>
        </p:spPr>
        <p:txBody>
          <a:bodyPr>
            <a:spAutoFit/>
          </a:bodyPr>
          <a:lstStyle/>
          <a:p>
            <a:pPr algn="r"/>
            <a:r>
              <a:rPr lang="en-US" sz="1100" dirty="0" smtClean="0"/>
              <a:t>http://gethelp.library.upenn.edu/guides/engineering/ee/plagiarize.html</a:t>
            </a:r>
            <a:endParaRPr lang="en-US" sz="1100" dirty="0"/>
          </a:p>
        </p:txBody>
      </p:sp>
    </p:spTree>
    <p:extLst>
      <p:ext uri="{BB962C8B-B14F-4D97-AF65-F5344CB8AC3E}">
        <p14:creationId xmlns:p14="http://schemas.microsoft.com/office/powerpoint/2010/main" val="12696386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Self Plagiarism</a:t>
            </a:r>
            <a:endParaRPr lang="en-US" dirty="0"/>
          </a:p>
        </p:txBody>
      </p:sp>
      <p:sp>
        <p:nvSpPr>
          <p:cNvPr id="3" name="Content Placeholder 2"/>
          <p:cNvSpPr>
            <a:spLocks noGrp="1"/>
          </p:cNvSpPr>
          <p:nvPr>
            <p:ph idx="1"/>
          </p:nvPr>
        </p:nvSpPr>
        <p:spPr/>
        <p:txBody>
          <a:bodyPr>
            <a:normAutofit fontScale="92500"/>
          </a:bodyPr>
          <a:lstStyle/>
          <a:p>
            <a:r>
              <a:rPr lang="en-US" dirty="0" smtClean="0"/>
              <a:t>“The </a:t>
            </a:r>
            <a:r>
              <a:rPr lang="en-US" dirty="0"/>
              <a:t>use of an essay written for one course to satisfy the requirements of another course is plagiarism. Students should not use, adapt, or update an essay written for another purpose. </a:t>
            </a:r>
            <a:endParaRPr lang="en-US" dirty="0" smtClean="0"/>
          </a:p>
          <a:p>
            <a:r>
              <a:rPr lang="en-US" dirty="0"/>
              <a:t>This is not intended to discourage students from pursuing specific interests. If you want to use a previously completed essay as a starting point for new research, you should receive the instructor’s approval and provide her or him with a copy of the original essay. If you want to use substantially similar essays to satisfy the requirements of two related courses, you should get approval from all the instructors concerned</a:t>
            </a:r>
            <a:r>
              <a:rPr lang="en-US" dirty="0" smtClean="0"/>
              <a:t>.”</a:t>
            </a:r>
          </a:p>
          <a:p>
            <a:endParaRPr lang="en-US" dirty="0"/>
          </a:p>
        </p:txBody>
      </p:sp>
      <p:sp>
        <p:nvSpPr>
          <p:cNvPr id="4" name="Rectangle 3"/>
          <p:cNvSpPr/>
          <p:nvPr/>
        </p:nvSpPr>
        <p:spPr>
          <a:xfrm>
            <a:off x="4572000" y="6574585"/>
            <a:ext cx="4572000" cy="261610"/>
          </a:xfrm>
          <a:prstGeom prst="rect">
            <a:avLst/>
          </a:prstGeom>
        </p:spPr>
        <p:txBody>
          <a:bodyPr>
            <a:spAutoFit/>
          </a:bodyPr>
          <a:lstStyle/>
          <a:p>
            <a:r>
              <a:rPr lang="en-US" sz="1100" dirty="0" smtClean="0"/>
              <a:t>http://gethelp.library.upenn.edu/guides/engineering/ee/plagiarize.html</a:t>
            </a:r>
            <a:endParaRPr lang="en-US" sz="1100" dirty="0"/>
          </a:p>
        </p:txBody>
      </p:sp>
    </p:spTree>
    <p:extLst>
      <p:ext uri="{BB962C8B-B14F-4D97-AF65-F5344CB8AC3E}">
        <p14:creationId xmlns:p14="http://schemas.microsoft.com/office/powerpoint/2010/main" val="31355543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Unconscious Plagiarism</a:t>
            </a:r>
            <a:endParaRPr lang="en-US" b="1" dirty="0"/>
          </a:p>
        </p:txBody>
      </p:sp>
      <p:sp>
        <p:nvSpPr>
          <p:cNvPr id="3" name="Content Placeholder 2"/>
          <p:cNvSpPr>
            <a:spLocks noGrp="1"/>
          </p:cNvSpPr>
          <p:nvPr>
            <p:ph idx="1"/>
          </p:nvPr>
        </p:nvSpPr>
        <p:spPr>
          <a:xfrm>
            <a:off x="762000" y="685800"/>
            <a:ext cx="7543800" cy="4343400"/>
          </a:xfrm>
        </p:spPr>
        <p:txBody>
          <a:bodyPr>
            <a:normAutofit lnSpcReduction="10000"/>
          </a:bodyPr>
          <a:lstStyle/>
          <a:p>
            <a:r>
              <a:rPr lang="en-US" dirty="0" smtClean="0"/>
              <a:t>“Even </a:t>
            </a:r>
            <a:r>
              <a:rPr lang="en-US" dirty="0"/>
              <a:t>the most ethical authors can </a:t>
            </a:r>
            <a:r>
              <a:rPr lang="en-US" dirty="0" smtClean="0"/>
              <a:t>fall </a:t>
            </a:r>
            <a:r>
              <a:rPr lang="en-US" dirty="0"/>
              <a:t>prey to the inadvertent appropriation of </a:t>
            </a:r>
            <a:r>
              <a:rPr lang="en-US" dirty="0" smtClean="0"/>
              <a:t>others</a:t>
            </a:r>
            <a:r>
              <a:rPr lang="en-US" dirty="0"/>
              <a:t>’ ideas, concepts, or metaphors. </a:t>
            </a:r>
            <a:endParaRPr lang="en-US" dirty="0" smtClean="0"/>
          </a:p>
          <a:p>
            <a:pPr lvl="1"/>
            <a:r>
              <a:rPr lang="en-US" dirty="0" smtClean="0"/>
              <a:t>Here </a:t>
            </a:r>
            <a:r>
              <a:rPr lang="en-US" dirty="0"/>
              <a:t>we are referring to the phenomenon of </a:t>
            </a:r>
            <a:r>
              <a:rPr lang="en-US" dirty="0" smtClean="0"/>
              <a:t>unconscious </a:t>
            </a:r>
            <a:r>
              <a:rPr lang="en-US" dirty="0"/>
              <a:t>plagiarism, which, as stated </a:t>
            </a:r>
            <a:r>
              <a:rPr lang="en-US" dirty="0" smtClean="0"/>
              <a:t>earlier</a:t>
            </a:r>
            <a:r>
              <a:rPr lang="en-US" dirty="0"/>
              <a:t>, takes place when an author generates an </a:t>
            </a:r>
            <a:r>
              <a:rPr lang="en-US" dirty="0" smtClean="0"/>
              <a:t>idea </a:t>
            </a:r>
            <a:r>
              <a:rPr lang="en-US" dirty="0"/>
              <a:t>that s/he believes to </a:t>
            </a:r>
            <a:r>
              <a:rPr lang="en-US" dirty="0" smtClean="0"/>
              <a:t>be original</a:t>
            </a:r>
            <a:r>
              <a:rPr lang="en-US" dirty="0"/>
              <a:t>, but which in </a:t>
            </a:r>
            <a:r>
              <a:rPr lang="en-US" dirty="0" smtClean="0"/>
              <a:t>reality had </a:t>
            </a:r>
            <a:r>
              <a:rPr lang="en-US" dirty="0"/>
              <a:t>been encountered at an </a:t>
            </a:r>
            <a:r>
              <a:rPr lang="en-US" dirty="0" smtClean="0"/>
              <a:t>earlier </a:t>
            </a:r>
            <a:r>
              <a:rPr lang="en-US" dirty="0"/>
              <a:t>time. </a:t>
            </a:r>
            <a:endParaRPr lang="en-US" dirty="0" smtClean="0"/>
          </a:p>
          <a:p>
            <a:pPr lvl="1"/>
            <a:r>
              <a:rPr lang="en-US" dirty="0" smtClean="0"/>
              <a:t>Given </a:t>
            </a:r>
            <a:r>
              <a:rPr lang="en-US" dirty="0"/>
              <a:t>the free and frequent </a:t>
            </a:r>
            <a:r>
              <a:rPr lang="en-US" dirty="0" smtClean="0"/>
              <a:t>exchange </a:t>
            </a:r>
            <a:r>
              <a:rPr lang="en-US" dirty="0"/>
              <a:t>of ideas in science, it is not </a:t>
            </a:r>
            <a:r>
              <a:rPr lang="en-US" dirty="0" smtClean="0"/>
              <a:t>unreasonable </a:t>
            </a:r>
            <a:r>
              <a:rPr lang="en-US" dirty="0"/>
              <a:t>to expect instances in which </a:t>
            </a:r>
            <a:r>
              <a:rPr lang="en-US" dirty="0" smtClean="0"/>
              <a:t>earlier </a:t>
            </a:r>
            <a:r>
              <a:rPr lang="en-US" dirty="0"/>
              <a:t>exposure to an idea that lies dormant in </a:t>
            </a:r>
            <a:r>
              <a:rPr lang="en-US" dirty="0" smtClean="0"/>
              <a:t>someone’s </a:t>
            </a:r>
            <a:r>
              <a:rPr lang="en-US" dirty="0"/>
              <a:t>unconscious, emerges into consciousness at a later </a:t>
            </a:r>
            <a:r>
              <a:rPr lang="en-US" dirty="0" smtClean="0"/>
              <a:t>point, </a:t>
            </a:r>
            <a:r>
              <a:rPr lang="en-US" dirty="0"/>
              <a:t>but in a context </a:t>
            </a:r>
            <a:r>
              <a:rPr lang="en-US" dirty="0" smtClean="0"/>
              <a:t>different </a:t>
            </a:r>
            <a:r>
              <a:rPr lang="en-US" dirty="0"/>
              <a:t>from the one in which the idea had </a:t>
            </a:r>
            <a:r>
              <a:rPr lang="en-US" dirty="0" smtClean="0"/>
              <a:t>originally </a:t>
            </a:r>
            <a:r>
              <a:rPr lang="en-US" dirty="0"/>
              <a:t>occurred</a:t>
            </a:r>
            <a:r>
              <a:rPr lang="en-US" dirty="0" smtClean="0"/>
              <a:t>.” </a:t>
            </a:r>
            <a:endParaRPr lang="en-US" dirty="0"/>
          </a:p>
          <a:p>
            <a:endParaRPr lang="en-US" dirty="0"/>
          </a:p>
        </p:txBody>
      </p:sp>
      <p:sp>
        <p:nvSpPr>
          <p:cNvPr id="4" name="Rectangle 3"/>
          <p:cNvSpPr/>
          <p:nvPr/>
        </p:nvSpPr>
        <p:spPr>
          <a:xfrm>
            <a:off x="4594194" y="6581001"/>
            <a:ext cx="4572000" cy="276999"/>
          </a:xfrm>
          <a:prstGeom prst="rect">
            <a:avLst/>
          </a:prstGeom>
        </p:spPr>
        <p:txBody>
          <a:bodyPr>
            <a:spAutoFit/>
          </a:bodyPr>
          <a:lstStyle/>
          <a:p>
            <a:pPr algn="r"/>
            <a:r>
              <a:rPr lang="en-US" sz="1200" dirty="0" smtClean="0"/>
              <a:t>http://ori.hhs.gov/images/ddblock/plagiarism.pdf</a:t>
            </a:r>
            <a:endParaRPr lang="en-US" sz="1200" dirty="0"/>
          </a:p>
        </p:txBody>
      </p:sp>
    </p:spTree>
    <p:extLst>
      <p:ext uri="{BB962C8B-B14F-4D97-AF65-F5344CB8AC3E}">
        <p14:creationId xmlns:p14="http://schemas.microsoft.com/office/powerpoint/2010/main" val="245290960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59</TotalTime>
  <Words>1290</Words>
  <Application>Microsoft Office PowerPoint</Application>
  <PresentationFormat>On-screen Show (4:3)</PresentationFormat>
  <Paragraphs>50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NewsPrint</vt:lpstr>
      <vt:lpstr>Plagiarism</vt:lpstr>
      <vt:lpstr>Inappropriate Paraphrasing</vt:lpstr>
      <vt:lpstr>Appropriate Paraphrasing</vt:lpstr>
      <vt:lpstr>Science Example</vt:lpstr>
      <vt:lpstr>Rules for Paraphrasing</vt:lpstr>
      <vt:lpstr>Citation Approaches</vt:lpstr>
      <vt:lpstr>Lazy Plagiarism</vt:lpstr>
      <vt:lpstr>Self Plagiarism</vt:lpstr>
      <vt:lpstr>Unconscious Plagiarism</vt:lpstr>
    </vt:vector>
  </TitlesOfParts>
  <Company>Barnard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Paraphrasing</dc:title>
  <dc:creator>SP</dc:creator>
  <cp:lastModifiedBy>SP</cp:lastModifiedBy>
  <cp:revision>14</cp:revision>
  <dcterms:created xsi:type="dcterms:W3CDTF">2014-10-16T13:55:07Z</dcterms:created>
  <dcterms:modified xsi:type="dcterms:W3CDTF">2014-10-16T14:54:31Z</dcterms:modified>
</cp:coreProperties>
</file>