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sldIdLst>
    <p:sldId id="257" r:id="rId2"/>
    <p:sldId id="259" r:id="rId3"/>
    <p:sldId id="262" r:id="rId4"/>
    <p:sldId id="268" r:id="rId5"/>
    <p:sldId id="270" r:id="rId6"/>
    <p:sldId id="269"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72"/>
  </p:normalViewPr>
  <p:slideViewPr>
    <p:cSldViewPr snapToGrid="0" snapToObjects="1">
      <p:cViewPr varScale="1">
        <p:scale>
          <a:sx n="112" d="100"/>
          <a:sy n="112" d="100"/>
        </p:scale>
        <p:origin x="164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3ED356-9D93-FE41-A1CF-66A8E4EAD372}" type="datetimeFigureOut">
              <a:rPr lang="en-US" smtClean="0"/>
              <a:t>11/17/22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5A963B-0304-CA48-A610-D2426FDD00E2}" type="slidenum">
              <a:rPr lang="en-US" smtClean="0"/>
              <a:t>‹#›</a:t>
            </a:fld>
            <a:endParaRPr lang="en-US"/>
          </a:p>
        </p:txBody>
      </p:sp>
    </p:spTree>
    <p:extLst>
      <p:ext uri="{BB962C8B-B14F-4D97-AF65-F5344CB8AC3E}">
        <p14:creationId xmlns:p14="http://schemas.microsoft.com/office/powerpoint/2010/main" val="4028330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5A963B-0304-CA48-A610-D2426FDD00E2}" type="slidenum">
              <a:rPr lang="en-US" smtClean="0"/>
              <a:t>1</a:t>
            </a:fld>
            <a:endParaRPr lang="en-US"/>
          </a:p>
        </p:txBody>
      </p:sp>
    </p:spTree>
    <p:extLst>
      <p:ext uri="{BB962C8B-B14F-4D97-AF65-F5344CB8AC3E}">
        <p14:creationId xmlns:p14="http://schemas.microsoft.com/office/powerpoint/2010/main" val="77119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2B8C589-C1BA-EC45-B858-94154D18AB1D}" type="datetimeFigureOut">
              <a:rPr lang="en-US" smtClean="0"/>
              <a:t>11/17/22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8EECCF-DDF6-1B40-BD04-E62B17BB29BF}" type="slidenum">
              <a:rPr lang="en-US" smtClean="0"/>
              <a:t>‹#›</a:t>
            </a:fld>
            <a:endParaRPr lang="en-US"/>
          </a:p>
        </p:txBody>
      </p:sp>
    </p:spTree>
    <p:extLst>
      <p:ext uri="{BB962C8B-B14F-4D97-AF65-F5344CB8AC3E}">
        <p14:creationId xmlns:p14="http://schemas.microsoft.com/office/powerpoint/2010/main" val="859546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B8C589-C1BA-EC45-B858-94154D18AB1D}" type="datetimeFigureOut">
              <a:rPr lang="en-US" smtClean="0"/>
              <a:t>11/17/22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8EECCF-DDF6-1B40-BD04-E62B17BB29BF}" type="slidenum">
              <a:rPr lang="en-US" smtClean="0"/>
              <a:t>‹#›</a:t>
            </a:fld>
            <a:endParaRPr lang="en-US"/>
          </a:p>
        </p:txBody>
      </p:sp>
    </p:spTree>
    <p:extLst>
      <p:ext uri="{BB962C8B-B14F-4D97-AF65-F5344CB8AC3E}">
        <p14:creationId xmlns:p14="http://schemas.microsoft.com/office/powerpoint/2010/main" val="359418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B8C589-C1BA-EC45-B858-94154D18AB1D}" type="datetimeFigureOut">
              <a:rPr lang="en-US" smtClean="0"/>
              <a:t>11/17/22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8EECCF-DDF6-1B40-BD04-E62B17BB29BF}" type="slidenum">
              <a:rPr lang="en-US" smtClean="0"/>
              <a:t>‹#›</a:t>
            </a:fld>
            <a:endParaRPr lang="en-US"/>
          </a:p>
        </p:txBody>
      </p:sp>
    </p:spTree>
    <p:extLst>
      <p:ext uri="{BB962C8B-B14F-4D97-AF65-F5344CB8AC3E}">
        <p14:creationId xmlns:p14="http://schemas.microsoft.com/office/powerpoint/2010/main" val="536117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B8C589-C1BA-EC45-B858-94154D18AB1D}" type="datetimeFigureOut">
              <a:rPr lang="en-US" smtClean="0"/>
              <a:t>11/17/22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8EECCF-DDF6-1B40-BD04-E62B17BB29BF}" type="slidenum">
              <a:rPr lang="en-US" smtClean="0"/>
              <a:t>‹#›</a:t>
            </a:fld>
            <a:endParaRPr lang="en-US"/>
          </a:p>
        </p:txBody>
      </p:sp>
    </p:spTree>
    <p:extLst>
      <p:ext uri="{BB962C8B-B14F-4D97-AF65-F5344CB8AC3E}">
        <p14:creationId xmlns:p14="http://schemas.microsoft.com/office/powerpoint/2010/main" val="4069053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B8C589-C1BA-EC45-B858-94154D18AB1D}" type="datetimeFigureOut">
              <a:rPr lang="en-US" smtClean="0"/>
              <a:t>11/17/22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8EECCF-DDF6-1B40-BD04-E62B17BB29BF}" type="slidenum">
              <a:rPr lang="en-US" smtClean="0"/>
              <a:t>‹#›</a:t>
            </a:fld>
            <a:endParaRPr lang="en-US"/>
          </a:p>
        </p:txBody>
      </p:sp>
    </p:spTree>
    <p:extLst>
      <p:ext uri="{BB962C8B-B14F-4D97-AF65-F5344CB8AC3E}">
        <p14:creationId xmlns:p14="http://schemas.microsoft.com/office/powerpoint/2010/main" val="2897839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2B8C589-C1BA-EC45-B858-94154D18AB1D}" type="datetimeFigureOut">
              <a:rPr lang="en-US" smtClean="0"/>
              <a:t>11/17/22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8EECCF-DDF6-1B40-BD04-E62B17BB29BF}" type="slidenum">
              <a:rPr lang="en-US" smtClean="0"/>
              <a:t>‹#›</a:t>
            </a:fld>
            <a:endParaRPr lang="en-US"/>
          </a:p>
        </p:txBody>
      </p:sp>
    </p:spTree>
    <p:extLst>
      <p:ext uri="{BB962C8B-B14F-4D97-AF65-F5344CB8AC3E}">
        <p14:creationId xmlns:p14="http://schemas.microsoft.com/office/powerpoint/2010/main" val="3848931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2B8C589-C1BA-EC45-B858-94154D18AB1D}" type="datetimeFigureOut">
              <a:rPr lang="en-US" smtClean="0"/>
              <a:t>11/17/22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8EECCF-DDF6-1B40-BD04-E62B17BB29BF}" type="slidenum">
              <a:rPr lang="en-US" smtClean="0"/>
              <a:t>‹#›</a:t>
            </a:fld>
            <a:endParaRPr lang="en-US"/>
          </a:p>
        </p:txBody>
      </p:sp>
    </p:spTree>
    <p:extLst>
      <p:ext uri="{BB962C8B-B14F-4D97-AF65-F5344CB8AC3E}">
        <p14:creationId xmlns:p14="http://schemas.microsoft.com/office/powerpoint/2010/main" val="695161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2B8C589-C1BA-EC45-B858-94154D18AB1D}" type="datetimeFigureOut">
              <a:rPr lang="en-US" smtClean="0"/>
              <a:t>11/17/22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8EECCF-DDF6-1B40-BD04-E62B17BB29BF}" type="slidenum">
              <a:rPr lang="en-US" smtClean="0"/>
              <a:t>‹#›</a:t>
            </a:fld>
            <a:endParaRPr lang="en-US"/>
          </a:p>
        </p:txBody>
      </p:sp>
    </p:spTree>
    <p:extLst>
      <p:ext uri="{BB962C8B-B14F-4D97-AF65-F5344CB8AC3E}">
        <p14:creationId xmlns:p14="http://schemas.microsoft.com/office/powerpoint/2010/main" val="1493480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8C589-C1BA-EC45-B858-94154D18AB1D}" type="datetimeFigureOut">
              <a:rPr lang="en-US" smtClean="0"/>
              <a:t>11/17/22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8EECCF-DDF6-1B40-BD04-E62B17BB29BF}" type="slidenum">
              <a:rPr lang="en-US" smtClean="0"/>
              <a:t>‹#›</a:t>
            </a:fld>
            <a:endParaRPr lang="en-US"/>
          </a:p>
        </p:txBody>
      </p:sp>
    </p:spTree>
    <p:extLst>
      <p:ext uri="{BB962C8B-B14F-4D97-AF65-F5344CB8AC3E}">
        <p14:creationId xmlns:p14="http://schemas.microsoft.com/office/powerpoint/2010/main" val="1209612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B8C589-C1BA-EC45-B858-94154D18AB1D}" type="datetimeFigureOut">
              <a:rPr lang="en-US" smtClean="0"/>
              <a:t>11/17/22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8EECCF-DDF6-1B40-BD04-E62B17BB29BF}" type="slidenum">
              <a:rPr lang="en-US" smtClean="0"/>
              <a:t>‹#›</a:t>
            </a:fld>
            <a:endParaRPr lang="en-US"/>
          </a:p>
        </p:txBody>
      </p:sp>
    </p:spTree>
    <p:extLst>
      <p:ext uri="{BB962C8B-B14F-4D97-AF65-F5344CB8AC3E}">
        <p14:creationId xmlns:p14="http://schemas.microsoft.com/office/powerpoint/2010/main" val="3261687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B8C589-C1BA-EC45-B858-94154D18AB1D}" type="datetimeFigureOut">
              <a:rPr lang="en-US" smtClean="0"/>
              <a:t>11/17/22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8EECCF-DDF6-1B40-BD04-E62B17BB29BF}" type="slidenum">
              <a:rPr lang="en-US" smtClean="0"/>
              <a:t>‹#›</a:t>
            </a:fld>
            <a:endParaRPr lang="en-US"/>
          </a:p>
        </p:txBody>
      </p:sp>
    </p:spTree>
    <p:extLst>
      <p:ext uri="{BB962C8B-B14F-4D97-AF65-F5344CB8AC3E}">
        <p14:creationId xmlns:p14="http://schemas.microsoft.com/office/powerpoint/2010/main" val="2682849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8C589-C1BA-EC45-B858-94154D18AB1D}" type="datetimeFigureOut">
              <a:rPr lang="en-US" smtClean="0"/>
              <a:t>11/17/22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8EECCF-DDF6-1B40-BD04-E62B17BB29BF}" type="slidenum">
              <a:rPr lang="en-US" smtClean="0"/>
              <a:t>‹#›</a:t>
            </a:fld>
            <a:endParaRPr lang="en-US"/>
          </a:p>
        </p:txBody>
      </p:sp>
    </p:spTree>
    <p:extLst>
      <p:ext uri="{BB962C8B-B14F-4D97-AF65-F5344CB8AC3E}">
        <p14:creationId xmlns:p14="http://schemas.microsoft.com/office/powerpoint/2010/main" val="24502244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942BC-F14B-DA45-9566-662CB37534C3}"/>
              </a:ext>
            </a:extLst>
          </p:cNvPr>
          <p:cNvSpPr>
            <a:spLocks noGrp="1"/>
          </p:cNvSpPr>
          <p:nvPr>
            <p:ph type="ctrTitle"/>
          </p:nvPr>
        </p:nvSpPr>
        <p:spPr>
          <a:xfrm>
            <a:off x="685800" y="249060"/>
            <a:ext cx="7772400" cy="2387600"/>
          </a:xfrm>
        </p:spPr>
        <p:txBody>
          <a:bodyPr/>
          <a:lstStyle/>
          <a:p>
            <a:r>
              <a:rPr lang="en-US" dirty="0"/>
              <a:t>What goes into an abstract?</a:t>
            </a:r>
          </a:p>
        </p:txBody>
      </p:sp>
      <p:pic>
        <p:nvPicPr>
          <p:cNvPr id="1026" name="Picture 2" descr="famous-jackson-pollock-paintings">
            <a:extLst>
              <a:ext uri="{FF2B5EF4-FFF2-40B4-BE49-F238E27FC236}">
                <a16:creationId xmlns:a16="http://schemas.microsoft.com/office/drawing/2014/main" id="{6ADBAFAC-7D1B-B64A-8B21-0821631FBA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0967" y="3050242"/>
            <a:ext cx="4048224" cy="228204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9F24EAA-05B4-0649-BC96-D23657C60839}"/>
              </a:ext>
            </a:extLst>
          </p:cNvPr>
          <p:cNvSpPr txBox="1"/>
          <p:nvPr/>
        </p:nvSpPr>
        <p:spPr>
          <a:xfrm>
            <a:off x="318497" y="5332288"/>
            <a:ext cx="2535351" cy="276999"/>
          </a:xfrm>
          <a:prstGeom prst="rect">
            <a:avLst/>
          </a:prstGeom>
          <a:noFill/>
        </p:spPr>
        <p:txBody>
          <a:bodyPr wrap="square" rtlCol="0">
            <a:spAutoFit/>
          </a:bodyPr>
          <a:lstStyle/>
          <a:p>
            <a:r>
              <a:rPr lang="en-US" sz="1200" dirty="0"/>
              <a:t>Jackson Pollock</a:t>
            </a:r>
          </a:p>
        </p:txBody>
      </p:sp>
      <p:pic>
        <p:nvPicPr>
          <p:cNvPr id="1030" name="Picture 6" descr="Painter and Model, 1928 by Pablo Picasso">
            <a:extLst>
              <a:ext uri="{FF2B5EF4-FFF2-40B4-BE49-F238E27FC236}">
                <a16:creationId xmlns:a16="http://schemas.microsoft.com/office/drawing/2014/main" id="{E8D9D4DF-44FD-394A-B446-B1BE57E3924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13724" y="3050242"/>
            <a:ext cx="3519309" cy="280764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5DA8499F-5941-C441-A7DA-802D3D4D9104}"/>
              </a:ext>
            </a:extLst>
          </p:cNvPr>
          <p:cNvSpPr txBox="1"/>
          <p:nvPr/>
        </p:nvSpPr>
        <p:spPr>
          <a:xfrm>
            <a:off x="5213724" y="5857890"/>
            <a:ext cx="2535351" cy="276999"/>
          </a:xfrm>
          <a:prstGeom prst="rect">
            <a:avLst/>
          </a:prstGeom>
          <a:noFill/>
        </p:spPr>
        <p:txBody>
          <a:bodyPr wrap="square" rtlCol="0">
            <a:spAutoFit/>
          </a:bodyPr>
          <a:lstStyle/>
          <a:p>
            <a:r>
              <a:rPr lang="en-US" sz="1200" dirty="0"/>
              <a:t>Pablo Picasso</a:t>
            </a:r>
          </a:p>
        </p:txBody>
      </p:sp>
    </p:spTree>
    <p:extLst>
      <p:ext uri="{BB962C8B-B14F-4D97-AF65-F5344CB8AC3E}">
        <p14:creationId xmlns:p14="http://schemas.microsoft.com/office/powerpoint/2010/main" val="1095096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C69498B-CF07-5044-A591-A623A41996D9}"/>
              </a:ext>
            </a:extLst>
          </p:cNvPr>
          <p:cNvSpPr>
            <a:spLocks noGrp="1"/>
          </p:cNvSpPr>
          <p:nvPr>
            <p:ph type="body" idx="1"/>
          </p:nvPr>
        </p:nvSpPr>
        <p:spPr>
          <a:xfrm>
            <a:off x="331891" y="304425"/>
            <a:ext cx="2935848" cy="625302"/>
          </a:xfrm>
        </p:spPr>
        <p:txBody>
          <a:bodyPr/>
          <a:lstStyle/>
          <a:p>
            <a:r>
              <a:rPr lang="en-US" dirty="0"/>
              <a:t>What is an abstract?</a:t>
            </a:r>
          </a:p>
        </p:txBody>
      </p:sp>
      <p:sp>
        <p:nvSpPr>
          <p:cNvPr id="4" name="Content Placeholder 3">
            <a:extLst>
              <a:ext uri="{FF2B5EF4-FFF2-40B4-BE49-F238E27FC236}">
                <a16:creationId xmlns:a16="http://schemas.microsoft.com/office/drawing/2014/main" id="{6A9EA174-0D3E-354C-A138-07CE33F5AE27}"/>
              </a:ext>
            </a:extLst>
          </p:cNvPr>
          <p:cNvSpPr>
            <a:spLocks noGrp="1"/>
          </p:cNvSpPr>
          <p:nvPr>
            <p:ph sz="half" idx="2"/>
          </p:nvPr>
        </p:nvSpPr>
        <p:spPr>
          <a:xfrm>
            <a:off x="313180" y="1046146"/>
            <a:ext cx="2622669" cy="2796390"/>
          </a:xfrm>
        </p:spPr>
        <p:txBody>
          <a:bodyPr>
            <a:normAutofit/>
          </a:bodyPr>
          <a:lstStyle/>
          <a:p>
            <a:r>
              <a:rPr lang="en-US" sz="2000" dirty="0"/>
              <a:t>Short summary of a paper, research project, or proposal</a:t>
            </a:r>
          </a:p>
          <a:p>
            <a:r>
              <a:rPr lang="en-US" sz="2000" dirty="0"/>
              <a:t>Thesis: 200 - 400 words</a:t>
            </a:r>
          </a:p>
          <a:p>
            <a:r>
              <a:rPr lang="en-US" sz="2000" dirty="0"/>
              <a:t>First section in a paper</a:t>
            </a:r>
          </a:p>
        </p:txBody>
      </p:sp>
      <p:sp>
        <p:nvSpPr>
          <p:cNvPr id="7" name="Text Placeholder 2">
            <a:extLst>
              <a:ext uri="{FF2B5EF4-FFF2-40B4-BE49-F238E27FC236}">
                <a16:creationId xmlns:a16="http://schemas.microsoft.com/office/drawing/2014/main" id="{58905851-B827-2B4F-B02D-3680569FD008}"/>
              </a:ext>
            </a:extLst>
          </p:cNvPr>
          <p:cNvSpPr txBox="1">
            <a:spLocks/>
          </p:cNvSpPr>
          <p:nvPr/>
        </p:nvSpPr>
        <p:spPr>
          <a:xfrm>
            <a:off x="2935849" y="1269582"/>
            <a:ext cx="2935848" cy="625302"/>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dirty="0"/>
              <a:t>What is the purpose?</a:t>
            </a:r>
          </a:p>
        </p:txBody>
      </p:sp>
      <p:sp>
        <p:nvSpPr>
          <p:cNvPr id="8" name="Text Placeholder 2">
            <a:extLst>
              <a:ext uri="{FF2B5EF4-FFF2-40B4-BE49-F238E27FC236}">
                <a16:creationId xmlns:a16="http://schemas.microsoft.com/office/drawing/2014/main" id="{AF7D5B7D-C9A8-5346-8547-3516B4FCE709}"/>
              </a:ext>
            </a:extLst>
          </p:cNvPr>
          <p:cNvSpPr txBox="1">
            <a:spLocks/>
          </p:cNvSpPr>
          <p:nvPr/>
        </p:nvSpPr>
        <p:spPr>
          <a:xfrm>
            <a:off x="5717918" y="2592117"/>
            <a:ext cx="2935848" cy="625302"/>
          </a:xfrm>
          <a:prstGeom prst="rect">
            <a:avLst/>
          </a:prstGeom>
        </p:spPr>
        <p:txBody>
          <a:bodyPr vert="horz" lIns="91440" tIns="45720" rIns="91440" bIns="45720" rtlCol="0" anchor="b">
            <a:normAutofit fontScale="925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US" dirty="0"/>
              <a:t>Where do we find them?</a:t>
            </a:r>
          </a:p>
        </p:txBody>
      </p:sp>
      <p:sp>
        <p:nvSpPr>
          <p:cNvPr id="9" name="Content Placeholder 3">
            <a:extLst>
              <a:ext uri="{FF2B5EF4-FFF2-40B4-BE49-F238E27FC236}">
                <a16:creationId xmlns:a16="http://schemas.microsoft.com/office/drawing/2014/main" id="{55EA453E-1E8C-6649-9264-DF583297FEDA}"/>
              </a:ext>
            </a:extLst>
          </p:cNvPr>
          <p:cNvSpPr txBox="1">
            <a:spLocks/>
          </p:cNvSpPr>
          <p:nvPr/>
        </p:nvSpPr>
        <p:spPr>
          <a:xfrm>
            <a:off x="2935849" y="2118320"/>
            <a:ext cx="2947486" cy="39551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Communicate why, what, how, and main results</a:t>
            </a:r>
          </a:p>
          <a:p>
            <a:r>
              <a:rPr lang="en-US" sz="2000" dirty="0"/>
              <a:t>Clear take-away message</a:t>
            </a:r>
          </a:p>
          <a:p>
            <a:r>
              <a:rPr lang="en-US" sz="2000" dirty="0"/>
              <a:t>Useful for </a:t>
            </a:r>
          </a:p>
          <a:p>
            <a:pPr lvl="1">
              <a:buFontTx/>
              <a:buChar char="-"/>
            </a:pPr>
            <a:r>
              <a:rPr lang="en-US" sz="1800" dirty="0"/>
              <a:t>Communicating main results to those who won’t read the paper</a:t>
            </a:r>
          </a:p>
          <a:p>
            <a:pPr lvl="1">
              <a:buFontTx/>
              <a:buChar char="-"/>
            </a:pPr>
            <a:r>
              <a:rPr lang="en-US" sz="1800" dirty="0"/>
              <a:t>Deciding if you want to read a paper</a:t>
            </a:r>
          </a:p>
          <a:p>
            <a:pPr lvl="1">
              <a:buFontTx/>
              <a:buChar char="-"/>
            </a:pPr>
            <a:r>
              <a:rPr lang="en-US" sz="1800" dirty="0"/>
              <a:t>Finding relevant papers </a:t>
            </a:r>
          </a:p>
        </p:txBody>
      </p:sp>
      <p:sp>
        <p:nvSpPr>
          <p:cNvPr id="10" name="Content Placeholder 3">
            <a:extLst>
              <a:ext uri="{FF2B5EF4-FFF2-40B4-BE49-F238E27FC236}">
                <a16:creationId xmlns:a16="http://schemas.microsoft.com/office/drawing/2014/main" id="{6875731E-7674-EA4F-A87D-2494E3F73CF8}"/>
              </a:ext>
            </a:extLst>
          </p:cNvPr>
          <p:cNvSpPr txBox="1">
            <a:spLocks/>
          </p:cNvSpPr>
          <p:nvPr/>
        </p:nvSpPr>
        <p:spPr>
          <a:xfrm>
            <a:off x="6019790" y="3429000"/>
            <a:ext cx="2633976" cy="1974942"/>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Peer reviewed research papers</a:t>
            </a:r>
          </a:p>
          <a:p>
            <a:r>
              <a:rPr lang="en-US" sz="2000" dirty="0"/>
              <a:t>Theses</a:t>
            </a:r>
          </a:p>
          <a:p>
            <a:r>
              <a:rPr lang="en-US" sz="2000" dirty="0"/>
              <a:t>Conference presentations</a:t>
            </a:r>
          </a:p>
          <a:p>
            <a:r>
              <a:rPr lang="en-US" sz="2000"/>
              <a:t>Posters</a:t>
            </a:r>
            <a:endParaRPr lang="en-US" sz="2000" dirty="0"/>
          </a:p>
          <a:p>
            <a:r>
              <a:rPr lang="en-US" sz="2000" dirty="0"/>
              <a:t>Grant proposals</a:t>
            </a:r>
          </a:p>
        </p:txBody>
      </p:sp>
    </p:spTree>
    <p:extLst>
      <p:ext uri="{BB962C8B-B14F-4D97-AF65-F5344CB8AC3E}">
        <p14:creationId xmlns:p14="http://schemas.microsoft.com/office/powerpoint/2010/main" val="3584331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7" grpId="0"/>
      <p:bldP spid="8" grpId="0"/>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561-D742-CC4F-96F0-53BB197ADBA1}"/>
              </a:ext>
            </a:extLst>
          </p:cNvPr>
          <p:cNvSpPr>
            <a:spLocks noGrp="1"/>
          </p:cNvSpPr>
          <p:nvPr>
            <p:ph type="title"/>
          </p:nvPr>
        </p:nvSpPr>
        <p:spPr>
          <a:xfrm>
            <a:off x="496711" y="451555"/>
            <a:ext cx="7886700" cy="880533"/>
          </a:xfrm>
        </p:spPr>
        <p:txBody>
          <a:bodyPr>
            <a:normAutofit/>
          </a:bodyPr>
          <a:lstStyle/>
          <a:p>
            <a:r>
              <a:rPr lang="en-US" sz="3200" dirty="0"/>
              <a:t>Abstract components</a:t>
            </a:r>
          </a:p>
        </p:txBody>
      </p:sp>
      <p:sp>
        <p:nvSpPr>
          <p:cNvPr id="3" name="Content Placeholder 2">
            <a:extLst>
              <a:ext uri="{FF2B5EF4-FFF2-40B4-BE49-F238E27FC236}">
                <a16:creationId xmlns:a16="http://schemas.microsoft.com/office/drawing/2014/main" id="{55466196-A24A-DB4B-826C-35B2CE0B0EC5}"/>
              </a:ext>
            </a:extLst>
          </p:cNvPr>
          <p:cNvSpPr>
            <a:spLocks noGrp="1"/>
          </p:cNvSpPr>
          <p:nvPr>
            <p:ph idx="1"/>
          </p:nvPr>
        </p:nvSpPr>
        <p:spPr>
          <a:xfrm>
            <a:off x="496711" y="1456266"/>
            <a:ext cx="8240889" cy="4707467"/>
          </a:xfrm>
        </p:spPr>
        <p:txBody>
          <a:bodyPr>
            <a:noAutofit/>
          </a:bodyPr>
          <a:lstStyle/>
          <a:p>
            <a:pPr marL="0" indent="0">
              <a:buNone/>
            </a:pPr>
            <a:r>
              <a:rPr lang="en-US" sz="2000" b="1" dirty="0"/>
              <a:t>Motivation </a:t>
            </a:r>
            <a:r>
              <a:rPr lang="en-US" sz="2000" dirty="0"/>
              <a:t>(1 sentence) State the broad problem/question. Why is the research important. Short and  interesting.</a:t>
            </a:r>
          </a:p>
          <a:p>
            <a:pPr marL="0" indent="0">
              <a:buNone/>
            </a:pPr>
            <a:r>
              <a:rPr lang="en-US" sz="2000" b="1" dirty="0"/>
              <a:t>Research question/objective.</a:t>
            </a:r>
            <a:r>
              <a:rPr lang="en-US" sz="2000" dirty="0"/>
              <a:t>  (1 sentence) Question that the study addresses. Possibly state the gap in knowledge. </a:t>
            </a:r>
          </a:p>
          <a:p>
            <a:pPr marL="0" indent="0">
              <a:buNone/>
            </a:pPr>
            <a:r>
              <a:rPr lang="en-US" sz="2000" b="1" dirty="0"/>
              <a:t>Methods.</a:t>
            </a:r>
            <a:r>
              <a:rPr lang="en-US" sz="2000" dirty="0"/>
              <a:t> (1-3 sentences) Main points that convey what you did. You can include types of data and analyses, possibly sample size(s) but not go into detail. </a:t>
            </a:r>
            <a:endParaRPr lang="en-US" sz="2000" b="1" dirty="0"/>
          </a:p>
          <a:p>
            <a:pPr marL="0" indent="0">
              <a:buNone/>
            </a:pPr>
            <a:r>
              <a:rPr lang="en-US" sz="2000" b="1" dirty="0"/>
              <a:t>Results.  </a:t>
            </a:r>
            <a:r>
              <a:rPr lang="en-US" sz="2000" dirty="0"/>
              <a:t>(2-4 sentences).  Most important result(s). You can include the size of the main result. </a:t>
            </a:r>
          </a:p>
          <a:p>
            <a:pPr marL="0" indent="0">
              <a:buNone/>
            </a:pPr>
            <a:r>
              <a:rPr lang="en-US" sz="2000" b="1" dirty="0"/>
              <a:t>Discussion.</a:t>
            </a:r>
            <a:r>
              <a:rPr lang="en-US" sz="2000" dirty="0"/>
              <a:t> (1-2 sentences). What should the reader take away from your results – what is the main learning point.</a:t>
            </a:r>
            <a:endParaRPr lang="en-US" sz="2000" b="1" dirty="0"/>
          </a:p>
          <a:p>
            <a:pPr marL="0" indent="0">
              <a:buNone/>
            </a:pPr>
            <a:r>
              <a:rPr lang="en-US" sz="2000" b="1" dirty="0"/>
              <a:t>Broader implications</a:t>
            </a:r>
            <a:r>
              <a:rPr lang="en-US" sz="2000" dirty="0"/>
              <a:t>. (1 last sentence). What contribution does the study make to the broad problem that motivates the study.</a:t>
            </a:r>
          </a:p>
        </p:txBody>
      </p:sp>
    </p:spTree>
    <p:extLst>
      <p:ext uri="{BB962C8B-B14F-4D97-AF65-F5344CB8AC3E}">
        <p14:creationId xmlns:p14="http://schemas.microsoft.com/office/powerpoint/2010/main" val="259682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B7EDB1-C00C-8B49-88B0-4A506CE8D901}"/>
              </a:ext>
            </a:extLst>
          </p:cNvPr>
          <p:cNvSpPr>
            <a:spLocks noGrp="1"/>
          </p:cNvSpPr>
          <p:nvPr>
            <p:ph idx="1"/>
          </p:nvPr>
        </p:nvSpPr>
        <p:spPr>
          <a:xfrm>
            <a:off x="480060" y="925830"/>
            <a:ext cx="8241030" cy="5715000"/>
          </a:xfrm>
        </p:spPr>
        <p:txBody>
          <a:bodyPr>
            <a:noAutofit/>
          </a:bodyPr>
          <a:lstStyle/>
          <a:p>
            <a:pPr marL="0" marR="0" indent="0">
              <a:lnSpc>
                <a:spcPct val="100000"/>
              </a:lnSpc>
              <a:spcBef>
                <a:spcPts val="0"/>
              </a:spcBef>
              <a:spcAft>
                <a:spcPts val="0"/>
              </a:spcAft>
              <a:buNone/>
            </a:pPr>
            <a:r>
              <a:rPr lang="en-US" sz="2200" dirty="0">
                <a:effectLst/>
                <a:latin typeface="Times New Roman" panose="02020603050405020304" pitchFamily="18" charset="0"/>
                <a:ea typeface="Times New Roman" panose="02020603050405020304" pitchFamily="18" charset="0"/>
              </a:rPr>
              <a:t>(1) The potential of electric vehicles (EVs) </a:t>
            </a:r>
            <a:r>
              <a:rPr lang="en-US" sz="2200" dirty="0">
                <a:latin typeface="Times New Roman" panose="02020603050405020304" pitchFamily="18" charset="0"/>
                <a:ea typeface="Times New Roman" panose="02020603050405020304" pitchFamily="18" charset="0"/>
              </a:rPr>
              <a:t>to help</a:t>
            </a:r>
            <a:r>
              <a:rPr lang="en-US" sz="2200" dirty="0">
                <a:effectLst/>
                <a:latin typeface="Times New Roman" panose="02020603050405020304" pitchFamily="18" charset="0"/>
                <a:ea typeface="Times New Roman" panose="02020603050405020304" pitchFamily="18" charset="0"/>
              </a:rPr>
              <a:t> decarbonize the transportation sector is diminished by their high up-front price compared to traditional internal combustion engine vehicles (ICVs). (2) TCOs for EVs in 50 different US cities will be calculated and used as the dependent variable for a regression model against six categories of local EV policies: EV purchase incentives, EV operation incentives, tax exemptions, fee exemptions, ICV penalties, and EV penalties</a:t>
            </a:r>
            <a:r>
              <a:rPr lang="en-US" sz="2200" dirty="0">
                <a:latin typeface="Times New Roman" panose="02020603050405020304" pitchFamily="18" charset="0"/>
                <a:ea typeface="Times New Roman" panose="02020603050405020304" pitchFamily="18" charset="0"/>
              </a:rPr>
              <a:t>. (3) This thesis will explore how local policy has been used to decrease the TCO of EVs, thereby making EVs a more favorable option to consumers. (4) By </a:t>
            </a:r>
            <a:r>
              <a:rPr lang="en-US" sz="2200" dirty="0">
                <a:effectLst/>
                <a:latin typeface="Times New Roman" panose="02020603050405020304" pitchFamily="18" charset="0"/>
                <a:ea typeface="Times New Roman" panose="02020603050405020304" pitchFamily="18" charset="0"/>
              </a:rPr>
              <a:t>identifying policies that are most effective in reducing TCO, this paper hopes to guide local policy in the US to raise EV </a:t>
            </a:r>
            <a:r>
              <a:rPr lang="en-US" sz="2200" dirty="0">
                <a:latin typeface="Times New Roman" panose="02020603050405020304" pitchFamily="18" charset="0"/>
                <a:ea typeface="Times New Roman" panose="02020603050405020304" pitchFamily="18" charset="0"/>
              </a:rPr>
              <a:t>adoption. (5) However, previous studies show that the cost competitiveness of EVs can be improved when considering total cost of ownership, which calculates the lifetime cost of a car by summing its up-front and operational costs. </a:t>
            </a:r>
            <a:endParaRPr lang="en-US" sz="22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356727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7997E4-3F3E-13BD-D424-B68920323A03}"/>
              </a:ext>
            </a:extLst>
          </p:cNvPr>
          <p:cNvSpPr>
            <a:spLocks noGrp="1"/>
          </p:cNvSpPr>
          <p:nvPr>
            <p:ph idx="1"/>
          </p:nvPr>
        </p:nvSpPr>
        <p:spPr>
          <a:xfrm>
            <a:off x="582930" y="902970"/>
            <a:ext cx="7932420" cy="5273993"/>
          </a:xfrm>
        </p:spPr>
        <p:txBody>
          <a:bodyPr/>
          <a:lstStyle/>
          <a:p>
            <a:pPr marL="0" indent="0">
              <a:buNone/>
            </a:pPr>
            <a:r>
              <a:rPr lang="en-US" sz="2200" dirty="0">
                <a:effectLst/>
                <a:latin typeface="Times New Roman" panose="02020603050405020304" pitchFamily="18" charset="0"/>
                <a:ea typeface="Times New Roman" panose="02020603050405020304" pitchFamily="18" charset="0"/>
              </a:rPr>
              <a:t>The potential of electric vehicles (EVs) </a:t>
            </a:r>
            <a:r>
              <a:rPr lang="en-US" sz="2200" dirty="0">
                <a:latin typeface="Times New Roman" panose="02020603050405020304" pitchFamily="18" charset="0"/>
                <a:ea typeface="Times New Roman" panose="02020603050405020304" pitchFamily="18" charset="0"/>
              </a:rPr>
              <a:t>to help</a:t>
            </a:r>
            <a:r>
              <a:rPr lang="en-US" sz="2200" dirty="0">
                <a:effectLst/>
                <a:latin typeface="Times New Roman" panose="02020603050405020304" pitchFamily="18" charset="0"/>
                <a:ea typeface="Times New Roman" panose="02020603050405020304" pitchFamily="18" charset="0"/>
              </a:rPr>
              <a:t> decarbonize the transportation sector is diminished by their high up-front price compared to traditional internal combustion engine vehicles (ICVs). However, previous studies show that the cost competitiveness of EVs can be improved when considering total cost of ownership, which calculates the lifetime cost of a car by summing its upfront and operational costs. This thesis will explore how local policy has been used to decrease the TCO of EVs, thereby making EVs a more favorable option to consumers. TCOs for EVs in 50 different US cities will be calculated and used as the dependent variable for a regression model against six categories of local EV policies: EV purchase incentives, EV operation incentives, tax exemptions, fee exemptions, ICV penalties, and EV penalties. By identifying policies that are most effective in reducing TCO, this paper hopes to guide local policy in the US that aims to raise EV adoption.</a:t>
            </a:r>
            <a:endParaRPr lang="en-US" sz="2200" dirty="0">
              <a:effectLst/>
              <a:latin typeface="Arial" panose="020B0604020202020204" pitchFamily="34" charset="0"/>
              <a:ea typeface="Arial" panose="020B0604020202020204" pitchFamily="34" charset="0"/>
            </a:endParaRPr>
          </a:p>
          <a:p>
            <a:endParaRPr lang="en-US" dirty="0"/>
          </a:p>
        </p:txBody>
      </p:sp>
    </p:spTree>
    <p:extLst>
      <p:ext uri="{BB962C8B-B14F-4D97-AF65-F5344CB8AC3E}">
        <p14:creationId xmlns:p14="http://schemas.microsoft.com/office/powerpoint/2010/main" val="2709793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B7EDB1-C00C-8B49-88B0-4A506CE8D901}"/>
              </a:ext>
            </a:extLst>
          </p:cNvPr>
          <p:cNvSpPr>
            <a:spLocks noGrp="1"/>
          </p:cNvSpPr>
          <p:nvPr>
            <p:ph idx="1"/>
          </p:nvPr>
        </p:nvSpPr>
        <p:spPr>
          <a:xfrm>
            <a:off x="400049" y="457200"/>
            <a:ext cx="8349615" cy="6400800"/>
          </a:xfrm>
        </p:spPr>
        <p:txBody>
          <a:bodyPr>
            <a:normAutofit fontScale="32500" lnSpcReduction="20000"/>
          </a:bodyPr>
          <a:lstStyle/>
          <a:p>
            <a:pPr marL="0" indent="0">
              <a:lnSpc>
                <a:spcPct val="120000"/>
              </a:lnSpc>
              <a:spcBef>
                <a:spcPts val="800"/>
              </a:spcBef>
              <a:buNone/>
            </a:pPr>
            <a:r>
              <a:rPr lang="en-US" sz="4800" dirty="0"/>
              <a:t>The transportation sector is the leading source of greenhouse gas emissions in the United States. Electric vehicles offer a promising pathway towards the decarbonization of the transportation sector, with batteries replacing gasoline. However, consumer uptake of electric vehicles is hindered by their high price compared to gas cars. Consumers may be more likely to purchase electric vehicles if they consider total cost of ownership, which captures the lifetime costs of owning a car and tends to lower the cost difference between electric vehicles and traditional cars. With an increasingly important role in fighting the climate crisis, cities are particularly interested in how to make the total cost of electric vehicles more competitive with gas cars. This thesis investigates the effect of city policies on the difference between the total cost of ownership of electric vehicles and comparable gas cars. The study ultimately aims to identify opportunities for cities to increase the cost-competitiveness of electric vehicles. </a:t>
            </a:r>
          </a:p>
          <a:p>
            <a:pPr marL="0" indent="0">
              <a:lnSpc>
                <a:spcPct val="120000"/>
              </a:lnSpc>
              <a:spcBef>
                <a:spcPts val="800"/>
              </a:spcBef>
              <a:buNone/>
            </a:pPr>
            <a:r>
              <a:rPr lang="en-US" sz="4800" dirty="0"/>
              <a:t>After calculating the difference in the total cost of ownership of 3 popular electric vehicle models and 3 comparable gas cars across 38 US cities, the study analyzed the current state of city electric vehicle policy through statistical and observational assessments. These assessments helped evaluate major sources of cost burdens for EVs which were used to identify opportunities for policy intervention.</a:t>
            </a:r>
          </a:p>
          <a:p>
            <a:pPr marL="0" indent="0">
              <a:lnSpc>
                <a:spcPct val="120000"/>
              </a:lnSpc>
              <a:spcBef>
                <a:spcPts val="800"/>
              </a:spcBef>
              <a:buNone/>
            </a:pPr>
            <a:r>
              <a:rPr lang="en-US" sz="4800" dirty="0"/>
              <a:t>Results show that city policies need to reduce electric vehicle costs by an average of $4,028 in order for the total cost of ownership of electric vehicles to equal gas cars. Current policy is insufficient to close this gap, reducing electric vehicles costs only by an average of $1,667. A reason for this gap could be that only 29% of cities tailor their policies to their sources of high costs. A scenario analysis supported this reason, where a scenario in which cities tailored policies to their highest cost burdens gave electric vehicles a $737 advantage over gas cars on average. These results indicate that in order to increase the impact of policy, cities should tailor policies to respond to their unique cost structures.</a:t>
            </a:r>
          </a:p>
          <a:p>
            <a:endParaRPr lang="en-US" dirty="0"/>
          </a:p>
        </p:txBody>
      </p:sp>
    </p:spTree>
    <p:extLst>
      <p:ext uri="{BB962C8B-B14F-4D97-AF65-F5344CB8AC3E}">
        <p14:creationId xmlns:p14="http://schemas.microsoft.com/office/powerpoint/2010/main" val="40203083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22608</TotalTime>
  <Words>968</Words>
  <Application>Microsoft Macintosh PowerPoint</Application>
  <PresentationFormat>On-screen Show (4:3)</PresentationFormat>
  <Paragraphs>33</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What goes into an abstract?</vt:lpstr>
      <vt:lpstr>PowerPoint Presentation</vt:lpstr>
      <vt:lpstr>Abstract components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Malgosia Madajewicz</cp:lastModifiedBy>
  <cp:revision>32</cp:revision>
  <dcterms:created xsi:type="dcterms:W3CDTF">2019-10-14T18:21:46Z</dcterms:created>
  <dcterms:modified xsi:type="dcterms:W3CDTF">2022-11-17T18:31:15Z</dcterms:modified>
</cp:coreProperties>
</file>