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4" r:id="rId1"/>
  </p:sldMasterIdLst>
  <p:notesMasterIdLst>
    <p:notesMasterId r:id="rId44"/>
  </p:notesMasterIdLst>
  <p:handoutMasterIdLst>
    <p:handoutMasterId r:id="rId45"/>
  </p:handoutMasterIdLst>
  <p:sldIdLst>
    <p:sldId id="343" r:id="rId2"/>
    <p:sldId id="321" r:id="rId3"/>
    <p:sldId id="309" r:id="rId4"/>
    <p:sldId id="258" r:id="rId5"/>
    <p:sldId id="269" r:id="rId6"/>
    <p:sldId id="267" r:id="rId7"/>
    <p:sldId id="354" r:id="rId8"/>
    <p:sldId id="266" r:id="rId9"/>
    <p:sldId id="265" r:id="rId10"/>
    <p:sldId id="259" r:id="rId11"/>
    <p:sldId id="290" r:id="rId12"/>
    <p:sldId id="356" r:id="rId13"/>
    <p:sldId id="260" r:id="rId14"/>
    <p:sldId id="347" r:id="rId15"/>
    <p:sldId id="268" r:id="rId16"/>
    <p:sldId id="292" r:id="rId17"/>
    <p:sldId id="296" r:id="rId18"/>
    <p:sldId id="352" r:id="rId19"/>
    <p:sldId id="297" r:id="rId20"/>
    <p:sldId id="353" r:id="rId21"/>
    <p:sldId id="351" r:id="rId22"/>
    <p:sldId id="350" r:id="rId23"/>
    <p:sldId id="261" r:id="rId24"/>
    <p:sldId id="287" r:id="rId25"/>
    <p:sldId id="326" r:id="rId26"/>
    <p:sldId id="278" r:id="rId27"/>
    <p:sldId id="262" r:id="rId28"/>
    <p:sldId id="263" r:id="rId29"/>
    <p:sldId id="298" r:id="rId30"/>
    <p:sldId id="328" r:id="rId31"/>
    <p:sldId id="304" r:id="rId32"/>
    <p:sldId id="275" r:id="rId33"/>
    <p:sldId id="280" r:id="rId34"/>
    <p:sldId id="282" r:id="rId35"/>
    <p:sldId id="276" r:id="rId36"/>
    <p:sldId id="273" r:id="rId37"/>
    <p:sldId id="272" r:id="rId38"/>
    <p:sldId id="283" r:id="rId39"/>
    <p:sldId id="264" r:id="rId40"/>
    <p:sldId id="305" r:id="rId41"/>
    <p:sldId id="316" r:id="rId42"/>
    <p:sldId id="348" r:id="rId43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0000"/>
    <a:srgbClr val="9999FF"/>
    <a:srgbClr val="FFFF99"/>
    <a:srgbClr val="009900"/>
    <a:srgbClr val="FFFF00"/>
    <a:srgbClr val="0033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27" autoAdjust="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04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09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344EF3B-7615-4272-8A92-B93A2C085C48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Arsenic is naturally in sediments</a:t>
            </a:r>
          </a:p>
          <a:p>
            <a:r>
              <a:rPr lang="en-US"/>
              <a:t>What we know about the release pathway – how carbon is involved. Heterotrophic microbial respiration.</a:t>
            </a:r>
          </a:p>
          <a:p>
            <a:r>
              <a:rPr lang="en-US"/>
              <a:t>Iron reduction hypothesis – extra electrons from respiration dumped onto Iron, the now reduced iron is not as attractive to arsenic so it pops off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73BACD8-B02A-4171-B27D-E610130FB96B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019C5F-019F-B34F-A933-3D06110ED1AA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77323-F3A5-274C-A611-5F253BD415E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87D13-A5CE-204F-8C5A-832DB628F766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969B-8D76-0547-B251-0713ACA6B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BE481B5D-3ADE-664E-AE0E-0550C00058C9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5B51BC1-2741-7D40-BBF6-1917985682B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BAFA0-B769-F342-B362-40F04F95182B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9E93-1FA0-C440-8957-6FC8E4746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3CDFE-E57B-4942-A5D5-8470AA2A6165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B7C02F9-B2E4-0645-A4D2-49174F07EA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2AB53-3ECF-A64D-8A53-75ED7E960A13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E1E6F-ADC2-354D-8BF9-2687879F0E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3DA-236A-CA48-BFC9-0F9EF7CFE9ED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DB8A8-7B2E-B646-94CF-D6CAC885F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C9545-A1B1-2A4F-B8CE-1C552711F77D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84CB-9590-3A4C-8CE1-7ACFFAC8B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E02E6-51F6-114F-8E21-3F019BC1CE01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F192C-CECF-6F40-A70F-FBB4D7C24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F760C-CB93-1D4A-8B17-C45BD6C0CF93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13C9E-A450-4844-A3FF-FB28BE9D5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5E875C68-DC86-6545-8F9C-7AD547D5F57E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BDABB4F2-67BA-854E-8EAD-5E9ADA82E2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809D259-431F-8946-9E48-F4B0CF0BE793}" type="datetime1">
              <a:rPr lang="en-US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4AB355A-3136-EB4E-8919-D88DE8FF06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7" r:id="rId2"/>
    <p:sldLayoutId id="2147483922" r:id="rId3"/>
    <p:sldLayoutId id="2147483923" r:id="rId4"/>
    <p:sldLayoutId id="2147483924" r:id="rId5"/>
    <p:sldLayoutId id="2147483918" r:id="rId6"/>
    <p:sldLayoutId id="2147483925" r:id="rId7"/>
    <p:sldLayoutId id="2147483919" r:id="rId8"/>
    <p:sldLayoutId id="2147483926" r:id="rId9"/>
    <p:sldLayoutId id="2147483920" r:id="rId10"/>
    <p:sldLayoutId id="21474839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rryfoxtheatre.com/theatre_specifications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omas.edu/ced/auditorium/Auditorium-side%20view%20of%20stage-empty.jpg&amp;imgrefurl=http://www.thomas.edu/facilities/auditorium/index.htm&amp;h=1960&amp;w=3008&amp;sz=2525&amp;hl=en&amp;start=10&amp;tbnid=_4JfUh6Iz1JyCM:&amp;tbnh=98&amp;tbnw=150&amp;prev=/images?q=empty+auditorium&amp;svnum=10&amp;hl=en&amp;lr=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omas.edu/facilities/auditorium/index.htm" TargetMode="Externa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cni.ac.uk/.../netmanage/networkindex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924800" cy="1524000"/>
          </a:xfrm>
        </p:spPr>
        <p:txBody>
          <a:bodyPr lIns="90488" tIns="44450" rIns="90488" bIns="4445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cap="none" dirty="0" smtClean="0">
                <a:solidFill>
                  <a:schemeClr val="tx1"/>
                </a:solidFill>
              </a:rPr>
              <a:t>Giving Research Presentations</a:t>
            </a:r>
            <a:endParaRPr lang="en-US" sz="7000" cap="none" dirty="0">
              <a:solidFill>
                <a:schemeClr val="tx1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25" y="6518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3448050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Figures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772400" cy="4267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500"/>
              <a:t>‘1 figure </a:t>
            </a:r>
            <a:r>
              <a:rPr lang="en-US" sz="2500">
                <a:sym typeface="Symbol" charset="2"/>
              </a:rPr>
              <a:t></a:t>
            </a:r>
            <a:r>
              <a:rPr lang="en-US" sz="2500"/>
              <a:t> 1000 words’</a:t>
            </a:r>
          </a:p>
          <a:p>
            <a:pPr eaLnBrk="1" hangingPunct="1"/>
            <a:r>
              <a:rPr lang="en-US" sz="2500"/>
              <a:t>Figures should be readable, understandable, uncluttered</a:t>
            </a:r>
          </a:p>
          <a:p>
            <a:pPr eaLnBrk="1" hangingPunct="1"/>
            <a:r>
              <a:rPr lang="en-US" sz="2500"/>
              <a:t>Keep figures simple, use color logically for clarification</a:t>
            </a:r>
          </a:p>
          <a:p>
            <a:pPr lvl="1" eaLnBrk="1" hangingPunct="1"/>
            <a:r>
              <a:rPr lang="en-US">
                <a:solidFill>
                  <a:srgbClr val="9999FF"/>
                </a:solidFill>
              </a:rPr>
              <a:t>Blue = cold</a:t>
            </a:r>
            <a:r>
              <a:rPr lang="en-US">
                <a:solidFill>
                  <a:srgbClr val="FFFF00"/>
                </a:solidFill>
              </a:rPr>
              <a:t>, </a:t>
            </a:r>
            <a:r>
              <a:rPr lang="en-US">
                <a:solidFill>
                  <a:srgbClr val="FF0000"/>
                </a:solidFill>
              </a:rPr>
              <a:t>red = warm, </a:t>
            </a:r>
            <a:r>
              <a:rPr lang="en-US">
                <a:solidFill>
                  <a:schemeClr val="tx2"/>
                </a:solidFill>
              </a:rPr>
              <a:t>dark = little</a:t>
            </a:r>
            <a:r>
              <a:rPr lang="en-US">
                <a:solidFill>
                  <a:srgbClr val="B2B2B2"/>
                </a:solidFill>
              </a:rPr>
              <a:t>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D6A300"/>
                </a:solidFill>
              </a:rPr>
              <a:t>bright = a lot</a:t>
            </a:r>
          </a:p>
          <a:p>
            <a:pPr lvl="1" eaLnBrk="1" hangingPunct="1"/>
            <a:r>
              <a:rPr lang="en-US">
                <a:solidFill>
                  <a:srgbClr val="FFFF00"/>
                </a:solidFill>
              </a:rPr>
              <a:t>Invisible color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</a:rPr>
              <a:t>Meaning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attached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to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colors</a:t>
            </a:r>
            <a:r>
              <a:rPr lang="en-US"/>
              <a:t> (color blindness is more common than you think</a:t>
            </a:r>
          </a:p>
          <a:p>
            <a:pPr eaLnBrk="1" hangingPunct="1"/>
            <a:r>
              <a:rPr lang="en-US" sz="2500"/>
              <a:t>Explain axes and variables</a:t>
            </a:r>
          </a:p>
          <a:p>
            <a:pPr eaLnBrk="1" hangingPunct="1"/>
            <a:r>
              <a:rPr lang="en-US" sz="2500"/>
              <a:t>Include reference for data and images on figure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132388" y="6230938"/>
            <a:ext cx="37068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572000" y="762000"/>
            <a:ext cx="4572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Times" charset="0"/>
              </a:rPr>
              <a:t>Emk1 knockdown inhibits lumen formation in MDCK cells:</a:t>
            </a:r>
          </a:p>
          <a:p>
            <a:pPr eaLnBrk="0" hangingPunct="0"/>
            <a:endParaRPr lang="en-US" sz="1600" dirty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" charset="0"/>
              </a:rPr>
              <a:t>RT-PCR: EMK1 is effectively knocked down in MDCK cells 24 hours after transfection with P-SUPER (control) or P-SUPER-siEMK1 plasmid; knockdown confirmed on the right with antibodies to EMK1.</a:t>
            </a:r>
          </a:p>
          <a:p>
            <a:pPr eaLnBrk="0" hangingPunct="0">
              <a:buFontTx/>
              <a:buChar char="-"/>
            </a:pPr>
            <a:endParaRPr lang="en-US" sz="1600" dirty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Collagen overlay assay:  cells cultured 24 h on collagen I before being overlaid with additional collagen on the apical surface,  analyzed 24 h later. Note the lack of lumen in EMK1-KO cultures.</a:t>
            </a:r>
          </a:p>
          <a:p>
            <a:pPr eaLnBrk="0" hangingPunct="0">
              <a:buFontTx/>
              <a:buChar char="-"/>
            </a:pPr>
            <a:endParaRPr lang="en-US" sz="1600" dirty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Ca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switch: control or EMK1-KO cells were plated in low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Ca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medium 24 h upon transfection with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pSUPER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or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pSUPER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-KO. After 12 h, cultures were switched to normal medium for 24 h. Transmission EM of cells sectioned perpendicular to the substratum shows lack of microvilli in EMK1-KO cells.</a:t>
            </a:r>
            <a:endParaRPr lang="en-US" sz="1600" dirty="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343400" y="5959475"/>
            <a:ext cx="4648200" cy="8223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http://www.fw.msu.edu/orgs/gso/documents/GSOWorkshopDocsSp2006/PresentationTipsinPowerPoint.ppt#428,1,Tips for Preparing and Giving  an Effective Scientific Presentation using </a:t>
            </a:r>
            <a:r>
              <a:rPr lang="en-US" sz="1200" dirty="0" err="1"/>
              <a:t>Powerpoint</a:t>
            </a:r>
            <a:endParaRPr lang="en-US" sz="1200" dirty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4019550" cy="67056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2209800"/>
            <a:ext cx="4419600" cy="22775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100" dirty="0" smtClean="0"/>
              <a:t>WAY TOO BUSY!!!!</a:t>
            </a:r>
            <a:endParaRPr lang="en-US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47899" y="0"/>
            <a:ext cx="4572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Arsenic Over Time</a:t>
            </a:r>
            <a:endParaRPr lang="en-US" sz="44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8290" y="64008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 increase the amount of arsenic released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200400" cy="1219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Cartoons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86200"/>
            <a:ext cx="8305800" cy="2590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600"/>
              <a:t>Create a summary cartoon, flow chart or concept map with major findings, or an illustration of the processes or problem</a:t>
            </a:r>
          </a:p>
          <a:p>
            <a:pPr lvl="1" eaLnBrk="1" hangingPunct="1"/>
            <a:r>
              <a:rPr lang="en-US" sz="2000"/>
              <a:t>Consider showing it at the beginning and the end</a:t>
            </a:r>
          </a:p>
          <a:p>
            <a:pPr eaLnBrk="1" hangingPunct="1"/>
            <a:r>
              <a:rPr lang="en-US" sz="2600"/>
              <a:t>You can use web sources for figures</a:t>
            </a:r>
          </a:p>
          <a:p>
            <a:pPr lvl="1" eaLnBrk="1" hangingPunct="1"/>
            <a:r>
              <a:rPr lang="en-US" sz="2000"/>
              <a:t>Include reference!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04800"/>
            <a:ext cx="5105400" cy="341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/>
              <a:t>Arsenic source - naturally in sediments</a:t>
            </a:r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/>
            <a:endParaRPr lang="en-US" sz="2400"/>
          </a:p>
          <a:p>
            <a:pPr marL="342900" indent="-342900"/>
            <a:r>
              <a:rPr lang="en-US" sz="2400"/>
              <a:t>Arsenic release pathway - requires microbes and organic carbon</a:t>
            </a:r>
            <a:endParaRPr lang="en-US" sz="2400" u="sng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200" y="762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>
                <a:solidFill>
                  <a:schemeClr val="accent2"/>
                </a:solidFill>
              </a:rPr>
              <a:t>Arsenic </a:t>
            </a:r>
            <a:r>
              <a:rPr lang="en-US" sz="3200" b="1">
                <a:solidFill>
                  <a:schemeClr val="accent2"/>
                </a:solidFill>
                <a:sym typeface="Wingdings" pitchFamily="2" charset="2"/>
              </a:rPr>
              <a:t> Carbon  DNA</a:t>
            </a:r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38200" y="1219200"/>
            <a:ext cx="2743200" cy="2133600"/>
          </a:xfrm>
          <a:prstGeom prst="irregularSeal1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362200" y="2286000"/>
            <a:ext cx="533400" cy="5381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600200" y="1503363"/>
            <a:ext cx="533400" cy="4778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62200" y="235743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00200" y="1503363"/>
            <a:ext cx="914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As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648200" y="4191000"/>
            <a:ext cx="2057400" cy="1524000"/>
          </a:xfrm>
          <a:prstGeom prst="irregularSeal1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200900" y="4038600"/>
            <a:ext cx="571500" cy="457200"/>
            <a:chOff x="4248" y="2944"/>
            <a:chExt cx="432" cy="320"/>
          </a:xfrm>
        </p:grpSpPr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4248" y="2944"/>
              <a:ext cx="360" cy="32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4248" y="2960"/>
              <a:ext cx="43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As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0" y="4038600"/>
            <a:ext cx="2438400" cy="2133600"/>
            <a:chOff x="2224" y="2872"/>
            <a:chExt cx="1184" cy="976"/>
          </a:xfrm>
        </p:grpSpPr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2224" y="2872"/>
              <a:ext cx="1184" cy="976"/>
            </a:xfrm>
            <a:custGeom>
              <a:avLst/>
              <a:gdLst/>
              <a:ahLst/>
              <a:cxnLst>
                <a:cxn ang="0">
                  <a:pos x="96" y="488"/>
                </a:cxn>
                <a:cxn ang="0">
                  <a:pos x="96" y="920"/>
                </a:cxn>
                <a:cxn ang="0">
                  <a:pos x="672" y="824"/>
                </a:cxn>
                <a:cxn ang="0">
                  <a:pos x="1104" y="824"/>
                </a:cxn>
                <a:cxn ang="0">
                  <a:pos x="1152" y="344"/>
                </a:cxn>
                <a:cxn ang="0">
                  <a:pos x="912" y="8"/>
                </a:cxn>
                <a:cxn ang="0">
                  <a:pos x="480" y="296"/>
                </a:cxn>
                <a:cxn ang="0">
                  <a:pos x="144" y="344"/>
                </a:cxn>
                <a:cxn ang="0">
                  <a:pos x="96" y="488"/>
                </a:cxn>
              </a:cxnLst>
              <a:rect l="0" t="0" r="r" b="b"/>
              <a:pathLst>
                <a:path w="1184" h="976">
                  <a:moveTo>
                    <a:pt x="96" y="488"/>
                  </a:moveTo>
                  <a:cubicBezTo>
                    <a:pt x="88" y="584"/>
                    <a:pt x="0" y="864"/>
                    <a:pt x="96" y="920"/>
                  </a:cubicBezTo>
                  <a:cubicBezTo>
                    <a:pt x="192" y="976"/>
                    <a:pt x="504" y="840"/>
                    <a:pt x="672" y="824"/>
                  </a:cubicBezTo>
                  <a:cubicBezTo>
                    <a:pt x="840" y="808"/>
                    <a:pt x="1024" y="904"/>
                    <a:pt x="1104" y="824"/>
                  </a:cubicBezTo>
                  <a:cubicBezTo>
                    <a:pt x="1184" y="744"/>
                    <a:pt x="1184" y="480"/>
                    <a:pt x="1152" y="344"/>
                  </a:cubicBezTo>
                  <a:cubicBezTo>
                    <a:pt x="1120" y="208"/>
                    <a:pt x="1024" y="16"/>
                    <a:pt x="912" y="8"/>
                  </a:cubicBezTo>
                  <a:cubicBezTo>
                    <a:pt x="800" y="0"/>
                    <a:pt x="608" y="240"/>
                    <a:pt x="480" y="296"/>
                  </a:cubicBezTo>
                  <a:cubicBezTo>
                    <a:pt x="352" y="352"/>
                    <a:pt x="208" y="312"/>
                    <a:pt x="144" y="344"/>
                  </a:cubicBezTo>
                  <a:cubicBezTo>
                    <a:pt x="80" y="376"/>
                    <a:pt x="104" y="392"/>
                    <a:pt x="96" y="48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560" y="3312"/>
              <a:ext cx="720" cy="16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Microbe</a:t>
              </a:r>
            </a:p>
          </p:txBody>
        </p:sp>
      </p:grp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066800" y="5486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8200" y="4876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914400" y="49672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066800" y="5486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00200" y="5029200"/>
            <a:ext cx="457200" cy="457200"/>
            <a:chOff x="1536" y="3216"/>
            <a:chExt cx="288" cy="288"/>
          </a:xfrm>
        </p:grpSpPr>
        <p:sp>
          <p:nvSpPr>
            <p:cNvPr id="10268" name="Oval 28"/>
            <p:cNvSpPr>
              <a:spLocks noChangeArrowheads="1"/>
            </p:cNvSpPr>
            <p:nvPr/>
          </p:nvSpPr>
          <p:spPr bwMode="auto">
            <a:xfrm>
              <a:off x="1536" y="32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584" y="3273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</p:grp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12192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Sediment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419600" y="6172200"/>
            <a:ext cx="457200" cy="457200"/>
            <a:chOff x="1536" y="3216"/>
            <a:chExt cx="288" cy="288"/>
          </a:xfrm>
        </p:grpSpPr>
        <p:sp>
          <p:nvSpPr>
            <p:cNvPr id="10294" name="Oval 54"/>
            <p:cNvSpPr>
              <a:spLocks noChangeArrowheads="1"/>
            </p:cNvSpPr>
            <p:nvPr/>
          </p:nvSpPr>
          <p:spPr bwMode="auto">
            <a:xfrm>
              <a:off x="1536" y="32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>
              <a:off x="1584" y="3273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</p:grp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4800600" y="61722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4876800" y="6324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838200" y="5943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Organic Carbon</a:t>
            </a:r>
          </a:p>
        </p:txBody>
      </p:sp>
      <p:cxnSp>
        <p:nvCxnSpPr>
          <p:cNvPr id="10303" name="AutoShape 63"/>
          <p:cNvCxnSpPr>
            <a:cxnSpLocks noChangeShapeType="1"/>
            <a:stCxn id="10272" idx="0"/>
            <a:endCxn id="10264" idx="6"/>
          </p:cNvCxnSpPr>
          <p:nvPr/>
        </p:nvCxnSpPr>
        <p:spPr bwMode="auto">
          <a:xfrm rot="16200000">
            <a:off x="2735263" y="3817937"/>
            <a:ext cx="433388" cy="2170113"/>
          </a:xfrm>
          <a:prstGeom prst="curvedConnector3">
            <a:avLst>
              <a:gd name="adj1" fmla="val 161171"/>
            </a:avLst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04" name="AutoShape 64"/>
          <p:cNvCxnSpPr>
            <a:cxnSpLocks noChangeShapeType="1"/>
          </p:cNvCxnSpPr>
          <p:nvPr/>
        </p:nvCxnSpPr>
        <p:spPr bwMode="auto">
          <a:xfrm rot="16200000" flipH="1">
            <a:off x="4300537" y="6065838"/>
            <a:ext cx="606425" cy="63500"/>
          </a:xfrm>
          <a:prstGeom prst="curvedConnector2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3048000" y="60642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Inorganic Carbon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867400" y="5029200"/>
            <a:ext cx="533400" cy="457200"/>
            <a:chOff x="4248" y="2944"/>
            <a:chExt cx="432" cy="320"/>
          </a:xfrm>
        </p:grpSpPr>
        <p:sp>
          <p:nvSpPr>
            <p:cNvPr id="10307" name="Oval 67"/>
            <p:cNvSpPr>
              <a:spLocks noChangeArrowheads="1"/>
            </p:cNvSpPr>
            <p:nvPr/>
          </p:nvSpPr>
          <p:spPr bwMode="auto">
            <a:xfrm>
              <a:off x="4248" y="2944"/>
              <a:ext cx="360" cy="32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Text Box 68"/>
            <p:cNvSpPr txBox="1">
              <a:spLocks noChangeArrowheads="1"/>
            </p:cNvSpPr>
            <p:nvPr/>
          </p:nvSpPr>
          <p:spPr bwMode="auto">
            <a:xfrm>
              <a:off x="4248" y="2960"/>
              <a:ext cx="43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As</a:t>
              </a:r>
            </a:p>
          </p:txBody>
        </p:sp>
      </p:grpSp>
      <p:cxnSp>
        <p:nvCxnSpPr>
          <p:cNvPr id="10309" name="AutoShape 69"/>
          <p:cNvCxnSpPr>
            <a:cxnSpLocks noChangeShapeType="1"/>
            <a:endCxn id="10263" idx="1"/>
          </p:cNvCxnSpPr>
          <p:nvPr/>
        </p:nvCxnSpPr>
        <p:spPr bwMode="auto">
          <a:xfrm flipV="1">
            <a:off x="5840413" y="4229100"/>
            <a:ext cx="1360487" cy="381000"/>
          </a:xfrm>
          <a:prstGeom prst="curvedConnector3">
            <a:avLst>
              <a:gd name="adj1" fmla="val 48421"/>
            </a:avLst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7391400" y="44640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Solubilized Arsenic</a:t>
            </a: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4114800" y="6262688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4191000" y="64150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chemeClr val="tx1"/>
                </a:solidFill>
              </a:rPr>
              <a:t>Preparing the Presentation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Average not more than 1 slide per minute</a:t>
            </a:r>
          </a:p>
          <a:p>
            <a:pPr eaLnBrk="1" hangingPunct="1"/>
            <a:r>
              <a:rPr lang="en-US" sz="2600" dirty="0" err="1"/>
              <a:t>Powerpoint</a:t>
            </a:r>
            <a:r>
              <a:rPr lang="en-US" sz="2600" dirty="0"/>
              <a:t>, Keynote, </a:t>
            </a:r>
            <a:r>
              <a:rPr lang="en-US" sz="2600" dirty="0" err="1"/>
              <a:t>pdf</a:t>
            </a:r>
            <a:r>
              <a:rPr lang="en-US" sz="2600" dirty="0"/>
              <a:t> are standard</a:t>
            </a:r>
          </a:p>
          <a:p>
            <a:pPr lvl="1" eaLnBrk="1" hangingPunct="1"/>
            <a:r>
              <a:rPr lang="en-US" sz="2000" dirty="0" smtClean="0"/>
              <a:t>Avoid others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Prezi</a:t>
            </a:r>
            <a:r>
              <a:rPr lang="en-US" sz="2000" dirty="0" smtClean="0"/>
              <a:t> does not work as well.  </a:t>
            </a:r>
          </a:p>
          <a:p>
            <a:pPr eaLnBrk="1" hangingPunct="1"/>
            <a:r>
              <a:rPr lang="en-US" sz="2600" dirty="0"/>
              <a:t>No sounds! </a:t>
            </a:r>
            <a:r>
              <a:rPr lang="en-US" sz="2600" dirty="0" smtClean="0"/>
              <a:t>Some (1) </a:t>
            </a:r>
            <a:r>
              <a:rPr lang="en-US" sz="2600" dirty="0"/>
              <a:t>logical animations </a:t>
            </a:r>
            <a:r>
              <a:rPr lang="en-US" sz="2600" dirty="0" smtClean="0"/>
              <a:t>might be good.</a:t>
            </a:r>
          </a:p>
          <a:p>
            <a:pPr eaLnBrk="1" hangingPunct="1"/>
            <a:r>
              <a:rPr lang="en-US" sz="2600" dirty="0" smtClean="0"/>
              <a:t>Use </a:t>
            </a:r>
            <a:r>
              <a:rPr lang="en-US" sz="2600" dirty="0"/>
              <a:t>3-7 bullets per page</a:t>
            </a:r>
          </a:p>
          <a:p>
            <a:pPr lvl="1" eaLnBrk="1" hangingPunct="1"/>
            <a:r>
              <a:rPr lang="en-US" sz="2000" dirty="0"/>
              <a:t>Avoid writing out, and especially reading, long and complete sentences on slides because it is really boring to the audience</a:t>
            </a:r>
          </a:p>
          <a:p>
            <a:pPr eaLnBrk="1" hangingPunct="1"/>
            <a:r>
              <a:rPr lang="en-US" sz="2600" dirty="0"/>
              <a:t>Slide appearance (font, colors) should be consistent</a:t>
            </a:r>
          </a:p>
          <a:p>
            <a:pPr eaLnBrk="1" hangingPunct="1"/>
            <a:r>
              <a:rPr lang="en-US" sz="2600" dirty="0" err="1" smtClean="0"/>
              <a:t>Speelcheck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What Font to Use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43050" y="1279525"/>
            <a:ext cx="5772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US" sz="2400" dirty="0">
                <a:latin typeface="Comic Sans MS" charset="0"/>
              </a:rPr>
              <a:t>Type size should be 18 points or larger: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dirty="0">
                <a:latin typeface="Comic Sans MS" charset="0"/>
              </a:rPr>
              <a:t>18 point</a:t>
            </a:r>
            <a:endParaRPr lang="en-US" sz="2400" dirty="0">
              <a:latin typeface="Comic Sans MS" charset="0"/>
            </a:endParaRPr>
          </a:p>
          <a:p>
            <a:pPr algn="ctr" eaLnBrk="0" hangingPunct="0">
              <a:lnSpc>
                <a:spcPct val="160000"/>
              </a:lnSpc>
            </a:pPr>
            <a:r>
              <a:rPr lang="en-US" sz="2000" dirty="0">
                <a:latin typeface="Comic Sans MS" charset="0"/>
              </a:rPr>
              <a:t>20 point</a:t>
            </a:r>
            <a:endParaRPr lang="en-US" sz="2400" dirty="0">
              <a:latin typeface="Comic Sans MS" charset="0"/>
            </a:endParaRPr>
          </a:p>
          <a:p>
            <a:pPr algn="ctr" eaLnBrk="0" hangingPunct="0">
              <a:lnSpc>
                <a:spcPct val="160000"/>
              </a:lnSpc>
            </a:pPr>
            <a:r>
              <a:rPr lang="en-US" sz="2400" dirty="0">
                <a:latin typeface="Comic Sans MS" charset="0"/>
              </a:rPr>
              <a:t>24 point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sz="2800" dirty="0">
                <a:latin typeface="Comic Sans MS" charset="0"/>
              </a:rPr>
              <a:t>28 point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sz="3600" dirty="0">
                <a:latin typeface="Comic Sans MS" charset="0"/>
              </a:rPr>
              <a:t>36 point</a:t>
            </a:r>
            <a:endParaRPr lang="en-US" sz="2400" dirty="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344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* References can be in 12-14 point font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8768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http://www.fw.msu.edu/orgs/gso/documents/GSOWorkshopDocsSp2006/PresentationTipsinPowerPoint.ppt#307,6,Powerpoint basics: 1.  What font to use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143000" y="5029200"/>
            <a:ext cx="7315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AVOID USING ALL CAPITAL LETTERS BECAUSE IT’S MUCH HARDER TO READ</a:t>
            </a:r>
            <a:endParaRPr lang="en-US" sz="280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7253" y="228600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Serif</a:t>
            </a:r>
          </a:p>
          <a:p>
            <a:r>
              <a:rPr lang="en-US" dirty="0" smtClean="0"/>
              <a:t>Sans Serif</a:t>
            </a:r>
          </a:p>
          <a:p>
            <a:r>
              <a:rPr lang="en-US" dirty="0" smtClean="0">
                <a:latin typeface="Jokerman" pitchFamily="82" charset="0"/>
              </a:rPr>
              <a:t>annoying</a:t>
            </a:r>
            <a:endParaRPr lang="en-US" dirty="0"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Color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8001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Dark letters against a light background work</a:t>
            </a:r>
            <a:endParaRPr lang="en-US" sz="2400">
              <a:latin typeface="Trebuchet MS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33375" y="4419600"/>
            <a:ext cx="86582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Dark letters against a light background 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are best for smaller rooms, especially when the lights are on for teaching</a:t>
            </a:r>
            <a:endParaRPr lang="en-US" sz="2800">
              <a:latin typeface="Trebuchet MS" charset="0"/>
            </a:endParaRPr>
          </a:p>
          <a:p>
            <a:pPr algn="ctr" eaLnBrk="0" hangingPunct="0"/>
            <a:endParaRPr lang="en-US" sz="2800">
              <a:latin typeface="Times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648200" y="6096000"/>
            <a:ext cx="43434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161616"/>
                </a:solidFill>
              </a:rPr>
              <a:t>Color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8001000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 dirty="0">
                <a:solidFill>
                  <a:srgbClr val="161616"/>
                </a:solidFill>
                <a:latin typeface="Comic Sans MS" charset="0"/>
              </a:rPr>
              <a:t>Dark letters against a light background work</a:t>
            </a:r>
            <a:endParaRPr lang="en-US" sz="2400" dirty="0">
              <a:solidFill>
                <a:srgbClr val="161616"/>
              </a:solidFill>
              <a:latin typeface="Trebuchet MS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33375" y="4419600"/>
            <a:ext cx="86582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rgbClr val="161616"/>
                </a:solidFill>
                <a:latin typeface="Comic Sans MS" charset="0"/>
              </a:rPr>
              <a:t>Dark letters against a light background 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rgbClr val="161616"/>
                </a:solidFill>
                <a:latin typeface="Comic Sans MS" charset="0"/>
              </a:rPr>
              <a:t>are best for smaller rooms, especially when the lights are on for teaching</a:t>
            </a:r>
            <a:endParaRPr lang="en-US" sz="2800">
              <a:solidFill>
                <a:srgbClr val="161616"/>
              </a:solidFill>
              <a:latin typeface="Trebuchet MS" charset="0"/>
            </a:endParaRPr>
          </a:p>
          <a:p>
            <a:pPr algn="ctr" eaLnBrk="0" hangingPunct="0"/>
            <a:endParaRPr lang="en-US" sz="2800">
              <a:solidFill>
                <a:srgbClr val="161616"/>
              </a:solidFill>
              <a:latin typeface="Times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648200" y="6096000"/>
            <a:ext cx="4343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61616"/>
                </a:solidFill>
              </a:rPr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200">
                <a:solidFill>
                  <a:srgbClr val="FFFF00"/>
                </a:solidFill>
                <a:latin typeface="Garamond" charset="0"/>
              </a:rPr>
              <a:t>Color</a:t>
            </a:r>
            <a:endParaRPr lang="en-US" sz="4200">
              <a:solidFill>
                <a:schemeClr val="tx2"/>
              </a:solidFill>
              <a:latin typeface="Garamond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7315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rgbClr val="99CCFF"/>
                </a:solidFill>
                <a:latin typeface="Comic Sans MS" charset="0"/>
              </a:rPr>
              <a:t>Many experts feel that a dark blue or black background works best for talks in a large room</a:t>
            </a:r>
            <a:endParaRPr lang="en-US" sz="2400">
              <a:solidFill>
                <a:srgbClr val="99CCFF"/>
              </a:solidFill>
              <a:latin typeface="Trebuchet MS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35025" y="2743200"/>
            <a:ext cx="6862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charset="0"/>
              </a:rPr>
              <a:t>Light letters against a dark background </a:t>
            </a:r>
          </a:p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charset="0"/>
              </a:rPr>
              <a:t>also work</a:t>
            </a:r>
            <a:endParaRPr lang="en-US" sz="2400">
              <a:solidFill>
                <a:srgbClr val="99CCFF"/>
              </a:solidFill>
              <a:latin typeface="Comic Sans MS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006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724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900" dirty="0" smtClean="0"/>
              <a:t>Introduction-Why give talks</a:t>
            </a:r>
            <a:endParaRPr lang="en-US" sz="39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900" dirty="0" smtClean="0"/>
              <a:t>Structuring </a:t>
            </a:r>
            <a:r>
              <a:rPr lang="en-US" sz="3900" dirty="0"/>
              <a:t>your story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900" dirty="0"/>
              <a:t>Preparing your data/information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900" dirty="0"/>
              <a:t>Preparing and giving the presentation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900" dirty="0"/>
              <a:t>Concluding your presentation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900" dirty="0"/>
              <a:t>Handling questions and 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324600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(Some people like outline slides to keep focused and organized)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200">
                <a:solidFill>
                  <a:srgbClr val="FFFF00"/>
                </a:solidFill>
                <a:latin typeface="Garamond" charset="0"/>
              </a:rPr>
              <a:t>Color</a:t>
            </a:r>
            <a:endParaRPr lang="en-US" sz="4200">
              <a:solidFill>
                <a:schemeClr val="tx2"/>
              </a:solidFill>
              <a:latin typeface="Garamond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7315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Many experts feel that a dark blue or black background works best for talks in a large room</a:t>
            </a:r>
            <a:endParaRPr lang="en-US" sz="2400" dirty="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35025" y="2743200"/>
            <a:ext cx="6862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omic Sans MS" charset="0"/>
              </a:rPr>
              <a:t>Light letters against a dark background </a:t>
            </a:r>
          </a:p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omic Sans MS" charset="0"/>
              </a:rPr>
              <a:t>also work</a:t>
            </a:r>
            <a:endParaRPr lang="en-US" sz="24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006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200">
                <a:solidFill>
                  <a:srgbClr val="FFFF00"/>
                </a:solidFill>
                <a:latin typeface="Garamond" charset="0"/>
              </a:rPr>
              <a:t>Color</a:t>
            </a:r>
            <a:endParaRPr lang="en-US" sz="4200">
              <a:solidFill>
                <a:schemeClr val="tx2"/>
              </a:solidFill>
              <a:latin typeface="Garamond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7315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rgbClr val="99CCFF"/>
                </a:solidFill>
                <a:latin typeface="Comic Sans MS" charset="0"/>
              </a:rPr>
              <a:t>Many experts feel that a dark blue or black background works best for talks in a large room</a:t>
            </a:r>
            <a:endParaRPr lang="en-US" sz="2400">
              <a:solidFill>
                <a:srgbClr val="99CCFF"/>
              </a:solidFill>
              <a:latin typeface="Trebuchet MS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35025" y="2743200"/>
            <a:ext cx="6862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charset="0"/>
              </a:rPr>
              <a:t>Light letters against a dark background </a:t>
            </a:r>
          </a:p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charset="0"/>
              </a:rPr>
              <a:t>also work</a:t>
            </a:r>
            <a:endParaRPr lang="en-US" sz="2400">
              <a:solidFill>
                <a:srgbClr val="99CCFF"/>
              </a:solidFill>
              <a:latin typeface="Comic Sans MS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006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200">
                <a:solidFill>
                  <a:srgbClr val="FFFF00"/>
                </a:solidFill>
                <a:latin typeface="Garamond" charset="0"/>
              </a:rPr>
              <a:t>Color</a:t>
            </a:r>
            <a:endParaRPr lang="en-US" sz="4200">
              <a:solidFill>
                <a:schemeClr val="tx2"/>
              </a:solidFill>
              <a:latin typeface="Garamond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7315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rgbClr val="99CCFF"/>
                </a:solidFill>
                <a:latin typeface="Comic Sans MS" charset="0"/>
              </a:rPr>
              <a:t>Many experts feel that a dark blue or black background works best for talks in a large room</a:t>
            </a:r>
            <a:endParaRPr lang="en-US" sz="2400">
              <a:solidFill>
                <a:srgbClr val="99CCFF"/>
              </a:solidFill>
              <a:latin typeface="Trebuchet MS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35025" y="2743200"/>
            <a:ext cx="6862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charset="0"/>
              </a:rPr>
              <a:t>Light letters against a dark background </a:t>
            </a:r>
          </a:p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charset="0"/>
              </a:rPr>
              <a:t>also work</a:t>
            </a:r>
            <a:endParaRPr lang="en-US" sz="2400">
              <a:solidFill>
                <a:srgbClr val="99CCFF"/>
              </a:solidFill>
              <a:latin typeface="Comic Sans MS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006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Preparing Yourself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8686800" cy="4648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2800"/>
              <a:t>Immerse yourself in subject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/>
              <a:t>Web of Science/Google it: use the latest news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/>
              <a:t>Familiar with the projection equipment, remote control …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/>
              <a:t>Memory stick AND a laptop WITH power supply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/>
              <a:t>Print out copies of your slides (‘handouts’)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/>
              <a:t>Annotate and use as notes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/>
              <a:t>Review as you’re waiting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/>
              <a:t>Reference if everything crashes, the bulb blows</a:t>
            </a:r>
          </a:p>
          <a:p>
            <a:pPr lvl="1" eaLnBrk="1" hangingPunct="1">
              <a:spcBef>
                <a:spcPct val="40000"/>
              </a:spcBef>
            </a:pPr>
            <a:endParaRPr lang="en-US" sz="2800"/>
          </a:p>
        </p:txBody>
      </p:sp>
      <p:pic>
        <p:nvPicPr>
          <p:cNvPr id="26628" name="Picture 8" descr="seati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7622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5670550" y="6553200"/>
            <a:ext cx="3473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hlinkClick r:id="rId4"/>
              </a:rPr>
              <a:t>www.terryfoxtheatre.com/theatre_specification...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Rehearsing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05000"/>
            <a:ext cx="8534400" cy="40386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400" b="1" dirty="0"/>
              <a:t>Practice – actually stand up and say the words out loud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/>
              <a:t>Discover what you don’t understand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/>
              <a:t>Develop a natural flow and come up better with phrasings and ways to describe things – no </a:t>
            </a:r>
            <a:r>
              <a:rPr lang="en-US" sz="2400" dirty="0" err="1"/>
              <a:t>uptalk</a:t>
            </a:r>
            <a:r>
              <a:rPr lang="en-US" sz="2400" dirty="0"/>
              <a:t>!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u="sng" dirty="0"/>
              <a:t>Stay within the time limit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/>
              <a:t>Try speaking too loud to get a feeling where the upper limit is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/>
              <a:t>Don’t over rehearse or memorize the talk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48200" y="6172200"/>
            <a:ext cx="4065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http://www.fw.msu.edu/orgs/gso/documents/GSOWorkshopDocsSp2006/TipsforGivingaScientificPresentation.pdf</a:t>
            </a:r>
          </a:p>
        </p:txBody>
      </p:sp>
      <p:pic>
        <p:nvPicPr>
          <p:cNvPr id="27653" name="Picture 6" descr="Auditorium-side%2520view%2520of%2520stage-empt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04800"/>
            <a:ext cx="2114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30825" y="-76200"/>
            <a:ext cx="3584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hlinkClick r:id="rId5"/>
              </a:rPr>
              <a:t>www.thomas.edu/facilities/auditorium/index.htm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What to Wear 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6172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500" dirty="0"/>
              <a:t>Dress up – maybe wear a jacket?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dirty="0"/>
              <a:t>More formal attire makes you appear more authoritative and you show you care enough to try to look </a:t>
            </a:r>
            <a:r>
              <a:rPr lang="en-US" sz="2000" dirty="0" smtClean="0"/>
              <a:t>nice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“Snappy Casual”</a:t>
            </a: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500" dirty="0"/>
              <a:t>From “Ask Dr. Marty” </a:t>
            </a:r>
            <a:r>
              <a:rPr lang="en-US" sz="1900" dirty="0" err="1"/>
              <a:t>AnimalLabNews</a:t>
            </a:r>
            <a:r>
              <a:rPr lang="en-US" sz="1900" dirty="0"/>
              <a:t> (Jan-Feb 2007)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100" dirty="0"/>
              <a:t>Dark clothes are more powerful than light clothes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100" dirty="0"/>
              <a:t>Shirts or blouses with collars are better than collarless ones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100" dirty="0"/>
              <a:t>Clothes with pressed creases (!) are signs of power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endParaRPr lang="en-US" sz="2000" dirty="0"/>
          </a:p>
        </p:txBody>
      </p:sp>
      <p:pic>
        <p:nvPicPr>
          <p:cNvPr id="28676" name="Picture 9" descr="recensie_blink_malcom_gladw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19400"/>
            <a:ext cx="2079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5" descr="041008_presidential_deb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47663"/>
            <a:ext cx="25527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1336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Starting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5257800" cy="4267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dirty="0"/>
              <a:t>Starting out is the hardest part of the talk</a:t>
            </a:r>
            <a:endParaRPr lang="en-US" sz="2600" b="1" dirty="0"/>
          </a:p>
          <a:p>
            <a:pPr lvl="1" eaLnBrk="1" hangingPunct="1">
              <a:spcAft>
                <a:spcPts val="1200"/>
              </a:spcAft>
            </a:pPr>
            <a:r>
              <a:rPr lang="en-US" sz="2200" dirty="0"/>
              <a:t>Memorize the first few lines …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200" i="1" dirty="0"/>
              <a:t>“Hello, I’m</a:t>
            </a:r>
            <a:r>
              <a:rPr lang="en-US" sz="2200" i="1" dirty="0" smtClean="0"/>
              <a:t> Brian Mailloux. </a:t>
            </a:r>
            <a:r>
              <a:rPr lang="en-US" sz="2200" i="1" dirty="0"/>
              <a:t>The title of my presentation is, </a:t>
            </a:r>
            <a:r>
              <a:rPr lang="en-US" sz="2200" i="1" dirty="0" smtClean="0"/>
              <a:t>‘How to give a scientific talk.</a:t>
            </a:r>
            <a:r>
              <a:rPr lang="en-US" sz="2200" i="1" dirty="0"/>
              <a:t>’</a:t>
            </a:r>
            <a:r>
              <a:rPr lang="en-US" sz="2200" i="1" dirty="0" smtClean="0"/>
              <a:t>  By the end of this talk you should be able to give a scientific talk….</a:t>
            </a:r>
            <a:endParaRPr lang="en-US" sz="2200" i="1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62600" y="6172200"/>
            <a:ext cx="33528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http://www.fw.msu.edu/orgs/gso/documents/GSOWorkshopDocsSp2006/TipsforGivingaScientificPresentation.pdf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876800" cy="1295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Eye Contact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438400"/>
            <a:ext cx="8229600" cy="4114800"/>
          </a:xfrm>
        </p:spPr>
        <p:txBody>
          <a:bodyPr lIns="90488" tIns="44450" rIns="90488" bIns="44450"/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Experienced speakers:</a:t>
            </a:r>
            <a:endParaRPr lang="en-US" sz="3400" dirty="0"/>
          </a:p>
          <a:p>
            <a:pPr lvl="1" eaLnBrk="1" hangingPunct="1"/>
            <a:r>
              <a:rPr lang="en-US" sz="2000" dirty="0"/>
              <a:t>Speak freely and look directly at audience</a:t>
            </a:r>
          </a:p>
          <a:p>
            <a:pPr lvl="1" eaLnBrk="1" hangingPunct="1"/>
            <a:r>
              <a:rPr lang="en-US" sz="2000" dirty="0"/>
              <a:t>Remember to roam around the room – don’t lock onto 1 person!</a:t>
            </a:r>
          </a:p>
          <a:p>
            <a:pPr eaLnBrk="1" hangingPunct="1">
              <a:buFont typeface="Wingdings" charset="2"/>
              <a:buNone/>
            </a:pPr>
            <a:r>
              <a:rPr lang="en-US" dirty="0"/>
              <a:t>Inexperienced speakers:</a:t>
            </a:r>
            <a:endParaRPr lang="en-US" sz="3400" dirty="0"/>
          </a:p>
          <a:p>
            <a:pPr lvl="1" eaLnBrk="1" hangingPunct="1"/>
            <a:r>
              <a:rPr lang="en-US" sz="2000" dirty="0"/>
              <a:t>Put outline and key points of your presentation on your slides</a:t>
            </a:r>
          </a:p>
          <a:p>
            <a:pPr lvl="1" eaLnBrk="1" hangingPunct="1"/>
            <a:r>
              <a:rPr lang="en-US" sz="2000" dirty="0"/>
              <a:t>This procedure helps you be more comfortable</a:t>
            </a:r>
          </a:p>
          <a:p>
            <a:pPr lvl="2" eaLnBrk="1" hangingPunct="1"/>
            <a:r>
              <a:rPr lang="en-US" sz="2000" dirty="0"/>
              <a:t>You don’t have to remember what to say</a:t>
            </a:r>
          </a:p>
          <a:p>
            <a:pPr lvl="2" eaLnBrk="1" hangingPunct="1"/>
            <a:r>
              <a:rPr lang="en-US" sz="2000" dirty="0"/>
              <a:t>Eyes are on the slide not on you</a:t>
            </a:r>
          </a:p>
          <a:p>
            <a:pPr lvl="2" eaLnBrk="1" hangingPunct="1"/>
            <a:r>
              <a:rPr lang="en-US" sz="2000" dirty="0"/>
              <a:t>Key points are there in case you forget to say something and also for people who weren’t listening or who are visual learners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5715000" y="6507163"/>
            <a:ext cx="32242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http://www.metclubnyc.org/slide%20show.jpg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04800"/>
            <a:ext cx="3543300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chemeClr val="tx1"/>
                </a:solidFill>
              </a:rPr>
              <a:t>Presenting the Presentation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458200" cy="3733800"/>
          </a:xfrm>
        </p:spPr>
        <p:txBody>
          <a:bodyPr lIns="90488" tIns="44450" rIns="90488" bIns="44450"/>
          <a:lstStyle/>
          <a:p>
            <a:pPr eaLnBrk="1" hangingPunct="1">
              <a:spcAft>
                <a:spcPts val="1800"/>
              </a:spcAft>
            </a:pPr>
            <a:r>
              <a:rPr lang="en-US" dirty="0"/>
              <a:t>Stand where the figures can be </a:t>
            </a:r>
            <a:r>
              <a:rPr lang="en-US" dirty="0" smtClean="0"/>
              <a:t>seen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Track </a:t>
            </a:r>
            <a:r>
              <a:rPr lang="en-US" dirty="0"/>
              <a:t>your talk using the monitor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Not the </a:t>
            </a:r>
            <a:r>
              <a:rPr lang="en-US" dirty="0" smtClean="0"/>
              <a:t>screen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Pace yourself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400" dirty="0"/>
              <a:t>Figure out which slide is your half-way mark and use that to check your </a:t>
            </a:r>
            <a:r>
              <a:rPr lang="en-US" sz="2400" dirty="0" smtClean="0"/>
              <a:t>time</a:t>
            </a:r>
          </a:p>
          <a:p>
            <a:pPr eaLnBrk="1" hangingPunct="1">
              <a:spcAft>
                <a:spcPts val="1800"/>
              </a:spcAft>
            </a:pPr>
            <a:r>
              <a:rPr lang="en-US" sz="2700" dirty="0" smtClean="0"/>
              <a:t>Pause between slides to capture your thoughts.  </a:t>
            </a:r>
            <a:endParaRPr lang="en-US" sz="2700" dirty="0"/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4821238" y="6321425"/>
            <a:ext cx="38592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http://www.dvd-photo-slideshow.com/screenshot/01.gif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772400" cy="1627188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Some “Don’ts”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Don’t apologize or make comments about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/>
              <a:t>“I hope you’re not bored</a:t>
            </a:r>
            <a:r>
              <a:rPr lang="en-US" sz="2500" dirty="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Never say “sorry”.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/>
              <a:t>“I was working on this ‘til 3 am”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Don’t overuse the pointer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Don’t try to be cute and don’t force being </a:t>
            </a:r>
            <a:r>
              <a:rPr lang="en-US" dirty="0" smtClean="0"/>
              <a:t>funny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Stay formal.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Don’t forget acknowledgements, always give proper credit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Tip: Everyone in the audience has come to listen to your lecture with the secret hope of hearing their work </a:t>
            </a:r>
            <a:r>
              <a:rPr lang="en-US" sz="2000" dirty="0" smtClean="0"/>
              <a:t>mentioned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/>
              <a:t>D</a:t>
            </a:r>
            <a:r>
              <a:rPr lang="en-US" dirty="0" smtClean="0"/>
              <a:t>o not raise your voice at the end of sentences.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3200" b="1" i="1"/>
              <a:t>“If you don’t kick things around with people,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3200" b="1" i="1"/>
              <a:t>you are out of it. 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3200" b="1" i="1"/>
              <a:t>Nobody, I always say, can be anybody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3200" b="1" i="1"/>
              <a:t>without somebody around.”</a:t>
            </a:r>
            <a:r>
              <a:rPr lang="en-US" sz="2800" b="1"/>
              <a:t> 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400"/>
              <a:t>Physicist John Wheeler</a:t>
            </a:r>
            <a:endParaRPr lang="en-US" sz="26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638800" y="63246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438400" y="578643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w Cen MT" charset="0"/>
              </a:rPr>
              <a:t>Csikszentmihalyi, 1996 “Creativity”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5088" y="4637088"/>
            <a:ext cx="8951912" cy="1077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3200" b="1" i="1">
                <a:latin typeface="Tw Cen MT" charset="0"/>
              </a:rPr>
              <a:t>“Your thinking improves, the more you talk about it.</a:t>
            </a:r>
            <a:endParaRPr lang="en-US" sz="4000" b="1" i="1">
              <a:latin typeface="Tw Cen MT" charset="0"/>
            </a:endParaRPr>
          </a:p>
          <a:p>
            <a:pPr algn="ctr"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3200" b="1" i="1">
                <a:latin typeface="Tw Cen MT" charset="0"/>
              </a:rPr>
              <a:t>You need to be seen and heard, to be known and read.”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9388"/>
            <a:ext cx="2971800" cy="16271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Concluding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686800" cy="4114800"/>
          </a:xfrm>
        </p:spPr>
        <p:txBody>
          <a:bodyPr/>
          <a:lstStyle/>
          <a:p>
            <a:pPr eaLnBrk="1" hangingPunct="1"/>
            <a:r>
              <a:rPr lang="en-US" sz="2500" dirty="0"/>
              <a:t>Announce the ending so that people are prepared</a:t>
            </a:r>
          </a:p>
          <a:p>
            <a:pPr lvl="1" eaLnBrk="1" hangingPunct="1"/>
            <a:r>
              <a:rPr lang="en-US" sz="2000" dirty="0"/>
              <a:t>For example, with a slide titled “Conclusions”</a:t>
            </a:r>
          </a:p>
          <a:p>
            <a:pPr lvl="1" eaLnBrk="1" hangingPunct="1"/>
            <a:r>
              <a:rPr lang="en-US" sz="2000" dirty="0"/>
              <a:t>Or by saying, “In my final slide …” or “My final point is …”</a:t>
            </a:r>
            <a:endParaRPr lang="en-US" sz="2000" b="1" dirty="0"/>
          </a:p>
          <a:p>
            <a:pPr eaLnBrk="1" hangingPunct="1"/>
            <a:r>
              <a:rPr lang="en-US" sz="2500" dirty="0"/>
              <a:t>Have only a few concluding statements</a:t>
            </a:r>
          </a:p>
          <a:p>
            <a:pPr eaLnBrk="1" hangingPunct="1"/>
            <a:r>
              <a:rPr lang="en-US" sz="2500" dirty="0"/>
              <a:t>Come back to the big picture and summarize the significance of your work </a:t>
            </a:r>
            <a:endParaRPr lang="en-US" sz="2500" dirty="0" smtClean="0"/>
          </a:p>
          <a:p>
            <a:pPr lvl="1" eaLnBrk="1" hangingPunct="1"/>
            <a:r>
              <a:rPr lang="en-US" sz="1800" dirty="0" smtClean="0"/>
              <a:t>Extend </a:t>
            </a:r>
            <a:r>
              <a:rPr lang="en-US" sz="1800" dirty="0"/>
              <a:t>logically beyond your limited study – but don’t overreach</a:t>
            </a:r>
          </a:p>
          <a:p>
            <a:pPr eaLnBrk="1" hangingPunct="1"/>
            <a:r>
              <a:rPr lang="en-US" sz="2500" dirty="0"/>
              <a:t>Open up new perspective</a:t>
            </a:r>
          </a:p>
          <a:p>
            <a:pPr lvl="1" eaLnBrk="1" hangingPunct="1"/>
            <a:r>
              <a:rPr lang="en-US" sz="2000" dirty="0"/>
              <a:t>Describe future work, raise questions, potential implications</a:t>
            </a:r>
            <a:endParaRPr lang="en-US" sz="1900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56188" y="6216650"/>
            <a:ext cx="3706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6400800" cy="86518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Finishing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0"/>
            <a:ext cx="8229600" cy="4530725"/>
          </a:xfrm>
        </p:spPr>
        <p:txBody>
          <a:bodyPr/>
          <a:lstStyle/>
          <a:p>
            <a:pPr eaLnBrk="1" hangingPunct="1"/>
            <a:r>
              <a:rPr lang="en-US"/>
              <a:t>Think carefully about your final words and how to finish your presentation strongly</a:t>
            </a:r>
          </a:p>
          <a:p>
            <a:pPr lvl="1" eaLnBrk="1" hangingPunct="1"/>
            <a:r>
              <a:rPr lang="en-US" sz="2400"/>
              <a:t>Don’t just drift off … “I guess that’s all I have to say …”</a:t>
            </a:r>
          </a:p>
          <a:p>
            <a:pPr lvl="1" eaLnBrk="1" hangingPunct="1"/>
            <a:r>
              <a:rPr lang="en-US" sz="2400"/>
              <a:t>You may want to actually memorize your ending lines, just as you do your starting points</a:t>
            </a:r>
            <a:endParaRPr lang="en-US" sz="2500"/>
          </a:p>
          <a:p>
            <a:pPr eaLnBrk="1" hangingPunct="1"/>
            <a:r>
              <a:rPr lang="en-US"/>
              <a:t>Ending your talk</a:t>
            </a:r>
          </a:p>
          <a:p>
            <a:pPr lvl="1" eaLnBrk="1" hangingPunct="1"/>
            <a:r>
              <a:rPr lang="en-US" sz="2400"/>
              <a:t>Say “Thank You” … pause for applause … then</a:t>
            </a:r>
          </a:p>
          <a:p>
            <a:pPr lvl="1" eaLnBrk="1" hangingPunct="1"/>
            <a:r>
              <a:rPr lang="en-US" sz="2400"/>
              <a:t>Say “Any questions?”</a:t>
            </a:r>
          </a:p>
          <a:p>
            <a:pPr eaLnBrk="1" hangingPunct="1"/>
            <a:endParaRPr lang="en-US" sz="24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304800"/>
            <a:ext cx="2247900" cy="169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257800" y="6223000"/>
            <a:ext cx="344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http://international.internet2.edu/images/CLARA-I2-MoU/i2-clara-applause.JPG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953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What Can Go Wrong?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2736" y="2514600"/>
            <a:ext cx="8229600" cy="1863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Uncertainty about </a:t>
            </a:r>
            <a:r>
              <a:rPr lang="en-US" sz="2800" dirty="0" smtClean="0"/>
              <a:t>material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Interruptions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Running </a:t>
            </a:r>
            <a:r>
              <a:rPr lang="en-US" sz="2800" dirty="0"/>
              <a:t>out of slides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Running </a:t>
            </a:r>
            <a:r>
              <a:rPr lang="en-US" sz="2800" dirty="0"/>
              <a:t>out of time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979988" y="6292850"/>
            <a:ext cx="3706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486400" y="2895600"/>
            <a:ext cx="3479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/>
              <a:t>www.rcpsych.ac.uk/.../ anxiety/images/grap6.jpg</a:t>
            </a:r>
            <a:r>
              <a:rPr lang="en-US" sz="1400"/>
              <a:t> 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8862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638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Uncertainty About the Material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152003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Best is if you are sure about the material you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/>
              <a:t>Trim the other parts out – if </a:t>
            </a:r>
            <a:r>
              <a:rPr lang="en-US" sz="2500" dirty="0" smtClean="0"/>
              <a:t>possible</a:t>
            </a:r>
          </a:p>
          <a:p>
            <a:pPr lvl="1" eaLnBrk="1" hangingPunct="1">
              <a:lnSpc>
                <a:spcPct val="90000"/>
              </a:lnSpc>
            </a:pPr>
            <a:endParaRPr lang="en-US" sz="25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you have to address something important that you are unsure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Acknowledge the gap in your understanding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“I’m working on this part” or “I’m looking into it”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Pose the issue in the future research section at the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raise it as a question yourself …</a:t>
            </a:r>
          </a:p>
        </p:txBody>
      </p:sp>
      <p:pic>
        <p:nvPicPr>
          <p:cNvPr id="36868" name="Picture 5" descr="HarrisMirac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"/>
            <a:ext cx="2571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4038600" y="6400800"/>
            <a:ext cx="49561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lvl="1" eaLnBrk="0" hangingPunct="0"/>
            <a:r>
              <a:rPr lang="en-US" sz="1200"/>
              <a:t>From </a:t>
            </a:r>
            <a:r>
              <a:rPr lang="en-US" sz="1200" i="1"/>
              <a:t>What's so Funny About Science?</a:t>
            </a:r>
            <a:r>
              <a:rPr lang="en-US" sz="1200"/>
              <a:t> by Sidney Harris (1977)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990600"/>
            <a:ext cx="3314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6096000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>
                <a:latin typeface="Times New Roman" charset="0"/>
              </a:rPr>
              <a:t>Stirling, Ian. </a:t>
            </a:r>
            <a:r>
              <a:rPr lang="en-US" sz="1200" u="sng">
                <a:latin typeface="Times New Roman" charset="0"/>
              </a:rPr>
              <a:t>Polar Bears</a:t>
            </a:r>
            <a:r>
              <a:rPr lang="en-US" sz="1200">
                <a:latin typeface="Times New Roman" charset="0"/>
              </a:rPr>
              <a:t>. Ann Arbor: University of Michigan Press, 1988.</a:t>
            </a:r>
          </a:p>
        </p:txBody>
      </p:sp>
      <p:pic>
        <p:nvPicPr>
          <p:cNvPr id="37892" name="Picture 4" descr="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67150"/>
            <a:ext cx="3505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81000" y="55626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200">
                <a:latin typeface="Times New Roman" charset="0"/>
              </a:rPr>
              <a:t>Nicklin, Flip. "Beneath Arctic Ice". </a:t>
            </a:r>
            <a:r>
              <a:rPr lang="en-US" sz="1200" i="1">
                <a:latin typeface="Times New Roman" charset="0"/>
              </a:rPr>
              <a:t>National Geographic</a:t>
            </a:r>
            <a:r>
              <a:rPr lang="en-US" sz="1200">
                <a:latin typeface="Times New Roman" charset="0"/>
              </a:rPr>
              <a:t>. 180(1), July 1991</a:t>
            </a:r>
          </a:p>
          <a:p>
            <a:pPr algn="ctr" eaLnBrk="0" hangingPunct="0"/>
            <a:endParaRPr lang="en-US" sz="1200">
              <a:latin typeface="Times New Roman" charset="0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What Will Happen to Polar Cod, Seals and Polar Bears?</a:t>
            </a:r>
          </a:p>
        </p:txBody>
      </p:sp>
      <p:pic>
        <p:nvPicPr>
          <p:cNvPr id="37895" name="Picture 7" descr="09"/>
          <p:cNvPicPr>
            <a:picLocks noChangeAspect="1" noChangeArrowheads="1"/>
          </p:cNvPicPr>
          <p:nvPr/>
        </p:nvPicPr>
        <p:blipFill>
          <a:blip r:embed="rId5"/>
          <a:srcRect b="18750"/>
          <a:stretch>
            <a:fillRect/>
          </a:stretch>
        </p:blipFill>
        <p:spPr bwMode="auto">
          <a:xfrm>
            <a:off x="381000" y="1676400"/>
            <a:ext cx="41132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4800" y="3886200"/>
            <a:ext cx="289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200" u="sng"/>
              <a:t>Okosystem Barentshavet</a:t>
            </a:r>
            <a:r>
              <a:rPr lang="en-US" sz="1200"/>
              <a:t>. Norwegian Research Program for Marine Arctic Ecology,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</a:rPr>
              <a:t>Interruptions </a:t>
            </a:r>
            <a:br>
              <a:rPr lang="en-US" sz="3600" b="1">
                <a:solidFill>
                  <a:schemeClr val="tx1"/>
                </a:solidFill>
              </a:rPr>
            </a:br>
            <a:r>
              <a:rPr lang="en-US" sz="3600" b="1">
                <a:solidFill>
                  <a:schemeClr val="tx1"/>
                </a:solidFill>
              </a:rPr>
              <a:t>During Your Presentation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332598"/>
            <a:ext cx="8915400" cy="414972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500" dirty="0"/>
              <a:t>Don’t look irritated</a:t>
            </a:r>
            <a:r>
              <a:rPr lang="en-US" sz="2100" dirty="0"/>
              <a:t> </a:t>
            </a:r>
            <a:r>
              <a:rPr lang="en-US" sz="2500" dirty="0"/>
              <a:t>or </a:t>
            </a:r>
            <a:r>
              <a:rPr lang="en-US" sz="2500" dirty="0" smtClean="0"/>
              <a:t>rushed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sz="2500" dirty="0"/>
              <a:t>Answer – briefly – just enough to straighten it out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200" dirty="0"/>
              <a:t>Then carry on with your presentation without checking back</a:t>
            </a:r>
          </a:p>
          <a:p>
            <a:pPr eaLnBrk="1" hangingPunct="1">
              <a:spcBef>
                <a:spcPct val="30000"/>
              </a:spcBef>
            </a:pPr>
            <a:r>
              <a:rPr lang="en-US" sz="2500" dirty="0"/>
              <a:t>A question that you will answer later in your talk?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200" dirty="0"/>
              <a:t>Say “Good point; just wait two slides”</a:t>
            </a:r>
          </a:p>
          <a:p>
            <a:pPr eaLnBrk="1" hangingPunct="1">
              <a:spcBef>
                <a:spcPct val="30000"/>
              </a:spcBef>
            </a:pPr>
            <a:r>
              <a:rPr lang="en-US" sz="2500" dirty="0"/>
              <a:t>Requires a long answer and is </a:t>
            </a:r>
            <a:r>
              <a:rPr lang="en-US" sz="2500" u="sng" dirty="0"/>
              <a:t>not</a:t>
            </a:r>
            <a:r>
              <a:rPr lang="en-US" sz="2500" dirty="0"/>
              <a:t> critical understanding?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200" dirty="0"/>
              <a:t>Say “Good point; I’ll come back to it at the end of the talk”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132388" y="6216650"/>
            <a:ext cx="3706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pic>
        <p:nvPicPr>
          <p:cNvPr id="38917" name="Picture 12" descr="man thinking of manag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42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5181600" y="-46038"/>
            <a:ext cx="39624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hlinkClick r:id="rId4"/>
              </a:rPr>
              <a:t>www.rscni.ac.uk/.../netmanage/networkindex.htm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5105400" cy="17033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Finishing Too Fast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124200"/>
            <a:ext cx="8229600" cy="3006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Short talks are better </a:t>
            </a:r>
            <a:r>
              <a:rPr lang="en-US" sz="2600" dirty="0" smtClean="0"/>
              <a:t>than long ones</a:t>
            </a: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What to do: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Don’t make a personal comment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“hum, I’m running out of slides …”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Stretch it a little -- see if you can think of an example, or story, to bolster your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Conclude unhurriedly, summarizing your main points, but don’t be repetitious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029200" y="6172200"/>
            <a:ext cx="37068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http://www.cs.aau.dk/~luca/SLIDES/howtotalk-ru.pdf</a:t>
            </a: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32004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4579938" y="2697163"/>
            <a:ext cx="41386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http://photolog.icyshard.com/archives/26things3/stretch.jpg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5562600" cy="14747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Running Out of Time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66" y="1905000"/>
            <a:ext cx="8229600" cy="331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Avoid this – impolite to other speakers and the audience: if it happens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Do not assume that you can carry on past your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Do not skip all of your slides looking for the right one to put on next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Conclude – on time wherever you are in your talk -- by making your main points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 </a:t>
            </a:r>
            <a:r>
              <a:rPr lang="en-US" sz="2000" dirty="0" err="1"/>
              <a:t>Powerpoint</a:t>
            </a:r>
            <a:r>
              <a:rPr lang="en-US" sz="2000" dirty="0"/>
              <a:t> you can just type the number of your concluding slide and press Enter to skip right to it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419600" y="6172200"/>
            <a:ext cx="42910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http://www.cs.aau.dk/~luca/SLIDES/howtotalk-ru.pdf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419600" y="6400800"/>
            <a:ext cx="434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http://www.fw.msu.edu/orgs/gso/documents/GSOWorkshopDocsSp2006/CairnsSpeakingAtLength.pdf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724400" y="0"/>
            <a:ext cx="4419600" cy="107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latin typeface="Blackadder ITC" pitchFamily="82" charset="0"/>
              </a:rPr>
              <a:t>“</a:t>
            </a:r>
            <a:r>
              <a:rPr lang="en-US" sz="2400" b="1" i="1">
                <a:latin typeface="Bradley Hand ITC" pitchFamily="66" charset="0"/>
              </a:rPr>
              <a:t>He cannot speak well that cannot hold his tongue”</a:t>
            </a:r>
          </a:p>
          <a:p>
            <a:pPr algn="r"/>
            <a:r>
              <a:rPr lang="en-US" sz="1400"/>
              <a:t>Thomas Fuller, 1732, </a:t>
            </a:r>
            <a:r>
              <a:rPr lang="en-US" sz="1400" i="1"/>
              <a:t>Gnomologia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5711825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229600" cy="3997325"/>
          </a:xfrm>
        </p:spPr>
        <p:txBody>
          <a:bodyPr/>
          <a:lstStyle/>
          <a:p>
            <a:pPr eaLnBrk="1" hangingPunct="1"/>
            <a:r>
              <a:rPr lang="en-US" sz="2600"/>
              <a:t>Questions after your talk help you in writing up your research</a:t>
            </a:r>
          </a:p>
          <a:p>
            <a:pPr lvl="1" eaLnBrk="1" hangingPunct="1"/>
            <a:r>
              <a:rPr lang="en-US" sz="2200"/>
              <a:t>Identifies parts the audience did not understand</a:t>
            </a:r>
          </a:p>
          <a:p>
            <a:pPr lvl="1" eaLnBrk="1" hangingPunct="1"/>
            <a:r>
              <a:rPr lang="en-US" sz="2200"/>
              <a:t>Focuses and adds dimension to your analysis</a:t>
            </a:r>
          </a:p>
          <a:p>
            <a:pPr eaLnBrk="1" hangingPunct="1"/>
            <a:r>
              <a:rPr lang="en-US" sz="2600"/>
              <a:t>You can repeat the question – but don’t check back “Did I get it right?”</a:t>
            </a:r>
          </a:p>
          <a:p>
            <a:pPr lvl="1" eaLnBrk="1" hangingPunct="1"/>
            <a:r>
              <a:rPr lang="en-US" sz="2200"/>
              <a:t>This gives you time to think</a:t>
            </a:r>
          </a:p>
          <a:p>
            <a:pPr lvl="1" eaLnBrk="1" hangingPunct="1"/>
            <a:r>
              <a:rPr lang="en-US" sz="2200"/>
              <a:t>The rest of the audience may not have heard the question</a:t>
            </a:r>
          </a:p>
          <a:p>
            <a:pPr lvl="1" eaLnBrk="1" hangingPunct="1"/>
            <a:r>
              <a:rPr lang="en-US" sz="2200"/>
              <a:t>(If you heard the question incorrectly, it presents an opportunity for clarification)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181600" y="6194425"/>
            <a:ext cx="36734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http://www.erp.wisc.edu/profdev/Talkhandout05.doc</a:t>
            </a:r>
          </a:p>
        </p:txBody>
      </p:sp>
      <p:pic>
        <p:nvPicPr>
          <p:cNvPr id="41989" name="Picture 6" descr="howst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520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038600" y="6400800"/>
            <a:ext cx="47910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http://www.firekills.gov.uk/seniors/cool/howstart/images/howstart.gif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tx1"/>
                </a:solidFill>
              </a:rPr>
              <a:t>Preparing for Answers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2667000"/>
            <a:ext cx="86106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dirty="0"/>
              <a:t>Usually you have thought more about the material than anyone else -- t</a:t>
            </a:r>
            <a:r>
              <a:rPr lang="en-US" sz="2100" dirty="0"/>
              <a:t>his puts you in a stronger position than you may think</a:t>
            </a:r>
          </a:p>
          <a:p>
            <a:pPr eaLnBrk="1" hangingPunct="1"/>
            <a:r>
              <a:rPr lang="en-US" sz="2400" dirty="0"/>
              <a:t>Keep your answers short and to the point -- </a:t>
            </a:r>
            <a:r>
              <a:rPr lang="en-US" sz="2100" dirty="0"/>
              <a:t>don’t respond with another lecture</a:t>
            </a:r>
          </a:p>
          <a:p>
            <a:pPr eaLnBrk="1" hangingPunct="1"/>
            <a:r>
              <a:rPr lang="en-US" sz="2400" dirty="0"/>
              <a:t>Anticipate typical questions and prepare for them</a:t>
            </a:r>
          </a:p>
          <a:p>
            <a:pPr lvl="1" eaLnBrk="1" hangingPunct="1"/>
            <a:r>
              <a:rPr lang="en-US" sz="1800" dirty="0"/>
              <a:t>Generalizability of your findings to other times?  Other places?  Other conditions?</a:t>
            </a:r>
          </a:p>
          <a:p>
            <a:pPr lvl="1" eaLnBrk="1" hangingPunct="1"/>
            <a:r>
              <a:rPr lang="en-US" sz="1800" dirty="0"/>
              <a:t>Methodological bias?  Uncertainties?  Exceptions?  Priorities?</a:t>
            </a:r>
          </a:p>
          <a:p>
            <a:pPr eaLnBrk="1" hangingPunct="1"/>
            <a:r>
              <a:rPr lang="en-US" sz="2400" dirty="0"/>
              <a:t>Still concerned about questions?</a:t>
            </a:r>
          </a:p>
          <a:p>
            <a:pPr lvl="1" eaLnBrk="1" hangingPunct="1"/>
            <a:r>
              <a:rPr lang="en-US" sz="1800" dirty="0"/>
              <a:t>Make extra slides – perhaps on details of instrumentation or methodology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3671888" y="6583363"/>
            <a:ext cx="54721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http://www.regislasvegas.org/images/class-pic-hand-raised.jpg</a:t>
            </a:r>
          </a:p>
        </p:txBody>
      </p:sp>
      <p:pic>
        <p:nvPicPr>
          <p:cNvPr id="43013" name="Picture 6" descr="aton89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76200"/>
            <a:ext cx="25908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How to Give an Effective Presentation: Structure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0772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Basic rule</a:t>
            </a:r>
            <a:endParaRPr lang="en-US" sz="3400" dirty="0"/>
          </a:p>
          <a:p>
            <a:pPr lvl="1" eaLnBrk="1" hangingPunct="1"/>
            <a:r>
              <a:rPr lang="en-US" dirty="0"/>
              <a:t>Say what you are going to say</a:t>
            </a:r>
          </a:p>
          <a:p>
            <a:pPr lvl="2" eaLnBrk="1" hangingPunct="1"/>
            <a:r>
              <a:rPr lang="en-US" sz="2000" dirty="0"/>
              <a:t>1-3 main points in the introduction</a:t>
            </a:r>
          </a:p>
          <a:p>
            <a:pPr lvl="1" eaLnBrk="1" hangingPunct="1"/>
            <a:r>
              <a:rPr lang="en-US" dirty="0"/>
              <a:t>Say it</a:t>
            </a:r>
          </a:p>
          <a:p>
            <a:pPr lvl="2" eaLnBrk="1" hangingPunct="1"/>
            <a:r>
              <a:rPr lang="en-US" sz="2000" dirty="0"/>
              <a:t>Give the talk</a:t>
            </a:r>
          </a:p>
          <a:p>
            <a:pPr lvl="1" eaLnBrk="1" hangingPunct="1"/>
            <a:r>
              <a:rPr lang="en-US" dirty="0"/>
              <a:t>Then say what you said</a:t>
            </a:r>
          </a:p>
          <a:p>
            <a:pPr lvl="2" eaLnBrk="1" hangingPunct="1"/>
            <a:r>
              <a:rPr lang="en-US" sz="2000" dirty="0"/>
              <a:t>Summarize main points in the conclusion</a:t>
            </a:r>
          </a:p>
          <a:p>
            <a:pPr lvl="1" eaLnBrk="1" hangingPunct="1"/>
            <a:r>
              <a:rPr lang="en-US" dirty="0"/>
              <a:t>Don’t try to build suspense and then unveil a surprise </a:t>
            </a:r>
            <a:r>
              <a:rPr lang="en-US" dirty="0" smtClean="0"/>
              <a:t>ending.  But this does work in a few circumstances.</a:t>
            </a:r>
            <a:endParaRPr lang="en-US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715000" y="62230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http://www.safetyoffice.uwaterloo.ca/hspm/tools/images/scaffold_stair.png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304800"/>
            <a:ext cx="2047875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Difficult Questions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3808" y="1981200"/>
            <a:ext cx="8229600" cy="3844925"/>
          </a:xfrm>
        </p:spPr>
        <p:txBody>
          <a:bodyPr/>
          <a:lstStyle/>
          <a:p>
            <a:pPr eaLnBrk="1" hangingPunct="1"/>
            <a:r>
              <a:rPr lang="en-US" sz="2500" dirty="0"/>
              <a:t>If you really don't know the answer</a:t>
            </a:r>
          </a:p>
          <a:p>
            <a:pPr lvl="1" eaLnBrk="1" hangingPunct="1"/>
            <a:r>
              <a:rPr lang="en-US" sz="2000" dirty="0"/>
              <a:t>Don't feel that you have to invent an answer on the fly -- you are only human and you can't have thought of everything</a:t>
            </a:r>
          </a:p>
          <a:p>
            <a:pPr lvl="1" eaLnBrk="1" hangingPunct="1"/>
            <a:r>
              <a:rPr lang="en-US" sz="2000" dirty="0"/>
              <a:t>Say “That’s a good point, let’s discuss it afterwards</a:t>
            </a:r>
            <a:r>
              <a:rPr lang="en-US" sz="2000" dirty="0" smtClean="0"/>
              <a:t>”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500" dirty="0"/>
              <a:t>If the questioner disagrees with you and it looks like there will be an argument then defuse the situation</a:t>
            </a:r>
          </a:p>
          <a:p>
            <a:pPr lvl="1" eaLnBrk="1" hangingPunct="1"/>
            <a:r>
              <a:rPr lang="en-US" sz="2000" dirty="0"/>
              <a:t>"We clearly don't agree on this point, let's go on to other questions and you and I can talk about this later"</a:t>
            </a:r>
          </a:p>
          <a:p>
            <a:pPr eaLnBrk="1" hangingPunct="1"/>
            <a:endParaRPr 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089525" y="6248400"/>
            <a:ext cx="36734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http://www.erp.wisc.edu/profdev/Talkhandout05.doc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04800"/>
            <a:ext cx="180975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3800" b="1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Presenting your research is critically important in advancing both your ideas and your </a:t>
            </a:r>
            <a:r>
              <a:rPr lang="en-US" dirty="0" smtClean="0"/>
              <a:t>reputation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/>
            <a:r>
              <a:rPr lang="en-US" dirty="0"/>
              <a:t>Structure your content in a way that is comfortable for you</a:t>
            </a:r>
          </a:p>
          <a:p>
            <a:pPr lvl="1" eaLnBrk="1" hangingPunct="1"/>
            <a:r>
              <a:rPr lang="en-US" dirty="0"/>
              <a:t>Use your own style to your </a:t>
            </a:r>
            <a:r>
              <a:rPr lang="en-US" dirty="0" smtClean="0"/>
              <a:t>advantage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Think ahead about where you might encounter difficulties and figure out ways to overcome </a:t>
            </a:r>
            <a:r>
              <a:rPr lang="en-US" dirty="0" smtClean="0"/>
              <a:t>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ork-personal\photos\photos\brians-work\bangladesh-march-2009\100_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17"/>
            <a:ext cx="914400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Acknowledgements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 err="1">
                <a:solidFill>
                  <a:srgbClr val="FFFF66"/>
                </a:solidFill>
              </a:rPr>
              <a:t>Freyer</a:t>
            </a:r>
            <a:r>
              <a:rPr lang="en-US" dirty="0">
                <a:solidFill>
                  <a:srgbClr val="FFFF66"/>
                </a:solidFill>
              </a:rPr>
              <a:t> Lab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Van Geen </a:t>
            </a:r>
            <a:r>
              <a:rPr lang="en-US" dirty="0" smtClean="0">
                <a:solidFill>
                  <a:srgbClr val="FFFF66"/>
                </a:solidFill>
              </a:rPr>
              <a:t>Lab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 err="1" smtClean="0">
                <a:solidFill>
                  <a:srgbClr val="FFFF66"/>
                </a:solidFill>
              </a:rPr>
              <a:t>Bostick</a:t>
            </a:r>
            <a:r>
              <a:rPr lang="en-US" dirty="0" smtClean="0">
                <a:solidFill>
                  <a:srgbClr val="FFFF66"/>
                </a:solidFill>
              </a:rPr>
              <a:t> Lab</a:t>
            </a:r>
            <a:endParaRPr 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Dhaka University and Students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NIEHS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NIH-EID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Columbia University Earth Institute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Earth Intern Program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 err="1">
                <a:solidFill>
                  <a:srgbClr val="FFFF66"/>
                </a:solidFill>
              </a:rPr>
              <a:t>Graziano</a:t>
            </a:r>
            <a:r>
              <a:rPr lang="en-US" dirty="0">
                <a:solidFill>
                  <a:srgbClr val="FFFF66"/>
                </a:solidFill>
              </a:rPr>
              <a:t> Lab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>
                <a:solidFill>
                  <a:srgbClr val="FFFF66"/>
                </a:solidFill>
              </a:rPr>
              <a:t>Gamble Lab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 err="1">
                <a:solidFill>
                  <a:srgbClr val="FFFF66"/>
                </a:solidFill>
              </a:rPr>
              <a:t>Zheng</a:t>
            </a:r>
            <a:r>
              <a:rPr lang="en-US" dirty="0">
                <a:solidFill>
                  <a:srgbClr val="FFFF66"/>
                </a:solidFill>
              </a:rPr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28342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Tell a 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/>
            <a:r>
              <a:rPr lang="en-US" sz="2400" dirty="0"/>
              <a:t>Prepare your material so that it tells a story logically</a:t>
            </a:r>
          </a:p>
          <a:p>
            <a:pPr lvl="1" eaLnBrk="1" hangingPunct="1"/>
            <a:r>
              <a:rPr lang="en-US" sz="2000" dirty="0"/>
              <a:t>Subject: title, authors, acknowledgements</a:t>
            </a:r>
          </a:p>
          <a:p>
            <a:pPr lvl="1" eaLnBrk="1" hangingPunct="1"/>
            <a:r>
              <a:rPr lang="en-US" sz="2000" dirty="0"/>
              <a:t>Introduction/overview</a:t>
            </a:r>
          </a:p>
          <a:p>
            <a:pPr lvl="1" eaLnBrk="1" hangingPunct="1"/>
            <a:r>
              <a:rPr lang="en-US" sz="2000" dirty="0"/>
              <a:t>Method/approach</a:t>
            </a:r>
          </a:p>
          <a:p>
            <a:pPr lvl="1" eaLnBrk="1" hangingPunct="1"/>
            <a:r>
              <a:rPr lang="en-US" sz="2000" dirty="0"/>
              <a:t>Results/information/analysis</a:t>
            </a:r>
          </a:p>
          <a:p>
            <a:pPr lvl="1" eaLnBrk="1" hangingPunct="1"/>
            <a:r>
              <a:rPr lang="en-US" sz="2000" dirty="0"/>
              <a:t>Conclusion/summary</a:t>
            </a:r>
          </a:p>
          <a:p>
            <a:pPr eaLnBrk="1" hangingPunct="1"/>
            <a:r>
              <a:rPr lang="en-US" sz="2400" dirty="0"/>
              <a:t>Why and to whom are you giving this presentation?</a:t>
            </a:r>
          </a:p>
          <a:p>
            <a:pPr lvl="1" eaLnBrk="1" hangingPunct="1"/>
            <a:r>
              <a:rPr lang="en-US" sz="2000" dirty="0"/>
              <a:t>What do you want the audience to learn?</a:t>
            </a:r>
          </a:p>
          <a:p>
            <a:pPr lvl="2" eaLnBrk="1" hangingPunct="1"/>
            <a:r>
              <a:rPr lang="en-US" sz="2000" dirty="0"/>
              <a:t>Think about this as you construct your talk</a:t>
            </a:r>
          </a:p>
          <a:p>
            <a:pPr lvl="2" eaLnBrk="1" hangingPunct="1"/>
            <a:r>
              <a:rPr lang="en-US" sz="2000" dirty="0"/>
              <a:t>Edit your slides -- </a:t>
            </a:r>
            <a:r>
              <a:rPr lang="en-US" sz="2000" u="sng" dirty="0"/>
              <a:t>delete</a:t>
            </a:r>
            <a:r>
              <a:rPr lang="en-US" sz="2000" dirty="0"/>
              <a:t> what is unnecessary, distracting, confusing, off point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62613" y="6583363"/>
            <a:ext cx="34813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Times New Roman" charset="0"/>
              </a:rPr>
              <a:t>http://www.cgd.ucar.edu/cms/agu/scientific_talk.html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243513" y="22225"/>
            <a:ext cx="3367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http://battellemedia.com/images/book_open.jpg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4800"/>
            <a:ext cx="2314575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Presenting Your Methods, Data, and Results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7772400" cy="3810000"/>
          </a:xfrm>
        </p:spPr>
        <p:txBody>
          <a:bodyPr/>
          <a:lstStyle/>
          <a:p>
            <a:pPr eaLnBrk="1" hangingPunct="1"/>
            <a:r>
              <a:rPr lang="en-US" dirty="0"/>
              <a:t>Methods, Instrumentation</a:t>
            </a:r>
          </a:p>
          <a:p>
            <a:pPr lvl="1" eaLnBrk="1" hangingPunct="1"/>
            <a:r>
              <a:rPr lang="en-US" dirty="0"/>
              <a:t>For most talks, only present the </a:t>
            </a:r>
            <a:r>
              <a:rPr lang="en-US" dirty="0" smtClean="0"/>
              <a:t>minimum</a:t>
            </a:r>
          </a:p>
          <a:p>
            <a:pPr lvl="1" eaLnBrk="1" hangingPunct="1"/>
            <a:r>
              <a:rPr lang="en-US" dirty="0" smtClean="0"/>
              <a:t>People can ask more if they are interested.  </a:t>
            </a:r>
          </a:p>
          <a:p>
            <a:pPr lvl="1" eaLnBrk="1" hangingPunct="1"/>
            <a:r>
              <a:rPr lang="en-US" dirty="0" smtClean="0"/>
              <a:t>Pictures!  </a:t>
            </a:r>
            <a:endParaRPr lang="en-US" dirty="0" smtClean="0"/>
          </a:p>
          <a:p>
            <a:pPr eaLnBrk="1" hangingPunct="1"/>
            <a:r>
              <a:rPr lang="en-US" dirty="0"/>
              <a:t>Data Tables</a:t>
            </a:r>
          </a:p>
          <a:p>
            <a:pPr lvl="1" eaLnBrk="1" hangingPunct="1"/>
            <a:r>
              <a:rPr lang="en-US" dirty="0"/>
              <a:t>Tables are useful for a small amount of data</a:t>
            </a:r>
          </a:p>
          <a:p>
            <a:pPr lvl="1" eaLnBrk="1" hangingPunct="1"/>
            <a:r>
              <a:rPr lang="en-US" dirty="0"/>
              <a:t>Include units</a:t>
            </a:r>
          </a:p>
          <a:p>
            <a:pPr lvl="1" eaLnBrk="1" hangingPunct="1"/>
            <a:r>
              <a:rPr lang="en-US" dirty="0"/>
              <a:t>Indicate data source if they are not your own</a:t>
            </a:r>
          </a:p>
          <a:p>
            <a:pPr lvl="1" eaLnBrk="1" hangingPunct="1"/>
            <a:r>
              <a:rPr lang="en-US" dirty="0"/>
              <a:t>But tables are often used badly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73" name="Picture 65" descr="Microcosm emp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43288"/>
            <a:ext cx="16287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93988" y="0"/>
            <a:ext cx="6450012" cy="1150938"/>
          </a:xfrm>
          <a:solidFill>
            <a:srgbClr val="003366"/>
          </a:solidFill>
        </p:spPr>
        <p:txBody>
          <a:bodyPr/>
          <a:lstStyle/>
          <a:p>
            <a:pPr algn="r"/>
            <a:r>
              <a:rPr lang="en-US" b="1">
                <a:solidFill>
                  <a:schemeClr val="bg1"/>
                </a:solidFill>
              </a:rPr>
              <a:t>Methods… continued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-57150" y="2133600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Vineland Chemical, Co Superfund Site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95700" y="405765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Extraction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667500" y="401002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PCR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372225" y="246697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Sequencing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0" y="25527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Trimming, Alignment and Tree</a:t>
            </a:r>
          </a:p>
        </p:txBody>
      </p:sp>
      <p:pic>
        <p:nvPicPr>
          <p:cNvPr id="43021" name="Picture 13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868863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716463"/>
            <a:ext cx="415925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9" name="Picture 21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4308475"/>
            <a:ext cx="81597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0" name="Picture 22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4486275"/>
            <a:ext cx="930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1" name="Picture 23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4251325"/>
            <a:ext cx="81597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2" name="Picture 24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4556125"/>
            <a:ext cx="117475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3" name="Picture 25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745038"/>
            <a:ext cx="415925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4" name="Picture 26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630738"/>
            <a:ext cx="415925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5" name="Picture 27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611688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6" name="Picture 28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887913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7" name="Picture 29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773613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8" name="Picture 30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4430713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9" name="Picture 31" descr="MCj0278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621213"/>
            <a:ext cx="3048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5915025" y="2857500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3300"/>
                </a:solidFill>
                <a:latin typeface="Berlin Sans FB Demi" pitchFamily="34" charset="0"/>
              </a:rPr>
              <a:t>A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</a:t>
            </a:r>
            <a:r>
              <a:rPr lang="en-US" b="1">
                <a:latin typeface="Berlin Sans FB Demi" pitchFamily="34" charset="0"/>
              </a:rPr>
              <a:t>GG</a:t>
            </a:r>
            <a:r>
              <a:rPr lang="en-US" b="1">
                <a:solidFill>
                  <a:schemeClr val="accent2"/>
                </a:solidFill>
                <a:latin typeface="Berlin Sans FB Demi" pitchFamily="34" charset="0"/>
              </a:rPr>
              <a:t>C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</a:t>
            </a:r>
            <a:r>
              <a:rPr lang="en-US" b="1">
                <a:solidFill>
                  <a:schemeClr val="accent2"/>
                </a:solidFill>
                <a:latin typeface="Berlin Sans FB Demi" pitchFamily="34" charset="0"/>
              </a:rPr>
              <a:t>C</a:t>
            </a:r>
            <a:r>
              <a:rPr lang="en-US" b="1">
                <a:solidFill>
                  <a:srgbClr val="003300"/>
                </a:solidFill>
                <a:latin typeface="Berlin Sans FB Demi" pitchFamily="34" charset="0"/>
              </a:rPr>
              <a:t>AA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</a:t>
            </a:r>
            <a:r>
              <a:rPr lang="en-US" b="1">
                <a:latin typeface="Berlin Sans FB Demi" pitchFamily="34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Berlin Sans FB Demi" pitchFamily="34" charset="0"/>
              </a:rPr>
              <a:t>C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TT</a:t>
            </a: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3962400" y="1466850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3848100" y="18478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45" name="AutoShape 37"/>
          <p:cNvCxnSpPr>
            <a:cxnSpLocks noChangeShapeType="1"/>
            <a:stCxn id="43042" idx="1"/>
          </p:cNvCxnSpPr>
          <p:nvPr/>
        </p:nvCxnSpPr>
        <p:spPr bwMode="auto">
          <a:xfrm>
            <a:off x="3962400" y="2247900"/>
            <a:ext cx="247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3981450" y="1447800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4229100" y="249555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4219575" y="2114550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4495800" y="123825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4476750" y="1695450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4629150" y="196215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>
            <a:off x="4629150" y="222885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 flipV="1">
            <a:off x="4610100" y="19621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4476750" y="1238250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59" name="AutoShape 51"/>
          <p:cNvCxnSpPr>
            <a:cxnSpLocks noChangeShapeType="1"/>
            <a:stCxn id="43012" idx="2"/>
            <a:endCxn id="43014" idx="1"/>
          </p:cNvCxnSpPr>
          <p:nvPr/>
        </p:nvCxnSpPr>
        <p:spPr bwMode="auto">
          <a:xfrm>
            <a:off x="1171575" y="2774950"/>
            <a:ext cx="2524125" cy="146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2" name="AutoShape 54"/>
          <p:cNvCxnSpPr>
            <a:cxnSpLocks noChangeShapeType="1"/>
            <a:stCxn id="43072" idx="3"/>
            <a:endCxn id="43014" idx="1"/>
          </p:cNvCxnSpPr>
          <p:nvPr/>
        </p:nvCxnSpPr>
        <p:spPr bwMode="auto">
          <a:xfrm flipV="1">
            <a:off x="2095500" y="4241800"/>
            <a:ext cx="16002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3" name="AutoShape 55"/>
          <p:cNvCxnSpPr>
            <a:cxnSpLocks noChangeShapeType="1"/>
            <a:stCxn id="43014" idx="3"/>
            <a:endCxn id="43016" idx="1"/>
          </p:cNvCxnSpPr>
          <p:nvPr/>
        </p:nvCxnSpPr>
        <p:spPr bwMode="auto">
          <a:xfrm flipV="1">
            <a:off x="4914900" y="4194175"/>
            <a:ext cx="1752600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4" name="AutoShape 56"/>
          <p:cNvCxnSpPr>
            <a:cxnSpLocks noChangeShapeType="1"/>
            <a:stCxn id="43016" idx="0"/>
            <a:endCxn id="43040" idx="2"/>
          </p:cNvCxnSpPr>
          <p:nvPr/>
        </p:nvCxnSpPr>
        <p:spPr bwMode="auto">
          <a:xfrm flipV="1">
            <a:off x="7048500" y="3224213"/>
            <a:ext cx="171450" cy="785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5" name="AutoShape 57"/>
          <p:cNvCxnSpPr>
            <a:cxnSpLocks noChangeShapeType="1"/>
            <a:stCxn id="43017" idx="0"/>
          </p:cNvCxnSpPr>
          <p:nvPr/>
        </p:nvCxnSpPr>
        <p:spPr bwMode="auto">
          <a:xfrm flipH="1" flipV="1">
            <a:off x="5305425" y="2041525"/>
            <a:ext cx="17907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066" name="Picture 58" descr="Vadose Dig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525"/>
            <a:ext cx="2876551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069" name="AutoShape 61"/>
          <p:cNvCxnSpPr>
            <a:cxnSpLocks noChangeShapeType="1"/>
            <a:stCxn id="43012" idx="2"/>
            <a:endCxn id="43073" idx="0"/>
          </p:cNvCxnSpPr>
          <p:nvPr/>
        </p:nvCxnSpPr>
        <p:spPr bwMode="auto">
          <a:xfrm>
            <a:off x="1171575" y="2774950"/>
            <a:ext cx="33338" cy="66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-76200" y="31242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Microcosm</a:t>
            </a: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514350" y="5276850"/>
            <a:ext cx="1581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Groundwater with Acetate    + Arsenate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552450" y="617220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Sediment</a:t>
            </a:r>
          </a:p>
        </p:txBody>
      </p:sp>
      <p:sp>
        <p:nvSpPr>
          <p:cNvPr id="43076" name="Freeform 68"/>
          <p:cNvSpPr>
            <a:spLocks/>
          </p:cNvSpPr>
          <p:nvPr/>
        </p:nvSpPr>
        <p:spPr bwMode="auto">
          <a:xfrm>
            <a:off x="514350" y="6038850"/>
            <a:ext cx="1333500" cy="114300"/>
          </a:xfrm>
          <a:custGeom>
            <a:avLst/>
            <a:gdLst>
              <a:gd name="T0" fmla="*/ 0 w 840"/>
              <a:gd name="T1" fmla="*/ 0 h 72"/>
              <a:gd name="T2" fmla="*/ 420 w 840"/>
              <a:gd name="T3" fmla="*/ 72 h 72"/>
              <a:gd name="T4" fmla="*/ 840 w 84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72">
                <a:moveTo>
                  <a:pt x="0" y="0"/>
                </a:moveTo>
                <a:cubicBezTo>
                  <a:pt x="140" y="36"/>
                  <a:pt x="280" y="72"/>
                  <a:pt x="420" y="72"/>
                </a:cubicBezTo>
                <a:cubicBezTo>
                  <a:pt x="560" y="72"/>
                  <a:pt x="768" y="6"/>
                  <a:pt x="8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Freeform 69"/>
          <p:cNvSpPr>
            <a:spLocks/>
          </p:cNvSpPr>
          <p:nvPr/>
        </p:nvSpPr>
        <p:spPr bwMode="auto">
          <a:xfrm>
            <a:off x="514350" y="5162550"/>
            <a:ext cx="1333500" cy="114300"/>
          </a:xfrm>
          <a:custGeom>
            <a:avLst/>
            <a:gdLst>
              <a:gd name="T0" fmla="*/ 0 w 840"/>
              <a:gd name="T1" fmla="*/ 0 h 72"/>
              <a:gd name="T2" fmla="*/ 420 w 840"/>
              <a:gd name="T3" fmla="*/ 72 h 72"/>
              <a:gd name="T4" fmla="*/ 840 w 84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72">
                <a:moveTo>
                  <a:pt x="0" y="0"/>
                </a:moveTo>
                <a:cubicBezTo>
                  <a:pt x="140" y="36"/>
                  <a:pt x="280" y="72"/>
                  <a:pt x="420" y="72"/>
                </a:cubicBezTo>
                <a:cubicBezTo>
                  <a:pt x="560" y="72"/>
                  <a:pt x="768" y="6"/>
                  <a:pt x="8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78" name="AutoShape 70"/>
          <p:cNvCxnSpPr>
            <a:cxnSpLocks noChangeShapeType="1"/>
            <a:stCxn id="43050" idx="0"/>
            <a:endCxn id="43051" idx="0"/>
          </p:cNvCxnSpPr>
          <p:nvPr/>
        </p:nvCxnSpPr>
        <p:spPr bwMode="auto">
          <a:xfrm flipH="1" flipV="1">
            <a:off x="4219575" y="2114550"/>
            <a:ext cx="952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79" name="Text Box 71"/>
          <p:cNvSpPr txBox="1">
            <a:spLocks noChangeArrowheads="1"/>
          </p:cNvSpPr>
          <p:nvPr/>
        </p:nvSpPr>
        <p:spPr bwMode="auto">
          <a:xfrm>
            <a:off x="1943100" y="3200400"/>
            <a:ext cx="1200150" cy="6413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Elemental analysis</a:t>
            </a:r>
          </a:p>
        </p:txBody>
      </p:sp>
      <p:sp>
        <p:nvSpPr>
          <p:cNvPr id="43080" name="Text Box 72"/>
          <p:cNvSpPr txBox="1">
            <a:spLocks noChangeArrowheads="1"/>
          </p:cNvSpPr>
          <p:nvPr/>
        </p:nvSpPr>
        <p:spPr bwMode="auto">
          <a:xfrm>
            <a:off x="2238375" y="4581525"/>
            <a:ext cx="1428750" cy="1190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Elemental analysis and arsenic speciation</a:t>
            </a:r>
          </a:p>
        </p:txBody>
      </p:sp>
      <p:sp>
        <p:nvSpPr>
          <p:cNvPr id="43081" name="Text Box 73"/>
          <p:cNvSpPr txBox="1">
            <a:spLocks noChangeArrowheads="1"/>
          </p:cNvSpPr>
          <p:nvPr/>
        </p:nvSpPr>
        <p:spPr bwMode="auto">
          <a:xfrm>
            <a:off x="6486525" y="608647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QPCR</a:t>
            </a:r>
          </a:p>
        </p:txBody>
      </p:sp>
      <p:cxnSp>
        <p:nvCxnSpPr>
          <p:cNvPr id="43082" name="AutoShape 74"/>
          <p:cNvCxnSpPr>
            <a:cxnSpLocks noChangeShapeType="1"/>
            <a:stCxn id="43014" idx="3"/>
            <a:endCxn id="43081" idx="0"/>
          </p:cNvCxnSpPr>
          <p:nvPr/>
        </p:nvCxnSpPr>
        <p:spPr bwMode="auto">
          <a:xfrm>
            <a:off x="4914900" y="4241800"/>
            <a:ext cx="2000250" cy="184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01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Esopus Creek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96000" y="4572000"/>
            <a:ext cx="26670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Discharge of the Esopus Creek (Coldbrook, NY) and precipitation at Slide Mountain, NY (source: USGS/NCDC)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81163"/>
            <a:ext cx="5105400" cy="487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210300" cy="11430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Esopus Creek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95413"/>
            <a:ext cx="7086600" cy="4852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14400" y="6156325"/>
            <a:ext cx="7315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latin typeface="Times New Roman" charset="0"/>
              </a:rPr>
              <a:t>Discharge of the Esopus Creek (Coldbrook, NY) and</a:t>
            </a:r>
          </a:p>
          <a:p>
            <a:pPr algn="ctr" eaLnBrk="0" hangingPunct="0"/>
            <a:r>
              <a:rPr lang="en-US" sz="2000">
                <a:latin typeface="Times New Roman" charset="0"/>
              </a:rPr>
              <a:t>precipitation at Slide Mountain, NY (source: USGS/NCDC)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429000" y="1676400"/>
            <a:ext cx="533400" cy="4572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53548A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53548A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2467</TotalTime>
  <Pages>9</Pages>
  <Words>2502</Words>
  <Application>Microsoft Office PowerPoint</Application>
  <PresentationFormat>Letter Paper (8.5x11 in)</PresentationFormat>
  <Paragraphs>356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Giving Research Presentations</vt:lpstr>
      <vt:lpstr>Outline</vt:lpstr>
      <vt:lpstr>PowerPoint Presentation</vt:lpstr>
      <vt:lpstr>How to Give an Effective Presentation: Structure</vt:lpstr>
      <vt:lpstr>Tell a Story</vt:lpstr>
      <vt:lpstr>Presenting Your Methods, Data, and Results</vt:lpstr>
      <vt:lpstr>Methods… continued</vt:lpstr>
      <vt:lpstr>Esopus Creek</vt:lpstr>
      <vt:lpstr>Esopus Creek</vt:lpstr>
      <vt:lpstr>Figures</vt:lpstr>
      <vt:lpstr>PowerPoint Presentation</vt:lpstr>
      <vt:lpstr>PowerPoint Presentation</vt:lpstr>
      <vt:lpstr>Cartoons</vt:lpstr>
      <vt:lpstr>PowerPoint Presentation</vt:lpstr>
      <vt:lpstr>Preparing the Presentation</vt:lpstr>
      <vt:lpstr>What Font to Use</vt:lpstr>
      <vt:lpstr>Color</vt:lpstr>
      <vt:lpstr>Color</vt:lpstr>
      <vt:lpstr>PowerPoint Presentation</vt:lpstr>
      <vt:lpstr>PowerPoint Presentation</vt:lpstr>
      <vt:lpstr>PowerPoint Presentation</vt:lpstr>
      <vt:lpstr>PowerPoint Presentation</vt:lpstr>
      <vt:lpstr>Preparing Yourself</vt:lpstr>
      <vt:lpstr>Rehearsing</vt:lpstr>
      <vt:lpstr>What to Wear …</vt:lpstr>
      <vt:lpstr>Starting</vt:lpstr>
      <vt:lpstr>Eye Contact</vt:lpstr>
      <vt:lpstr>Presenting the Presentation</vt:lpstr>
      <vt:lpstr>Some “Don’ts”</vt:lpstr>
      <vt:lpstr>Concluding</vt:lpstr>
      <vt:lpstr>Finishing</vt:lpstr>
      <vt:lpstr>What Can Go Wrong?</vt:lpstr>
      <vt:lpstr>Uncertainty About the Material</vt:lpstr>
      <vt:lpstr>What Will Happen to Polar Cod, Seals and Polar Bears?</vt:lpstr>
      <vt:lpstr>Interruptions  During Your Presentation</vt:lpstr>
      <vt:lpstr>Finishing Too Fast</vt:lpstr>
      <vt:lpstr>Running Out of Time</vt:lpstr>
      <vt:lpstr>Questions</vt:lpstr>
      <vt:lpstr>Preparing for Answers</vt:lpstr>
      <vt:lpstr>Difficult Questions</vt:lpstr>
      <vt:lpstr>Conclusions</vt:lpstr>
      <vt:lpstr>Acknowledgements</vt:lpstr>
    </vt:vector>
  </TitlesOfParts>
  <Company>Barnard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scientific talk</dc:title>
  <dc:creator>Martin Stute/Stephanie Pfirman</dc:creator>
  <dc:description>for presentation in BC/CU Senior Seminar_x000d_
10/11/05</dc:description>
  <cp:lastModifiedBy>BJM</cp:lastModifiedBy>
  <cp:revision>196</cp:revision>
  <cp:lastPrinted>1996-12-09T12:42:10Z</cp:lastPrinted>
  <dcterms:created xsi:type="dcterms:W3CDTF">2012-10-25T01:18:05Z</dcterms:created>
  <dcterms:modified xsi:type="dcterms:W3CDTF">2012-10-25T15:36:16Z</dcterms:modified>
</cp:coreProperties>
</file>