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34" r:id="rId3"/>
    <p:sldId id="359" r:id="rId4"/>
    <p:sldId id="336" r:id="rId5"/>
    <p:sldId id="344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5" r:id="rId14"/>
    <p:sldId id="347" r:id="rId15"/>
    <p:sldId id="346" r:id="rId16"/>
    <p:sldId id="348" r:id="rId17"/>
    <p:sldId id="349" r:id="rId18"/>
    <p:sldId id="350" r:id="rId19"/>
    <p:sldId id="351" r:id="rId20"/>
    <p:sldId id="353" r:id="rId21"/>
    <p:sldId id="352" r:id="rId22"/>
    <p:sldId id="356" r:id="rId23"/>
    <p:sldId id="354" r:id="rId24"/>
    <p:sldId id="355" r:id="rId25"/>
    <p:sldId id="357" r:id="rId26"/>
    <p:sldId id="35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B6787D-A271-4165-9E3E-59506BADF5FF}">
          <p14:sldIdLst>
            <p14:sldId id="256"/>
            <p14:sldId id="334"/>
            <p14:sldId id="359"/>
            <p14:sldId id="336"/>
            <p14:sldId id="344"/>
            <p14:sldId id="337"/>
            <p14:sldId id="338"/>
            <p14:sldId id="339"/>
            <p14:sldId id="340"/>
            <p14:sldId id="341"/>
            <p14:sldId id="342"/>
            <p14:sldId id="343"/>
            <p14:sldId id="345"/>
            <p14:sldId id="347"/>
            <p14:sldId id="346"/>
            <p14:sldId id="348"/>
            <p14:sldId id="349"/>
            <p14:sldId id="350"/>
            <p14:sldId id="351"/>
            <p14:sldId id="353"/>
            <p14:sldId id="352"/>
            <p14:sldId id="356"/>
            <p14:sldId id="354"/>
            <p14:sldId id="355"/>
            <p14:sldId id="357"/>
            <p14:sldId id="358"/>
          </p14:sldIdLst>
        </p14:section>
        <p14:section name="Untitled Section" id="{0E3A99F3-173F-4E4D-8E39-B5D932EAF8DC}">
          <p14:sldIdLst/>
        </p14:section>
        <p14:section name="Untitled Section" id="{40CA3CE0-2DC8-4FF9-969D-EFC5F52363B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50" autoAdjust="0"/>
    <p:restoredTop sz="92779" autoAdjust="0"/>
  </p:normalViewPr>
  <p:slideViewPr>
    <p:cSldViewPr snapToGrid="0">
      <p:cViewPr varScale="1">
        <p:scale>
          <a:sx n="61" d="100"/>
          <a:sy n="61" d="100"/>
        </p:scale>
        <p:origin x="584" y="56"/>
      </p:cViewPr>
      <p:guideLst/>
    </p:cSldViewPr>
  </p:slideViewPr>
  <p:outlineViewPr>
    <p:cViewPr>
      <p:scale>
        <a:sx n="33" d="100"/>
        <a:sy n="33" d="100"/>
      </p:scale>
      <p:origin x="0" y="-31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1EA4E-925E-49EF-8DC6-CA4210C07872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B90CF-E2C3-48B8-8346-02179832E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3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96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93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73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5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46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BB90CF-E2C3-48B8-8346-02179832E13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2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2554-1666-AAF7-DAB4-45B079027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F90B1-F73C-6852-A91C-52A2F7FEE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20F1D-A47E-2C5C-5E86-DB2546C4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B292D-44EA-4DC8-73DF-DC5B14ED2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FE6F-0601-9CAA-8BA2-D9980FC3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6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1356-6F02-A93E-5EE0-39AE65FC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67C22-A9C0-18FA-2459-BFD4F4BA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BE4D3-0A0E-DBC2-53F2-08099AFF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FF9D6-33BE-3D7F-AB56-7526BB06C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E0DD9-C41A-FD62-6FCF-A2104D81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377FC-A4B3-7BA4-46D0-EB15C292A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098A5-CFD2-177C-58F3-602655702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82386-983A-2765-EA0F-459CC7C1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61D8-43C9-978E-DA8D-7231C037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91AD-64AC-9B81-7AB8-6BCF0488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1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EA19-120B-4E31-9E01-01F6BEF8E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2132-50DE-E5B6-40FE-26236884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65B36-B6F4-54FD-CE64-FA359513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3460C-B3F0-7628-9D9E-660018DA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6D67E-9612-7B80-9666-F6C1ED10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4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7977-17CE-CD2C-AC22-6AFA22D8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7C07A-1DE4-D511-9B9F-FAB0E08B6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7EC21-1D81-C926-C69A-DBC21AE6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9D8AC-9F16-F11F-7D6B-8B5C4466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82634-EE36-3E43-6A55-DB67EB5B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8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CD5A-9152-C250-C8B2-C02BBB1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436C-AB10-4656-6F5C-75E7A9D3E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5254B-75BB-1755-E62E-29BB2B25D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D731D-0C94-E6A4-584E-69E2D874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122C7-E633-D44E-4F5D-A7755797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071DD-38AB-959E-46AE-BB93A4C1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9629-5C47-1387-1F2C-C13DF4FC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CD831-D9B7-C9AA-8CBB-A6291929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EBB7F-E8AE-0A5C-E37E-9AEFFBCA1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0FD11-7468-175E-5DD4-66FF1782F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E3620-FF83-E75F-B6A2-83C89FF9F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9E8F1-EE9F-48DB-3190-E52A3F88E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933A3-2B9A-EA4F-A027-C8C4BBF1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1680C-E93E-F2F4-1D44-5EDAE628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8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2FEA-78A6-0D78-8DE3-03DA86AA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7D38E-8621-752D-C76C-04CE9E87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FA1954-18D0-C59A-4205-36383EBB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FE6EA-F18D-FAA4-E052-A09F12E5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6FFE3-0584-78B1-05E2-6B07E287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2300D-E2D0-8E55-0A34-9B556D18E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517ED-5EF9-8937-3D95-12CFA29E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6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0F15-7D6D-2502-B6C4-720C673F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B56E4-8B6D-73D8-D862-6BA90A66A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762EA-CB39-4F2D-28B1-E6964C45C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9149A-17AB-3548-EA60-EB6B10025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FF804-65DD-9704-A8DF-54F433832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9774A-6C4D-F1DC-71BD-57247157E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3DA05-413E-8B96-C459-6F3CA709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DD967-C7D8-2266-E398-41E1BF4D7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4B530-3ECF-227A-0FC9-1255DC11A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1A82A-04AE-12AB-9948-122BD91B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184A2-E575-38AA-25DB-1DC3456A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29B61-2341-00C2-924A-C2EAEDF1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3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201DA7-C7CE-DA26-1B09-3F17F6C3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1FF41-9782-A652-CC2F-52DA612BA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70DD-B713-AC72-38C9-D98EBE7C6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4FD79-201C-0BB0-D62D-7F1FA8AB2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BCFB-6147-54A7-02C7-C6EDD8547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9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ENKE@LDEO.COLUMBIA.ED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9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 dirty="0"/>
              <a:t> 05: Reservoir models illustrated </a:t>
            </a:r>
            <a:r>
              <a:rPr lang="en-US" sz="2800" b="1"/>
              <a:t>by cascade of lakes</a:t>
            </a:r>
            <a:endParaRPr lang="en-US" sz="2800" b="1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3ED8A0-6DA7-B0AD-B75C-D2159329E8DC}"/>
              </a:ext>
            </a:extLst>
          </p:cNvPr>
          <p:cNvSpPr txBox="1"/>
          <p:nvPr/>
        </p:nvSpPr>
        <p:spPr>
          <a:xfrm>
            <a:off x="368389" y="817155"/>
            <a:ext cx="123536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discretionary = 90.0/(100.0*12.0); # discretionary spending in fraction of balance per month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C2410A-3C37-2A56-62D6-FA137A81AE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076" t="27606" r="11060" b="4901"/>
          <a:stretch/>
        </p:blipFill>
        <p:spPr>
          <a:xfrm>
            <a:off x="2186609" y="1818860"/>
            <a:ext cx="7513982" cy="484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03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0CE8253-1415-8A5C-C0F3-0D14A790D246}"/>
              </a:ext>
            </a:extLst>
          </p:cNvPr>
          <p:cNvSpPr/>
          <p:nvPr/>
        </p:nvSpPr>
        <p:spPr>
          <a:xfrm>
            <a:off x="3153053" y="1478373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4DA63D-D580-7A51-2D4B-8F88F74B3485}"/>
              </a:ext>
            </a:extLst>
          </p:cNvPr>
          <p:cNvSpPr/>
          <p:nvPr/>
        </p:nvSpPr>
        <p:spPr>
          <a:xfrm>
            <a:off x="3153053" y="875075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3153053" y="129639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your balance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/>
              <p:nvPr/>
            </p:nvSpPr>
            <p:spPr>
              <a:xfrm>
                <a:off x="3153053" y="2028013"/>
                <a:ext cx="240527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$</a:t>
                </a:r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053" y="2028013"/>
                <a:ext cx="2405270" cy="2246769"/>
              </a:xfrm>
              <a:prstGeom prst="rect">
                <a:avLst/>
              </a:prstGeom>
              <a:blipFill>
                <a:blip r:embed="rId3"/>
                <a:stretch>
                  <a:fillRect l="-1266" t="-2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C4A93823-FA87-1C4A-4902-06E14FFD30C5}"/>
              </a:ext>
            </a:extLst>
          </p:cNvPr>
          <p:cNvSpPr/>
          <p:nvPr/>
        </p:nvSpPr>
        <p:spPr>
          <a:xfrm>
            <a:off x="576469" y="1799463"/>
            <a:ext cx="2285999" cy="77525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salary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CE7651-5BEC-BDE1-3095-6C04CABFD102}"/>
              </a:ext>
            </a:extLst>
          </p:cNvPr>
          <p:cNvSpPr txBox="1"/>
          <p:nvPr/>
        </p:nvSpPr>
        <p:spPr>
          <a:xfrm>
            <a:off x="367746" y="858701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in</a:t>
            </a:r>
            <a:endParaRPr lang="en-US" sz="2800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6CFAD440-C43A-2C4F-D232-8A32A9D25AEB}"/>
              </a:ext>
            </a:extLst>
          </p:cNvPr>
          <p:cNvSpPr/>
          <p:nvPr/>
        </p:nvSpPr>
        <p:spPr>
          <a:xfrm>
            <a:off x="576469" y="3283585"/>
            <a:ext cx="2285999" cy="77525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/>
              <p:nvPr/>
            </p:nvSpPr>
            <p:spPr>
              <a:xfrm>
                <a:off x="2216427" y="5379627"/>
                <a:ext cx="472412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initial conditions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=10000</m:t>
                      </m:r>
                    </m:oMath>
                  </m:oMathPara>
                </a14:m>
                <a:endParaRPr lang="en-US" sz="28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427" y="5379627"/>
                <a:ext cx="4724129" cy="1384995"/>
              </a:xfrm>
              <a:prstGeom prst="rect">
                <a:avLst/>
              </a:prstGeom>
              <a:blipFill>
                <a:blip r:embed="rId4"/>
                <a:stretch>
                  <a:fillRect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>
            <a:extLst>
              <a:ext uri="{FF2B5EF4-FFF2-40B4-BE49-F238E27FC236}">
                <a16:creationId xmlns:a16="http://schemas.microsoft.com/office/drawing/2014/main" id="{B9A98B1F-2971-37B2-F22E-916946E1AE0D}"/>
              </a:ext>
            </a:extLst>
          </p:cNvPr>
          <p:cNvSpPr/>
          <p:nvPr/>
        </p:nvSpPr>
        <p:spPr>
          <a:xfrm>
            <a:off x="5883966" y="1673699"/>
            <a:ext cx="5731565" cy="77525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non-discretionary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3BB268-CA85-D8B7-BF40-D0E2EC2B5B79}"/>
              </a:ext>
            </a:extLst>
          </p:cNvPr>
          <p:cNvSpPr txBox="1"/>
          <p:nvPr/>
        </p:nvSpPr>
        <p:spPr>
          <a:xfrm>
            <a:off x="6221896" y="305654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out</a:t>
            </a:r>
            <a:endParaRPr lang="en-US" sz="2800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A312B3E-866E-2032-B6A6-2398D33BEBDD}"/>
              </a:ext>
            </a:extLst>
          </p:cNvPr>
          <p:cNvSpPr/>
          <p:nvPr/>
        </p:nvSpPr>
        <p:spPr>
          <a:xfrm rot="1438470">
            <a:off x="5899748" y="3529110"/>
            <a:ext cx="2472692" cy="77525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discretionary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3DEA0F-3056-E739-5AF5-D2434FC5368B}"/>
              </a:ext>
            </a:extLst>
          </p:cNvPr>
          <p:cNvSpPr/>
          <p:nvPr/>
        </p:nvSpPr>
        <p:spPr>
          <a:xfrm>
            <a:off x="8495608" y="3417260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3D829F-6F4D-BAD5-D3CC-290F2DB3CF4A}"/>
              </a:ext>
            </a:extLst>
          </p:cNvPr>
          <p:cNvSpPr/>
          <p:nvPr/>
        </p:nvSpPr>
        <p:spPr>
          <a:xfrm>
            <a:off x="8495608" y="2813962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E529DC-C1D7-02B3-F851-2D1A1129D922}"/>
                  </a:ext>
                </a:extLst>
              </p:cNvPr>
              <p:cNvSpPr txBox="1"/>
              <p:nvPr/>
            </p:nvSpPr>
            <p:spPr>
              <a:xfrm>
                <a:off x="8495608" y="3966900"/>
                <a:ext cx="240527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$</a:t>
                </a:r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0E529DC-C1D7-02B3-F851-2D1A1129D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5608" y="3966900"/>
                <a:ext cx="2405270" cy="2246769"/>
              </a:xfrm>
              <a:prstGeom prst="rect">
                <a:avLst/>
              </a:prstGeom>
              <a:blipFill>
                <a:blip r:embed="rId5"/>
                <a:stretch>
                  <a:fillRect l="-761" t="-2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0256D8B5-5BF2-2B47-5DF3-3133C751CE1C}"/>
              </a:ext>
            </a:extLst>
          </p:cNvPr>
          <p:cNvSpPr txBox="1"/>
          <p:nvPr/>
        </p:nvSpPr>
        <p:spPr>
          <a:xfrm>
            <a:off x="8018528" y="2313105"/>
            <a:ext cx="3202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vendor’s balance</a:t>
            </a:r>
            <a:endParaRPr lang="en-US" sz="2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4E2197-92F1-1AEE-3067-7FF3E0A23265}"/>
              </a:ext>
            </a:extLst>
          </p:cNvPr>
          <p:cNvSpPr/>
          <p:nvPr/>
        </p:nvSpPr>
        <p:spPr>
          <a:xfrm>
            <a:off x="5993094" y="4735655"/>
            <a:ext cx="2285999" cy="77525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interest</a:t>
            </a:r>
          </a:p>
        </p:txBody>
      </p:sp>
    </p:spTree>
    <p:extLst>
      <p:ext uri="{BB962C8B-B14F-4D97-AF65-F5344CB8AC3E}">
        <p14:creationId xmlns:p14="http://schemas.microsoft.com/office/powerpoint/2010/main" val="3848082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/>
              <p:nvPr/>
            </p:nvSpPr>
            <p:spPr>
              <a:xfrm>
                <a:off x="2688746" y="1587851"/>
                <a:ext cx="6236593" cy="1368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746" y="1587851"/>
                <a:ext cx="6236593" cy="13682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827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1545C6-A04C-EAB1-E325-700EFEBADEE5}"/>
                  </a:ext>
                </a:extLst>
              </p:cNvPr>
              <p:cNvSpPr txBox="1"/>
              <p:nvPr/>
            </p:nvSpPr>
            <p:spPr>
              <a:xfrm>
                <a:off x="2688746" y="1587851"/>
                <a:ext cx="6236593" cy="13682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41545C6-A04C-EAB1-E325-700EFEBADE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746" y="1587851"/>
                <a:ext cx="6236593" cy="13682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DEADC445-6FA8-B350-5E68-B1161654B005}"/>
              </a:ext>
            </a:extLst>
          </p:cNvPr>
          <p:cNvSpPr/>
          <p:nvPr/>
        </p:nvSpPr>
        <p:spPr>
          <a:xfrm>
            <a:off x="6917635" y="1587850"/>
            <a:ext cx="1093304" cy="57887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FBB12ED-DE9C-63D2-43E3-DFDA028515B3}"/>
              </a:ext>
            </a:extLst>
          </p:cNvPr>
          <p:cNvSpPr/>
          <p:nvPr/>
        </p:nvSpPr>
        <p:spPr>
          <a:xfrm>
            <a:off x="6443870" y="2140223"/>
            <a:ext cx="1093304" cy="57887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4EE5CE-9DA8-2876-0036-988F9039ADE2}"/>
              </a:ext>
            </a:extLst>
          </p:cNvPr>
          <p:cNvSpPr txBox="1"/>
          <p:nvPr/>
        </p:nvSpPr>
        <p:spPr>
          <a:xfrm>
            <a:off x="7330539" y="1120008"/>
            <a:ext cx="49092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you lose your discretionary spending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B7CEB4-C81E-E4BD-9BCC-C545A7D92CF9}"/>
              </a:ext>
            </a:extLst>
          </p:cNvPr>
          <p:cNvSpPr txBox="1"/>
          <p:nvPr/>
        </p:nvSpPr>
        <p:spPr>
          <a:xfrm>
            <a:off x="6710358" y="2665185"/>
            <a:ext cx="55857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vendor gains your discretionary spending</a:t>
            </a:r>
          </a:p>
        </p:txBody>
      </p:sp>
    </p:spTree>
    <p:extLst>
      <p:ext uri="{BB962C8B-B14F-4D97-AF65-F5344CB8AC3E}">
        <p14:creationId xmlns:p14="http://schemas.microsoft.com/office/powerpoint/2010/main" val="361667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06E58E-4948-FF25-92F7-E0DDBB6DFECE}"/>
              </a:ext>
            </a:extLst>
          </p:cNvPr>
          <p:cNvSpPr txBox="1"/>
          <p:nvPr/>
        </p:nvSpPr>
        <p:spPr>
          <a:xfrm>
            <a:off x="556592" y="151179"/>
            <a:ext cx="1101255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M=2; # two variables</a:t>
            </a:r>
          </a:p>
          <a:p>
            <a:r>
              <a:rPr lang="en-US" sz="2000" dirty="0"/>
              <a:t>balance0 = 10000.0; # initial balance</a:t>
            </a:r>
          </a:p>
          <a:p>
            <a:r>
              <a:rPr lang="en-US" sz="2000" dirty="0"/>
              <a:t>balance1 = 0.0; # initial balance of vendor</a:t>
            </a:r>
          </a:p>
          <a:p>
            <a:r>
              <a:rPr lang="en-US" sz="2000" dirty="0"/>
              <a:t>salary = 1000.0;  # salary in $/</a:t>
            </a:r>
            <a:r>
              <a:rPr lang="en-US" sz="2000" dirty="0" err="1"/>
              <a:t>mo</a:t>
            </a:r>
            <a:endParaRPr lang="en-US" sz="2000" dirty="0"/>
          </a:p>
          <a:p>
            <a:r>
              <a:rPr lang="en-US" sz="2000" dirty="0" err="1"/>
              <a:t>nondis</a:t>
            </a:r>
            <a:r>
              <a:rPr lang="en-US" sz="2000" dirty="0"/>
              <a:t> = 500.0;  # non-discretionary spending in $/</a:t>
            </a:r>
            <a:r>
              <a:rPr lang="en-US" sz="2000" dirty="0" err="1"/>
              <a:t>mo</a:t>
            </a:r>
            <a:endParaRPr lang="en-US" sz="2000" dirty="0"/>
          </a:p>
          <a:p>
            <a:r>
              <a:rPr lang="en-US" sz="2000" dirty="0"/>
              <a:t>interest = 1.0/(100.0*12); # interest in fraction of balance per month</a:t>
            </a:r>
          </a:p>
          <a:p>
            <a:r>
              <a:rPr lang="en-US" sz="2000" dirty="0"/>
              <a:t>discretionary = 90.0/(100.0*12.0); # discretionary spending in fraction of balance per month</a:t>
            </a:r>
          </a:p>
          <a:p>
            <a:endParaRPr lang="en-US" sz="2000" dirty="0"/>
          </a:p>
          <a:p>
            <a:r>
              <a:rPr lang="en-US" sz="2000" dirty="0"/>
              <a:t>def </a:t>
            </a:r>
            <a:r>
              <a:rPr lang="en-US" sz="2000" dirty="0" err="1"/>
              <a:t>myfun</a:t>
            </a:r>
            <a:r>
              <a:rPr lang="en-US" sz="2000" dirty="0"/>
              <a:t>( t, u ):</a:t>
            </a:r>
          </a:p>
          <a:p>
            <a:r>
              <a:rPr lang="en-US" sz="2000" dirty="0"/>
              <a:t>    f = </a:t>
            </a:r>
            <a:r>
              <a:rPr lang="en-US" sz="2000" dirty="0" err="1"/>
              <a:t>np.zeros</a:t>
            </a:r>
            <a:r>
              <a:rPr lang="en-US" sz="2000" dirty="0"/>
              <a:t>((M,));</a:t>
            </a:r>
          </a:p>
          <a:p>
            <a:r>
              <a:rPr lang="en-US" sz="2000" dirty="0"/>
              <a:t>    f[0] = salary - </a:t>
            </a:r>
            <a:r>
              <a:rPr lang="en-US" sz="2000" dirty="0" err="1"/>
              <a:t>nondis</a:t>
            </a:r>
            <a:r>
              <a:rPr lang="en-US" sz="2000" dirty="0"/>
              <a:t> + interest*u[0] - </a:t>
            </a:r>
            <a:r>
              <a:rPr lang="en-US" sz="2000" dirty="0" err="1"/>
              <a:t>discetionary</a:t>
            </a:r>
            <a:r>
              <a:rPr lang="en-US" sz="2000" dirty="0"/>
              <a:t>*u[0];</a:t>
            </a:r>
          </a:p>
          <a:p>
            <a:r>
              <a:rPr lang="en-US" sz="2000" dirty="0"/>
              <a:t>    f[1] = </a:t>
            </a:r>
            <a:r>
              <a:rPr lang="en-US" sz="2000" dirty="0">
                <a:solidFill>
                  <a:srgbClr val="FF0000"/>
                </a:solidFill>
              </a:rPr>
              <a:t>discretionary*u[0] </a:t>
            </a:r>
            <a:r>
              <a:rPr lang="en-US" sz="2000" dirty="0"/>
              <a:t>+ interest*u[1];</a:t>
            </a:r>
          </a:p>
          <a:p>
            <a:r>
              <a:rPr lang="en-US" sz="2000" dirty="0"/>
              <a:t>    return f;</a:t>
            </a:r>
          </a:p>
          <a:p>
            <a:endParaRPr lang="en-US" sz="2000" dirty="0"/>
          </a:p>
          <a:p>
            <a:r>
              <a:rPr lang="en-US" sz="2000" dirty="0"/>
              <a:t># initial conditions</a:t>
            </a:r>
          </a:p>
          <a:p>
            <a:r>
              <a:rPr lang="en-US" sz="2000" dirty="0"/>
              <a:t>u0 = </a:t>
            </a:r>
            <a:r>
              <a:rPr lang="en-US" sz="2000" dirty="0" err="1"/>
              <a:t>np.zeros</a:t>
            </a:r>
            <a:r>
              <a:rPr lang="en-US" sz="2000" dirty="0"/>
              <a:t>((M,));</a:t>
            </a:r>
          </a:p>
          <a:p>
            <a:r>
              <a:rPr lang="en-US" sz="2000" dirty="0"/>
              <a:t>u0[0] = balance0;</a:t>
            </a:r>
          </a:p>
          <a:p>
            <a:r>
              <a:rPr lang="en-US" sz="2000" dirty="0"/>
              <a:t>u0[0] = balance1;</a:t>
            </a:r>
          </a:p>
        </p:txBody>
      </p:sp>
    </p:spTree>
    <p:extLst>
      <p:ext uri="{BB962C8B-B14F-4D97-AF65-F5344CB8AC3E}">
        <p14:creationId xmlns:p14="http://schemas.microsoft.com/office/powerpoint/2010/main" val="173969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D709B33-8573-1698-94A9-C9B236D24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04" t="30250" r="20598" b="6456"/>
          <a:stretch/>
        </p:blipFill>
        <p:spPr>
          <a:xfrm>
            <a:off x="944217" y="188843"/>
            <a:ext cx="8788925" cy="6062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B7CEB4-C81E-E4BD-9BCC-C545A7D92CF9}"/>
              </a:ext>
            </a:extLst>
          </p:cNvPr>
          <p:cNvSpPr txBox="1"/>
          <p:nvPr/>
        </p:nvSpPr>
        <p:spPr>
          <a:xfrm>
            <a:off x="6735418" y="4513863"/>
            <a:ext cx="20812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your balance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B1C533-33D8-DE82-FB9B-585EA3405D55}"/>
              </a:ext>
            </a:extLst>
          </p:cNvPr>
          <p:cNvSpPr txBox="1"/>
          <p:nvPr/>
        </p:nvSpPr>
        <p:spPr>
          <a:xfrm rot="19292835">
            <a:off x="4966804" y="2711201"/>
            <a:ext cx="2291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vendor’s balance</a:t>
            </a:r>
          </a:p>
        </p:txBody>
      </p:sp>
    </p:spTree>
    <p:extLst>
      <p:ext uri="{BB962C8B-B14F-4D97-AF65-F5344CB8AC3E}">
        <p14:creationId xmlns:p14="http://schemas.microsoft.com/office/powerpoint/2010/main" val="2942922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D709B33-8573-1698-94A9-C9B236D247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304" t="30250" r="20598" b="6456"/>
          <a:stretch/>
        </p:blipFill>
        <p:spPr>
          <a:xfrm>
            <a:off x="1033669" y="221691"/>
            <a:ext cx="8788925" cy="6062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B7CEB4-C81E-E4BD-9BCC-C545A7D92CF9}"/>
              </a:ext>
            </a:extLst>
          </p:cNvPr>
          <p:cNvSpPr txBox="1"/>
          <p:nvPr/>
        </p:nvSpPr>
        <p:spPr>
          <a:xfrm>
            <a:off x="6735418" y="4513863"/>
            <a:ext cx="20812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your balance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B1C533-33D8-DE82-FB9B-585EA3405D55}"/>
              </a:ext>
            </a:extLst>
          </p:cNvPr>
          <p:cNvSpPr txBox="1"/>
          <p:nvPr/>
        </p:nvSpPr>
        <p:spPr>
          <a:xfrm rot="19292835">
            <a:off x="4966804" y="2711201"/>
            <a:ext cx="2291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vendor’s balance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0D5E82D2-E579-34CA-DAB2-6AA05B32DEA9}"/>
              </a:ext>
            </a:extLst>
          </p:cNvPr>
          <p:cNvSpPr/>
          <p:nvPr/>
        </p:nvSpPr>
        <p:spPr>
          <a:xfrm>
            <a:off x="3220278" y="1219058"/>
            <a:ext cx="487017" cy="375647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9C7FC-30BB-F464-1688-926C5D0A0257}"/>
              </a:ext>
            </a:extLst>
          </p:cNvPr>
          <p:cNvSpPr txBox="1"/>
          <p:nvPr/>
        </p:nvSpPr>
        <p:spPr>
          <a:xfrm>
            <a:off x="2484783" y="388061"/>
            <a:ext cx="66023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note time delay:</a:t>
            </a:r>
          </a:p>
          <a:p>
            <a:r>
              <a:rPr lang="en-US" sz="2400" dirty="0"/>
              <a:t>takes a while before vendor has more $ than you</a:t>
            </a:r>
          </a:p>
        </p:txBody>
      </p:sp>
    </p:spTree>
    <p:extLst>
      <p:ext uri="{BB962C8B-B14F-4D97-AF65-F5344CB8AC3E}">
        <p14:creationId xmlns:p14="http://schemas.microsoft.com/office/powerpoint/2010/main" val="13367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4AF5106-421D-DA93-D42E-7E21BCB97BA2}"/>
              </a:ext>
            </a:extLst>
          </p:cNvPr>
          <p:cNvSpPr/>
          <p:nvPr/>
        </p:nvSpPr>
        <p:spPr>
          <a:xfrm>
            <a:off x="2574235" y="1550507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03BC8D2-4B92-4955-9DE2-B3FE127A9642}"/>
              </a:ext>
            </a:extLst>
          </p:cNvPr>
          <p:cNvSpPr/>
          <p:nvPr/>
        </p:nvSpPr>
        <p:spPr>
          <a:xfrm>
            <a:off x="5569226" y="2994994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C2B2F9A-E962-35A0-D95C-C447806B5CFE}"/>
              </a:ext>
            </a:extLst>
          </p:cNvPr>
          <p:cNvSpPr/>
          <p:nvPr/>
        </p:nvSpPr>
        <p:spPr>
          <a:xfrm>
            <a:off x="8627013" y="4449132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3A792BD-AC91-9495-E8DC-409AEA660903}"/>
              </a:ext>
            </a:extLst>
          </p:cNvPr>
          <p:cNvSpPr/>
          <p:nvPr/>
        </p:nvSpPr>
        <p:spPr>
          <a:xfrm rot="1993205">
            <a:off x="4194314" y="2741545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C65D597-3CF6-5DC0-22FD-3DAC3BA11A0A}"/>
              </a:ext>
            </a:extLst>
          </p:cNvPr>
          <p:cNvSpPr/>
          <p:nvPr/>
        </p:nvSpPr>
        <p:spPr>
          <a:xfrm>
            <a:off x="2604053" y="1759228"/>
            <a:ext cx="1421295" cy="188844"/>
          </a:xfrm>
          <a:custGeom>
            <a:avLst/>
            <a:gdLst>
              <a:gd name="connsiteX0" fmla="*/ 0 w 1421295"/>
              <a:gd name="connsiteY0" fmla="*/ 188844 h 188844"/>
              <a:gd name="connsiteX1" fmla="*/ 29817 w 1421295"/>
              <a:gd name="connsiteY1" fmla="*/ 129209 h 188844"/>
              <a:gd name="connsiteX2" fmla="*/ 129208 w 1421295"/>
              <a:gd name="connsiteY2" fmla="*/ 69574 h 188844"/>
              <a:gd name="connsiteX3" fmla="*/ 208721 w 1421295"/>
              <a:gd name="connsiteY3" fmla="*/ 29818 h 188844"/>
              <a:gd name="connsiteX4" fmla="*/ 248478 w 1421295"/>
              <a:gd name="connsiteY4" fmla="*/ 39757 h 188844"/>
              <a:gd name="connsiteX5" fmla="*/ 288234 w 1421295"/>
              <a:gd name="connsiteY5" fmla="*/ 89453 h 188844"/>
              <a:gd name="connsiteX6" fmla="*/ 347869 w 1421295"/>
              <a:gd name="connsiteY6" fmla="*/ 109331 h 188844"/>
              <a:gd name="connsiteX7" fmla="*/ 536713 w 1421295"/>
              <a:gd name="connsiteY7" fmla="*/ 99392 h 188844"/>
              <a:gd name="connsiteX8" fmla="*/ 566530 w 1421295"/>
              <a:gd name="connsiteY8" fmla="*/ 79514 h 188844"/>
              <a:gd name="connsiteX9" fmla="*/ 655982 w 1421295"/>
              <a:gd name="connsiteY9" fmla="*/ 99392 h 188844"/>
              <a:gd name="connsiteX10" fmla="*/ 675861 w 1421295"/>
              <a:gd name="connsiteY10" fmla="*/ 119270 h 188844"/>
              <a:gd name="connsiteX11" fmla="*/ 775252 w 1421295"/>
              <a:gd name="connsiteY11" fmla="*/ 109331 h 188844"/>
              <a:gd name="connsiteX12" fmla="*/ 805069 w 1421295"/>
              <a:gd name="connsiteY12" fmla="*/ 79514 h 188844"/>
              <a:gd name="connsiteX13" fmla="*/ 844826 w 1421295"/>
              <a:gd name="connsiteY13" fmla="*/ 69574 h 188844"/>
              <a:gd name="connsiteX14" fmla="*/ 894521 w 1421295"/>
              <a:gd name="connsiteY14" fmla="*/ 39757 h 188844"/>
              <a:gd name="connsiteX15" fmla="*/ 1013791 w 1421295"/>
              <a:gd name="connsiteY15" fmla="*/ 59635 h 188844"/>
              <a:gd name="connsiteX16" fmla="*/ 1063487 w 1421295"/>
              <a:gd name="connsiteY16" fmla="*/ 119270 h 188844"/>
              <a:gd name="connsiteX17" fmla="*/ 1123121 w 1421295"/>
              <a:gd name="connsiteY17" fmla="*/ 79514 h 188844"/>
              <a:gd name="connsiteX18" fmla="*/ 1162878 w 1421295"/>
              <a:gd name="connsiteY18" fmla="*/ 19879 h 188844"/>
              <a:gd name="connsiteX19" fmla="*/ 1182756 w 1421295"/>
              <a:gd name="connsiteY19" fmla="*/ 0 h 188844"/>
              <a:gd name="connsiteX20" fmla="*/ 1242391 w 1421295"/>
              <a:gd name="connsiteY20" fmla="*/ 59635 h 188844"/>
              <a:gd name="connsiteX21" fmla="*/ 1282148 w 1421295"/>
              <a:gd name="connsiteY21" fmla="*/ 89453 h 188844"/>
              <a:gd name="connsiteX22" fmla="*/ 1351721 w 1421295"/>
              <a:gd name="connsiteY22" fmla="*/ 119270 h 188844"/>
              <a:gd name="connsiteX23" fmla="*/ 1421295 w 1421295"/>
              <a:gd name="connsiteY23" fmla="*/ 109331 h 18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21295" h="188844">
                <a:moveTo>
                  <a:pt x="0" y="188844"/>
                </a:moveTo>
                <a:cubicBezTo>
                  <a:pt x="9939" y="168966"/>
                  <a:pt x="13486" y="144284"/>
                  <a:pt x="29817" y="129209"/>
                </a:cubicBezTo>
                <a:cubicBezTo>
                  <a:pt x="58207" y="103003"/>
                  <a:pt x="96708" y="90467"/>
                  <a:pt x="129208" y="69574"/>
                </a:cubicBezTo>
                <a:cubicBezTo>
                  <a:pt x="193714" y="28106"/>
                  <a:pt x="141497" y="46624"/>
                  <a:pt x="208721" y="29818"/>
                </a:cubicBezTo>
                <a:cubicBezTo>
                  <a:pt x="221973" y="33131"/>
                  <a:pt x="237112" y="32180"/>
                  <a:pt x="248478" y="39757"/>
                </a:cubicBezTo>
                <a:cubicBezTo>
                  <a:pt x="290611" y="67845"/>
                  <a:pt x="246529" y="68600"/>
                  <a:pt x="288234" y="89453"/>
                </a:cubicBezTo>
                <a:cubicBezTo>
                  <a:pt x="306975" y="98824"/>
                  <a:pt x="347869" y="109331"/>
                  <a:pt x="347869" y="109331"/>
                </a:cubicBezTo>
                <a:cubicBezTo>
                  <a:pt x="410817" y="106018"/>
                  <a:pt x="474256" y="107909"/>
                  <a:pt x="536713" y="99392"/>
                </a:cubicBezTo>
                <a:cubicBezTo>
                  <a:pt x="548549" y="97778"/>
                  <a:pt x="554585" y="79514"/>
                  <a:pt x="566530" y="79514"/>
                </a:cubicBezTo>
                <a:cubicBezTo>
                  <a:pt x="597075" y="79514"/>
                  <a:pt x="626165" y="92766"/>
                  <a:pt x="655982" y="99392"/>
                </a:cubicBezTo>
                <a:cubicBezTo>
                  <a:pt x="662608" y="106018"/>
                  <a:pt x="667479" y="115079"/>
                  <a:pt x="675861" y="119270"/>
                </a:cubicBezTo>
                <a:cubicBezTo>
                  <a:pt x="717920" y="140299"/>
                  <a:pt x="730307" y="124312"/>
                  <a:pt x="775252" y="109331"/>
                </a:cubicBezTo>
                <a:cubicBezTo>
                  <a:pt x="785191" y="99392"/>
                  <a:pt x="792865" y="86488"/>
                  <a:pt x="805069" y="79514"/>
                </a:cubicBezTo>
                <a:cubicBezTo>
                  <a:pt x="816929" y="72737"/>
                  <a:pt x="832343" y="75122"/>
                  <a:pt x="844826" y="69574"/>
                </a:cubicBezTo>
                <a:cubicBezTo>
                  <a:pt x="862479" y="61728"/>
                  <a:pt x="877956" y="49696"/>
                  <a:pt x="894521" y="39757"/>
                </a:cubicBezTo>
                <a:cubicBezTo>
                  <a:pt x="900200" y="40568"/>
                  <a:pt x="999258" y="53407"/>
                  <a:pt x="1013791" y="59635"/>
                </a:cubicBezTo>
                <a:cubicBezTo>
                  <a:pt x="1025427" y="64622"/>
                  <a:pt x="1063322" y="119049"/>
                  <a:pt x="1063487" y="119270"/>
                </a:cubicBezTo>
                <a:cubicBezTo>
                  <a:pt x="1083365" y="106018"/>
                  <a:pt x="1106228" y="96407"/>
                  <a:pt x="1123121" y="79514"/>
                </a:cubicBezTo>
                <a:cubicBezTo>
                  <a:pt x="1140014" y="62621"/>
                  <a:pt x="1145985" y="36773"/>
                  <a:pt x="1162878" y="19879"/>
                </a:cubicBezTo>
                <a:lnTo>
                  <a:pt x="1182756" y="0"/>
                </a:lnTo>
                <a:cubicBezTo>
                  <a:pt x="1312690" y="97452"/>
                  <a:pt x="1155189" y="-27567"/>
                  <a:pt x="1242391" y="59635"/>
                </a:cubicBezTo>
                <a:cubicBezTo>
                  <a:pt x="1254105" y="71349"/>
                  <a:pt x="1268101" y="80673"/>
                  <a:pt x="1282148" y="89453"/>
                </a:cubicBezTo>
                <a:cubicBezTo>
                  <a:pt x="1301111" y="101305"/>
                  <a:pt x="1329177" y="113634"/>
                  <a:pt x="1351721" y="119270"/>
                </a:cubicBezTo>
                <a:cubicBezTo>
                  <a:pt x="1408250" y="133402"/>
                  <a:pt x="1390778" y="139848"/>
                  <a:pt x="1421295" y="109331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6A7B091-EDC9-3CAF-F5CF-22FC13BBCEB9}"/>
              </a:ext>
            </a:extLst>
          </p:cNvPr>
          <p:cNvSpPr/>
          <p:nvPr/>
        </p:nvSpPr>
        <p:spPr>
          <a:xfrm>
            <a:off x="5628862" y="3402497"/>
            <a:ext cx="1421295" cy="188844"/>
          </a:xfrm>
          <a:custGeom>
            <a:avLst/>
            <a:gdLst>
              <a:gd name="connsiteX0" fmla="*/ 0 w 1421295"/>
              <a:gd name="connsiteY0" fmla="*/ 188844 h 188844"/>
              <a:gd name="connsiteX1" fmla="*/ 29817 w 1421295"/>
              <a:gd name="connsiteY1" fmla="*/ 129209 h 188844"/>
              <a:gd name="connsiteX2" fmla="*/ 129208 w 1421295"/>
              <a:gd name="connsiteY2" fmla="*/ 69574 h 188844"/>
              <a:gd name="connsiteX3" fmla="*/ 208721 w 1421295"/>
              <a:gd name="connsiteY3" fmla="*/ 29818 h 188844"/>
              <a:gd name="connsiteX4" fmla="*/ 248478 w 1421295"/>
              <a:gd name="connsiteY4" fmla="*/ 39757 h 188844"/>
              <a:gd name="connsiteX5" fmla="*/ 288234 w 1421295"/>
              <a:gd name="connsiteY5" fmla="*/ 89453 h 188844"/>
              <a:gd name="connsiteX6" fmla="*/ 347869 w 1421295"/>
              <a:gd name="connsiteY6" fmla="*/ 109331 h 188844"/>
              <a:gd name="connsiteX7" fmla="*/ 536713 w 1421295"/>
              <a:gd name="connsiteY7" fmla="*/ 99392 h 188844"/>
              <a:gd name="connsiteX8" fmla="*/ 566530 w 1421295"/>
              <a:gd name="connsiteY8" fmla="*/ 79514 h 188844"/>
              <a:gd name="connsiteX9" fmla="*/ 655982 w 1421295"/>
              <a:gd name="connsiteY9" fmla="*/ 99392 h 188844"/>
              <a:gd name="connsiteX10" fmla="*/ 675861 w 1421295"/>
              <a:gd name="connsiteY10" fmla="*/ 119270 h 188844"/>
              <a:gd name="connsiteX11" fmla="*/ 775252 w 1421295"/>
              <a:gd name="connsiteY11" fmla="*/ 109331 h 188844"/>
              <a:gd name="connsiteX12" fmla="*/ 805069 w 1421295"/>
              <a:gd name="connsiteY12" fmla="*/ 79514 h 188844"/>
              <a:gd name="connsiteX13" fmla="*/ 844826 w 1421295"/>
              <a:gd name="connsiteY13" fmla="*/ 69574 h 188844"/>
              <a:gd name="connsiteX14" fmla="*/ 894521 w 1421295"/>
              <a:gd name="connsiteY14" fmla="*/ 39757 h 188844"/>
              <a:gd name="connsiteX15" fmla="*/ 1013791 w 1421295"/>
              <a:gd name="connsiteY15" fmla="*/ 59635 h 188844"/>
              <a:gd name="connsiteX16" fmla="*/ 1063487 w 1421295"/>
              <a:gd name="connsiteY16" fmla="*/ 119270 h 188844"/>
              <a:gd name="connsiteX17" fmla="*/ 1123121 w 1421295"/>
              <a:gd name="connsiteY17" fmla="*/ 79514 h 188844"/>
              <a:gd name="connsiteX18" fmla="*/ 1162878 w 1421295"/>
              <a:gd name="connsiteY18" fmla="*/ 19879 h 188844"/>
              <a:gd name="connsiteX19" fmla="*/ 1182756 w 1421295"/>
              <a:gd name="connsiteY19" fmla="*/ 0 h 188844"/>
              <a:gd name="connsiteX20" fmla="*/ 1242391 w 1421295"/>
              <a:gd name="connsiteY20" fmla="*/ 59635 h 188844"/>
              <a:gd name="connsiteX21" fmla="*/ 1282148 w 1421295"/>
              <a:gd name="connsiteY21" fmla="*/ 89453 h 188844"/>
              <a:gd name="connsiteX22" fmla="*/ 1351721 w 1421295"/>
              <a:gd name="connsiteY22" fmla="*/ 119270 h 188844"/>
              <a:gd name="connsiteX23" fmla="*/ 1421295 w 1421295"/>
              <a:gd name="connsiteY23" fmla="*/ 109331 h 18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21295" h="188844">
                <a:moveTo>
                  <a:pt x="0" y="188844"/>
                </a:moveTo>
                <a:cubicBezTo>
                  <a:pt x="9939" y="168966"/>
                  <a:pt x="13486" y="144284"/>
                  <a:pt x="29817" y="129209"/>
                </a:cubicBezTo>
                <a:cubicBezTo>
                  <a:pt x="58207" y="103003"/>
                  <a:pt x="96708" y="90467"/>
                  <a:pt x="129208" y="69574"/>
                </a:cubicBezTo>
                <a:cubicBezTo>
                  <a:pt x="193714" y="28106"/>
                  <a:pt x="141497" y="46624"/>
                  <a:pt x="208721" y="29818"/>
                </a:cubicBezTo>
                <a:cubicBezTo>
                  <a:pt x="221973" y="33131"/>
                  <a:pt x="237112" y="32180"/>
                  <a:pt x="248478" y="39757"/>
                </a:cubicBezTo>
                <a:cubicBezTo>
                  <a:pt x="290611" y="67845"/>
                  <a:pt x="246529" y="68600"/>
                  <a:pt x="288234" y="89453"/>
                </a:cubicBezTo>
                <a:cubicBezTo>
                  <a:pt x="306975" y="98824"/>
                  <a:pt x="347869" y="109331"/>
                  <a:pt x="347869" y="109331"/>
                </a:cubicBezTo>
                <a:cubicBezTo>
                  <a:pt x="410817" y="106018"/>
                  <a:pt x="474256" y="107909"/>
                  <a:pt x="536713" y="99392"/>
                </a:cubicBezTo>
                <a:cubicBezTo>
                  <a:pt x="548549" y="97778"/>
                  <a:pt x="554585" y="79514"/>
                  <a:pt x="566530" y="79514"/>
                </a:cubicBezTo>
                <a:cubicBezTo>
                  <a:pt x="597075" y="79514"/>
                  <a:pt x="626165" y="92766"/>
                  <a:pt x="655982" y="99392"/>
                </a:cubicBezTo>
                <a:cubicBezTo>
                  <a:pt x="662608" y="106018"/>
                  <a:pt x="667479" y="115079"/>
                  <a:pt x="675861" y="119270"/>
                </a:cubicBezTo>
                <a:cubicBezTo>
                  <a:pt x="717920" y="140299"/>
                  <a:pt x="730307" y="124312"/>
                  <a:pt x="775252" y="109331"/>
                </a:cubicBezTo>
                <a:cubicBezTo>
                  <a:pt x="785191" y="99392"/>
                  <a:pt x="792865" y="86488"/>
                  <a:pt x="805069" y="79514"/>
                </a:cubicBezTo>
                <a:cubicBezTo>
                  <a:pt x="816929" y="72737"/>
                  <a:pt x="832343" y="75122"/>
                  <a:pt x="844826" y="69574"/>
                </a:cubicBezTo>
                <a:cubicBezTo>
                  <a:pt x="862479" y="61728"/>
                  <a:pt x="877956" y="49696"/>
                  <a:pt x="894521" y="39757"/>
                </a:cubicBezTo>
                <a:cubicBezTo>
                  <a:pt x="900200" y="40568"/>
                  <a:pt x="999258" y="53407"/>
                  <a:pt x="1013791" y="59635"/>
                </a:cubicBezTo>
                <a:cubicBezTo>
                  <a:pt x="1025427" y="64622"/>
                  <a:pt x="1063322" y="119049"/>
                  <a:pt x="1063487" y="119270"/>
                </a:cubicBezTo>
                <a:cubicBezTo>
                  <a:pt x="1083365" y="106018"/>
                  <a:pt x="1106228" y="96407"/>
                  <a:pt x="1123121" y="79514"/>
                </a:cubicBezTo>
                <a:cubicBezTo>
                  <a:pt x="1140014" y="62621"/>
                  <a:pt x="1145985" y="36773"/>
                  <a:pt x="1162878" y="19879"/>
                </a:cubicBezTo>
                <a:lnTo>
                  <a:pt x="1182756" y="0"/>
                </a:lnTo>
                <a:cubicBezTo>
                  <a:pt x="1312690" y="97452"/>
                  <a:pt x="1155189" y="-27567"/>
                  <a:pt x="1242391" y="59635"/>
                </a:cubicBezTo>
                <a:cubicBezTo>
                  <a:pt x="1254105" y="71349"/>
                  <a:pt x="1268101" y="80673"/>
                  <a:pt x="1282148" y="89453"/>
                </a:cubicBezTo>
                <a:cubicBezTo>
                  <a:pt x="1301111" y="101305"/>
                  <a:pt x="1329177" y="113634"/>
                  <a:pt x="1351721" y="119270"/>
                </a:cubicBezTo>
                <a:cubicBezTo>
                  <a:pt x="1408250" y="133402"/>
                  <a:pt x="1390778" y="139848"/>
                  <a:pt x="1421295" y="109331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F131C394-E7CD-619F-36D1-5C421F10DC11}"/>
              </a:ext>
            </a:extLst>
          </p:cNvPr>
          <p:cNvSpPr/>
          <p:nvPr/>
        </p:nvSpPr>
        <p:spPr>
          <a:xfrm>
            <a:off x="8656830" y="4836757"/>
            <a:ext cx="1421295" cy="188844"/>
          </a:xfrm>
          <a:custGeom>
            <a:avLst/>
            <a:gdLst>
              <a:gd name="connsiteX0" fmla="*/ 0 w 1421295"/>
              <a:gd name="connsiteY0" fmla="*/ 188844 h 188844"/>
              <a:gd name="connsiteX1" fmla="*/ 29817 w 1421295"/>
              <a:gd name="connsiteY1" fmla="*/ 129209 h 188844"/>
              <a:gd name="connsiteX2" fmla="*/ 129208 w 1421295"/>
              <a:gd name="connsiteY2" fmla="*/ 69574 h 188844"/>
              <a:gd name="connsiteX3" fmla="*/ 208721 w 1421295"/>
              <a:gd name="connsiteY3" fmla="*/ 29818 h 188844"/>
              <a:gd name="connsiteX4" fmla="*/ 248478 w 1421295"/>
              <a:gd name="connsiteY4" fmla="*/ 39757 h 188844"/>
              <a:gd name="connsiteX5" fmla="*/ 288234 w 1421295"/>
              <a:gd name="connsiteY5" fmla="*/ 89453 h 188844"/>
              <a:gd name="connsiteX6" fmla="*/ 347869 w 1421295"/>
              <a:gd name="connsiteY6" fmla="*/ 109331 h 188844"/>
              <a:gd name="connsiteX7" fmla="*/ 536713 w 1421295"/>
              <a:gd name="connsiteY7" fmla="*/ 99392 h 188844"/>
              <a:gd name="connsiteX8" fmla="*/ 566530 w 1421295"/>
              <a:gd name="connsiteY8" fmla="*/ 79514 h 188844"/>
              <a:gd name="connsiteX9" fmla="*/ 655982 w 1421295"/>
              <a:gd name="connsiteY9" fmla="*/ 99392 h 188844"/>
              <a:gd name="connsiteX10" fmla="*/ 675861 w 1421295"/>
              <a:gd name="connsiteY10" fmla="*/ 119270 h 188844"/>
              <a:gd name="connsiteX11" fmla="*/ 775252 w 1421295"/>
              <a:gd name="connsiteY11" fmla="*/ 109331 h 188844"/>
              <a:gd name="connsiteX12" fmla="*/ 805069 w 1421295"/>
              <a:gd name="connsiteY12" fmla="*/ 79514 h 188844"/>
              <a:gd name="connsiteX13" fmla="*/ 844826 w 1421295"/>
              <a:gd name="connsiteY13" fmla="*/ 69574 h 188844"/>
              <a:gd name="connsiteX14" fmla="*/ 894521 w 1421295"/>
              <a:gd name="connsiteY14" fmla="*/ 39757 h 188844"/>
              <a:gd name="connsiteX15" fmla="*/ 1013791 w 1421295"/>
              <a:gd name="connsiteY15" fmla="*/ 59635 h 188844"/>
              <a:gd name="connsiteX16" fmla="*/ 1063487 w 1421295"/>
              <a:gd name="connsiteY16" fmla="*/ 119270 h 188844"/>
              <a:gd name="connsiteX17" fmla="*/ 1123121 w 1421295"/>
              <a:gd name="connsiteY17" fmla="*/ 79514 h 188844"/>
              <a:gd name="connsiteX18" fmla="*/ 1162878 w 1421295"/>
              <a:gd name="connsiteY18" fmla="*/ 19879 h 188844"/>
              <a:gd name="connsiteX19" fmla="*/ 1182756 w 1421295"/>
              <a:gd name="connsiteY19" fmla="*/ 0 h 188844"/>
              <a:gd name="connsiteX20" fmla="*/ 1242391 w 1421295"/>
              <a:gd name="connsiteY20" fmla="*/ 59635 h 188844"/>
              <a:gd name="connsiteX21" fmla="*/ 1282148 w 1421295"/>
              <a:gd name="connsiteY21" fmla="*/ 89453 h 188844"/>
              <a:gd name="connsiteX22" fmla="*/ 1351721 w 1421295"/>
              <a:gd name="connsiteY22" fmla="*/ 119270 h 188844"/>
              <a:gd name="connsiteX23" fmla="*/ 1421295 w 1421295"/>
              <a:gd name="connsiteY23" fmla="*/ 109331 h 18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21295" h="188844">
                <a:moveTo>
                  <a:pt x="0" y="188844"/>
                </a:moveTo>
                <a:cubicBezTo>
                  <a:pt x="9939" y="168966"/>
                  <a:pt x="13486" y="144284"/>
                  <a:pt x="29817" y="129209"/>
                </a:cubicBezTo>
                <a:cubicBezTo>
                  <a:pt x="58207" y="103003"/>
                  <a:pt x="96708" y="90467"/>
                  <a:pt x="129208" y="69574"/>
                </a:cubicBezTo>
                <a:cubicBezTo>
                  <a:pt x="193714" y="28106"/>
                  <a:pt x="141497" y="46624"/>
                  <a:pt x="208721" y="29818"/>
                </a:cubicBezTo>
                <a:cubicBezTo>
                  <a:pt x="221973" y="33131"/>
                  <a:pt x="237112" y="32180"/>
                  <a:pt x="248478" y="39757"/>
                </a:cubicBezTo>
                <a:cubicBezTo>
                  <a:pt x="290611" y="67845"/>
                  <a:pt x="246529" y="68600"/>
                  <a:pt x="288234" y="89453"/>
                </a:cubicBezTo>
                <a:cubicBezTo>
                  <a:pt x="306975" y="98824"/>
                  <a:pt x="347869" y="109331"/>
                  <a:pt x="347869" y="109331"/>
                </a:cubicBezTo>
                <a:cubicBezTo>
                  <a:pt x="410817" y="106018"/>
                  <a:pt x="474256" y="107909"/>
                  <a:pt x="536713" y="99392"/>
                </a:cubicBezTo>
                <a:cubicBezTo>
                  <a:pt x="548549" y="97778"/>
                  <a:pt x="554585" y="79514"/>
                  <a:pt x="566530" y="79514"/>
                </a:cubicBezTo>
                <a:cubicBezTo>
                  <a:pt x="597075" y="79514"/>
                  <a:pt x="626165" y="92766"/>
                  <a:pt x="655982" y="99392"/>
                </a:cubicBezTo>
                <a:cubicBezTo>
                  <a:pt x="662608" y="106018"/>
                  <a:pt x="667479" y="115079"/>
                  <a:pt x="675861" y="119270"/>
                </a:cubicBezTo>
                <a:cubicBezTo>
                  <a:pt x="717920" y="140299"/>
                  <a:pt x="730307" y="124312"/>
                  <a:pt x="775252" y="109331"/>
                </a:cubicBezTo>
                <a:cubicBezTo>
                  <a:pt x="785191" y="99392"/>
                  <a:pt x="792865" y="86488"/>
                  <a:pt x="805069" y="79514"/>
                </a:cubicBezTo>
                <a:cubicBezTo>
                  <a:pt x="816929" y="72737"/>
                  <a:pt x="832343" y="75122"/>
                  <a:pt x="844826" y="69574"/>
                </a:cubicBezTo>
                <a:cubicBezTo>
                  <a:pt x="862479" y="61728"/>
                  <a:pt x="877956" y="49696"/>
                  <a:pt x="894521" y="39757"/>
                </a:cubicBezTo>
                <a:cubicBezTo>
                  <a:pt x="900200" y="40568"/>
                  <a:pt x="999258" y="53407"/>
                  <a:pt x="1013791" y="59635"/>
                </a:cubicBezTo>
                <a:cubicBezTo>
                  <a:pt x="1025427" y="64622"/>
                  <a:pt x="1063322" y="119049"/>
                  <a:pt x="1063487" y="119270"/>
                </a:cubicBezTo>
                <a:cubicBezTo>
                  <a:pt x="1083365" y="106018"/>
                  <a:pt x="1106228" y="96407"/>
                  <a:pt x="1123121" y="79514"/>
                </a:cubicBezTo>
                <a:cubicBezTo>
                  <a:pt x="1140014" y="62621"/>
                  <a:pt x="1145985" y="36773"/>
                  <a:pt x="1162878" y="19879"/>
                </a:cubicBezTo>
                <a:lnTo>
                  <a:pt x="1182756" y="0"/>
                </a:lnTo>
                <a:cubicBezTo>
                  <a:pt x="1312690" y="97452"/>
                  <a:pt x="1155189" y="-27567"/>
                  <a:pt x="1242391" y="59635"/>
                </a:cubicBezTo>
                <a:cubicBezTo>
                  <a:pt x="1254105" y="71349"/>
                  <a:pt x="1268101" y="80673"/>
                  <a:pt x="1282148" y="89453"/>
                </a:cubicBezTo>
                <a:cubicBezTo>
                  <a:pt x="1301111" y="101305"/>
                  <a:pt x="1329177" y="113634"/>
                  <a:pt x="1351721" y="119270"/>
                </a:cubicBezTo>
                <a:cubicBezTo>
                  <a:pt x="1408250" y="133402"/>
                  <a:pt x="1390778" y="139848"/>
                  <a:pt x="1421295" y="109331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4E936CD0-5420-E2ED-266E-EA2F47463FE4}"/>
              </a:ext>
            </a:extLst>
          </p:cNvPr>
          <p:cNvSpPr/>
          <p:nvPr/>
        </p:nvSpPr>
        <p:spPr>
          <a:xfrm rot="1993205">
            <a:off x="7212345" y="4305301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F2A3B8E-2FA6-052B-ADB8-05F3E0D62B08}"/>
              </a:ext>
            </a:extLst>
          </p:cNvPr>
          <p:cNvSpPr/>
          <p:nvPr/>
        </p:nvSpPr>
        <p:spPr>
          <a:xfrm>
            <a:off x="4055166" y="1511612"/>
            <a:ext cx="1530626" cy="1480069"/>
          </a:xfrm>
          <a:custGeom>
            <a:avLst/>
            <a:gdLst>
              <a:gd name="connsiteX0" fmla="*/ 0 w 1530626"/>
              <a:gd name="connsiteY0" fmla="*/ 98530 h 1480069"/>
              <a:gd name="connsiteX1" fmla="*/ 616226 w 1530626"/>
              <a:gd name="connsiteY1" fmla="*/ 48834 h 1480069"/>
              <a:gd name="connsiteX2" fmla="*/ 1103243 w 1530626"/>
              <a:gd name="connsiteY2" fmla="*/ 704816 h 1480069"/>
              <a:gd name="connsiteX3" fmla="*/ 1530626 w 1530626"/>
              <a:gd name="connsiteY3" fmla="*/ 1480069 h 148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0626" h="1480069">
                <a:moveTo>
                  <a:pt x="0" y="98530"/>
                </a:moveTo>
                <a:cubicBezTo>
                  <a:pt x="216176" y="23158"/>
                  <a:pt x="432352" y="-52214"/>
                  <a:pt x="616226" y="48834"/>
                </a:cubicBezTo>
                <a:cubicBezTo>
                  <a:pt x="800100" y="149882"/>
                  <a:pt x="950843" y="466277"/>
                  <a:pt x="1103243" y="704816"/>
                </a:cubicBezTo>
                <a:cubicBezTo>
                  <a:pt x="1255643" y="943355"/>
                  <a:pt x="1393134" y="1211712"/>
                  <a:pt x="1530626" y="1480069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32BD481-0C31-5913-0040-89899BE838C5}"/>
              </a:ext>
            </a:extLst>
          </p:cNvPr>
          <p:cNvSpPr/>
          <p:nvPr/>
        </p:nvSpPr>
        <p:spPr>
          <a:xfrm>
            <a:off x="7073272" y="2969063"/>
            <a:ext cx="1530626" cy="1480069"/>
          </a:xfrm>
          <a:custGeom>
            <a:avLst/>
            <a:gdLst>
              <a:gd name="connsiteX0" fmla="*/ 0 w 1530626"/>
              <a:gd name="connsiteY0" fmla="*/ 98530 h 1480069"/>
              <a:gd name="connsiteX1" fmla="*/ 616226 w 1530626"/>
              <a:gd name="connsiteY1" fmla="*/ 48834 h 1480069"/>
              <a:gd name="connsiteX2" fmla="*/ 1103243 w 1530626"/>
              <a:gd name="connsiteY2" fmla="*/ 704816 h 1480069"/>
              <a:gd name="connsiteX3" fmla="*/ 1530626 w 1530626"/>
              <a:gd name="connsiteY3" fmla="*/ 1480069 h 148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0626" h="1480069">
                <a:moveTo>
                  <a:pt x="0" y="98530"/>
                </a:moveTo>
                <a:cubicBezTo>
                  <a:pt x="216176" y="23158"/>
                  <a:pt x="432352" y="-52214"/>
                  <a:pt x="616226" y="48834"/>
                </a:cubicBezTo>
                <a:cubicBezTo>
                  <a:pt x="800100" y="149882"/>
                  <a:pt x="950843" y="466277"/>
                  <a:pt x="1103243" y="704816"/>
                </a:cubicBezTo>
                <a:cubicBezTo>
                  <a:pt x="1255643" y="943355"/>
                  <a:pt x="1393134" y="1211712"/>
                  <a:pt x="1530626" y="1480069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F336820-AB41-C21F-B4EF-7E2AE941E878}"/>
              </a:ext>
            </a:extLst>
          </p:cNvPr>
          <p:cNvSpPr/>
          <p:nvPr/>
        </p:nvSpPr>
        <p:spPr>
          <a:xfrm rot="1993205">
            <a:off x="1814964" y="942109"/>
            <a:ext cx="771962" cy="54590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B00275-877F-27CF-DADA-74791C5DBE16}"/>
              </a:ext>
            </a:extLst>
          </p:cNvPr>
          <p:cNvSpPr txBox="1"/>
          <p:nvPr/>
        </p:nvSpPr>
        <p:spPr>
          <a:xfrm>
            <a:off x="470956" y="19880"/>
            <a:ext cx="66023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lakes on a hillside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8BA002-3C6A-814B-FD63-0C222A35F6CF}"/>
              </a:ext>
            </a:extLst>
          </p:cNvPr>
          <p:cNvSpPr txBox="1"/>
          <p:nvPr/>
        </p:nvSpPr>
        <p:spPr>
          <a:xfrm>
            <a:off x="470956" y="731934"/>
            <a:ext cx="22517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melting</a:t>
            </a:r>
          </a:p>
          <a:p>
            <a:r>
              <a:rPr lang="en-US" sz="2400" dirty="0"/>
              <a:t>glacier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67DD4B-2510-B09C-197D-35EB8D4B587D}"/>
              </a:ext>
            </a:extLst>
          </p:cNvPr>
          <p:cNvSpPr txBox="1"/>
          <p:nvPr/>
        </p:nvSpPr>
        <p:spPr>
          <a:xfrm>
            <a:off x="3644317" y="3047969"/>
            <a:ext cx="22517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seepage</a:t>
            </a:r>
          </a:p>
          <a:p>
            <a:r>
              <a:rPr lang="en-US" sz="2400" dirty="0"/>
              <a:t>thru</a:t>
            </a:r>
          </a:p>
          <a:p>
            <a:r>
              <a:rPr lang="en-US" sz="2400" dirty="0"/>
              <a:t>ground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8FA1ABA-C00F-60FA-BD11-1476D97DC81B}"/>
              </a:ext>
            </a:extLst>
          </p:cNvPr>
          <p:cNvSpPr txBox="1"/>
          <p:nvPr/>
        </p:nvSpPr>
        <p:spPr>
          <a:xfrm>
            <a:off x="6405044" y="4513661"/>
            <a:ext cx="22517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seepage</a:t>
            </a:r>
          </a:p>
          <a:p>
            <a:r>
              <a:rPr lang="en-US" sz="2400" dirty="0"/>
              <a:t>thru</a:t>
            </a:r>
          </a:p>
          <a:p>
            <a:r>
              <a:rPr lang="en-US" sz="2400" dirty="0"/>
              <a:t>ground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E74A574B-8DC5-E6A3-544C-90EF8A4A626F}"/>
              </a:ext>
            </a:extLst>
          </p:cNvPr>
          <p:cNvSpPr/>
          <p:nvPr/>
        </p:nvSpPr>
        <p:spPr>
          <a:xfrm rot="1993205">
            <a:off x="10170816" y="5660335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75857C9-68F2-AF30-C6D5-F960EC651B3A}"/>
              </a:ext>
            </a:extLst>
          </p:cNvPr>
          <p:cNvSpPr txBox="1"/>
          <p:nvPr/>
        </p:nvSpPr>
        <p:spPr>
          <a:xfrm>
            <a:off x="9207881" y="5602071"/>
            <a:ext cx="22517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seepage</a:t>
            </a:r>
          </a:p>
          <a:p>
            <a:r>
              <a:rPr lang="en-US" sz="2400" dirty="0"/>
              <a:t>thru</a:t>
            </a:r>
          </a:p>
          <a:p>
            <a:r>
              <a:rPr lang="en-US" sz="2400" dirty="0"/>
              <a:t>ground</a:t>
            </a:r>
          </a:p>
        </p:txBody>
      </p:sp>
    </p:spTree>
    <p:extLst>
      <p:ext uri="{BB962C8B-B14F-4D97-AF65-F5344CB8AC3E}">
        <p14:creationId xmlns:p14="http://schemas.microsoft.com/office/powerpoint/2010/main" val="1414344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54AF5106-421D-DA93-D42E-7E21BCB97BA2}"/>
              </a:ext>
            </a:extLst>
          </p:cNvPr>
          <p:cNvSpPr/>
          <p:nvPr/>
        </p:nvSpPr>
        <p:spPr>
          <a:xfrm>
            <a:off x="2574235" y="1550507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03BC8D2-4B92-4955-9DE2-B3FE127A9642}"/>
              </a:ext>
            </a:extLst>
          </p:cNvPr>
          <p:cNvSpPr/>
          <p:nvPr/>
        </p:nvSpPr>
        <p:spPr>
          <a:xfrm>
            <a:off x="5569226" y="2994994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C2B2F9A-E962-35A0-D95C-C447806B5CFE}"/>
              </a:ext>
            </a:extLst>
          </p:cNvPr>
          <p:cNvSpPr/>
          <p:nvPr/>
        </p:nvSpPr>
        <p:spPr>
          <a:xfrm>
            <a:off x="8627013" y="4449132"/>
            <a:ext cx="1480931" cy="1152939"/>
          </a:xfrm>
          <a:custGeom>
            <a:avLst/>
            <a:gdLst>
              <a:gd name="connsiteX0" fmla="*/ 0 w 1480931"/>
              <a:gd name="connsiteY0" fmla="*/ 0 h 1152939"/>
              <a:gd name="connsiteX1" fmla="*/ 9939 w 1480931"/>
              <a:gd name="connsiteY1" fmla="*/ 1152939 h 1152939"/>
              <a:gd name="connsiteX2" fmla="*/ 1480931 w 1480931"/>
              <a:gd name="connsiteY2" fmla="*/ 1143000 h 1152939"/>
              <a:gd name="connsiteX3" fmla="*/ 1461052 w 1480931"/>
              <a:gd name="connsiteY3" fmla="*/ 39756 h 115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931" h="1152939">
                <a:moveTo>
                  <a:pt x="0" y="0"/>
                </a:moveTo>
                <a:lnTo>
                  <a:pt x="9939" y="1152939"/>
                </a:lnTo>
                <a:lnTo>
                  <a:pt x="1480931" y="1143000"/>
                </a:lnTo>
                <a:lnTo>
                  <a:pt x="1461052" y="39756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03A792BD-AC91-9495-E8DC-409AEA660903}"/>
              </a:ext>
            </a:extLst>
          </p:cNvPr>
          <p:cNvSpPr/>
          <p:nvPr/>
        </p:nvSpPr>
        <p:spPr>
          <a:xfrm rot="1993205">
            <a:off x="4194314" y="2741545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4E936CD0-5420-E2ED-266E-EA2F47463FE4}"/>
              </a:ext>
            </a:extLst>
          </p:cNvPr>
          <p:cNvSpPr/>
          <p:nvPr/>
        </p:nvSpPr>
        <p:spPr>
          <a:xfrm rot="1993205">
            <a:off x="7212345" y="4305301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F2A3B8E-2FA6-052B-ADB8-05F3E0D62B08}"/>
              </a:ext>
            </a:extLst>
          </p:cNvPr>
          <p:cNvSpPr/>
          <p:nvPr/>
        </p:nvSpPr>
        <p:spPr>
          <a:xfrm>
            <a:off x="4055166" y="1511612"/>
            <a:ext cx="1530626" cy="1480069"/>
          </a:xfrm>
          <a:custGeom>
            <a:avLst/>
            <a:gdLst>
              <a:gd name="connsiteX0" fmla="*/ 0 w 1530626"/>
              <a:gd name="connsiteY0" fmla="*/ 98530 h 1480069"/>
              <a:gd name="connsiteX1" fmla="*/ 616226 w 1530626"/>
              <a:gd name="connsiteY1" fmla="*/ 48834 h 1480069"/>
              <a:gd name="connsiteX2" fmla="*/ 1103243 w 1530626"/>
              <a:gd name="connsiteY2" fmla="*/ 704816 h 1480069"/>
              <a:gd name="connsiteX3" fmla="*/ 1530626 w 1530626"/>
              <a:gd name="connsiteY3" fmla="*/ 1480069 h 148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0626" h="1480069">
                <a:moveTo>
                  <a:pt x="0" y="98530"/>
                </a:moveTo>
                <a:cubicBezTo>
                  <a:pt x="216176" y="23158"/>
                  <a:pt x="432352" y="-52214"/>
                  <a:pt x="616226" y="48834"/>
                </a:cubicBezTo>
                <a:cubicBezTo>
                  <a:pt x="800100" y="149882"/>
                  <a:pt x="950843" y="466277"/>
                  <a:pt x="1103243" y="704816"/>
                </a:cubicBezTo>
                <a:cubicBezTo>
                  <a:pt x="1255643" y="943355"/>
                  <a:pt x="1393134" y="1211712"/>
                  <a:pt x="1530626" y="1480069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32BD481-0C31-5913-0040-89899BE838C5}"/>
              </a:ext>
            </a:extLst>
          </p:cNvPr>
          <p:cNvSpPr/>
          <p:nvPr/>
        </p:nvSpPr>
        <p:spPr>
          <a:xfrm>
            <a:off x="7073272" y="2969063"/>
            <a:ext cx="1530626" cy="1480069"/>
          </a:xfrm>
          <a:custGeom>
            <a:avLst/>
            <a:gdLst>
              <a:gd name="connsiteX0" fmla="*/ 0 w 1530626"/>
              <a:gd name="connsiteY0" fmla="*/ 98530 h 1480069"/>
              <a:gd name="connsiteX1" fmla="*/ 616226 w 1530626"/>
              <a:gd name="connsiteY1" fmla="*/ 48834 h 1480069"/>
              <a:gd name="connsiteX2" fmla="*/ 1103243 w 1530626"/>
              <a:gd name="connsiteY2" fmla="*/ 704816 h 1480069"/>
              <a:gd name="connsiteX3" fmla="*/ 1530626 w 1530626"/>
              <a:gd name="connsiteY3" fmla="*/ 1480069 h 148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0626" h="1480069">
                <a:moveTo>
                  <a:pt x="0" y="98530"/>
                </a:moveTo>
                <a:cubicBezTo>
                  <a:pt x="216176" y="23158"/>
                  <a:pt x="432352" y="-52214"/>
                  <a:pt x="616226" y="48834"/>
                </a:cubicBezTo>
                <a:cubicBezTo>
                  <a:pt x="800100" y="149882"/>
                  <a:pt x="950843" y="466277"/>
                  <a:pt x="1103243" y="704816"/>
                </a:cubicBezTo>
                <a:cubicBezTo>
                  <a:pt x="1255643" y="943355"/>
                  <a:pt x="1393134" y="1211712"/>
                  <a:pt x="1530626" y="1480069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3F336820-AB41-C21F-B4EF-7E2AE941E878}"/>
              </a:ext>
            </a:extLst>
          </p:cNvPr>
          <p:cNvSpPr/>
          <p:nvPr/>
        </p:nvSpPr>
        <p:spPr>
          <a:xfrm rot="1993205">
            <a:off x="1814964" y="942109"/>
            <a:ext cx="771962" cy="545904"/>
          </a:xfrm>
          <a:prstGeom prst="right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B00275-877F-27CF-DADA-74791C5DBE16}"/>
              </a:ext>
            </a:extLst>
          </p:cNvPr>
          <p:cNvSpPr txBox="1"/>
          <p:nvPr/>
        </p:nvSpPr>
        <p:spPr>
          <a:xfrm>
            <a:off x="470956" y="19880"/>
            <a:ext cx="66023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lakes on a hillside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8BA002-3C6A-814B-FD63-0C222A35F6CF}"/>
                  </a:ext>
                </a:extLst>
              </p:cNvPr>
              <p:cNvSpPr txBox="1"/>
              <p:nvPr/>
            </p:nvSpPr>
            <p:spPr>
              <a:xfrm>
                <a:off x="959867" y="856154"/>
                <a:ext cx="9448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78BA002-3C6A-814B-FD63-0C222A35F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67" y="856154"/>
                <a:ext cx="944880" cy="461665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row: Right 28">
            <a:extLst>
              <a:ext uri="{FF2B5EF4-FFF2-40B4-BE49-F238E27FC236}">
                <a16:creationId xmlns:a16="http://schemas.microsoft.com/office/drawing/2014/main" id="{E74A574B-8DC5-E6A3-544C-90EF8A4A626F}"/>
              </a:ext>
            </a:extLst>
          </p:cNvPr>
          <p:cNvSpPr/>
          <p:nvPr/>
        </p:nvSpPr>
        <p:spPr>
          <a:xfrm rot="1993205">
            <a:off x="10170816" y="5660335"/>
            <a:ext cx="1252330" cy="5068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4D04E41-03A1-F001-C42F-A52CEA9FA0D1}"/>
              </a:ext>
            </a:extLst>
          </p:cNvPr>
          <p:cNvCxnSpPr/>
          <p:nvPr/>
        </p:nvCxnSpPr>
        <p:spPr>
          <a:xfrm>
            <a:off x="2574235" y="2097157"/>
            <a:ext cx="148093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36A7160-A328-3BF3-4E6C-D0B7A8773E38}"/>
              </a:ext>
            </a:extLst>
          </p:cNvPr>
          <p:cNvCxnSpPr/>
          <p:nvPr/>
        </p:nvCxnSpPr>
        <p:spPr>
          <a:xfrm>
            <a:off x="5569226" y="3550070"/>
            <a:ext cx="148093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7368F0-6D61-0C61-FD54-2504187D76A8}"/>
              </a:ext>
            </a:extLst>
          </p:cNvPr>
          <p:cNvCxnSpPr/>
          <p:nvPr/>
        </p:nvCxnSpPr>
        <p:spPr>
          <a:xfrm>
            <a:off x="8656830" y="4845470"/>
            <a:ext cx="1480931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9D33-1C1F-9F35-BA65-BDF0656308BA}"/>
                  </a:ext>
                </a:extLst>
              </p:cNvPr>
              <p:cNvSpPr txBox="1"/>
              <p:nvPr/>
            </p:nvSpPr>
            <p:spPr>
              <a:xfrm>
                <a:off x="2891836" y="2072850"/>
                <a:ext cx="9448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559D33-1C1F-9F35-BA65-BDF065630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836" y="2072850"/>
                <a:ext cx="944880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732B265-F987-B50B-8643-92449DA8920E}"/>
                  </a:ext>
                </a:extLst>
              </p:cNvPr>
              <p:cNvSpPr txBox="1"/>
              <p:nvPr/>
            </p:nvSpPr>
            <p:spPr>
              <a:xfrm>
                <a:off x="5837251" y="3478264"/>
                <a:ext cx="9448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732B265-F987-B50B-8643-92449DA89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251" y="3478264"/>
                <a:ext cx="944880" cy="461665"/>
              </a:xfrm>
              <a:prstGeom prst="rect">
                <a:avLst/>
              </a:prstGeom>
              <a:blipFill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77278F-794F-7058-6FE9-5EAFF47545D1}"/>
                  </a:ext>
                </a:extLst>
              </p:cNvPr>
              <p:cNvSpPr txBox="1"/>
              <p:nvPr/>
            </p:nvSpPr>
            <p:spPr>
              <a:xfrm>
                <a:off x="8895038" y="4897041"/>
                <a:ext cx="9448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77278F-794F-7058-6FE9-5EAFF4754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038" y="4897041"/>
                <a:ext cx="944880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807A14-BB35-090E-8960-BA004C8D8F0B}"/>
                  </a:ext>
                </a:extLst>
              </p:cNvPr>
              <p:cNvSpPr txBox="1"/>
              <p:nvPr/>
            </p:nvSpPr>
            <p:spPr>
              <a:xfrm flipH="1">
                <a:off x="2125651" y="3191390"/>
                <a:ext cx="3050494" cy="517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807A14-BB35-090E-8960-BA004C8D8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125651" y="3191390"/>
                <a:ext cx="3050494" cy="5177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A34447-4D07-37F6-440B-7E47202C3ECA}"/>
                  </a:ext>
                </a:extLst>
              </p:cNvPr>
              <p:cNvSpPr txBox="1"/>
              <p:nvPr/>
            </p:nvSpPr>
            <p:spPr>
              <a:xfrm flipH="1">
                <a:off x="4960186" y="4627164"/>
                <a:ext cx="3050494" cy="517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3A34447-4D07-37F6-440B-7E47202C3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960186" y="4627164"/>
                <a:ext cx="3050494" cy="5177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87D5302-9EAE-93FD-938D-321723C53711}"/>
                  </a:ext>
                </a:extLst>
              </p:cNvPr>
              <p:cNvSpPr txBox="1"/>
              <p:nvPr/>
            </p:nvSpPr>
            <p:spPr>
              <a:xfrm flipH="1">
                <a:off x="7756198" y="5913783"/>
                <a:ext cx="3050494" cy="517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𝑟𝑒𝑓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87D5302-9EAE-93FD-938D-321723C53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756198" y="5913783"/>
                <a:ext cx="3050494" cy="5177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335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/>
              <p:nvPr/>
            </p:nvSpPr>
            <p:spPr>
              <a:xfrm>
                <a:off x="2460146" y="1587851"/>
                <a:ext cx="7956063" cy="1230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46" y="1587851"/>
                <a:ext cx="7956063" cy="1230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756880-969F-E9CA-CEC0-9C2DE198E3BD}"/>
                  </a:ext>
                </a:extLst>
              </p:cNvPr>
              <p:cNvSpPr txBox="1"/>
              <p:nvPr/>
            </p:nvSpPr>
            <p:spPr>
              <a:xfrm>
                <a:off x="4341020" y="4038402"/>
                <a:ext cx="7956063" cy="123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at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time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   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756880-969F-E9CA-CEC0-9C2DE198E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020" y="4038402"/>
                <a:ext cx="7956063" cy="12317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48C24CEE-2B24-4698-E5E0-0293DFE9D5E8}"/>
              </a:ext>
            </a:extLst>
          </p:cNvPr>
          <p:cNvSpPr txBox="1"/>
          <p:nvPr/>
        </p:nvSpPr>
        <p:spPr>
          <a:xfrm>
            <a:off x="2345634" y="987686"/>
            <a:ext cx="2774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differential</a:t>
            </a:r>
          </a:p>
          <a:p>
            <a:r>
              <a:rPr lang="en-US" sz="3600" dirty="0"/>
              <a:t>equation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F4369F-FF5D-2613-F2B3-F917ACCB499C}"/>
              </a:ext>
            </a:extLst>
          </p:cNvPr>
          <p:cNvSpPr txBox="1"/>
          <p:nvPr/>
        </p:nvSpPr>
        <p:spPr>
          <a:xfrm>
            <a:off x="4098233" y="4054110"/>
            <a:ext cx="27744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initial</a:t>
            </a:r>
          </a:p>
          <a:p>
            <a:r>
              <a:rPr lang="en-US" sz="3600" dirty="0"/>
              <a:t>condition</a:t>
            </a:r>
          </a:p>
        </p:txBody>
      </p:sp>
    </p:spTree>
    <p:extLst>
      <p:ext uri="{BB962C8B-B14F-4D97-AF65-F5344CB8AC3E}">
        <p14:creationId xmlns:p14="http://schemas.microsoft.com/office/powerpoint/2010/main" val="163018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915788" y="1443841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Announcement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Second Assignment due Friday </a:t>
            </a:r>
            <a:r>
              <a:rPr lang="en-US" sz="2800" dirty="0" err="1"/>
              <a:t>nite</a:t>
            </a:r>
            <a:endParaRPr lang="en-US" sz="2800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Emily our TA is back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We believe we have solved the Mac animated mpeg problem</a:t>
            </a:r>
          </a:p>
          <a:p>
            <a:pPr algn="ctr"/>
            <a:r>
              <a:rPr lang="en-US" sz="2800" dirty="0"/>
              <a:t>(tell us if we’re wrong)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109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/>
              <p:nvPr/>
            </p:nvSpPr>
            <p:spPr>
              <a:xfrm>
                <a:off x="2460146" y="1587851"/>
                <a:ext cx="7956063" cy="1230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46" y="1587851"/>
                <a:ext cx="7956063" cy="12307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5AD1B174-6572-2840-F697-A767EDDCF663}"/>
              </a:ext>
            </a:extLst>
          </p:cNvPr>
          <p:cNvSpPr/>
          <p:nvPr/>
        </p:nvSpPr>
        <p:spPr>
          <a:xfrm>
            <a:off x="7017026" y="1510748"/>
            <a:ext cx="993913" cy="5068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813FF0A-2890-B70E-895D-D6B5A68AD57D}"/>
              </a:ext>
            </a:extLst>
          </p:cNvPr>
          <p:cNvSpPr/>
          <p:nvPr/>
        </p:nvSpPr>
        <p:spPr>
          <a:xfrm>
            <a:off x="6125817" y="1949764"/>
            <a:ext cx="993913" cy="506895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DE48B0-87D5-4A8B-DC4D-7A535A916D07}"/>
              </a:ext>
            </a:extLst>
          </p:cNvPr>
          <p:cNvSpPr txBox="1"/>
          <p:nvPr/>
        </p:nvSpPr>
        <p:spPr>
          <a:xfrm>
            <a:off x="7826343" y="1087634"/>
            <a:ext cx="27744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leaves lake 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317B7-614A-2105-96ED-E931C2FCE981}"/>
              </a:ext>
            </a:extLst>
          </p:cNvPr>
          <p:cNvSpPr txBox="1"/>
          <p:nvPr/>
        </p:nvSpPr>
        <p:spPr>
          <a:xfrm>
            <a:off x="7017026" y="2976736"/>
            <a:ext cx="27744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flows into lake 1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31979F-6BE1-77E4-0009-BE55D503E3F8}"/>
              </a:ext>
            </a:extLst>
          </p:cNvPr>
          <p:cNvCxnSpPr/>
          <p:nvPr/>
        </p:nvCxnSpPr>
        <p:spPr>
          <a:xfrm>
            <a:off x="6858000" y="2456659"/>
            <a:ext cx="576470" cy="5200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C51C70-F3D5-3403-3A6B-D7C9F584D09E}"/>
              </a:ext>
            </a:extLst>
          </p:cNvPr>
          <p:cNvCxnSpPr>
            <a:cxnSpLocks/>
          </p:cNvCxnSpPr>
          <p:nvPr/>
        </p:nvCxnSpPr>
        <p:spPr>
          <a:xfrm flipV="1">
            <a:off x="8010939" y="1508769"/>
            <a:ext cx="616226" cy="174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185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/>
              <p:nvPr/>
            </p:nvSpPr>
            <p:spPr>
              <a:xfrm>
                <a:off x="1983894" y="852976"/>
                <a:ext cx="7956063" cy="1704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𝑖𝑛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𝑟𝑒𝑓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𝑟𝑒𝑓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𝑟𝑒𝑓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𝑟𝑒𝑓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𝑟𝑒𝑓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𝑟𝑒𝑓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𝑟𝑒𝑓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𝑟𝑒𝑓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sSub>
                                  <m:sSub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𝑟𝑒𝑓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type m:val="lin"/>
                                        <m:ctrlPr>
                                          <a:rPr lang="en-US" sz="2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𝑢</m:t>
                                            </m:r>
                                          </m:e>
                                          <m:sub>
                                            <m:r>
                                              <a:rPr lang="en-US" sz="2800" i="1">
                                                <a:latin typeface="Cambria Math" panose="02040503050406030204" pitchFamily="18" charset="0"/>
                                              </a:rPr>
                                              <m:t>𝑟𝑒𝑓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FC6722-1EC3-0064-23AF-29C01EED8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894" y="852976"/>
                <a:ext cx="7956063" cy="1704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F96119A-15D5-9879-0522-EF803D1752CC}"/>
              </a:ext>
            </a:extLst>
          </p:cNvPr>
          <p:cNvSpPr txBox="1"/>
          <p:nvPr/>
        </p:nvSpPr>
        <p:spPr>
          <a:xfrm>
            <a:off x="540023" y="177849"/>
            <a:ext cx="51849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write this way instead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D3620-DB24-DCEA-C7D5-144E62E4FE34}"/>
                  </a:ext>
                </a:extLst>
              </p:cNvPr>
              <p:cNvSpPr txBox="1"/>
              <p:nvPr/>
            </p:nvSpPr>
            <p:spPr>
              <a:xfrm>
                <a:off x="-178799" y="3418405"/>
                <a:ext cx="6097656" cy="716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𝑓𝑙𝑢𝑥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52D3620-DB24-DCEA-C7D5-144E62E4F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8799" y="3418405"/>
                <a:ext cx="6097656" cy="7166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E669FAF-9829-9A5C-F7D2-A916425B8B1B}"/>
              </a:ext>
            </a:extLst>
          </p:cNvPr>
          <p:cNvSpPr txBox="1"/>
          <p:nvPr/>
        </p:nvSpPr>
        <p:spPr>
          <a:xfrm>
            <a:off x="662862" y="2623353"/>
            <a:ext cx="84416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so at a later time we can examine the case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FC381E-84CC-AF6A-C37F-EB02F2C54A19}"/>
              </a:ext>
            </a:extLst>
          </p:cNvPr>
          <p:cNvSpPr/>
          <p:nvPr/>
        </p:nvSpPr>
        <p:spPr>
          <a:xfrm>
            <a:off x="7712765" y="3935897"/>
            <a:ext cx="2345635" cy="2216426"/>
          </a:xfrm>
          <a:custGeom>
            <a:avLst/>
            <a:gdLst>
              <a:gd name="connsiteX0" fmla="*/ 19878 w 2345635"/>
              <a:gd name="connsiteY0" fmla="*/ 0 h 1520687"/>
              <a:gd name="connsiteX1" fmla="*/ 0 w 2345635"/>
              <a:gd name="connsiteY1" fmla="*/ 1520687 h 1520687"/>
              <a:gd name="connsiteX2" fmla="*/ 2345635 w 2345635"/>
              <a:gd name="connsiteY2" fmla="*/ 1520687 h 152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45635" h="1520687">
                <a:moveTo>
                  <a:pt x="19878" y="0"/>
                </a:moveTo>
                <a:lnTo>
                  <a:pt x="0" y="1520687"/>
                </a:lnTo>
                <a:lnTo>
                  <a:pt x="2345635" y="1520687"/>
                </a:lnTo>
              </a:path>
            </a:pathLst>
          </a:custGeom>
          <a:noFill/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C94068-B07B-47B0-2500-7BA0883BE9A4}"/>
                  </a:ext>
                </a:extLst>
              </p:cNvPr>
              <p:cNvSpPr txBox="1"/>
              <p:nvPr/>
            </p:nvSpPr>
            <p:spPr>
              <a:xfrm>
                <a:off x="9939957" y="6054564"/>
                <a:ext cx="107394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3C94068-B07B-47B0-2500-7BA0883BE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9957" y="6054564"/>
                <a:ext cx="1073940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A3D971-11B9-D461-B7E7-4061D55FE8DB}"/>
                  </a:ext>
                </a:extLst>
              </p:cNvPr>
              <p:cNvSpPr txBox="1"/>
              <p:nvPr/>
            </p:nvSpPr>
            <p:spPr>
              <a:xfrm>
                <a:off x="8885582" y="6054564"/>
                <a:ext cx="1073940" cy="624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A3D971-11B9-D461-B7E7-4061D55FE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5582" y="6054564"/>
                <a:ext cx="1073940" cy="6242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35EFAD-DC0D-AE7C-426F-2D631FB701D5}"/>
              </a:ext>
            </a:extLst>
          </p:cNvPr>
          <p:cNvCxnSpPr/>
          <p:nvPr/>
        </p:nvCxnSpPr>
        <p:spPr>
          <a:xfrm>
            <a:off x="9342783" y="4977602"/>
            <a:ext cx="0" cy="1174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1A8205B-700E-74C6-0663-8E95D6BE6C3B}"/>
              </a:ext>
            </a:extLst>
          </p:cNvPr>
          <p:cNvCxnSpPr>
            <a:cxnSpLocks/>
          </p:cNvCxnSpPr>
          <p:nvPr/>
        </p:nvCxnSpPr>
        <p:spPr>
          <a:xfrm>
            <a:off x="7712765" y="4977602"/>
            <a:ext cx="1630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E23E00A9-3BDB-D21C-6FD6-DCE56A1AAEA3}"/>
              </a:ext>
            </a:extLst>
          </p:cNvPr>
          <p:cNvSpPr/>
          <p:nvPr/>
        </p:nvSpPr>
        <p:spPr>
          <a:xfrm>
            <a:off x="7569829" y="6054564"/>
            <a:ext cx="291194" cy="1855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342BF1-3DDF-2640-7E29-79EFF1AFBDC0}"/>
              </a:ext>
            </a:extLst>
          </p:cNvPr>
          <p:cNvSpPr/>
          <p:nvPr/>
        </p:nvSpPr>
        <p:spPr>
          <a:xfrm>
            <a:off x="9197187" y="4884804"/>
            <a:ext cx="291194" cy="18559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F73C741-9802-6581-6855-AE0D0EB7BF49}"/>
              </a:ext>
            </a:extLst>
          </p:cNvPr>
          <p:cNvCxnSpPr>
            <a:stCxn id="18" idx="0"/>
            <a:endCxn id="19" idx="1"/>
          </p:cNvCxnSpPr>
          <p:nvPr/>
        </p:nvCxnSpPr>
        <p:spPr>
          <a:xfrm flipV="1">
            <a:off x="7715426" y="5043218"/>
            <a:ext cx="1524405" cy="10113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4CC7EF-847D-CFF1-B4F2-6765F588795E}"/>
                  </a:ext>
                </a:extLst>
              </p:cNvPr>
              <p:cNvSpPr txBox="1"/>
              <p:nvPr/>
            </p:nvSpPr>
            <p:spPr>
              <a:xfrm>
                <a:off x="6664853" y="4631635"/>
                <a:ext cx="1073940" cy="6242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4CC7EF-847D-CFF1-B4F2-6765F5887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4853" y="4631635"/>
                <a:ext cx="1073940" cy="6242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E3AFB8-3368-7CDF-A563-2327B9948292}"/>
                  </a:ext>
                </a:extLst>
              </p:cNvPr>
              <p:cNvSpPr txBox="1"/>
              <p:nvPr/>
            </p:nvSpPr>
            <p:spPr>
              <a:xfrm rot="16200000">
                <a:off x="6244333" y="3776016"/>
                <a:ext cx="214618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𝑓𝑙𝑢𝑥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3E3AFB8-3368-7CDF-A563-2327B99482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244333" y="3776016"/>
                <a:ext cx="214618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A60B74-A4E0-4E7F-8FEA-552FB222BD7E}"/>
              </a:ext>
            </a:extLst>
          </p:cNvPr>
          <p:cNvSpPr/>
          <p:nvPr/>
        </p:nvSpPr>
        <p:spPr>
          <a:xfrm>
            <a:off x="7782339" y="5039139"/>
            <a:ext cx="1510748" cy="1073426"/>
          </a:xfrm>
          <a:custGeom>
            <a:avLst/>
            <a:gdLst>
              <a:gd name="connsiteX0" fmla="*/ 0 w 1510748"/>
              <a:gd name="connsiteY0" fmla="*/ 1073426 h 1073426"/>
              <a:gd name="connsiteX1" fmla="*/ 695739 w 1510748"/>
              <a:gd name="connsiteY1" fmla="*/ 974035 h 1073426"/>
              <a:gd name="connsiteX2" fmla="*/ 1172818 w 1510748"/>
              <a:gd name="connsiteY2" fmla="*/ 566531 h 1073426"/>
              <a:gd name="connsiteX3" fmla="*/ 1510748 w 1510748"/>
              <a:gd name="connsiteY3" fmla="*/ 0 h 1073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0748" h="1073426">
                <a:moveTo>
                  <a:pt x="0" y="1073426"/>
                </a:moveTo>
                <a:cubicBezTo>
                  <a:pt x="250134" y="1065971"/>
                  <a:pt x="500269" y="1058517"/>
                  <a:pt x="695739" y="974035"/>
                </a:cubicBezTo>
                <a:cubicBezTo>
                  <a:pt x="891209" y="889553"/>
                  <a:pt x="1036983" y="728870"/>
                  <a:pt x="1172818" y="566531"/>
                </a:cubicBezTo>
                <a:cubicBezTo>
                  <a:pt x="1308653" y="404192"/>
                  <a:pt x="1409700" y="202096"/>
                  <a:pt x="1510748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222AF4-896E-DDCF-A3F6-81FB48EB3A58}"/>
                  </a:ext>
                </a:extLst>
              </p:cNvPr>
              <p:cNvSpPr txBox="1"/>
              <p:nvPr/>
            </p:nvSpPr>
            <p:spPr>
              <a:xfrm rot="19628030">
                <a:off x="7830659" y="5050438"/>
                <a:ext cx="14179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222AF4-896E-DDCF-A3F6-81FB48EB3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28030">
                <a:off x="7830659" y="5050438"/>
                <a:ext cx="1417947" cy="369332"/>
              </a:xfrm>
              <a:prstGeom prst="rect">
                <a:avLst/>
              </a:prstGeom>
              <a:blipFill>
                <a:blip r:embed="rId8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734C0A5-C4FF-F8B9-332C-B88460B17EC6}"/>
                  </a:ext>
                </a:extLst>
              </p:cNvPr>
              <p:cNvSpPr txBox="1"/>
              <p:nvPr/>
            </p:nvSpPr>
            <p:spPr>
              <a:xfrm rot="19628030">
                <a:off x="8527926" y="5498026"/>
                <a:ext cx="14179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734C0A5-C4FF-F8B9-332C-B88460B17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28030">
                <a:off x="8527926" y="5498026"/>
                <a:ext cx="1417947" cy="369332"/>
              </a:xfrm>
              <a:prstGeom prst="rect">
                <a:avLst/>
              </a:prstGeom>
              <a:blipFill>
                <a:blip r:embed="rId9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966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FD1C2-15D3-E23E-7E6B-F1072BB3B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33242-F555-7DAF-44E7-3991F7E2C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prepare a 1-slide PPTX with your plot of lake levels and email it to me so I can show it in class.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MENKE@LDEO.COLUMBIA.EDU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put group # in subject</a:t>
            </a:r>
          </a:p>
        </p:txBody>
      </p:sp>
    </p:spTree>
    <p:extLst>
      <p:ext uri="{BB962C8B-B14F-4D97-AF65-F5344CB8AC3E}">
        <p14:creationId xmlns:p14="http://schemas.microsoft.com/office/powerpoint/2010/main" val="793596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BF5-FB83-FA5C-8D81-72E18F80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Suppose that the flux in stops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𝑐𝑢𝑡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=100.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FYI, the python expressions (t&lt;</a:t>
                </a:r>
                <a:r>
                  <a:rPr lang="en-US" dirty="0" err="1"/>
                  <a:t>tcut</a:t>
                </a:r>
                <a:r>
                  <a:rPr lang="en-US" dirty="0"/>
                  <a:t>) is 1 for times before </a:t>
                </a:r>
                <a:r>
                  <a:rPr lang="en-US" dirty="0" err="1"/>
                  <a:t>tcut</a:t>
                </a:r>
                <a:r>
                  <a:rPr lang="en-US" dirty="0"/>
                  <a:t> and zero thereafter).</a:t>
                </a:r>
              </a:p>
              <a:p>
                <a:pPr marL="0" indent="0">
                  <a:buNone/>
                </a:pPr>
                <a:endParaRPr lang="en-US" b="0" dirty="0"/>
              </a:p>
              <a:p>
                <a:pPr marL="0" indent="0">
                  <a:buNone/>
                </a:pPr>
                <a:r>
                  <a:rPr lang="en-US" dirty="0"/>
                  <a:t>Discuss how the shapes of the lake levels evolve with time, and contrast the shape of the top and bottom lakes.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99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BF5-FB83-FA5C-8D81-72E18F80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Suppose that the glacial meltwater flux in into the first lake varies periodically according to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=0.1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/>
                  <a:t>  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in the range 50 thru 500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Discuss how the oscillation is expressed in the lake levels of the sequence of lakes.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How many lakes is the oscillation noticeable in and how does it vary with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734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BF5-FB83-FA5C-8D81-72E18F80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Suppose that each lake receives the same constant rain 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𝑟𝑎𝑖𝑛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=0.015</m:t>
                    </m:r>
                  </m:oMath>
                </a14:m>
                <a:r>
                  <a:rPr lang="en-US" dirty="0"/>
                  <a:t> and that the glacial 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r>
                  <a:rPr lang="en-US" dirty="0"/>
                  <a:t> of the first lake is zero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Discuss how this new flux is expressed in the lake levels of the sequence of lakes.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Explain physically why the lake levels increase with lake number.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285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BF5-FB83-FA5C-8D81-72E18F80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Suppose that the groundwater flux out of all the lakes is: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𝑓𝑙𝑢𝑥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with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Describe qualitatively how flux varies with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Discuss how this new flux is expressed in the lake levels of the sequence of lakes.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Relate your result to flash floods.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1B8278-D47F-F570-5539-266D1777E2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 b="-36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64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915788" y="1443841"/>
            <a:ext cx="107958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today: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Reservoir Models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797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5021610" y="387625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Reservoir</a:t>
            </a:r>
            <a:endParaRPr lang="en-US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17DCD4-97A3-62B8-4B70-4A5B94D4BA50}"/>
              </a:ext>
            </a:extLst>
          </p:cNvPr>
          <p:cNvSpPr/>
          <p:nvPr/>
        </p:nvSpPr>
        <p:spPr>
          <a:xfrm>
            <a:off x="5021610" y="1736359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/>
              <p:nvPr/>
            </p:nvSpPr>
            <p:spPr>
              <a:xfrm>
                <a:off x="5021610" y="2285999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10" y="2285999"/>
                <a:ext cx="2405270" cy="1815882"/>
              </a:xfrm>
              <a:prstGeom prst="rect">
                <a:avLst/>
              </a:prstGeom>
              <a:blipFill>
                <a:blip r:embed="rId3"/>
                <a:stretch>
                  <a:fillRect t="-3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C4A93823-FA87-1C4A-4902-06E14FFD30C5}"/>
              </a:ext>
            </a:extLst>
          </p:cNvPr>
          <p:cNvSpPr/>
          <p:nvPr/>
        </p:nvSpPr>
        <p:spPr>
          <a:xfrm>
            <a:off x="2445026" y="2464953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1166E4-322D-577F-CEB0-88C743B8B288}"/>
                  </a:ext>
                </a:extLst>
              </p:cNvPr>
              <p:cNvSpPr txBox="1"/>
              <p:nvPr/>
            </p:nvSpPr>
            <p:spPr>
              <a:xfrm>
                <a:off x="2236303" y="3240205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into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1166E4-322D-577F-CEB0-88C743B8B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303" y="3240205"/>
                <a:ext cx="2405270" cy="1815882"/>
              </a:xfrm>
              <a:prstGeom prst="rect">
                <a:avLst/>
              </a:prstGeom>
              <a:blipFill>
                <a:blip r:embed="rId4"/>
                <a:stretch>
                  <a:fillRect t="-3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1B9D34E7-89CF-BA23-288B-1EFAEE7A7845}"/>
              </a:ext>
            </a:extLst>
          </p:cNvPr>
          <p:cNvSpPr/>
          <p:nvPr/>
        </p:nvSpPr>
        <p:spPr>
          <a:xfrm>
            <a:off x="7806917" y="2514649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A94A6-17FD-9180-70F4-1AED3230B3EB}"/>
                  </a:ext>
                </a:extLst>
              </p:cNvPr>
              <p:cNvSpPr txBox="1"/>
              <p:nvPr/>
            </p:nvSpPr>
            <p:spPr>
              <a:xfrm>
                <a:off x="7717465" y="3289901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out of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A94A6-17FD-9180-70F4-1AED3230B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7465" y="3289901"/>
                <a:ext cx="2405270" cy="1815882"/>
              </a:xfrm>
              <a:prstGeom prst="rect">
                <a:avLst/>
              </a:prstGeom>
              <a:blipFill>
                <a:blip r:embed="rId5"/>
                <a:stretch>
                  <a:fillRect t="-3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0CE7651-5BEC-BDE1-3095-6C04CABFD102}"/>
              </a:ext>
            </a:extLst>
          </p:cNvPr>
          <p:cNvSpPr txBox="1"/>
          <p:nvPr/>
        </p:nvSpPr>
        <p:spPr>
          <a:xfrm>
            <a:off x="2236303" y="1524191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in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EFDA9-369E-3994-F068-4E66EFBD4601}"/>
              </a:ext>
            </a:extLst>
          </p:cNvPr>
          <p:cNvSpPr txBox="1"/>
          <p:nvPr/>
        </p:nvSpPr>
        <p:spPr>
          <a:xfrm>
            <a:off x="7598194" y="1603803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out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8C93F7-97FC-C06D-C3AD-8DB727FBCAAE}"/>
                  </a:ext>
                </a:extLst>
              </p:cNvPr>
              <p:cNvSpPr txBox="1"/>
              <p:nvPr/>
            </p:nvSpPr>
            <p:spPr>
              <a:xfrm>
                <a:off x="4249189" y="5603259"/>
                <a:ext cx="3950111" cy="1341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78C93F7-97FC-C06D-C3AD-8DB727FBC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189" y="5603259"/>
                <a:ext cx="3950111" cy="13412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8A501AF1-7AA9-4E30-80E6-F4528FAA6BF9}"/>
              </a:ext>
            </a:extLst>
          </p:cNvPr>
          <p:cNvSpPr/>
          <p:nvPr/>
        </p:nvSpPr>
        <p:spPr>
          <a:xfrm>
            <a:off x="5021610" y="1133061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E3D294-D467-A814-0D9A-96C266AFCE7D}"/>
                  </a:ext>
                </a:extLst>
              </p:cNvPr>
              <p:cNvSpPr txBox="1"/>
              <p:nvPr/>
            </p:nvSpPr>
            <p:spPr>
              <a:xfrm>
                <a:off x="7426880" y="5653054"/>
                <a:ext cx="36145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initial condition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b="1" dirty="0"/>
                  <a:t> </a:t>
                </a:r>
                <a:endParaRPr lang="en-US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CE3D294-D467-A814-0D9A-96C266AFC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880" y="5653054"/>
                <a:ext cx="3614531" cy="954107"/>
              </a:xfrm>
              <a:prstGeom prst="rect">
                <a:avLst/>
              </a:prstGeom>
              <a:blipFill>
                <a:blip r:embed="rId7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85BEB146-C50C-5794-3AD6-EFF472729475}"/>
              </a:ext>
            </a:extLst>
          </p:cNvPr>
          <p:cNvSpPr txBox="1"/>
          <p:nvPr/>
        </p:nvSpPr>
        <p:spPr>
          <a:xfrm>
            <a:off x="1542220" y="5653053"/>
            <a:ext cx="3614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differential</a:t>
            </a:r>
          </a:p>
          <a:p>
            <a:pPr algn="ctr"/>
            <a:r>
              <a:rPr lang="en-US" sz="2800" dirty="0"/>
              <a:t>equation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3531683-486D-7A04-D0F6-B8D7585B23DD}"/>
              </a:ext>
            </a:extLst>
          </p:cNvPr>
          <p:cNvSpPr/>
          <p:nvPr/>
        </p:nvSpPr>
        <p:spPr>
          <a:xfrm>
            <a:off x="2037522" y="5367130"/>
            <a:ext cx="8612258" cy="13493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4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5021610" y="387625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Reservoir</a:t>
            </a:r>
            <a:endParaRPr lang="en-US" sz="2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17DCD4-97A3-62B8-4B70-4A5B94D4BA50}"/>
              </a:ext>
            </a:extLst>
          </p:cNvPr>
          <p:cNvSpPr/>
          <p:nvPr/>
        </p:nvSpPr>
        <p:spPr>
          <a:xfrm>
            <a:off x="5021610" y="1736359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/>
              <p:nvPr/>
            </p:nvSpPr>
            <p:spPr>
              <a:xfrm>
                <a:off x="5021610" y="2285999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10" y="2285999"/>
                <a:ext cx="2405270" cy="1815882"/>
              </a:xfrm>
              <a:prstGeom prst="rect">
                <a:avLst/>
              </a:prstGeom>
              <a:blipFill>
                <a:blip r:embed="rId3"/>
                <a:stretch>
                  <a:fillRect t="-3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C4A93823-FA87-1C4A-4902-06E14FFD30C5}"/>
              </a:ext>
            </a:extLst>
          </p:cNvPr>
          <p:cNvSpPr/>
          <p:nvPr/>
        </p:nvSpPr>
        <p:spPr>
          <a:xfrm>
            <a:off x="2445026" y="2464953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1166E4-322D-577F-CEB0-88C743B8B288}"/>
                  </a:ext>
                </a:extLst>
              </p:cNvPr>
              <p:cNvSpPr txBox="1"/>
              <p:nvPr/>
            </p:nvSpPr>
            <p:spPr>
              <a:xfrm>
                <a:off x="2236303" y="3240205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into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61166E4-322D-577F-CEB0-88C743B8B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6303" y="3240205"/>
                <a:ext cx="2405270" cy="1815882"/>
              </a:xfrm>
              <a:prstGeom prst="rect">
                <a:avLst/>
              </a:prstGeom>
              <a:blipFill>
                <a:blip r:embed="rId4"/>
                <a:stretch>
                  <a:fillRect t="-3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row: Right 6">
            <a:extLst>
              <a:ext uri="{FF2B5EF4-FFF2-40B4-BE49-F238E27FC236}">
                <a16:creationId xmlns:a16="http://schemas.microsoft.com/office/drawing/2014/main" id="{1B9D34E7-89CF-BA23-288B-1EFAEE7A7845}"/>
              </a:ext>
            </a:extLst>
          </p:cNvPr>
          <p:cNvSpPr/>
          <p:nvPr/>
        </p:nvSpPr>
        <p:spPr>
          <a:xfrm>
            <a:off x="7806917" y="2514649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A94A6-17FD-9180-70F4-1AED3230B3EB}"/>
                  </a:ext>
                </a:extLst>
              </p:cNvPr>
              <p:cNvSpPr txBox="1"/>
              <p:nvPr/>
            </p:nvSpPr>
            <p:spPr>
              <a:xfrm>
                <a:off x="7717465" y="3289901"/>
                <a:ext cx="240527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flux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𝑜𝑢𝑡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𝑐𝑢</m:t>
                    </m:r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out of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A94A6-17FD-9180-70F4-1AED3230B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7465" y="3289901"/>
                <a:ext cx="2405270" cy="1815882"/>
              </a:xfrm>
              <a:prstGeom prst="rect">
                <a:avLst/>
              </a:prstGeom>
              <a:blipFill>
                <a:blip r:embed="rId5"/>
                <a:stretch>
                  <a:fillRect l="-1519" t="-33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00CE7651-5BEC-BDE1-3095-6C04CABFD102}"/>
              </a:ext>
            </a:extLst>
          </p:cNvPr>
          <p:cNvSpPr txBox="1"/>
          <p:nvPr/>
        </p:nvSpPr>
        <p:spPr>
          <a:xfrm>
            <a:off x="2236303" y="1524191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in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EFDA9-369E-3994-F068-4E66EFBD4601}"/>
              </a:ext>
            </a:extLst>
          </p:cNvPr>
          <p:cNvSpPr txBox="1"/>
          <p:nvPr/>
        </p:nvSpPr>
        <p:spPr>
          <a:xfrm>
            <a:off x="7598194" y="1603803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out</a:t>
            </a:r>
            <a:endParaRPr lang="en-US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501AF1-7AA9-4E30-80E6-F4528FAA6BF9}"/>
              </a:ext>
            </a:extLst>
          </p:cNvPr>
          <p:cNvSpPr/>
          <p:nvPr/>
        </p:nvSpPr>
        <p:spPr>
          <a:xfrm>
            <a:off x="5021610" y="1133061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F5F78A-596A-64E9-5385-5DF0465961E2}"/>
              </a:ext>
            </a:extLst>
          </p:cNvPr>
          <p:cNvSpPr txBox="1"/>
          <p:nvPr/>
        </p:nvSpPr>
        <p:spPr>
          <a:xfrm>
            <a:off x="149085" y="354770"/>
            <a:ext cx="40651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Feedback:</a:t>
            </a:r>
          </a:p>
          <a:p>
            <a:pPr algn="ctr"/>
            <a:r>
              <a:rPr lang="en-US" sz="2800" b="1" dirty="0"/>
              <a:t>flux depends on amount</a:t>
            </a:r>
            <a:endParaRPr lang="en-US" sz="28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21F1364-7250-D158-6C5A-D07E06AF2C5C}"/>
              </a:ext>
            </a:extLst>
          </p:cNvPr>
          <p:cNvSpPr/>
          <p:nvPr/>
        </p:nvSpPr>
        <p:spPr>
          <a:xfrm>
            <a:off x="7523922" y="1779104"/>
            <a:ext cx="2325756" cy="1620079"/>
          </a:xfrm>
          <a:custGeom>
            <a:avLst/>
            <a:gdLst>
              <a:gd name="connsiteX0" fmla="*/ 0 w 2325756"/>
              <a:gd name="connsiteY0" fmla="*/ 0 h 1620079"/>
              <a:gd name="connsiteX1" fmla="*/ 1411356 w 2325756"/>
              <a:gd name="connsiteY1" fmla="*/ 427383 h 1620079"/>
              <a:gd name="connsiteX2" fmla="*/ 2325756 w 2325756"/>
              <a:gd name="connsiteY2" fmla="*/ 1620079 h 1620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5756" h="1620079">
                <a:moveTo>
                  <a:pt x="0" y="0"/>
                </a:moveTo>
                <a:cubicBezTo>
                  <a:pt x="511865" y="78685"/>
                  <a:pt x="1023730" y="157370"/>
                  <a:pt x="1411356" y="427383"/>
                </a:cubicBezTo>
                <a:cubicBezTo>
                  <a:pt x="1798982" y="697396"/>
                  <a:pt x="2062369" y="1158737"/>
                  <a:pt x="2325756" y="1620079"/>
                </a:cubicBezTo>
              </a:path>
            </a:pathLst>
          </a:custGeom>
          <a:noFill/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6B83E6-B666-759C-098A-2BC74DC0E8DC}"/>
                  </a:ext>
                </a:extLst>
              </p:cNvPr>
              <p:cNvSpPr txBox="1"/>
              <p:nvPr/>
            </p:nvSpPr>
            <p:spPr>
              <a:xfrm>
                <a:off x="4490107" y="5195843"/>
                <a:ext cx="5873546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/>
                  <a:t>positive feedback: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en-US" sz="2800" b="0" dirty="0"/>
              </a:p>
              <a:p>
                <a:pPr algn="ctr"/>
                <a:endParaRPr lang="en-US" sz="2800" dirty="0"/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E6B83E6-B666-759C-098A-2BC74DC0E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107" y="5195843"/>
                <a:ext cx="5873546" cy="1574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CE1AE0A-9137-436C-D707-88D7A13952D9}"/>
                  </a:ext>
                </a:extLst>
              </p:cNvPr>
              <p:cNvSpPr txBox="1"/>
              <p:nvPr/>
            </p:nvSpPr>
            <p:spPr>
              <a:xfrm>
                <a:off x="4490107" y="5545078"/>
                <a:ext cx="5873546" cy="1574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800" b="1" dirty="0"/>
              </a:p>
              <a:p>
                <a:pPr algn="ctr"/>
                <a:r>
                  <a:rPr lang="en-US" sz="2800" b="1" dirty="0"/>
                  <a:t>positive feedback: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endParaRPr lang="en-US" sz="2800" dirty="0"/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CE1AE0A-9137-436C-D707-88D7A13952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107" y="5545078"/>
                <a:ext cx="5873546" cy="15746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607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0CE8253-1415-8A5C-C0F3-0D14A790D246}"/>
              </a:ext>
            </a:extLst>
          </p:cNvPr>
          <p:cNvSpPr/>
          <p:nvPr/>
        </p:nvSpPr>
        <p:spPr>
          <a:xfrm>
            <a:off x="5021610" y="2521551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4DA63D-D580-7A51-2D4B-8F88F74B3485}"/>
              </a:ext>
            </a:extLst>
          </p:cNvPr>
          <p:cNvSpPr/>
          <p:nvPr/>
        </p:nvSpPr>
        <p:spPr>
          <a:xfrm>
            <a:off x="5021610" y="1918253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5021610" y="1172817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Bank Account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/>
              <p:nvPr/>
            </p:nvSpPr>
            <p:spPr>
              <a:xfrm>
                <a:off x="5021610" y="3071191"/>
                <a:ext cx="240527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$</a:t>
                </a:r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10" y="3071191"/>
                <a:ext cx="2405270" cy="2246769"/>
              </a:xfrm>
              <a:prstGeom prst="rect">
                <a:avLst/>
              </a:prstGeom>
              <a:blipFill>
                <a:blip r:embed="rId3"/>
                <a:stretch>
                  <a:fillRect t="-2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C4A93823-FA87-1C4A-4902-06E14FFD30C5}"/>
              </a:ext>
            </a:extLst>
          </p:cNvPr>
          <p:cNvSpPr/>
          <p:nvPr/>
        </p:nvSpPr>
        <p:spPr>
          <a:xfrm>
            <a:off x="2445026" y="2842641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CE7651-5BEC-BDE1-3095-6C04CABFD102}"/>
              </a:ext>
            </a:extLst>
          </p:cNvPr>
          <p:cNvSpPr txBox="1"/>
          <p:nvPr/>
        </p:nvSpPr>
        <p:spPr>
          <a:xfrm>
            <a:off x="2236303" y="1901879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in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72B70B-7E8E-4325-BB65-FBAC119A03A5}"/>
                  </a:ext>
                </a:extLst>
              </p:cNvPr>
              <p:cNvSpPr txBox="1"/>
              <p:nvPr/>
            </p:nvSpPr>
            <p:spPr>
              <a:xfrm>
                <a:off x="2052218" y="4987241"/>
                <a:ext cx="265126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𝑟𝑢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F72B70B-7E8E-4325-BB65-FBAC119A0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218" y="4987241"/>
                <a:ext cx="265126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9AF59D-D282-7A2D-1EC1-4DA3728807F3}"/>
                  </a:ext>
                </a:extLst>
              </p:cNvPr>
              <p:cNvSpPr txBox="1"/>
              <p:nvPr/>
            </p:nvSpPr>
            <p:spPr>
              <a:xfrm>
                <a:off x="1743208" y="2385705"/>
                <a:ext cx="339145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salary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800" dirty="0"/>
                  <a:t> per month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9AF59D-D282-7A2D-1EC1-4DA372880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08" y="2385705"/>
                <a:ext cx="3391459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6CFAD440-C43A-2C4F-D232-8A32A9D25AEB}"/>
              </a:ext>
            </a:extLst>
          </p:cNvPr>
          <p:cNvSpPr/>
          <p:nvPr/>
        </p:nvSpPr>
        <p:spPr>
          <a:xfrm>
            <a:off x="2445026" y="3949076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D5F199-0412-526B-533C-14922F3A9646}"/>
                  </a:ext>
                </a:extLst>
              </p:cNvPr>
              <p:cNvSpPr txBox="1"/>
              <p:nvPr/>
            </p:nvSpPr>
            <p:spPr>
              <a:xfrm>
                <a:off x="566530" y="3551617"/>
                <a:ext cx="451160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interest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800" dirty="0"/>
                  <a:t> per $ per month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D5F199-0412-526B-533C-14922F3A9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30" y="3551617"/>
                <a:ext cx="4511609" cy="523220"/>
              </a:xfrm>
              <a:prstGeom prst="rect">
                <a:avLst/>
              </a:prstGeom>
              <a:blipFill>
                <a:blip r:embed="rId6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/>
              <p:nvPr/>
            </p:nvSpPr>
            <p:spPr>
              <a:xfrm>
                <a:off x="8196198" y="5593216"/>
                <a:ext cx="361453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initial condition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b="1" dirty="0"/>
                  <a:t> in dollars</a:t>
                </a:r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6198" y="5593216"/>
                <a:ext cx="3614531" cy="954107"/>
              </a:xfrm>
              <a:prstGeom prst="rect">
                <a:avLst/>
              </a:prstGeom>
              <a:blipFill>
                <a:blip r:embed="rId7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>
            <a:extLst>
              <a:ext uri="{FF2B5EF4-FFF2-40B4-BE49-F238E27FC236}">
                <a16:creationId xmlns:a16="http://schemas.microsoft.com/office/drawing/2014/main" id="{B9A98B1F-2971-37B2-F22E-916946E1AE0D}"/>
              </a:ext>
            </a:extLst>
          </p:cNvPr>
          <p:cNvSpPr/>
          <p:nvPr/>
        </p:nvSpPr>
        <p:spPr>
          <a:xfrm>
            <a:off x="7752523" y="2716877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3BB268-CA85-D8B7-BF40-D0E2EC2B5B79}"/>
              </a:ext>
            </a:extLst>
          </p:cNvPr>
          <p:cNvSpPr txBox="1"/>
          <p:nvPr/>
        </p:nvSpPr>
        <p:spPr>
          <a:xfrm>
            <a:off x="8090453" y="1348832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out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69E803-C31D-B8B2-B8A3-EB104900F78D}"/>
                  </a:ext>
                </a:extLst>
              </p:cNvPr>
              <p:cNvSpPr txBox="1"/>
              <p:nvPr/>
            </p:nvSpPr>
            <p:spPr>
              <a:xfrm>
                <a:off x="7674124" y="4927113"/>
                <a:ext cx="265126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69E803-C31D-B8B2-B8A3-EB104900F7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124" y="4927113"/>
                <a:ext cx="265126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row: Right 27">
            <a:extLst>
              <a:ext uri="{FF2B5EF4-FFF2-40B4-BE49-F238E27FC236}">
                <a16:creationId xmlns:a16="http://schemas.microsoft.com/office/drawing/2014/main" id="{CA312B3E-866E-2032-B6A6-2398D33BEBDD}"/>
              </a:ext>
            </a:extLst>
          </p:cNvPr>
          <p:cNvSpPr/>
          <p:nvPr/>
        </p:nvSpPr>
        <p:spPr>
          <a:xfrm>
            <a:off x="7752523" y="4002214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31E5DB0-22B7-6D14-6618-40C129046AF9}"/>
                  </a:ext>
                </a:extLst>
              </p:cNvPr>
              <p:cNvSpPr txBox="1"/>
              <p:nvPr/>
            </p:nvSpPr>
            <p:spPr>
              <a:xfrm>
                <a:off x="7526404" y="1858788"/>
                <a:ext cx="3391459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non-discretionary expenses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2800" dirty="0"/>
                  <a:t> per month </a:t>
                </a:r>
              </a:p>
              <a:p>
                <a:pPr algn="ctr"/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31E5DB0-22B7-6D14-6618-40C129046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404" y="1858788"/>
                <a:ext cx="3391459" cy="1384995"/>
              </a:xfrm>
              <a:prstGeom prst="rect">
                <a:avLst/>
              </a:prstGeom>
              <a:blipFill>
                <a:blip r:embed="rId9"/>
                <a:stretch>
                  <a:fillRect l="-3597" t="-4405" r="-6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CA0012C-9ACB-3CB9-F20F-E0D8D7C9DAE4}"/>
                  </a:ext>
                </a:extLst>
              </p:cNvPr>
              <p:cNvSpPr txBox="1"/>
              <p:nvPr/>
            </p:nvSpPr>
            <p:spPr>
              <a:xfrm>
                <a:off x="7597358" y="3228136"/>
                <a:ext cx="4213371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discretionary expenses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800" dirty="0"/>
                  <a:t> per $ per month </a:t>
                </a:r>
              </a:p>
              <a:p>
                <a:pPr algn="ctr"/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CA0012C-9ACB-3CB9-F20F-E0D8D7C9D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358" y="3228136"/>
                <a:ext cx="4213371" cy="1384995"/>
              </a:xfrm>
              <a:prstGeom prst="rect">
                <a:avLst/>
              </a:prstGeom>
              <a:blipFill>
                <a:blip r:embed="rId10"/>
                <a:stretch>
                  <a:fillRect t="-4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185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0CE8253-1415-8A5C-C0F3-0D14A790D246}"/>
              </a:ext>
            </a:extLst>
          </p:cNvPr>
          <p:cNvSpPr/>
          <p:nvPr/>
        </p:nvSpPr>
        <p:spPr>
          <a:xfrm>
            <a:off x="5021610" y="2521551"/>
            <a:ext cx="2405270" cy="31636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4DA63D-D580-7A51-2D4B-8F88F74B3485}"/>
              </a:ext>
            </a:extLst>
          </p:cNvPr>
          <p:cNvSpPr/>
          <p:nvPr/>
        </p:nvSpPr>
        <p:spPr>
          <a:xfrm>
            <a:off x="5021610" y="1918253"/>
            <a:ext cx="2405270" cy="37669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07AA7-742B-1248-16D4-25FF38EE0DFC}"/>
              </a:ext>
            </a:extLst>
          </p:cNvPr>
          <p:cNvSpPr txBox="1"/>
          <p:nvPr/>
        </p:nvSpPr>
        <p:spPr>
          <a:xfrm>
            <a:off x="5021610" y="1172817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Reservoir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/>
              <p:nvPr/>
            </p:nvSpPr>
            <p:spPr>
              <a:xfrm>
                <a:off x="5021610" y="3071191"/>
                <a:ext cx="240527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amount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800" dirty="0"/>
              </a:p>
              <a:p>
                <a:pPr algn="ctr"/>
                <a:r>
                  <a:rPr lang="en-US" sz="2800" dirty="0"/>
                  <a:t>in $</a:t>
                </a:r>
              </a:p>
              <a:p>
                <a:pPr algn="ctr"/>
                <a:r>
                  <a:rPr lang="en-US" sz="2800" dirty="0"/>
                  <a:t>in this reservoir</a:t>
                </a:r>
              </a:p>
              <a:p>
                <a:pPr algn="ctr"/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010D8C-E6E3-27C3-201E-BF889908C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10" y="3071191"/>
                <a:ext cx="2405270" cy="2246769"/>
              </a:xfrm>
              <a:prstGeom prst="rect">
                <a:avLst/>
              </a:prstGeom>
              <a:blipFill>
                <a:blip r:embed="rId3"/>
                <a:stretch>
                  <a:fillRect t="-2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C4A93823-FA87-1C4A-4902-06E14FFD30C5}"/>
              </a:ext>
            </a:extLst>
          </p:cNvPr>
          <p:cNvSpPr/>
          <p:nvPr/>
        </p:nvSpPr>
        <p:spPr>
          <a:xfrm>
            <a:off x="2445026" y="2842641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CE7651-5BEC-BDE1-3095-6C04CABFD102}"/>
              </a:ext>
            </a:extLst>
          </p:cNvPr>
          <p:cNvSpPr txBox="1"/>
          <p:nvPr/>
        </p:nvSpPr>
        <p:spPr>
          <a:xfrm>
            <a:off x="2236303" y="1901879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in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9AF59D-D282-7A2D-1EC1-4DA3728807F3}"/>
                  </a:ext>
                </a:extLst>
              </p:cNvPr>
              <p:cNvSpPr txBox="1"/>
              <p:nvPr/>
            </p:nvSpPr>
            <p:spPr>
              <a:xfrm>
                <a:off x="623060" y="2385705"/>
                <a:ext cx="451160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salary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=1000</m:t>
                    </m:r>
                  </m:oMath>
                </a14:m>
                <a:r>
                  <a:rPr lang="en-US" sz="2800" dirty="0"/>
                  <a:t> per month </a:t>
                </a: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EB9AF59D-D282-7A2D-1EC1-4DA372880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60" y="2385705"/>
                <a:ext cx="4511608" cy="523220"/>
              </a:xfrm>
              <a:prstGeom prst="rect">
                <a:avLst/>
              </a:prstGeom>
              <a:blipFill>
                <a:blip r:embed="rId4"/>
                <a:stretch>
                  <a:fillRect t="-10465" r="-67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row: Right 21">
            <a:extLst>
              <a:ext uri="{FF2B5EF4-FFF2-40B4-BE49-F238E27FC236}">
                <a16:creationId xmlns:a16="http://schemas.microsoft.com/office/drawing/2014/main" id="{6CFAD440-C43A-2C4F-D232-8A32A9D25AEB}"/>
              </a:ext>
            </a:extLst>
          </p:cNvPr>
          <p:cNvSpPr/>
          <p:nvPr/>
        </p:nvSpPr>
        <p:spPr>
          <a:xfrm>
            <a:off x="2445026" y="4326763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D5F199-0412-526B-533C-14922F3A9646}"/>
                  </a:ext>
                </a:extLst>
              </p:cNvPr>
              <p:cNvSpPr txBox="1"/>
              <p:nvPr/>
            </p:nvSpPr>
            <p:spPr>
              <a:xfrm>
                <a:off x="840890" y="3548061"/>
                <a:ext cx="4293778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interest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×100</m:t>
                            </m:r>
                          </m:e>
                        </m:d>
                      </m:den>
                    </m:f>
                  </m:oMath>
                </a14:m>
                <a:endParaRPr lang="en-US" sz="2800" b="0" dirty="0">
                  <a:ea typeface="Cambria Math" panose="02040503050406030204" pitchFamily="18" charset="0"/>
                </a:endParaRPr>
              </a:p>
              <a:p>
                <a:r>
                  <a:rPr lang="en-US" sz="2800" dirty="0"/>
                  <a:t>per $ per month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FD5F199-0412-526B-533C-14922F3A9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90" y="3548061"/>
                <a:ext cx="4293778" cy="954107"/>
              </a:xfrm>
              <a:prstGeom prst="rect">
                <a:avLst/>
              </a:prstGeom>
              <a:blipFill>
                <a:blip r:embed="rId5"/>
                <a:stretch>
                  <a:fillRect l="-2983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/>
              <p:nvPr/>
            </p:nvSpPr>
            <p:spPr>
              <a:xfrm>
                <a:off x="6646240" y="5746432"/>
                <a:ext cx="542980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/>
                  <a:t>initial condition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𝑖𝑛𝑖𝑡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=10000 </m:t>
                    </m:r>
                  </m:oMath>
                </a14:m>
                <a:r>
                  <a:rPr lang="en-US" sz="2800" b="1" dirty="0"/>
                  <a:t>in dollars</a:t>
                </a:r>
                <a:endParaRPr lang="en-US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DF309ED-20E6-2EDF-63EA-7182A024B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6240" y="5746432"/>
                <a:ext cx="5429807" cy="954107"/>
              </a:xfrm>
              <a:prstGeom prst="rect">
                <a:avLst/>
              </a:prstGeom>
              <a:blipFill>
                <a:blip r:embed="rId6"/>
                <a:stretch>
                  <a:fillRect t="-641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>
            <a:extLst>
              <a:ext uri="{FF2B5EF4-FFF2-40B4-BE49-F238E27FC236}">
                <a16:creationId xmlns:a16="http://schemas.microsoft.com/office/drawing/2014/main" id="{B9A98B1F-2971-37B2-F22E-916946E1AE0D}"/>
              </a:ext>
            </a:extLst>
          </p:cNvPr>
          <p:cNvSpPr/>
          <p:nvPr/>
        </p:nvSpPr>
        <p:spPr>
          <a:xfrm>
            <a:off x="7752523" y="2408767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D3BB268-CA85-D8B7-BF40-D0E2EC2B5B79}"/>
              </a:ext>
            </a:extLst>
          </p:cNvPr>
          <p:cNvSpPr txBox="1"/>
          <p:nvPr/>
        </p:nvSpPr>
        <p:spPr>
          <a:xfrm>
            <a:off x="8090453" y="1060597"/>
            <a:ext cx="2405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flux out</a:t>
            </a:r>
            <a:endParaRPr lang="en-US" sz="2800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A312B3E-866E-2032-B6A6-2398D33BEBDD}"/>
              </a:ext>
            </a:extLst>
          </p:cNvPr>
          <p:cNvSpPr/>
          <p:nvPr/>
        </p:nvSpPr>
        <p:spPr>
          <a:xfrm>
            <a:off x="7752523" y="4320261"/>
            <a:ext cx="2285999" cy="775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31E5DB0-22B7-6D14-6618-40C129046AF9}"/>
                  </a:ext>
                </a:extLst>
              </p:cNvPr>
              <p:cNvSpPr txBox="1"/>
              <p:nvPr/>
            </p:nvSpPr>
            <p:spPr>
              <a:xfrm>
                <a:off x="7526404" y="1570553"/>
                <a:ext cx="4539703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non-discretionary expenses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=500</m:t>
                    </m:r>
                  </m:oMath>
                </a14:m>
                <a:r>
                  <a:rPr lang="en-US" sz="2800" dirty="0"/>
                  <a:t> per month </a:t>
                </a:r>
              </a:p>
              <a:p>
                <a:pPr algn="ctr"/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31E5DB0-22B7-6D14-6618-40C129046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6404" y="1570553"/>
                <a:ext cx="4539703" cy="1384995"/>
              </a:xfrm>
              <a:prstGeom prst="rect">
                <a:avLst/>
              </a:prstGeom>
              <a:blipFill>
                <a:blip r:embed="rId7"/>
                <a:stretch>
                  <a:fillRect t="-4405" r="-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CA0012C-9ACB-3CB9-F20F-E0D8D7C9DAE4}"/>
                  </a:ext>
                </a:extLst>
              </p:cNvPr>
              <p:cNvSpPr txBox="1"/>
              <p:nvPr/>
            </p:nvSpPr>
            <p:spPr>
              <a:xfrm>
                <a:off x="7597358" y="3178438"/>
                <a:ext cx="4213371" cy="18158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/>
                  <a:t>discretionary expenses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×100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800" dirty="0"/>
                  <a:t> per $ per month </a:t>
                </a:r>
              </a:p>
              <a:p>
                <a:pPr algn="ctr"/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CA0012C-9ACB-3CB9-F20F-E0D8D7C9D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7358" y="3178438"/>
                <a:ext cx="4213371" cy="1815882"/>
              </a:xfrm>
              <a:prstGeom prst="rect">
                <a:avLst/>
              </a:prstGeom>
              <a:blipFill>
                <a:blip r:embed="rId8"/>
                <a:stretch>
                  <a:fillRect t="-3020" r="-20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61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06E58E-4948-FF25-92F7-E0DDBB6DFECE}"/>
              </a:ext>
            </a:extLst>
          </p:cNvPr>
          <p:cNvSpPr txBox="1"/>
          <p:nvPr/>
        </p:nvSpPr>
        <p:spPr>
          <a:xfrm>
            <a:off x="556592" y="151179"/>
            <a:ext cx="1101255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M=1; # one variable</a:t>
            </a:r>
          </a:p>
          <a:p>
            <a:r>
              <a:rPr lang="en-US" sz="2000" dirty="0"/>
              <a:t>balance0 = 10000.0; # initial balance</a:t>
            </a:r>
          </a:p>
          <a:p>
            <a:r>
              <a:rPr lang="en-US" sz="2000" dirty="0"/>
              <a:t>salary = 1000.0;  # salary in $/</a:t>
            </a:r>
            <a:r>
              <a:rPr lang="en-US" sz="2000" dirty="0" err="1"/>
              <a:t>mo</a:t>
            </a:r>
            <a:endParaRPr lang="en-US" sz="2000" dirty="0"/>
          </a:p>
          <a:p>
            <a:r>
              <a:rPr lang="en-US" sz="2000" dirty="0" err="1"/>
              <a:t>nondis</a:t>
            </a:r>
            <a:r>
              <a:rPr lang="en-US" sz="2000" dirty="0"/>
              <a:t> = 500.0;  # non-discretionary spending in $/</a:t>
            </a:r>
            <a:r>
              <a:rPr lang="en-US" sz="2000" dirty="0" err="1"/>
              <a:t>mo</a:t>
            </a:r>
            <a:endParaRPr lang="en-US" sz="2000" dirty="0"/>
          </a:p>
          <a:p>
            <a:r>
              <a:rPr lang="en-US" sz="2000" dirty="0"/>
              <a:t>interest = 1.0/(100.0*12); # interest in fraction of balance per month</a:t>
            </a:r>
          </a:p>
          <a:p>
            <a:r>
              <a:rPr lang="en-US" sz="2000" dirty="0" err="1"/>
              <a:t>discetionary</a:t>
            </a:r>
            <a:r>
              <a:rPr lang="en-US" sz="2000" dirty="0"/>
              <a:t> = 50.0/(100.0*12.0); # discretionary spending in fraction of balance per month</a:t>
            </a:r>
          </a:p>
          <a:p>
            <a:endParaRPr lang="en-US" sz="2000" dirty="0"/>
          </a:p>
          <a:p>
            <a:r>
              <a:rPr lang="en-US" sz="2000" dirty="0"/>
              <a:t># equation for balance u</a:t>
            </a:r>
          </a:p>
          <a:p>
            <a:r>
              <a:rPr lang="en-US" sz="2000" dirty="0"/>
              <a:t># d/dt u  =  salary - </a:t>
            </a:r>
            <a:r>
              <a:rPr lang="en-US" sz="2000" dirty="0" err="1"/>
              <a:t>nondis</a:t>
            </a:r>
            <a:r>
              <a:rPr lang="en-US" sz="2000" dirty="0"/>
              <a:t> + interest*u - dis*u;</a:t>
            </a:r>
          </a:p>
          <a:p>
            <a:endParaRPr lang="en-US" sz="2000" dirty="0"/>
          </a:p>
          <a:p>
            <a:r>
              <a:rPr lang="en-US" sz="2000" dirty="0"/>
              <a:t>def </a:t>
            </a:r>
            <a:r>
              <a:rPr lang="en-US" sz="2000" dirty="0" err="1"/>
              <a:t>myfun</a:t>
            </a:r>
            <a:r>
              <a:rPr lang="en-US" sz="2000" dirty="0"/>
              <a:t>( t, u ):</a:t>
            </a:r>
          </a:p>
          <a:p>
            <a:r>
              <a:rPr lang="en-US" sz="2000" dirty="0"/>
              <a:t>    f = </a:t>
            </a:r>
            <a:r>
              <a:rPr lang="en-US" sz="2000" dirty="0" err="1"/>
              <a:t>np.zeros</a:t>
            </a:r>
            <a:r>
              <a:rPr lang="en-US" sz="2000" dirty="0"/>
              <a:t>((M,));</a:t>
            </a:r>
          </a:p>
          <a:p>
            <a:r>
              <a:rPr lang="en-US" sz="2000" dirty="0"/>
              <a:t>    f[0] = salary - </a:t>
            </a:r>
            <a:r>
              <a:rPr lang="en-US" sz="2000" dirty="0" err="1"/>
              <a:t>nondis</a:t>
            </a:r>
            <a:r>
              <a:rPr lang="en-US" sz="2000" dirty="0"/>
              <a:t> + interest*u[0] - </a:t>
            </a:r>
            <a:r>
              <a:rPr lang="en-US" sz="2000" dirty="0" err="1"/>
              <a:t>discetionary</a:t>
            </a:r>
            <a:r>
              <a:rPr lang="en-US" sz="2000" dirty="0"/>
              <a:t>*u[0];</a:t>
            </a:r>
          </a:p>
          <a:p>
            <a:r>
              <a:rPr lang="en-US" sz="2000" dirty="0"/>
              <a:t>    return f;</a:t>
            </a:r>
          </a:p>
          <a:p>
            <a:endParaRPr lang="en-US" sz="2000" dirty="0"/>
          </a:p>
          <a:p>
            <a:r>
              <a:rPr lang="en-US" sz="2000" dirty="0"/>
              <a:t># initial conditions</a:t>
            </a:r>
          </a:p>
          <a:p>
            <a:r>
              <a:rPr lang="en-US" sz="2000" dirty="0"/>
              <a:t>u0 = </a:t>
            </a:r>
            <a:r>
              <a:rPr lang="en-US" sz="2000" dirty="0" err="1"/>
              <a:t>np.zeros</a:t>
            </a:r>
            <a:r>
              <a:rPr lang="en-US" sz="2000" dirty="0"/>
              <a:t>((M,));</a:t>
            </a:r>
          </a:p>
          <a:p>
            <a:r>
              <a:rPr lang="en-US" sz="2000" dirty="0"/>
              <a:t>u0[0] = balance0;</a:t>
            </a:r>
          </a:p>
        </p:txBody>
      </p:sp>
    </p:spTree>
    <p:extLst>
      <p:ext uri="{BB962C8B-B14F-4D97-AF65-F5344CB8AC3E}">
        <p14:creationId xmlns:p14="http://schemas.microsoft.com/office/powerpoint/2010/main" val="35484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4A01165-4C42-0D6D-7D37-1E22778E74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30" t="30094" r="20435" b="5523"/>
          <a:stretch/>
        </p:blipFill>
        <p:spPr>
          <a:xfrm>
            <a:off x="2027583" y="1509835"/>
            <a:ext cx="7404652" cy="52134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F60B11-FDD0-F629-B617-0D6C325E823B}"/>
              </a:ext>
            </a:extLst>
          </p:cNvPr>
          <p:cNvSpPr txBox="1"/>
          <p:nvPr/>
        </p:nvSpPr>
        <p:spPr>
          <a:xfrm>
            <a:off x="368389" y="817155"/>
            <a:ext cx="123536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discretionary = 50.0/(100.0*12.0); # discretionary spending in fraction of balance per month</a:t>
            </a:r>
          </a:p>
        </p:txBody>
      </p:sp>
    </p:spTree>
    <p:extLst>
      <p:ext uri="{BB962C8B-B14F-4D97-AF65-F5344CB8AC3E}">
        <p14:creationId xmlns:p14="http://schemas.microsoft.com/office/powerpoint/2010/main" val="279557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14707</TotalTime>
  <Words>1026</Words>
  <Application>Microsoft Office PowerPoint</Application>
  <PresentationFormat>Widescreen</PresentationFormat>
  <Paragraphs>233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Groups</vt:lpstr>
      <vt:lpstr>Group 1</vt:lpstr>
      <vt:lpstr>Group 2</vt:lpstr>
      <vt:lpstr>Group 3</vt:lpstr>
      <vt:lpstr>Group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120</cp:revision>
  <dcterms:created xsi:type="dcterms:W3CDTF">2023-08-22T12:43:28Z</dcterms:created>
  <dcterms:modified xsi:type="dcterms:W3CDTF">2023-12-05T21:45:17Z</dcterms:modified>
</cp:coreProperties>
</file>