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59" r:id="rId3"/>
    <p:sldId id="450" r:id="rId4"/>
    <p:sldId id="406" r:id="rId5"/>
    <p:sldId id="441" r:id="rId6"/>
    <p:sldId id="442" r:id="rId7"/>
    <p:sldId id="443" r:id="rId8"/>
    <p:sldId id="445" r:id="rId9"/>
    <p:sldId id="444" r:id="rId10"/>
    <p:sldId id="405" r:id="rId11"/>
    <p:sldId id="446" r:id="rId12"/>
    <p:sldId id="447" r:id="rId13"/>
    <p:sldId id="448" r:id="rId14"/>
    <p:sldId id="449" r:id="rId15"/>
    <p:sldId id="451" r:id="rId16"/>
    <p:sldId id="455" r:id="rId17"/>
    <p:sldId id="456" r:id="rId18"/>
    <p:sldId id="457" r:id="rId19"/>
    <p:sldId id="458" r:id="rId20"/>
    <p:sldId id="452" r:id="rId21"/>
    <p:sldId id="459" r:id="rId22"/>
    <p:sldId id="460" r:id="rId23"/>
    <p:sldId id="463" r:id="rId24"/>
    <p:sldId id="461" r:id="rId25"/>
    <p:sldId id="464" r:id="rId26"/>
    <p:sldId id="462" r:id="rId27"/>
    <p:sldId id="469" r:id="rId28"/>
    <p:sldId id="465" r:id="rId29"/>
    <p:sldId id="466" r:id="rId30"/>
    <p:sldId id="467" r:id="rId31"/>
    <p:sldId id="468" r:id="rId32"/>
    <p:sldId id="471" r:id="rId33"/>
    <p:sldId id="470" r:id="rId34"/>
    <p:sldId id="472" r:id="rId35"/>
    <p:sldId id="473" r:id="rId36"/>
    <p:sldId id="474" r:id="rId37"/>
    <p:sldId id="4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59"/>
            <p14:sldId id="450"/>
            <p14:sldId id="406"/>
            <p14:sldId id="441"/>
            <p14:sldId id="442"/>
            <p14:sldId id="443"/>
            <p14:sldId id="445"/>
            <p14:sldId id="444"/>
            <p14:sldId id="405"/>
            <p14:sldId id="446"/>
            <p14:sldId id="447"/>
            <p14:sldId id="448"/>
            <p14:sldId id="449"/>
            <p14:sldId id="451"/>
            <p14:sldId id="455"/>
            <p14:sldId id="456"/>
            <p14:sldId id="457"/>
            <p14:sldId id="458"/>
            <p14:sldId id="452"/>
            <p14:sldId id="459"/>
            <p14:sldId id="460"/>
            <p14:sldId id="463"/>
            <p14:sldId id="461"/>
            <p14:sldId id="464"/>
            <p14:sldId id="462"/>
            <p14:sldId id="469"/>
            <p14:sldId id="465"/>
            <p14:sldId id="466"/>
            <p14:sldId id="467"/>
            <p14:sldId id="468"/>
            <p14:sldId id="471"/>
            <p14:sldId id="470"/>
            <p14:sldId id="472"/>
            <p14:sldId id="473"/>
            <p14:sldId id="474"/>
            <p14:sldId id="476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052" autoAdjust="0"/>
  </p:normalViewPr>
  <p:slideViewPr>
    <p:cSldViewPr snapToGrid="0">
      <p:cViewPr varScale="1">
        <p:scale>
          <a:sx n="61" d="100"/>
          <a:sy n="61" d="100"/>
        </p:scale>
        <p:origin x="1128" y="60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2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1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/>
              <a:t> 08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DFDD80-CBDF-3ECF-5262-13D3F0B1D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9" t="28314" r="17894" b="4120"/>
          <a:stretch/>
        </p:blipFill>
        <p:spPr>
          <a:xfrm>
            <a:off x="811657" y="554805"/>
            <a:ext cx="10592657" cy="5876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29835-CBE8-EF62-91FF-3551F258B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84" t="65489" r="59257" b="30720"/>
          <a:stretch/>
        </p:blipFill>
        <p:spPr>
          <a:xfrm rot="10800000" flipV="1">
            <a:off x="1810869" y="4858871"/>
            <a:ext cx="1757084" cy="3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976C4A-0E70-C1ED-58CB-9C0064C42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35556" r="53750" b="19934"/>
          <a:stretch/>
        </p:blipFill>
        <p:spPr>
          <a:xfrm rot="16200000">
            <a:off x="6274175" y="1720102"/>
            <a:ext cx="3810000" cy="4166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11EAC2-1B60-86FC-E893-580151ACC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35817" r="53309" b="18562"/>
          <a:stretch/>
        </p:blipFill>
        <p:spPr>
          <a:xfrm rot="16200000">
            <a:off x="1649505" y="1674158"/>
            <a:ext cx="3863788" cy="42582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1D390C-E560-643A-68AF-98944C01B45E}"/>
              </a:ext>
            </a:extLst>
          </p:cNvPr>
          <p:cNvSpPr txBox="1"/>
          <p:nvPr/>
        </p:nvSpPr>
        <p:spPr>
          <a:xfrm>
            <a:off x="3289841" y="1149723"/>
            <a:ext cx="900468" cy="124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2FFCA-B4B2-05EB-C9D4-DE7E6D52EBCC}"/>
              </a:ext>
            </a:extLst>
          </p:cNvPr>
          <p:cNvSpPr txBox="1"/>
          <p:nvPr/>
        </p:nvSpPr>
        <p:spPr>
          <a:xfrm>
            <a:off x="7728941" y="1149723"/>
            <a:ext cx="900468" cy="124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9252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1AA72-CC04-3FE3-3C6B-43BC19F61C4C}"/>
              </a:ext>
            </a:extLst>
          </p:cNvPr>
          <p:cNvGrpSpPr/>
          <p:nvPr/>
        </p:nvGrpSpPr>
        <p:grpSpPr>
          <a:xfrm>
            <a:off x="1075763" y="770964"/>
            <a:ext cx="9000565" cy="5316072"/>
            <a:chOff x="3092823" y="1577787"/>
            <a:chExt cx="5289178" cy="36307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22276B-B965-FFB4-1B1D-798C3F645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00" t="27320" r="44412" b="24445"/>
            <a:stretch/>
          </p:blipFill>
          <p:spPr>
            <a:xfrm>
              <a:off x="3128683" y="1900518"/>
              <a:ext cx="5253318" cy="33079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0489C4-DBDF-5F05-3F01-2E0DB15D8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05" t="34248" r="44707" b="16340"/>
            <a:stretch/>
          </p:blipFill>
          <p:spPr>
            <a:xfrm>
              <a:off x="3092823" y="1577787"/>
              <a:ext cx="5253318" cy="33886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23E720-9131-24A3-F4ED-32E11B119A53}"/>
                </a:ext>
              </a:extLst>
            </p:cNvPr>
            <p:cNvSpPr txBox="1"/>
            <p:nvPr/>
          </p:nvSpPr>
          <p:spPr>
            <a:xfrm>
              <a:off x="4657030" y="3162283"/>
              <a:ext cx="900468" cy="1246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585E69-B0CB-FE6D-0B58-1321218C6C27}"/>
                </a:ext>
              </a:extLst>
            </p:cNvPr>
            <p:cNvSpPr txBox="1"/>
            <p:nvPr/>
          </p:nvSpPr>
          <p:spPr>
            <a:xfrm>
              <a:off x="7049229" y="2843841"/>
              <a:ext cx="900468" cy="1246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F50BC7-FA1D-99D5-51D9-08C68EDA4993}"/>
                </a:ext>
              </a:extLst>
            </p:cNvPr>
            <p:cNvCxnSpPr/>
            <p:nvPr/>
          </p:nvCxnSpPr>
          <p:spPr>
            <a:xfrm>
              <a:off x="5734793" y="2350625"/>
              <a:ext cx="0" cy="162331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9A0360-9FF8-D7A5-C9C6-74704CCBF95F}"/>
                </a:ext>
              </a:extLst>
            </p:cNvPr>
            <p:cNvCxnSpPr/>
            <p:nvPr/>
          </p:nvCxnSpPr>
          <p:spPr>
            <a:xfrm>
              <a:off x="6362323" y="2350625"/>
              <a:ext cx="0" cy="162331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7E743B4-7B5D-54B1-236F-34E17C8E44BD}"/>
              </a:ext>
            </a:extLst>
          </p:cNvPr>
          <p:cNvSpPr txBox="1"/>
          <p:nvPr/>
        </p:nvSpPr>
        <p:spPr>
          <a:xfrm>
            <a:off x="4686145" y="4107456"/>
            <a:ext cx="2956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parallax</a:t>
            </a:r>
          </a:p>
          <a:p>
            <a:r>
              <a:rPr lang="en-US" sz="2400" dirty="0"/>
              <a:t>proportional to depth</a:t>
            </a:r>
          </a:p>
        </p:txBody>
      </p:sp>
    </p:spTree>
    <p:extLst>
      <p:ext uri="{BB962C8B-B14F-4D97-AF65-F5344CB8AC3E}">
        <p14:creationId xmlns:p14="http://schemas.microsoft.com/office/powerpoint/2010/main" val="67999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7E2B5-D315-5157-2895-C8946C4BD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9" t="44967" r="26842" b="9543"/>
          <a:stretch/>
        </p:blipFill>
        <p:spPr>
          <a:xfrm>
            <a:off x="1129552" y="1308848"/>
            <a:ext cx="10150003" cy="49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1A5FA-F2F6-E1C3-3E82-EEB6A076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4" t="17909" r="31233"/>
          <a:stretch/>
        </p:blipFill>
        <p:spPr>
          <a:xfrm>
            <a:off x="2259106" y="514055"/>
            <a:ext cx="6849035" cy="6343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D19D0E-C8EB-5A51-DC0F-AC57BD7E102A}"/>
              </a:ext>
            </a:extLst>
          </p:cNvPr>
          <p:cNvSpPr txBox="1"/>
          <p:nvPr/>
        </p:nvSpPr>
        <p:spPr>
          <a:xfrm>
            <a:off x="2952717" y="112799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EE189-C073-9B47-2B78-E79754FA37E0}"/>
              </a:ext>
            </a:extLst>
          </p:cNvPr>
          <p:cNvSpPr txBox="1"/>
          <p:nvPr/>
        </p:nvSpPr>
        <p:spPr>
          <a:xfrm>
            <a:off x="5971003" y="-10311"/>
            <a:ext cx="3423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model</a:t>
            </a:r>
          </a:p>
          <a:p>
            <a:pPr algn="ctr"/>
            <a:r>
              <a:rPr lang="en-US" sz="2400" dirty="0"/>
              <a:t>Gaussian at 200 km depth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8D3D5-6184-36B9-49B0-1A3021762853}"/>
              </a:ext>
            </a:extLst>
          </p:cNvPr>
          <p:cNvSpPr txBox="1"/>
          <p:nvPr/>
        </p:nvSpPr>
        <p:spPr>
          <a:xfrm>
            <a:off x="3048000" y="321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follow-up on seismic waves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07FE5-1485-DB0D-1F3C-A9F1B0C18AC9}"/>
              </a:ext>
            </a:extLst>
          </p:cNvPr>
          <p:cNvSpPr txBox="1"/>
          <p:nvPr/>
        </p:nvSpPr>
        <p:spPr>
          <a:xfrm>
            <a:off x="3048000" y="321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follow-up on seismic waves</a:t>
            </a:r>
          </a:p>
        </p:txBody>
      </p:sp>
    </p:spTree>
    <p:extLst>
      <p:ext uri="{BB962C8B-B14F-4D97-AF65-F5344CB8AC3E}">
        <p14:creationId xmlns:p14="http://schemas.microsoft.com/office/powerpoint/2010/main" val="9005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24748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cooling of the earth</a:t>
            </a:r>
          </a:p>
        </p:txBody>
      </p:sp>
    </p:spTree>
    <p:extLst>
      <p:ext uri="{BB962C8B-B14F-4D97-AF65-F5344CB8AC3E}">
        <p14:creationId xmlns:p14="http://schemas.microsoft.com/office/powerpoint/2010/main" val="363648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7476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821461" y="2659559"/>
                <a:ext cx="1079582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heat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is a form of energy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measured in joules J </a:t>
                </a:r>
              </a:p>
              <a:p>
                <a:pPr algn="ctr"/>
                <a:endParaRPr lang="en-US" sz="4400" b="1" dirty="0"/>
              </a:p>
              <a:p>
                <a:pPr algn="ctr"/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1" y="2659559"/>
                <a:ext cx="10795820" cy="3477875"/>
              </a:xfrm>
              <a:prstGeom prst="rect">
                <a:avLst/>
              </a:prstGeom>
              <a:blipFill>
                <a:blip r:embed="rId3"/>
                <a:stretch>
                  <a:fillRect t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66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362972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0" y="1290786"/>
                <a:ext cx="12192000" cy="321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heat content is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400" b="1" dirty="0"/>
                  <a:t> is proportional to temperature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heat per unit </a:t>
                </a:r>
                <a:r>
                  <a:rPr lang="en-US" sz="4400" b="1" dirty="0" err="1"/>
                  <a:t>volu</a:t>
                </a:r>
                <a:r>
                  <a:rPr lang="en-US" sz="4400" b="1" dirty="0"/>
                  <a:t>me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4400" b="1" dirty="0"/>
                  <a:t> in J/m</a:t>
                </a:r>
                <a:r>
                  <a:rPr lang="en-US" sz="4400" b="1" baseline="30000" dirty="0"/>
                  <a:t>3</a:t>
                </a:r>
                <a:endParaRPr lang="en-US" sz="4400" b="1" dirty="0"/>
              </a:p>
              <a:p>
                <a:pPr algn="r"/>
                <a:r>
                  <a:rPr lang="en-US" sz="3200" b="1" dirty="0">
                    <a:ea typeface="Cambria Math" panose="02040503050406030204" pitchFamily="18" charset="0"/>
                  </a:rPr>
                  <a:t>density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3200" b="1" dirty="0"/>
                  <a:t> in kg/m</a:t>
                </a:r>
                <a:r>
                  <a:rPr lang="en-US" sz="3200" b="1" baseline="30000" dirty="0"/>
                  <a:t>3</a:t>
                </a:r>
              </a:p>
              <a:p>
                <a:pPr algn="r"/>
                <a:r>
                  <a:rPr lang="en-US" sz="3200" b="1" dirty="0">
                    <a:ea typeface="Cambria Math" panose="02040503050406030204" pitchFamily="18" charset="0"/>
                  </a:rPr>
                  <a:t>heat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3200" b="1" dirty="0"/>
                  <a:t> in J/kg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0786"/>
                <a:ext cx="12192000" cy="3213316"/>
              </a:xfrm>
              <a:prstGeom prst="rect">
                <a:avLst/>
              </a:prstGeom>
              <a:blipFill>
                <a:blip r:embed="rId3"/>
                <a:stretch>
                  <a:fillRect t="-3985" r="-1250" b="-4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be 2">
            <a:extLst>
              <a:ext uri="{FF2B5EF4-FFF2-40B4-BE49-F238E27FC236}">
                <a16:creationId xmlns:a16="http://schemas.microsoft.com/office/drawing/2014/main" id="{E8BD28F6-6DFB-0A64-369B-8A348F6968FF}"/>
              </a:ext>
            </a:extLst>
          </p:cNvPr>
          <p:cNvSpPr/>
          <p:nvPr/>
        </p:nvSpPr>
        <p:spPr>
          <a:xfrm>
            <a:off x="1233714" y="5109029"/>
            <a:ext cx="1132114" cy="1103086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62B89-5C68-ABEC-9A5A-79241DC30349}"/>
                  </a:ext>
                </a:extLst>
              </p:cNvPr>
              <p:cNvSpPr txBox="1"/>
              <p:nvPr/>
            </p:nvSpPr>
            <p:spPr>
              <a:xfrm>
                <a:off x="2976891" y="5269916"/>
                <a:ext cx="7080046" cy="83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heat content  =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 dirty="0"/>
                  <a:t>  in J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62B89-5C68-ABEC-9A5A-79241DC3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91" y="5269916"/>
                <a:ext cx="7080046" cy="830164"/>
              </a:xfrm>
              <a:prstGeom prst="rect">
                <a:avLst/>
              </a:prstGeom>
              <a:blipFill>
                <a:blip r:embed="rId4"/>
                <a:stretch>
                  <a:fillRect l="-3442" t="-13869" b="-2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65B107-E860-B267-E6D3-92D741D30A9F}"/>
                  </a:ext>
                </a:extLst>
              </p:cNvPr>
              <p:cNvSpPr txBox="1"/>
              <p:nvPr/>
            </p:nvSpPr>
            <p:spPr>
              <a:xfrm>
                <a:off x="-278698" y="5488840"/>
                <a:ext cx="415693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 err="1"/>
                  <a:t>volu</a:t>
                </a:r>
                <a:r>
                  <a:rPr lang="en-US" sz="4400" b="1" dirty="0"/>
                  <a:t>me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65B107-E860-B267-E6D3-92D741D3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698" y="5488840"/>
                <a:ext cx="4156938" cy="1446550"/>
              </a:xfrm>
              <a:prstGeom prst="rect">
                <a:avLst/>
              </a:prstGeom>
              <a:blipFill>
                <a:blip r:embed="rId5"/>
                <a:stretch>
                  <a:fillRect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24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7476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698090" y="1817048"/>
                <a:ext cx="107958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radioactivity is a source of heat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heat generation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 dirty="0"/>
                  <a:t>    J/kg-s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" y="1817048"/>
                <a:ext cx="10795820" cy="2123658"/>
              </a:xfrm>
              <a:prstGeom prst="rect">
                <a:avLst/>
              </a:prstGeom>
              <a:blipFill>
                <a:blip r:embed="rId3"/>
                <a:stretch>
                  <a:fillRect t="-5747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be 2">
            <a:extLst>
              <a:ext uri="{FF2B5EF4-FFF2-40B4-BE49-F238E27FC236}">
                <a16:creationId xmlns:a16="http://schemas.microsoft.com/office/drawing/2014/main" id="{300E3993-025D-5169-FDEF-E12494580EE4}"/>
              </a:ext>
            </a:extLst>
          </p:cNvPr>
          <p:cNvSpPr/>
          <p:nvPr/>
        </p:nvSpPr>
        <p:spPr>
          <a:xfrm>
            <a:off x="1233714" y="5109029"/>
            <a:ext cx="1132114" cy="1103086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C79C02-4116-D249-6C27-41608974BD3F}"/>
                  </a:ext>
                </a:extLst>
              </p:cNvPr>
              <p:cNvSpPr txBox="1"/>
              <p:nvPr/>
            </p:nvSpPr>
            <p:spPr>
              <a:xfrm>
                <a:off x="2555977" y="5275851"/>
                <a:ext cx="70800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heat generation =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 dirty="0"/>
                  <a:t> J/s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C79C02-4116-D249-6C27-41608974B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77" y="5275851"/>
                <a:ext cx="7080046" cy="769441"/>
              </a:xfrm>
              <a:prstGeom prst="rect">
                <a:avLst/>
              </a:prstGeom>
              <a:blipFill>
                <a:blip r:embed="rId4"/>
                <a:stretch>
                  <a:fillRect l="-3442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0712BC-DCC0-7364-ADC9-6FACC64FEEF3}"/>
                  </a:ext>
                </a:extLst>
              </p:cNvPr>
              <p:cNvSpPr txBox="1"/>
              <p:nvPr/>
            </p:nvSpPr>
            <p:spPr>
              <a:xfrm>
                <a:off x="-278698" y="5488840"/>
                <a:ext cx="415693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 err="1"/>
                  <a:t>volu</a:t>
                </a:r>
                <a:r>
                  <a:rPr lang="en-US" sz="4400" b="1" dirty="0"/>
                  <a:t>me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0712BC-DCC0-7364-ADC9-6FACC64FE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698" y="5488840"/>
                <a:ext cx="4156938" cy="1446550"/>
              </a:xfrm>
              <a:prstGeom prst="rect">
                <a:avLst/>
              </a:prstGeom>
              <a:blipFill>
                <a:blip r:embed="rId5"/>
                <a:stretch>
                  <a:fillRect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5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34925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698090" y="1181144"/>
                <a:ext cx="10795820" cy="3141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heat flows by conduction across a layer proportional to the difference in temperature </a:t>
                </a:r>
              </a:p>
              <a:p>
                <a:pPr algn="ctr"/>
                <a:endParaRPr lang="en-US" sz="44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  in  J/s-m</a:t>
                </a:r>
                <a:r>
                  <a:rPr lang="en-US" sz="4400" b="1" baseline="30000" dirty="0"/>
                  <a:t>2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" y="1181144"/>
                <a:ext cx="10795820" cy="3141116"/>
              </a:xfrm>
              <a:prstGeom prst="rect">
                <a:avLst/>
              </a:prstGeom>
              <a:blipFill>
                <a:blip r:embed="rId3"/>
                <a:stretch>
                  <a:fillRect l="-2034" t="-4078" r="-3107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AC8FBB-646F-4059-6E6C-61D75EB9CEAE}"/>
                  </a:ext>
                </a:extLst>
              </p:cNvPr>
              <p:cNvSpPr txBox="1"/>
              <p:nvPr/>
            </p:nvSpPr>
            <p:spPr>
              <a:xfrm>
                <a:off x="1886853" y="4381104"/>
                <a:ext cx="1103085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AC8FBB-646F-4059-6E6C-61D75EB9C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53" y="4381104"/>
                <a:ext cx="1103085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5B38B3C-1C3C-6940-9B18-9B5952CB5CD9}"/>
              </a:ext>
            </a:extLst>
          </p:cNvPr>
          <p:cNvSpPr/>
          <p:nvPr/>
        </p:nvSpPr>
        <p:spPr>
          <a:xfrm>
            <a:off x="1074053" y="4281507"/>
            <a:ext cx="493486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7DEC0E-A8B2-E218-2E54-D8C4E0B0C835}"/>
                  </a:ext>
                </a:extLst>
              </p:cNvPr>
              <p:cNvSpPr txBox="1"/>
              <p:nvPr/>
            </p:nvSpPr>
            <p:spPr>
              <a:xfrm>
                <a:off x="783768" y="6031911"/>
                <a:ext cx="1103085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4400" b="1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7DEC0E-A8B2-E218-2E54-D8C4E0B0C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8" y="6031911"/>
                <a:ext cx="1103085" cy="753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B845A-E776-2117-6266-88A588761244}"/>
                  </a:ext>
                </a:extLst>
              </p:cNvPr>
              <p:cNvSpPr txBox="1"/>
              <p:nvPr/>
            </p:nvSpPr>
            <p:spPr>
              <a:xfrm>
                <a:off x="-188689" y="4398710"/>
                <a:ext cx="1103085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B845A-E776-2117-6266-88A588761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689" y="4398710"/>
                <a:ext cx="1103085" cy="753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3AD3C5AE-1510-8705-E053-6D2BF0CC6298}"/>
              </a:ext>
            </a:extLst>
          </p:cNvPr>
          <p:cNvSpPr/>
          <p:nvPr/>
        </p:nvSpPr>
        <p:spPr>
          <a:xfrm>
            <a:off x="711195" y="4629304"/>
            <a:ext cx="1248229" cy="2291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CB8B2-34C2-7102-F003-C592F1BE2480}"/>
                  </a:ext>
                </a:extLst>
              </p:cNvPr>
              <p:cNvSpPr txBox="1"/>
              <p:nvPr/>
            </p:nvSpPr>
            <p:spPr>
              <a:xfrm>
                <a:off x="1553020" y="5194342"/>
                <a:ext cx="2220689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𝒂𝒓𝒆𝒂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4400" b="1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CB8B2-34C2-7102-F003-C592F1BE2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20" y="5194342"/>
                <a:ext cx="2220689" cy="753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E91A44-4083-8D40-FF6A-3AFFF5286E9A}"/>
                  </a:ext>
                </a:extLst>
              </p:cNvPr>
              <p:cNvSpPr txBox="1"/>
              <p:nvPr/>
            </p:nvSpPr>
            <p:spPr>
              <a:xfrm>
                <a:off x="3947880" y="5660087"/>
                <a:ext cx="6807205" cy="914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/>
                  <a:t>heat moved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𝒌𝑨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E91A44-4083-8D40-FF6A-3AFFF528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80" y="5660087"/>
                <a:ext cx="6807205" cy="914930"/>
              </a:xfrm>
              <a:prstGeom prst="rect">
                <a:avLst/>
              </a:prstGeom>
              <a:blipFill>
                <a:blip r:embed="rId8"/>
                <a:stretch>
                  <a:fillRect l="-2778"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954045-86E4-6D0B-B164-3429DFA41DF1}"/>
                  </a:ext>
                </a:extLst>
              </p:cNvPr>
              <p:cNvSpPr txBox="1"/>
              <p:nvPr/>
            </p:nvSpPr>
            <p:spPr>
              <a:xfrm>
                <a:off x="5583556" y="4273666"/>
                <a:ext cx="62296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thermal conductivity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nor/>
                      </m:rPr>
                      <a:rPr lang="en-US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/>
                      <m:t>in</m:t>
                    </m:r>
                    <m:r>
                      <m:rPr>
                        <m:nor/>
                      </m:rPr>
                      <a:rPr lang="en-US" sz="3200" b="1" dirty="0"/>
                      <m:t>  </m:t>
                    </m:r>
                    <m:r>
                      <m:rPr>
                        <m:nor/>
                      </m:rPr>
                      <a:rPr lang="en-US" sz="3200" b="1" dirty="0"/>
                      <m:t>J</m:t>
                    </m:r>
                    <m:r>
                      <m:rPr>
                        <m:nor/>
                      </m:rPr>
                      <a:rPr lang="en-US" sz="3200" b="1" dirty="0"/>
                      <m:t>/</m:t>
                    </m:r>
                    <m:r>
                      <m:rPr>
                        <m:nor/>
                      </m:rPr>
                      <a:rPr lang="en-US" sz="3200" b="1" dirty="0"/>
                      <m:t>s</m:t>
                    </m:r>
                    <m:r>
                      <m:rPr>
                        <m:nor/>
                      </m:rPr>
                      <a:rPr lang="en-US" sz="3200" b="1" dirty="0"/>
                      <m:t>−</m:t>
                    </m:r>
                    <m:r>
                      <m:rPr>
                        <m:nor/>
                      </m:rPr>
                      <a:rPr lang="en-US" sz="3200" b="1" dirty="0"/>
                      <m:t>K</m:t>
                    </m:r>
                    <m:r>
                      <m:rPr>
                        <m:nor/>
                      </m:rPr>
                      <a:rPr lang="en-US" sz="3200" b="1" dirty="0"/>
                      <m:t>−</m:t>
                    </m:r>
                    <m:r>
                      <m:rPr>
                        <m:nor/>
                      </m:rPr>
                      <a:rPr lang="en-US" sz="3200" b="1" dirty="0"/>
                      <m:t>m</m:t>
                    </m:r>
                  </m:oMath>
                </a14:m>
                <a:endParaRPr lang="en-US" sz="3200" b="1" baseline="30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954045-86E4-6D0B-B164-3429DFA41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56" y="4273666"/>
                <a:ext cx="6229668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5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956885" y="734924"/>
            <a:ext cx="10795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today: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follow-up on seismic waves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cooling of the Earth</a:t>
            </a:r>
          </a:p>
        </p:txBody>
      </p:sp>
    </p:spTree>
    <p:extLst>
      <p:ext uri="{BB962C8B-B14F-4D97-AF65-F5344CB8AC3E}">
        <p14:creationId xmlns:p14="http://schemas.microsoft.com/office/powerpoint/2010/main" val="335797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7476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698090" y="2180587"/>
                <a:ext cx="10795820" cy="4086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conservation of heat energy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change in heat with time = heat in – heat out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  <a:p>
                <a:pPr algn="ctr"/>
                <a:r>
                  <a:rPr lang="en-US" sz="4400" b="1" dirty="0"/>
                  <a:t>in J/s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" y="2180587"/>
                <a:ext cx="10795820" cy="4086888"/>
              </a:xfrm>
              <a:prstGeom prst="rect">
                <a:avLst/>
              </a:prstGeom>
              <a:blipFill>
                <a:blip r:embed="rId3"/>
                <a:stretch>
                  <a:fillRect l="-1299" t="-3134" r="-1243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19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566055" y="1059543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841827" y="1248230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220868-416B-F616-BA55-892F3A86B3DB}"/>
              </a:ext>
            </a:extLst>
          </p:cNvPr>
          <p:cNvCxnSpPr>
            <a:cxnSpLocks/>
          </p:cNvCxnSpPr>
          <p:nvPr/>
        </p:nvCxnSpPr>
        <p:spPr>
          <a:xfrm>
            <a:off x="3106056" y="3686629"/>
            <a:ext cx="24674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760422-2726-A721-7C4D-15CDB03F88B1}"/>
              </a:ext>
            </a:extLst>
          </p:cNvPr>
          <p:cNvSpPr txBox="1"/>
          <p:nvPr/>
        </p:nvSpPr>
        <p:spPr>
          <a:xfrm>
            <a:off x="277175" y="75834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model of earth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06E2B-8220-27CF-9070-03E60034410F}"/>
              </a:ext>
            </a:extLst>
          </p:cNvPr>
          <p:cNvSpPr txBox="1"/>
          <p:nvPr/>
        </p:nvSpPr>
        <p:spPr>
          <a:xfrm>
            <a:off x="2334082" y="3795487"/>
            <a:ext cx="22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mantle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ABD96-C158-D931-A1D4-3C989E7B8964}"/>
                  </a:ext>
                </a:extLst>
              </p:cNvPr>
              <p:cNvSpPr txBox="1"/>
              <p:nvPr/>
            </p:nvSpPr>
            <p:spPr>
              <a:xfrm>
                <a:off x="4133431" y="3052802"/>
                <a:ext cx="4126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ABD96-C158-D931-A1D4-3C989E7B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31" y="3052802"/>
                <a:ext cx="41267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5726591" y="994457"/>
                <a:ext cx="415108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lithosphere with thickness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91" y="994457"/>
                <a:ext cx="4151085" cy="2123658"/>
              </a:xfrm>
              <a:prstGeom prst="rect">
                <a:avLst/>
              </a:prstGeom>
              <a:blipFill>
                <a:blip r:embed="rId3"/>
                <a:stretch>
                  <a:fillRect l="-5874" t="-5731" r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2FDBC3-8ACF-363D-3B8E-BF4045E17A47}"/>
              </a:ext>
            </a:extLst>
          </p:cNvPr>
          <p:cNvCxnSpPr>
            <a:cxnSpLocks/>
          </p:cNvCxnSpPr>
          <p:nvPr/>
        </p:nvCxnSpPr>
        <p:spPr>
          <a:xfrm flipV="1">
            <a:off x="5210629" y="2104571"/>
            <a:ext cx="311353" cy="15660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F3115C-57B7-0908-622F-4A3BBF632761}"/>
              </a:ext>
            </a:extLst>
          </p:cNvPr>
          <p:cNvSpPr txBox="1"/>
          <p:nvPr/>
        </p:nvSpPr>
        <p:spPr>
          <a:xfrm>
            <a:off x="8507506" y="5403872"/>
            <a:ext cx="294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Ignore the core!</a:t>
            </a:r>
          </a:p>
        </p:txBody>
      </p:sp>
    </p:spTree>
    <p:extLst>
      <p:ext uri="{BB962C8B-B14F-4D97-AF65-F5344CB8AC3E}">
        <p14:creationId xmlns:p14="http://schemas.microsoft.com/office/powerpoint/2010/main" val="178661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769256" y="881742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1015999" y="1077685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7202061" y="993209"/>
                <a:ext cx="3466137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mantle is well-mixed by convection so it is isothermal with temperature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61" y="993209"/>
                <a:ext cx="3466137" cy="6186309"/>
              </a:xfrm>
              <a:prstGeom prst="rect">
                <a:avLst/>
              </a:prstGeom>
              <a:blipFill>
                <a:blip r:embed="rId2"/>
                <a:stretch>
                  <a:fillRect l="-7030" t="-2069" r="-9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031BFEC-5CCF-F2FD-D131-8A6EA7BDD65C}"/>
              </a:ext>
            </a:extLst>
          </p:cNvPr>
          <p:cNvSpPr/>
          <p:nvPr/>
        </p:nvSpPr>
        <p:spPr>
          <a:xfrm>
            <a:off x="2271988" y="1802687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DA04C42-247F-3146-6486-E98781FA0A9F}"/>
              </a:ext>
            </a:extLst>
          </p:cNvPr>
          <p:cNvSpPr/>
          <p:nvPr/>
        </p:nvSpPr>
        <p:spPr>
          <a:xfrm>
            <a:off x="3773714" y="1505937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0C7523-4704-8832-274B-75FADD25FF6E}"/>
              </a:ext>
            </a:extLst>
          </p:cNvPr>
          <p:cNvSpPr/>
          <p:nvPr/>
        </p:nvSpPr>
        <p:spPr>
          <a:xfrm>
            <a:off x="4216499" y="2623539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AFDD3-4188-AA13-75C8-958019CEA8EB}"/>
              </a:ext>
            </a:extLst>
          </p:cNvPr>
          <p:cNvSpPr/>
          <p:nvPr/>
        </p:nvSpPr>
        <p:spPr>
          <a:xfrm>
            <a:off x="4116878" y="3846792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75DBC9-0732-500C-2514-D1843FB17571}"/>
              </a:ext>
            </a:extLst>
          </p:cNvPr>
          <p:cNvSpPr/>
          <p:nvPr/>
        </p:nvSpPr>
        <p:spPr>
          <a:xfrm>
            <a:off x="2592778" y="4239650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D7BD34-FDE7-DCC4-B434-C15CFA1C6976}"/>
              </a:ext>
            </a:extLst>
          </p:cNvPr>
          <p:cNvSpPr/>
          <p:nvPr/>
        </p:nvSpPr>
        <p:spPr>
          <a:xfrm>
            <a:off x="1523801" y="3036141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A8A820-F717-9E8E-16CE-13F3F871A214}"/>
                  </a:ext>
                </a:extLst>
              </p:cNvPr>
              <p:cNvSpPr txBox="1"/>
              <p:nvPr/>
            </p:nvSpPr>
            <p:spPr>
              <a:xfrm>
                <a:off x="1635932" y="3011208"/>
                <a:ext cx="346613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A8A820-F717-9E8E-16CE-13F3F871A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32" y="3011208"/>
                <a:ext cx="34661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56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769256" y="881742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1015999" y="1077685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7239851" y="1405811"/>
                <a:ext cx="3466137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earth forms at time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b="1" dirty="0"/>
                  <a:t> with temperature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  <a:p>
                <a:r>
                  <a:rPr lang="en-US" sz="4400" b="1" dirty="0"/>
                  <a:t> </a:t>
                </a:r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51" y="1405811"/>
                <a:ext cx="3466137" cy="4832092"/>
              </a:xfrm>
              <a:prstGeom prst="rect">
                <a:avLst/>
              </a:prstGeom>
              <a:blipFill>
                <a:blip r:embed="rId2"/>
                <a:stretch>
                  <a:fillRect l="-7218" t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031BFEC-5CCF-F2FD-D131-8A6EA7BDD65C}"/>
              </a:ext>
            </a:extLst>
          </p:cNvPr>
          <p:cNvSpPr/>
          <p:nvPr/>
        </p:nvSpPr>
        <p:spPr>
          <a:xfrm>
            <a:off x="2271988" y="1802687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DA04C42-247F-3146-6486-E98781FA0A9F}"/>
              </a:ext>
            </a:extLst>
          </p:cNvPr>
          <p:cNvSpPr/>
          <p:nvPr/>
        </p:nvSpPr>
        <p:spPr>
          <a:xfrm>
            <a:off x="3773714" y="1505937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0C7523-4704-8832-274B-75FADD25FF6E}"/>
              </a:ext>
            </a:extLst>
          </p:cNvPr>
          <p:cNvSpPr/>
          <p:nvPr/>
        </p:nvSpPr>
        <p:spPr>
          <a:xfrm>
            <a:off x="4216499" y="2623539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AFDD3-4188-AA13-75C8-958019CEA8EB}"/>
              </a:ext>
            </a:extLst>
          </p:cNvPr>
          <p:cNvSpPr/>
          <p:nvPr/>
        </p:nvSpPr>
        <p:spPr>
          <a:xfrm>
            <a:off x="4116878" y="3846792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75DBC9-0732-500C-2514-D1843FB17571}"/>
              </a:ext>
            </a:extLst>
          </p:cNvPr>
          <p:cNvSpPr/>
          <p:nvPr/>
        </p:nvSpPr>
        <p:spPr>
          <a:xfrm>
            <a:off x="2592778" y="4239650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D7BD34-FDE7-DCC4-B434-C15CFA1C6976}"/>
              </a:ext>
            </a:extLst>
          </p:cNvPr>
          <p:cNvSpPr/>
          <p:nvPr/>
        </p:nvSpPr>
        <p:spPr>
          <a:xfrm>
            <a:off x="1523801" y="3036141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A8A820-F717-9E8E-16CE-13F3F871A214}"/>
                  </a:ext>
                </a:extLst>
              </p:cNvPr>
              <p:cNvSpPr txBox="1"/>
              <p:nvPr/>
            </p:nvSpPr>
            <p:spPr>
              <a:xfrm>
                <a:off x="1635932" y="3011208"/>
                <a:ext cx="346613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A8A820-F717-9E8E-16CE-13F3F871A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32" y="3011208"/>
                <a:ext cx="34661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70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493485" y="881742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740228" y="1077685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1505204" y="2936829"/>
                <a:ext cx="330330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04" y="2936829"/>
                <a:ext cx="3303306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37B7BA3-2D98-0128-70DA-E5092EC9C4A5}"/>
              </a:ext>
            </a:extLst>
          </p:cNvPr>
          <p:cNvSpPr txBox="1"/>
          <p:nvPr/>
        </p:nvSpPr>
        <p:spPr>
          <a:xfrm>
            <a:off x="6066972" y="2115583"/>
            <a:ext cx="63658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lithosphere has negligible heat content,</a:t>
            </a:r>
          </a:p>
          <a:p>
            <a:r>
              <a:rPr lang="en-US" sz="4400" b="1" dirty="0"/>
              <a:t>surface temperature of 0</a:t>
            </a:r>
          </a:p>
          <a:p>
            <a:r>
              <a:rPr lang="en-US" sz="4400" b="1" dirty="0"/>
              <a:t>and conducts heat away</a:t>
            </a:r>
            <a:endParaRPr lang="en-US" sz="4400" dirty="0"/>
          </a:p>
          <a:p>
            <a:r>
              <a:rPr lang="en-US" sz="4400" b="1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44E2AE-1371-BF0B-2DE6-885E45F65F65}"/>
                  </a:ext>
                </a:extLst>
              </p:cNvPr>
              <p:cNvSpPr txBox="1"/>
              <p:nvPr/>
            </p:nvSpPr>
            <p:spPr>
              <a:xfrm>
                <a:off x="4291948" y="669033"/>
                <a:ext cx="330330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44E2AE-1371-BF0B-2DE6-885E45F65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948" y="669033"/>
                <a:ext cx="3303306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10AFCA-07E5-3E4E-ABA1-5BF38CFA208C}"/>
              </a:ext>
            </a:extLst>
          </p:cNvPr>
          <p:cNvSpPr/>
          <p:nvPr/>
        </p:nvSpPr>
        <p:spPr>
          <a:xfrm>
            <a:off x="4554510" y="1004708"/>
            <a:ext cx="508000" cy="145953"/>
          </a:xfrm>
          <a:custGeom>
            <a:avLst/>
            <a:gdLst>
              <a:gd name="connsiteX0" fmla="*/ 0 w 508000"/>
              <a:gd name="connsiteY0" fmla="*/ 145953 h 145953"/>
              <a:gd name="connsiteX1" fmla="*/ 261257 w 508000"/>
              <a:gd name="connsiteY1" fmla="*/ 810 h 145953"/>
              <a:gd name="connsiteX2" fmla="*/ 333829 w 508000"/>
              <a:gd name="connsiteY2" fmla="*/ 87896 h 145953"/>
              <a:gd name="connsiteX3" fmla="*/ 508000 w 508000"/>
              <a:gd name="connsiteY3" fmla="*/ 102410 h 14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145953">
                <a:moveTo>
                  <a:pt x="0" y="145953"/>
                </a:moveTo>
                <a:cubicBezTo>
                  <a:pt x="102809" y="78219"/>
                  <a:pt x="205619" y="10486"/>
                  <a:pt x="261257" y="810"/>
                </a:cubicBezTo>
                <a:cubicBezTo>
                  <a:pt x="316895" y="-8866"/>
                  <a:pt x="292705" y="70963"/>
                  <a:pt x="333829" y="87896"/>
                </a:cubicBezTo>
                <a:cubicBezTo>
                  <a:pt x="374953" y="104829"/>
                  <a:pt x="441476" y="103619"/>
                  <a:pt x="508000" y="10241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0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566055" y="1059543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841827" y="1248230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06E2B-8220-27CF-9070-03E60034410F}"/>
              </a:ext>
            </a:extLst>
          </p:cNvPr>
          <p:cNvSpPr txBox="1"/>
          <p:nvPr/>
        </p:nvSpPr>
        <p:spPr>
          <a:xfrm>
            <a:off x="2261510" y="4495710"/>
            <a:ext cx="22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mantle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ABD96-C158-D931-A1D4-3C989E7B8964}"/>
                  </a:ext>
                </a:extLst>
              </p:cNvPr>
              <p:cNvSpPr txBox="1"/>
              <p:nvPr/>
            </p:nvSpPr>
            <p:spPr>
              <a:xfrm>
                <a:off x="2680765" y="3118379"/>
                <a:ext cx="115538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ABD96-C158-D931-A1D4-3C989E7B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765" y="3118379"/>
                <a:ext cx="1155381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6385046" y="1452012"/>
                <a:ext cx="453501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mantle has heat production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4400" dirty="0"/>
              </a:p>
              <a:p>
                <a:r>
                  <a:rPr lang="en-US" sz="4400" b="1" dirty="0"/>
                  <a:t> </a:t>
                </a:r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46" y="1452012"/>
                <a:ext cx="4535010" cy="2800767"/>
              </a:xfrm>
              <a:prstGeom prst="rect">
                <a:avLst/>
              </a:prstGeom>
              <a:blipFill>
                <a:blip r:embed="rId3"/>
                <a:stretch>
                  <a:fillRect l="-5376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4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74F70-E3E1-95BD-B783-9C2B5D005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9" y="0"/>
            <a:ext cx="7626945" cy="6716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3BDAAC-69B8-8B5D-F3E1-96B8D2BD8015}"/>
                  </a:ext>
                </a:extLst>
              </p:cNvPr>
              <p:cNvSpPr txBox="1"/>
              <p:nvPr/>
            </p:nvSpPr>
            <p:spPr>
              <a:xfrm>
                <a:off x="8040914" y="2657182"/>
                <a:ext cx="400594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decay rate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=0.693/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𝐻𝐿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3BDAAC-69B8-8B5D-F3E1-96B8D2BD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914" y="2657182"/>
                <a:ext cx="4005943" cy="2554545"/>
              </a:xfrm>
              <a:prstGeom prst="rect">
                <a:avLst/>
              </a:prstGeom>
              <a:blipFill>
                <a:blip r:embed="rId3"/>
                <a:stretch>
                  <a:fillRect l="-3805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90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4407A-3A3F-6702-79C0-B72F00658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" t="42962" r="32307" b="14498"/>
          <a:stretch/>
        </p:blipFill>
        <p:spPr>
          <a:xfrm>
            <a:off x="203199" y="1262742"/>
            <a:ext cx="11320279" cy="4122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0E56D-0B9B-A7DE-E81C-B0848BF4F6CF}"/>
              </a:ext>
            </a:extLst>
          </p:cNvPr>
          <p:cNvSpPr txBox="1"/>
          <p:nvPr/>
        </p:nvSpPr>
        <p:spPr>
          <a:xfrm>
            <a:off x="9412941" y="5791199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049918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81F1A9-8D4D-F117-8DBE-5092688192D7}"/>
                  </a:ext>
                </a:extLst>
              </p:cNvPr>
              <p:cNvSpPr txBox="1"/>
              <p:nvPr/>
            </p:nvSpPr>
            <p:spPr>
              <a:xfrm>
                <a:off x="4840940" y="2850219"/>
                <a:ext cx="7445828" cy="3932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𝑖𝑡𝑜𝑑𝑎𝑦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𝑡𝑜𝑑𝑎𝑦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𝑖𝑡𝑜𝑑𝑎𝑦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𝑡𝑜𝑑𝑎𝑦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𝑡𝑜𝑑𝑎𝑦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𝑡𝑜𝑑𝑎𝑦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81F1A9-8D4D-F117-8DBE-50926881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40" y="2850219"/>
                <a:ext cx="7445828" cy="3932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BDD017-6B7B-2CF1-2AF5-BC622215DBF6}"/>
                  </a:ext>
                </a:extLst>
              </p:cNvPr>
              <p:cNvSpPr txBox="1"/>
              <p:nvPr/>
            </p:nvSpPr>
            <p:spPr>
              <a:xfrm>
                <a:off x="420489" y="230716"/>
                <a:ext cx="7445828" cy="318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𝑡𝑜𝑑𝑎𝑦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= 4.6  </a:t>
                </a:r>
                <a:r>
                  <a:rPr lang="en-US" sz="3200" dirty="0">
                    <a:latin typeface="Cambria Math" panose="02040503050406030204" pitchFamily="18" charset="0"/>
                  </a:rPr>
                  <a:t>by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 decay constant of nuclide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heat production of nuclide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𝑡𝑜𝑑𝑎𝑦</m:t>
                        </m:r>
                      </m:sub>
                    </m:sSub>
                  </m:oMath>
                </a14:m>
                <a:r>
                  <a:rPr lang="en-US" sz="3200" dirty="0"/>
                  <a:t>  heat production of nuclide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today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sz="3200" dirty="0"/>
                  <a:t>  total heat production today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BDD017-6B7B-2CF1-2AF5-BC622215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9" y="230716"/>
                <a:ext cx="7445828" cy="3186257"/>
              </a:xfrm>
              <a:prstGeom prst="rect">
                <a:avLst/>
              </a:prstGeom>
              <a:blipFill>
                <a:blip r:embed="rId3"/>
                <a:stretch>
                  <a:fillRect t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1985DB-0A3E-6951-04D9-37130A9A4BE0}"/>
                  </a:ext>
                </a:extLst>
              </p:cNvPr>
              <p:cNvSpPr txBox="1"/>
              <p:nvPr/>
            </p:nvSpPr>
            <p:spPr>
              <a:xfrm>
                <a:off x="142582" y="5495109"/>
                <a:ext cx="4205299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1985DB-0A3E-6951-04D9-37130A9A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82" y="5495109"/>
                <a:ext cx="4205299" cy="12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526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348343" y="293729"/>
                <a:ext cx="11145567" cy="476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conservation of heat energy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change in heat of mantle= radioactive heating – lithospheric conduction</a:t>
                </a:r>
              </a:p>
              <a:p>
                <a:pPr algn="ctr"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293729"/>
                <a:ext cx="11145567" cy="4763996"/>
              </a:xfrm>
              <a:prstGeom prst="rect">
                <a:avLst/>
              </a:prstGeom>
              <a:blipFill>
                <a:blip r:embed="rId3"/>
                <a:stretch>
                  <a:fillRect l="-656" t="-2558" r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8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24748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follow-up on seismic waves</a:t>
            </a:r>
          </a:p>
        </p:txBody>
      </p:sp>
    </p:spTree>
    <p:extLst>
      <p:ext uri="{BB962C8B-B14F-4D97-AF65-F5344CB8AC3E}">
        <p14:creationId xmlns:p14="http://schemas.microsoft.com/office/powerpoint/2010/main" val="664646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348343" y="293729"/>
                <a:ext cx="11145567" cy="476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conservation of heat energy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change in heat of mantle= radioactive heating – lithospheric conduction</a:t>
                </a:r>
              </a:p>
              <a:p>
                <a:pPr algn="ctr"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293729"/>
                <a:ext cx="11145567" cy="4763996"/>
              </a:xfrm>
              <a:prstGeom prst="rect">
                <a:avLst/>
              </a:prstGeom>
              <a:blipFill>
                <a:blip r:embed="rId3"/>
                <a:stretch>
                  <a:fillRect l="-656" t="-2558" r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F44B07-5586-C8E5-5BAB-A0D2466DF90F}"/>
              </a:ext>
            </a:extLst>
          </p:cNvPr>
          <p:cNvSpPr txBox="1"/>
          <p:nvPr/>
        </p:nvSpPr>
        <p:spPr>
          <a:xfrm>
            <a:off x="2423885" y="5057725"/>
            <a:ext cx="2409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 heat in mantle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15EB5-AAC8-A21A-047D-7804D304718A}"/>
              </a:ext>
            </a:extLst>
          </p:cNvPr>
          <p:cNvSpPr txBox="1"/>
          <p:nvPr/>
        </p:nvSpPr>
        <p:spPr>
          <a:xfrm>
            <a:off x="4361542" y="5057725"/>
            <a:ext cx="2409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 radioactive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heat 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74A70-D855-A304-6E9B-0DC4B90AB07B}"/>
              </a:ext>
            </a:extLst>
          </p:cNvPr>
          <p:cNvSpPr txBox="1"/>
          <p:nvPr/>
        </p:nvSpPr>
        <p:spPr>
          <a:xfrm>
            <a:off x="6908799" y="4748684"/>
            <a:ext cx="2409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loss of heat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from </a:t>
            </a:r>
            <a:r>
              <a:rPr lang="en-US" sz="2800" dirty="0" err="1">
                <a:solidFill>
                  <a:srgbClr val="FF0000"/>
                </a:solidFill>
              </a:rPr>
              <a:t>lithospher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35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348343" y="293729"/>
                <a:ext cx="11145567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293729"/>
                <a:ext cx="11145567" cy="1378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F44B07-5586-C8E5-5BAB-A0D2466DF90F}"/>
              </a:ext>
            </a:extLst>
          </p:cNvPr>
          <p:cNvSpPr txBox="1"/>
          <p:nvPr/>
        </p:nvSpPr>
        <p:spPr>
          <a:xfrm>
            <a:off x="9259412" y="1678864"/>
            <a:ext cx="2409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 heat in mantle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15EB5-AAC8-A21A-047D-7804D304718A}"/>
              </a:ext>
            </a:extLst>
          </p:cNvPr>
          <p:cNvSpPr txBox="1"/>
          <p:nvPr/>
        </p:nvSpPr>
        <p:spPr>
          <a:xfrm>
            <a:off x="8836391" y="3045349"/>
            <a:ext cx="323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 radioactive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heat 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74A70-D855-A304-6E9B-0DC4B90AB07B}"/>
              </a:ext>
            </a:extLst>
          </p:cNvPr>
          <p:cNvSpPr txBox="1"/>
          <p:nvPr/>
        </p:nvSpPr>
        <p:spPr>
          <a:xfrm>
            <a:off x="8836391" y="4094939"/>
            <a:ext cx="3209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loss of heat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from lithosphere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93A105-43CF-A54F-92E4-FF3FD8D117A5}"/>
                  </a:ext>
                </a:extLst>
              </p:cNvPr>
              <p:cNvSpPr txBox="1"/>
              <p:nvPr/>
            </p:nvSpPr>
            <p:spPr>
              <a:xfrm>
                <a:off x="118923" y="1122530"/>
                <a:ext cx="11145567" cy="426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4400" b="1" dirty="0"/>
              </a:p>
              <a:p>
                <a:pPr algn="ctr"/>
                <a:endParaRPr lang="en-US" sz="4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𝑽𝒉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algn="ctr"/>
                <a:endParaRPr lang="en-US" sz="44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93A105-43CF-A54F-92E4-FF3FD8D1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3" y="1122530"/>
                <a:ext cx="11145567" cy="4264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BF1B5-0B17-B99C-43D4-30C2183AE9AE}"/>
                  </a:ext>
                </a:extLst>
              </p:cNvPr>
              <p:cNvSpPr txBox="1"/>
              <p:nvPr/>
            </p:nvSpPr>
            <p:spPr>
              <a:xfrm>
                <a:off x="5223035" y="2475588"/>
                <a:ext cx="3209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BF1B5-0B17-B99C-43D4-30C2183AE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035" y="2475588"/>
                <a:ext cx="32090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3375F-0366-1FB1-B890-44BBCFBF6264}"/>
                  </a:ext>
                </a:extLst>
              </p:cNvPr>
              <p:cNvSpPr txBox="1"/>
              <p:nvPr/>
            </p:nvSpPr>
            <p:spPr>
              <a:xfrm>
                <a:off x="6382072" y="5156768"/>
                <a:ext cx="1528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3375F-0366-1FB1-B890-44BBCFBF6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072" y="5156768"/>
                <a:ext cx="152821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0BBFE3-43AB-7F9D-5089-EBAAC7AAC8D8}"/>
                  </a:ext>
                </a:extLst>
              </p:cNvPr>
              <p:cNvSpPr txBox="1"/>
              <p:nvPr/>
            </p:nvSpPr>
            <p:spPr>
              <a:xfrm>
                <a:off x="523217" y="5413051"/>
                <a:ext cx="11145567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0BBFE3-43AB-7F9D-5089-EBAAC7AAC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17" y="5413051"/>
                <a:ext cx="11145567" cy="1378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26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93A105-43CF-A54F-92E4-FF3FD8D117A5}"/>
                  </a:ext>
                </a:extLst>
              </p:cNvPr>
              <p:cNvSpPr txBox="1"/>
              <p:nvPr/>
            </p:nvSpPr>
            <p:spPr>
              <a:xfrm>
                <a:off x="407804" y="504145"/>
                <a:ext cx="11145567" cy="6353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=5000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1260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=3.0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=6300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=35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4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𝑡𝑜𝑑𝑎𝑦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=4.6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𝑏𝑦</m:t>
                      </m:r>
                    </m:oMath>
                  </m:oMathPara>
                </a14:m>
                <a:endParaRPr lang="en-US" sz="4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𝑡𝑜𝑑𝑎𝑦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=1350+273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4400" b="0" dirty="0"/>
              </a:p>
              <a:p>
                <a:pPr algn="ctr"/>
                <a:endParaRPr lang="en-US" sz="4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93A105-43CF-A54F-92E4-FF3FD8D1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04" y="504145"/>
                <a:ext cx="11145567" cy="6353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494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DE53B-7D9A-598A-77A8-2048829E7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32170" r="41170" b="17036"/>
          <a:stretch/>
        </p:blipFill>
        <p:spPr>
          <a:xfrm>
            <a:off x="595086" y="348343"/>
            <a:ext cx="10058400" cy="63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4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8227F-4AA5-C4FD-D3BB-9FDB68214E6C}"/>
              </a:ext>
            </a:extLst>
          </p:cNvPr>
          <p:cNvSpPr txBox="1"/>
          <p:nvPr/>
        </p:nvSpPr>
        <p:spPr>
          <a:xfrm>
            <a:off x="348343" y="293729"/>
            <a:ext cx="1114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Group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60046-5FCA-AC49-6143-63E459BD1F8F}"/>
              </a:ext>
            </a:extLst>
          </p:cNvPr>
          <p:cNvSpPr txBox="1"/>
          <p:nvPr/>
        </p:nvSpPr>
        <p:spPr>
          <a:xfrm>
            <a:off x="832437" y="2274929"/>
            <a:ext cx="111455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Run the model for the Moon.</a:t>
            </a:r>
          </a:p>
          <a:p>
            <a:endParaRPr lang="en-US" sz="4400" b="1" dirty="0"/>
          </a:p>
          <a:p>
            <a:r>
              <a:rPr lang="en-US" sz="4400" b="1" dirty="0"/>
              <a:t>How does its cooling history compare to the Earth?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AADF08-0479-4074-97C9-D4C69A668433}"/>
                  </a:ext>
                </a:extLst>
              </p:cNvPr>
              <p:cNvSpPr txBox="1"/>
              <p:nvPr/>
            </p:nvSpPr>
            <p:spPr>
              <a:xfrm>
                <a:off x="5047130" y="5117721"/>
                <a:ext cx="651734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change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400" dirty="0"/>
              </a:p>
              <a:p>
                <a:r>
                  <a:rPr lang="en-US" sz="4400" dirty="0"/>
                  <a:t>and try several plausible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4400" dirty="0"/>
                  <a:t>s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AADF08-0479-4074-97C9-D4C69A668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30" y="5117721"/>
                <a:ext cx="6517342" cy="1446550"/>
              </a:xfrm>
              <a:prstGeom prst="rect">
                <a:avLst/>
              </a:prstGeom>
              <a:blipFill>
                <a:blip r:embed="rId2"/>
                <a:stretch>
                  <a:fillRect l="-3835" t="-8861" r="-3087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248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8227F-4AA5-C4FD-D3BB-9FDB68214E6C}"/>
              </a:ext>
            </a:extLst>
          </p:cNvPr>
          <p:cNvSpPr txBox="1"/>
          <p:nvPr/>
        </p:nvSpPr>
        <p:spPr>
          <a:xfrm>
            <a:off x="348343" y="293729"/>
            <a:ext cx="1114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Group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1ED27-5E73-FCCC-3A07-E798AA988B77}"/>
              </a:ext>
            </a:extLst>
          </p:cNvPr>
          <p:cNvSpPr txBox="1"/>
          <p:nvPr/>
        </p:nvSpPr>
        <p:spPr>
          <a:xfrm>
            <a:off x="751754" y="1351508"/>
            <a:ext cx="111455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Suppose that the Earth’s radioactive heat production was less.</a:t>
            </a:r>
          </a:p>
          <a:p>
            <a:endParaRPr lang="en-US" sz="4400" b="1" dirty="0"/>
          </a:p>
          <a:p>
            <a:r>
              <a:rPr lang="en-US" sz="4400" b="1" dirty="0"/>
              <a:t>How does the cooling history of the Earth change?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F571E-124E-00BA-DC46-71A458FAA788}"/>
                  </a:ext>
                </a:extLst>
              </p:cNvPr>
              <p:cNvSpPr txBox="1"/>
              <p:nvPr/>
            </p:nvSpPr>
            <p:spPr>
              <a:xfrm>
                <a:off x="3352800" y="4911533"/>
                <a:ext cx="847164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400" dirty="0">
                    <a:latin typeface="Courier" panose="02060409020205020404" pitchFamily="49" charset="0"/>
                  </a:rPr>
                  <a:t> </a:t>
                </a:r>
                <a:r>
                  <a:rPr lang="en-US" sz="4400" dirty="0"/>
                  <a:t>by a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400" dirty="0"/>
              </a:p>
              <a:p>
                <a:r>
                  <a:rPr lang="en-US" sz="4400" dirty="0"/>
                  <a:t>try several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4400" dirty="0"/>
                  <a:t>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F571E-124E-00BA-DC46-71A458FA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911533"/>
                <a:ext cx="8471649" cy="1446550"/>
              </a:xfrm>
              <a:prstGeom prst="rect">
                <a:avLst/>
              </a:prstGeom>
              <a:blipFill>
                <a:blip r:embed="rId2"/>
                <a:stretch>
                  <a:fillRect l="-2878" t="-1054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839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8227F-4AA5-C4FD-D3BB-9FDB68214E6C}"/>
              </a:ext>
            </a:extLst>
          </p:cNvPr>
          <p:cNvSpPr txBox="1"/>
          <p:nvPr/>
        </p:nvSpPr>
        <p:spPr>
          <a:xfrm>
            <a:off x="348343" y="293729"/>
            <a:ext cx="1114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Group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4BD2E7-97B4-74C7-FDF1-45D8A0C0637D}"/>
                  </a:ext>
                </a:extLst>
              </p:cNvPr>
              <p:cNvSpPr txBox="1"/>
              <p:nvPr/>
            </p:nvSpPr>
            <p:spPr>
              <a:xfrm>
                <a:off x="348342" y="1246912"/>
                <a:ext cx="11957312" cy="561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Add the feedback of the lithospheric thickness depending on temperature (hotter, thinner).</a:t>
                </a:r>
              </a:p>
              <a:p>
                <a:endParaRPr lang="en-US" sz="4400" b="1" dirty="0"/>
              </a:p>
              <a:p>
                <a:r>
                  <a:rPr lang="en-US" sz="4400" b="1" dirty="0"/>
                  <a:t>Cook up a formula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400" b="1" dirty="0"/>
                  <a:t> with at most one tunable parameter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that decreases with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400" b="1" dirty="0"/>
                  <a:t>and has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𝑡𝑜𝑑𝑎𝑦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𝑡𝑜𝑑𝑎𝑦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=35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sz="4400" b="1" dirty="0"/>
              </a:p>
              <a:p>
                <a:endParaRPr lang="en-US" sz="4400" b="1" dirty="0"/>
              </a:p>
              <a:p>
                <a:r>
                  <a:rPr lang="en-US" sz="4400" b="1" dirty="0"/>
                  <a:t>How does the cooling history of the Earth change?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4BD2E7-97B4-74C7-FDF1-45D8A0C06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1246912"/>
                <a:ext cx="11957312" cy="5611088"/>
              </a:xfrm>
              <a:prstGeom prst="rect">
                <a:avLst/>
              </a:prstGeom>
              <a:blipFill>
                <a:blip r:embed="rId2"/>
                <a:stretch>
                  <a:fillRect l="-2039" t="-2283" r="-917" b="-4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86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8227F-4AA5-C4FD-D3BB-9FDB68214E6C}"/>
              </a:ext>
            </a:extLst>
          </p:cNvPr>
          <p:cNvSpPr txBox="1"/>
          <p:nvPr/>
        </p:nvSpPr>
        <p:spPr>
          <a:xfrm>
            <a:off x="348343" y="138746"/>
            <a:ext cx="1114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Group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60046-5FCA-AC49-6143-63E459BD1F8F}"/>
              </a:ext>
            </a:extLst>
          </p:cNvPr>
          <p:cNvSpPr txBox="1"/>
          <p:nvPr/>
        </p:nvSpPr>
        <p:spPr>
          <a:xfrm>
            <a:off x="0" y="1100827"/>
            <a:ext cx="120731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Run the model for the icy moon, Europa.</a:t>
            </a:r>
          </a:p>
          <a:p>
            <a:endParaRPr lang="en-US" sz="4400" b="1" dirty="0"/>
          </a:p>
          <a:p>
            <a:r>
              <a:rPr lang="en-US" sz="4400" b="1" dirty="0"/>
              <a:t>Assume no radioactive heat production per se,</a:t>
            </a:r>
          </a:p>
          <a:p>
            <a:r>
              <a:rPr lang="en-US" sz="4400" b="1" dirty="0"/>
              <a:t>but it has another source of heat, tidal friction, that is constant with time, with </a:t>
            </a:r>
            <a:r>
              <a:rPr lang="pt-BR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= 2e-10 </a:t>
            </a:r>
            <a:r>
              <a:rPr lang="pt-BR" sz="4400" b="1" dirty="0"/>
              <a:t>J/s-kg;</a:t>
            </a:r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How does its cooling history compare to the Earth?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CEF6DD-B8B2-883F-1522-C468760F39DE}"/>
                  </a:ext>
                </a:extLst>
              </p:cNvPr>
              <p:cNvSpPr txBox="1"/>
              <p:nvPr/>
            </p:nvSpPr>
            <p:spPr>
              <a:xfrm>
                <a:off x="1748117" y="4532061"/>
                <a:ext cx="9914965" cy="1498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also change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400" dirty="0"/>
                  <a:t> and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400" dirty="0"/>
                  <a:t> (ice)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4400" dirty="0"/>
                  <a:t> (water)</a:t>
                </a:r>
              </a:p>
              <a:p>
                <a:r>
                  <a:rPr lang="en-US" sz="4400" dirty="0"/>
                  <a:t>try several plausible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4400" dirty="0"/>
                  <a:t>s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CEF6DD-B8B2-883F-1522-C468760F3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17" y="4532061"/>
                <a:ext cx="9914965" cy="1498808"/>
              </a:xfrm>
              <a:prstGeom prst="rect">
                <a:avLst/>
              </a:prstGeom>
              <a:blipFill>
                <a:blip r:embed="rId2"/>
                <a:stretch>
                  <a:fillRect l="-2522" t="-7724" r="-1784" b="-18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19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BEF34-DD17-8D1C-F984-5300A6670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5" t="32658" r="21040" b="15656"/>
          <a:stretch/>
        </p:blipFill>
        <p:spPr>
          <a:xfrm rot="16200000">
            <a:off x="6554912" y="1068511"/>
            <a:ext cx="4921321" cy="4551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391195-D895-6AA9-DE7B-D4B751ACE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5" t="50000" r="47669" b="4869"/>
          <a:stretch/>
        </p:blipFill>
        <p:spPr>
          <a:xfrm rot="16200000">
            <a:off x="1628668" y="1337566"/>
            <a:ext cx="4828854" cy="41058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F0D5B1-66DC-D003-E750-C42B10B73214}"/>
              </a:ext>
            </a:extLst>
          </p:cNvPr>
          <p:cNvSpPr txBox="1"/>
          <p:nvPr/>
        </p:nvSpPr>
        <p:spPr>
          <a:xfrm>
            <a:off x="3708971" y="345216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79A46-88D2-B5BD-FC51-92C55C32E9F3}"/>
              </a:ext>
            </a:extLst>
          </p:cNvPr>
          <p:cNvSpPr txBox="1"/>
          <p:nvPr/>
        </p:nvSpPr>
        <p:spPr>
          <a:xfrm>
            <a:off x="8669677" y="26815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6315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6C55AF-77DC-3D58-28FD-F0F679182F69}"/>
              </a:ext>
            </a:extLst>
          </p:cNvPr>
          <p:cNvGrpSpPr/>
          <p:nvPr/>
        </p:nvGrpSpPr>
        <p:grpSpPr>
          <a:xfrm>
            <a:off x="883577" y="354462"/>
            <a:ext cx="10150868" cy="6503537"/>
            <a:chOff x="3041150" y="1792845"/>
            <a:chExt cx="5424756" cy="36935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E2751-1CE8-8DC6-4779-6B3DEBCAA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35" t="40600" r="43454" b="8913"/>
            <a:stretch/>
          </p:blipFill>
          <p:spPr>
            <a:xfrm>
              <a:off x="3041150" y="2024009"/>
              <a:ext cx="5414481" cy="34623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631910-03F1-B55E-7448-05B078209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19" t="34457" r="43371" b="16105"/>
            <a:stretch/>
          </p:blipFill>
          <p:spPr>
            <a:xfrm>
              <a:off x="3051424" y="1792845"/>
              <a:ext cx="5414482" cy="33904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604618-1747-E80E-111D-054CCA1FB6FA}"/>
                </a:ext>
              </a:extLst>
            </p:cNvPr>
            <p:cNvSpPr txBox="1"/>
            <p:nvPr/>
          </p:nvSpPr>
          <p:spPr>
            <a:xfrm>
              <a:off x="4269599" y="3322823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E298D7-137E-B5AA-4E78-76C8B9953136}"/>
                </a:ext>
              </a:extLst>
            </p:cNvPr>
            <p:cNvSpPr txBox="1"/>
            <p:nvPr/>
          </p:nvSpPr>
          <p:spPr>
            <a:xfrm>
              <a:off x="7453140" y="3044735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37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6C55AF-77DC-3D58-28FD-F0F679182F69}"/>
              </a:ext>
            </a:extLst>
          </p:cNvPr>
          <p:cNvGrpSpPr/>
          <p:nvPr/>
        </p:nvGrpSpPr>
        <p:grpSpPr>
          <a:xfrm>
            <a:off x="883577" y="354462"/>
            <a:ext cx="10150868" cy="6503537"/>
            <a:chOff x="3041150" y="1792845"/>
            <a:chExt cx="5424756" cy="36935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E2751-1CE8-8DC6-4779-6B3DEBCAA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35" t="40600" r="43454" b="8913"/>
            <a:stretch/>
          </p:blipFill>
          <p:spPr>
            <a:xfrm>
              <a:off x="3041150" y="2024009"/>
              <a:ext cx="5414481" cy="34623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631910-03F1-B55E-7448-05B078209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19" t="34457" r="43371" b="16105"/>
            <a:stretch/>
          </p:blipFill>
          <p:spPr>
            <a:xfrm>
              <a:off x="3051424" y="1792845"/>
              <a:ext cx="5414482" cy="33904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604618-1747-E80E-111D-054CCA1FB6FA}"/>
                </a:ext>
              </a:extLst>
            </p:cNvPr>
            <p:cNvSpPr txBox="1"/>
            <p:nvPr/>
          </p:nvSpPr>
          <p:spPr>
            <a:xfrm>
              <a:off x="4269599" y="3322823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E298D7-137E-B5AA-4E78-76C8B9953136}"/>
                </a:ext>
              </a:extLst>
            </p:cNvPr>
            <p:cNvSpPr txBox="1"/>
            <p:nvPr/>
          </p:nvSpPr>
          <p:spPr>
            <a:xfrm>
              <a:off x="7453140" y="3044735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40CBDA-321E-4CD5-BBF6-D4CA258A2062}"/>
              </a:ext>
            </a:extLst>
          </p:cNvPr>
          <p:cNvCxnSpPr>
            <a:cxnSpLocks/>
          </p:cNvCxnSpPr>
          <p:nvPr/>
        </p:nvCxnSpPr>
        <p:spPr>
          <a:xfrm>
            <a:off x="4542488" y="2586273"/>
            <a:ext cx="0" cy="67688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2FE237-4013-7F88-8EE4-A153D7E05006}"/>
              </a:ext>
            </a:extLst>
          </p:cNvPr>
          <p:cNvCxnSpPr>
            <a:cxnSpLocks/>
          </p:cNvCxnSpPr>
          <p:nvPr/>
        </p:nvCxnSpPr>
        <p:spPr>
          <a:xfrm>
            <a:off x="5654111" y="3263153"/>
            <a:ext cx="0" cy="54204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01E1D3-1B9F-308D-3A0C-398BDB36D9E8}"/>
              </a:ext>
            </a:extLst>
          </p:cNvPr>
          <p:cNvSpPr txBox="1"/>
          <p:nvPr/>
        </p:nvSpPr>
        <p:spPr>
          <a:xfrm>
            <a:off x="3632499" y="4294847"/>
            <a:ext cx="2956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parallax</a:t>
            </a:r>
          </a:p>
          <a:p>
            <a:r>
              <a:rPr lang="en-US" sz="2400" dirty="0"/>
              <a:t>proportional to depth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61498D-6217-0925-347C-9E756A49416F}"/>
              </a:ext>
            </a:extLst>
          </p:cNvPr>
          <p:cNvCxnSpPr>
            <a:cxnSpLocks/>
          </p:cNvCxnSpPr>
          <p:nvPr/>
        </p:nvCxnSpPr>
        <p:spPr>
          <a:xfrm>
            <a:off x="7294653" y="2562651"/>
            <a:ext cx="0" cy="70050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2D2475-7CFB-EA54-7B7E-C09EEE401DE1}"/>
              </a:ext>
            </a:extLst>
          </p:cNvPr>
          <p:cNvCxnSpPr>
            <a:cxnSpLocks/>
          </p:cNvCxnSpPr>
          <p:nvPr/>
        </p:nvCxnSpPr>
        <p:spPr>
          <a:xfrm>
            <a:off x="7958041" y="3181979"/>
            <a:ext cx="0" cy="5433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1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E3FA20-A088-ACDE-B6B5-F54DB15D8C8F}"/>
              </a:ext>
            </a:extLst>
          </p:cNvPr>
          <p:cNvSpPr/>
          <p:nvPr/>
        </p:nvSpPr>
        <p:spPr>
          <a:xfrm>
            <a:off x="4670612" y="2814918"/>
            <a:ext cx="1691584" cy="38548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EF4D56-4A4B-94F7-9774-D7E84F1BD3DD}"/>
              </a:ext>
            </a:extLst>
          </p:cNvPr>
          <p:cNvSpPr/>
          <p:nvPr/>
        </p:nvSpPr>
        <p:spPr>
          <a:xfrm>
            <a:off x="6472356" y="3648151"/>
            <a:ext cx="1691584" cy="385482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D81CEE-99CB-2C5B-EF69-942C96ADA17C}"/>
              </a:ext>
            </a:extLst>
          </p:cNvPr>
          <p:cNvSpPr/>
          <p:nvPr/>
        </p:nvSpPr>
        <p:spPr>
          <a:xfrm>
            <a:off x="6481970" y="3648151"/>
            <a:ext cx="1200783" cy="3854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E2751-1CE8-8DC6-4779-6B3DEBCAA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35" t="40600" r="43454" b="8913"/>
          <a:stretch/>
        </p:blipFill>
        <p:spPr>
          <a:xfrm>
            <a:off x="883577" y="761491"/>
            <a:ext cx="10131641" cy="6096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31910-03F1-B55E-7448-05B078209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9" t="34457" r="43371" b="16105"/>
          <a:stretch/>
        </p:blipFill>
        <p:spPr>
          <a:xfrm>
            <a:off x="902800" y="354462"/>
            <a:ext cx="10131643" cy="5969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04618-1747-E80E-111D-054CCA1FB6FA}"/>
              </a:ext>
            </a:extLst>
          </p:cNvPr>
          <p:cNvSpPr txBox="1"/>
          <p:nvPr/>
        </p:nvSpPr>
        <p:spPr>
          <a:xfrm>
            <a:off x="3182265" y="3048416"/>
            <a:ext cx="900468" cy="124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298D7-137E-B5AA-4E78-76C8B9953136}"/>
              </a:ext>
            </a:extLst>
          </p:cNvPr>
          <p:cNvSpPr txBox="1"/>
          <p:nvPr/>
        </p:nvSpPr>
        <p:spPr>
          <a:xfrm>
            <a:off x="9139345" y="2558764"/>
            <a:ext cx="900468" cy="124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59112-AEEB-55AB-9110-2E0AF97E187D}"/>
              </a:ext>
            </a:extLst>
          </p:cNvPr>
          <p:cNvSpPr txBox="1"/>
          <p:nvPr/>
        </p:nvSpPr>
        <p:spPr>
          <a:xfrm>
            <a:off x="4191750" y="2057392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wider flank</a:t>
            </a:r>
          </a:p>
        </p:txBody>
      </p:sp>
    </p:spTree>
    <p:extLst>
      <p:ext uri="{BB962C8B-B14F-4D97-AF65-F5344CB8AC3E}">
        <p14:creationId xmlns:p14="http://schemas.microsoft.com/office/powerpoint/2010/main" val="298800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FCDB1-9868-BA0E-C9F5-B529F77B6A4E}"/>
              </a:ext>
            </a:extLst>
          </p:cNvPr>
          <p:cNvGrpSpPr/>
          <p:nvPr/>
        </p:nvGrpSpPr>
        <p:grpSpPr>
          <a:xfrm rot="1170797">
            <a:off x="3797327" y="797657"/>
            <a:ext cx="6628400" cy="6086128"/>
            <a:chOff x="2986646" y="392112"/>
            <a:chExt cx="6628400" cy="60861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089101-7884-9505-2C4D-0477B13E1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86" t="22484" r="51691" b="32157"/>
            <a:stretch/>
          </p:blipFill>
          <p:spPr>
            <a:xfrm rot="16200000">
              <a:off x="2895481" y="610838"/>
              <a:ext cx="5934029" cy="575170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AF0B44-F51D-5010-00F8-4659D56DD261}"/>
                </a:ext>
              </a:extLst>
            </p:cNvPr>
            <p:cNvSpPr/>
            <p:nvPr/>
          </p:nvSpPr>
          <p:spPr>
            <a:xfrm>
              <a:off x="3016090" y="4852487"/>
              <a:ext cx="1231374" cy="1620740"/>
            </a:xfrm>
            <a:custGeom>
              <a:avLst/>
              <a:gdLst>
                <a:gd name="connsiteX0" fmla="*/ 1197322 w 1231374"/>
                <a:gd name="connsiteY0" fmla="*/ 1162831 h 1620740"/>
                <a:gd name="connsiteX1" fmla="*/ 964239 w 1231374"/>
                <a:gd name="connsiteY1" fmla="*/ 472548 h 1620740"/>
                <a:gd name="connsiteX2" fmla="*/ 892522 w 1231374"/>
                <a:gd name="connsiteY2" fmla="*/ 96031 h 1620740"/>
                <a:gd name="connsiteX3" fmla="*/ 157416 w 1231374"/>
                <a:gd name="connsiteY3" fmla="*/ 51207 h 1620740"/>
                <a:gd name="connsiteX4" fmla="*/ 13981 w 1231374"/>
                <a:gd name="connsiteY4" fmla="*/ 732525 h 1620740"/>
                <a:gd name="connsiteX5" fmla="*/ 139486 w 1231374"/>
                <a:gd name="connsiteY5" fmla="*/ 1611066 h 1620740"/>
                <a:gd name="connsiteX6" fmla="*/ 1197322 w 1231374"/>
                <a:gd name="connsiteY6" fmla="*/ 1162831 h 162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374" h="1620740">
                  <a:moveTo>
                    <a:pt x="1197322" y="1162831"/>
                  </a:moveTo>
                  <a:cubicBezTo>
                    <a:pt x="1334781" y="973078"/>
                    <a:pt x="1015039" y="650348"/>
                    <a:pt x="964239" y="472548"/>
                  </a:cubicBezTo>
                  <a:cubicBezTo>
                    <a:pt x="913439" y="294748"/>
                    <a:pt x="1026992" y="166254"/>
                    <a:pt x="892522" y="96031"/>
                  </a:cubicBezTo>
                  <a:cubicBezTo>
                    <a:pt x="758052" y="25808"/>
                    <a:pt x="303839" y="-54875"/>
                    <a:pt x="157416" y="51207"/>
                  </a:cubicBezTo>
                  <a:cubicBezTo>
                    <a:pt x="10993" y="157289"/>
                    <a:pt x="16969" y="472549"/>
                    <a:pt x="13981" y="732525"/>
                  </a:cubicBezTo>
                  <a:cubicBezTo>
                    <a:pt x="10993" y="992501"/>
                    <a:pt x="-57737" y="1540843"/>
                    <a:pt x="139486" y="1611066"/>
                  </a:cubicBezTo>
                  <a:cubicBezTo>
                    <a:pt x="336709" y="1681289"/>
                    <a:pt x="1059863" y="1352584"/>
                    <a:pt x="1197322" y="11628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A5C0FA-4BDB-5A24-D773-7EEA6F06A3A2}"/>
                </a:ext>
              </a:extLst>
            </p:cNvPr>
            <p:cNvSpPr/>
            <p:nvPr/>
          </p:nvSpPr>
          <p:spPr>
            <a:xfrm>
              <a:off x="5735969" y="392112"/>
              <a:ext cx="3879077" cy="6086128"/>
            </a:xfrm>
            <a:custGeom>
              <a:avLst/>
              <a:gdLst>
                <a:gd name="connsiteX0" fmla="*/ 153843 w 3879077"/>
                <a:gd name="connsiteY0" fmla="*/ 549182 h 6086128"/>
                <a:gd name="connsiteX1" fmla="*/ 1005490 w 3879077"/>
                <a:gd name="connsiteY1" fmla="*/ 827088 h 6086128"/>
                <a:gd name="connsiteX2" fmla="*/ 1749560 w 3879077"/>
                <a:gd name="connsiteY2" fmla="*/ 1320147 h 6086128"/>
                <a:gd name="connsiteX3" fmla="*/ 2287443 w 3879077"/>
                <a:gd name="connsiteY3" fmla="*/ 2171794 h 6086128"/>
                <a:gd name="connsiteX4" fmla="*/ 2403984 w 3879077"/>
                <a:gd name="connsiteY4" fmla="*/ 3113088 h 6086128"/>
                <a:gd name="connsiteX5" fmla="*/ 2188831 w 3879077"/>
                <a:gd name="connsiteY5" fmla="*/ 3928876 h 6086128"/>
                <a:gd name="connsiteX6" fmla="*/ 1803349 w 3879077"/>
                <a:gd name="connsiteY6" fmla="*/ 4619159 h 6086128"/>
                <a:gd name="connsiteX7" fmla="*/ 1130996 w 3879077"/>
                <a:gd name="connsiteY7" fmla="*/ 5148076 h 6086128"/>
                <a:gd name="connsiteX8" fmla="*/ 171772 w 3879077"/>
                <a:gd name="connsiteY8" fmla="*/ 5408053 h 6086128"/>
                <a:gd name="connsiteX9" fmla="*/ 727584 w 3879077"/>
                <a:gd name="connsiteY9" fmla="*/ 6071441 h 6086128"/>
                <a:gd name="connsiteX10" fmla="*/ 3694902 w 3879077"/>
                <a:gd name="connsiteY10" fmla="*/ 4699841 h 6086128"/>
                <a:gd name="connsiteX11" fmla="*/ 3309419 w 3879077"/>
                <a:gd name="connsiteY11" fmla="*/ 2046288 h 6086128"/>
                <a:gd name="connsiteX12" fmla="*/ 1229607 w 3879077"/>
                <a:gd name="connsiteY12" fmla="*/ 405747 h 6086128"/>
                <a:gd name="connsiteX13" fmla="*/ 100055 w 3879077"/>
                <a:gd name="connsiteY13" fmla="*/ 2335 h 6086128"/>
                <a:gd name="connsiteX14" fmla="*/ 153843 w 3879077"/>
                <a:gd name="connsiteY14" fmla="*/ 549182 h 608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9077" h="6086128">
                  <a:moveTo>
                    <a:pt x="153843" y="549182"/>
                  </a:moveTo>
                  <a:cubicBezTo>
                    <a:pt x="304749" y="686641"/>
                    <a:pt x="739537" y="698594"/>
                    <a:pt x="1005490" y="827088"/>
                  </a:cubicBezTo>
                  <a:cubicBezTo>
                    <a:pt x="1271443" y="955582"/>
                    <a:pt x="1535901" y="1096029"/>
                    <a:pt x="1749560" y="1320147"/>
                  </a:cubicBezTo>
                  <a:cubicBezTo>
                    <a:pt x="1963219" y="1544265"/>
                    <a:pt x="2178372" y="1872971"/>
                    <a:pt x="2287443" y="2171794"/>
                  </a:cubicBezTo>
                  <a:cubicBezTo>
                    <a:pt x="2396514" y="2470617"/>
                    <a:pt x="2420419" y="2820241"/>
                    <a:pt x="2403984" y="3113088"/>
                  </a:cubicBezTo>
                  <a:cubicBezTo>
                    <a:pt x="2387549" y="3405935"/>
                    <a:pt x="2288937" y="3677864"/>
                    <a:pt x="2188831" y="3928876"/>
                  </a:cubicBezTo>
                  <a:cubicBezTo>
                    <a:pt x="2088725" y="4179888"/>
                    <a:pt x="1979655" y="4415959"/>
                    <a:pt x="1803349" y="4619159"/>
                  </a:cubicBezTo>
                  <a:cubicBezTo>
                    <a:pt x="1627043" y="4822359"/>
                    <a:pt x="1402926" y="5016594"/>
                    <a:pt x="1130996" y="5148076"/>
                  </a:cubicBezTo>
                  <a:cubicBezTo>
                    <a:pt x="859066" y="5279558"/>
                    <a:pt x="239007" y="5254159"/>
                    <a:pt x="171772" y="5408053"/>
                  </a:cubicBezTo>
                  <a:cubicBezTo>
                    <a:pt x="104537" y="5561947"/>
                    <a:pt x="140396" y="6189476"/>
                    <a:pt x="727584" y="6071441"/>
                  </a:cubicBezTo>
                  <a:cubicBezTo>
                    <a:pt x="1314772" y="5953406"/>
                    <a:pt x="3264596" y="5370700"/>
                    <a:pt x="3694902" y="4699841"/>
                  </a:cubicBezTo>
                  <a:cubicBezTo>
                    <a:pt x="4125208" y="4028982"/>
                    <a:pt x="3720301" y="2761970"/>
                    <a:pt x="3309419" y="2046288"/>
                  </a:cubicBezTo>
                  <a:cubicBezTo>
                    <a:pt x="2898537" y="1330606"/>
                    <a:pt x="1764501" y="746406"/>
                    <a:pt x="1229607" y="405747"/>
                  </a:cubicBezTo>
                  <a:cubicBezTo>
                    <a:pt x="694713" y="65088"/>
                    <a:pt x="274867" y="-15594"/>
                    <a:pt x="100055" y="2335"/>
                  </a:cubicBezTo>
                  <a:cubicBezTo>
                    <a:pt x="-74757" y="20264"/>
                    <a:pt x="2937" y="411723"/>
                    <a:pt x="153843" y="549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889DB7-C26D-D910-BC35-F8DEC7D67BE0}"/>
                </a:ext>
              </a:extLst>
            </p:cNvPr>
            <p:cNvSpPr/>
            <p:nvPr/>
          </p:nvSpPr>
          <p:spPr>
            <a:xfrm rot="20377255">
              <a:off x="4843731" y="1228089"/>
              <a:ext cx="367951" cy="484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EEB191D-60C2-0D69-E08C-0A6A66F9C59A}"/>
                </a:ext>
              </a:extLst>
            </p:cNvPr>
            <p:cNvSpPr/>
            <p:nvPr/>
          </p:nvSpPr>
          <p:spPr>
            <a:xfrm rot="19258406" flipH="1">
              <a:off x="3399293" y="887291"/>
              <a:ext cx="1228164" cy="797859"/>
            </a:xfrm>
            <a:custGeom>
              <a:avLst/>
              <a:gdLst>
                <a:gd name="connsiteX0" fmla="*/ 0 w 1228164"/>
                <a:gd name="connsiteY0" fmla="*/ 797859 h 797859"/>
                <a:gd name="connsiteX1" fmla="*/ 251011 w 1228164"/>
                <a:gd name="connsiteY1" fmla="*/ 340659 h 797859"/>
                <a:gd name="connsiteX2" fmla="*/ 654423 w 1228164"/>
                <a:gd name="connsiteY2" fmla="*/ 385482 h 797859"/>
                <a:gd name="connsiteX3" fmla="*/ 1228164 w 1228164"/>
                <a:gd name="connsiteY3" fmla="*/ 0 h 7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164" h="797859">
                  <a:moveTo>
                    <a:pt x="0" y="797859"/>
                  </a:moveTo>
                  <a:cubicBezTo>
                    <a:pt x="70970" y="603623"/>
                    <a:pt x="141941" y="409388"/>
                    <a:pt x="251011" y="340659"/>
                  </a:cubicBezTo>
                  <a:cubicBezTo>
                    <a:pt x="360081" y="271930"/>
                    <a:pt x="491564" y="442258"/>
                    <a:pt x="654423" y="385482"/>
                  </a:cubicBezTo>
                  <a:cubicBezTo>
                    <a:pt x="817282" y="328706"/>
                    <a:pt x="1022723" y="164353"/>
                    <a:pt x="122816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2A8CDE-8359-E074-AE87-C97103363639}"/>
              </a:ext>
            </a:extLst>
          </p:cNvPr>
          <p:cNvSpPr txBox="1"/>
          <p:nvPr/>
        </p:nvSpPr>
        <p:spPr>
          <a:xfrm>
            <a:off x="1054865" y="531796"/>
            <a:ext cx="38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small region near the Earth’s</a:t>
            </a:r>
          </a:p>
          <a:p>
            <a:r>
              <a:rPr lang="en-US" sz="2800" dirty="0"/>
              <a:t>surface, rays are approximately tilted straight lines</a:t>
            </a:r>
          </a:p>
        </p:txBody>
      </p:sp>
    </p:spTree>
    <p:extLst>
      <p:ext uri="{BB962C8B-B14F-4D97-AF65-F5344CB8AC3E}">
        <p14:creationId xmlns:p14="http://schemas.microsoft.com/office/powerpoint/2010/main" val="421922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FCDB1-9868-BA0E-C9F5-B529F77B6A4E}"/>
              </a:ext>
            </a:extLst>
          </p:cNvPr>
          <p:cNvGrpSpPr/>
          <p:nvPr/>
        </p:nvGrpSpPr>
        <p:grpSpPr>
          <a:xfrm rot="20429203" flipH="1">
            <a:off x="2788255" y="797657"/>
            <a:ext cx="6628400" cy="6086128"/>
            <a:chOff x="2986646" y="392112"/>
            <a:chExt cx="6628400" cy="60861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089101-7884-9505-2C4D-0477B13E1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86" t="22484" r="51691" b="32157"/>
            <a:stretch/>
          </p:blipFill>
          <p:spPr>
            <a:xfrm rot="16200000">
              <a:off x="2895481" y="610838"/>
              <a:ext cx="5934029" cy="575170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AF0B44-F51D-5010-00F8-4659D56DD261}"/>
                </a:ext>
              </a:extLst>
            </p:cNvPr>
            <p:cNvSpPr/>
            <p:nvPr/>
          </p:nvSpPr>
          <p:spPr>
            <a:xfrm>
              <a:off x="3016090" y="4852487"/>
              <a:ext cx="1231374" cy="1620740"/>
            </a:xfrm>
            <a:custGeom>
              <a:avLst/>
              <a:gdLst>
                <a:gd name="connsiteX0" fmla="*/ 1197322 w 1231374"/>
                <a:gd name="connsiteY0" fmla="*/ 1162831 h 1620740"/>
                <a:gd name="connsiteX1" fmla="*/ 964239 w 1231374"/>
                <a:gd name="connsiteY1" fmla="*/ 472548 h 1620740"/>
                <a:gd name="connsiteX2" fmla="*/ 892522 w 1231374"/>
                <a:gd name="connsiteY2" fmla="*/ 96031 h 1620740"/>
                <a:gd name="connsiteX3" fmla="*/ 157416 w 1231374"/>
                <a:gd name="connsiteY3" fmla="*/ 51207 h 1620740"/>
                <a:gd name="connsiteX4" fmla="*/ 13981 w 1231374"/>
                <a:gd name="connsiteY4" fmla="*/ 732525 h 1620740"/>
                <a:gd name="connsiteX5" fmla="*/ 139486 w 1231374"/>
                <a:gd name="connsiteY5" fmla="*/ 1611066 h 1620740"/>
                <a:gd name="connsiteX6" fmla="*/ 1197322 w 1231374"/>
                <a:gd name="connsiteY6" fmla="*/ 1162831 h 162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374" h="1620740">
                  <a:moveTo>
                    <a:pt x="1197322" y="1162831"/>
                  </a:moveTo>
                  <a:cubicBezTo>
                    <a:pt x="1334781" y="973078"/>
                    <a:pt x="1015039" y="650348"/>
                    <a:pt x="964239" y="472548"/>
                  </a:cubicBezTo>
                  <a:cubicBezTo>
                    <a:pt x="913439" y="294748"/>
                    <a:pt x="1026992" y="166254"/>
                    <a:pt x="892522" y="96031"/>
                  </a:cubicBezTo>
                  <a:cubicBezTo>
                    <a:pt x="758052" y="25808"/>
                    <a:pt x="303839" y="-54875"/>
                    <a:pt x="157416" y="51207"/>
                  </a:cubicBezTo>
                  <a:cubicBezTo>
                    <a:pt x="10993" y="157289"/>
                    <a:pt x="16969" y="472549"/>
                    <a:pt x="13981" y="732525"/>
                  </a:cubicBezTo>
                  <a:cubicBezTo>
                    <a:pt x="10993" y="992501"/>
                    <a:pt x="-57737" y="1540843"/>
                    <a:pt x="139486" y="1611066"/>
                  </a:cubicBezTo>
                  <a:cubicBezTo>
                    <a:pt x="336709" y="1681289"/>
                    <a:pt x="1059863" y="1352584"/>
                    <a:pt x="1197322" y="11628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A5C0FA-4BDB-5A24-D773-7EEA6F06A3A2}"/>
                </a:ext>
              </a:extLst>
            </p:cNvPr>
            <p:cNvSpPr/>
            <p:nvPr/>
          </p:nvSpPr>
          <p:spPr>
            <a:xfrm>
              <a:off x="5735969" y="392112"/>
              <a:ext cx="3879077" cy="6086128"/>
            </a:xfrm>
            <a:custGeom>
              <a:avLst/>
              <a:gdLst>
                <a:gd name="connsiteX0" fmla="*/ 153843 w 3879077"/>
                <a:gd name="connsiteY0" fmla="*/ 549182 h 6086128"/>
                <a:gd name="connsiteX1" fmla="*/ 1005490 w 3879077"/>
                <a:gd name="connsiteY1" fmla="*/ 827088 h 6086128"/>
                <a:gd name="connsiteX2" fmla="*/ 1749560 w 3879077"/>
                <a:gd name="connsiteY2" fmla="*/ 1320147 h 6086128"/>
                <a:gd name="connsiteX3" fmla="*/ 2287443 w 3879077"/>
                <a:gd name="connsiteY3" fmla="*/ 2171794 h 6086128"/>
                <a:gd name="connsiteX4" fmla="*/ 2403984 w 3879077"/>
                <a:gd name="connsiteY4" fmla="*/ 3113088 h 6086128"/>
                <a:gd name="connsiteX5" fmla="*/ 2188831 w 3879077"/>
                <a:gd name="connsiteY5" fmla="*/ 3928876 h 6086128"/>
                <a:gd name="connsiteX6" fmla="*/ 1803349 w 3879077"/>
                <a:gd name="connsiteY6" fmla="*/ 4619159 h 6086128"/>
                <a:gd name="connsiteX7" fmla="*/ 1130996 w 3879077"/>
                <a:gd name="connsiteY7" fmla="*/ 5148076 h 6086128"/>
                <a:gd name="connsiteX8" fmla="*/ 171772 w 3879077"/>
                <a:gd name="connsiteY8" fmla="*/ 5408053 h 6086128"/>
                <a:gd name="connsiteX9" fmla="*/ 727584 w 3879077"/>
                <a:gd name="connsiteY9" fmla="*/ 6071441 h 6086128"/>
                <a:gd name="connsiteX10" fmla="*/ 3694902 w 3879077"/>
                <a:gd name="connsiteY10" fmla="*/ 4699841 h 6086128"/>
                <a:gd name="connsiteX11" fmla="*/ 3309419 w 3879077"/>
                <a:gd name="connsiteY11" fmla="*/ 2046288 h 6086128"/>
                <a:gd name="connsiteX12" fmla="*/ 1229607 w 3879077"/>
                <a:gd name="connsiteY12" fmla="*/ 405747 h 6086128"/>
                <a:gd name="connsiteX13" fmla="*/ 100055 w 3879077"/>
                <a:gd name="connsiteY13" fmla="*/ 2335 h 6086128"/>
                <a:gd name="connsiteX14" fmla="*/ 153843 w 3879077"/>
                <a:gd name="connsiteY14" fmla="*/ 549182 h 608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9077" h="6086128">
                  <a:moveTo>
                    <a:pt x="153843" y="549182"/>
                  </a:moveTo>
                  <a:cubicBezTo>
                    <a:pt x="304749" y="686641"/>
                    <a:pt x="739537" y="698594"/>
                    <a:pt x="1005490" y="827088"/>
                  </a:cubicBezTo>
                  <a:cubicBezTo>
                    <a:pt x="1271443" y="955582"/>
                    <a:pt x="1535901" y="1096029"/>
                    <a:pt x="1749560" y="1320147"/>
                  </a:cubicBezTo>
                  <a:cubicBezTo>
                    <a:pt x="1963219" y="1544265"/>
                    <a:pt x="2178372" y="1872971"/>
                    <a:pt x="2287443" y="2171794"/>
                  </a:cubicBezTo>
                  <a:cubicBezTo>
                    <a:pt x="2396514" y="2470617"/>
                    <a:pt x="2420419" y="2820241"/>
                    <a:pt x="2403984" y="3113088"/>
                  </a:cubicBezTo>
                  <a:cubicBezTo>
                    <a:pt x="2387549" y="3405935"/>
                    <a:pt x="2288937" y="3677864"/>
                    <a:pt x="2188831" y="3928876"/>
                  </a:cubicBezTo>
                  <a:cubicBezTo>
                    <a:pt x="2088725" y="4179888"/>
                    <a:pt x="1979655" y="4415959"/>
                    <a:pt x="1803349" y="4619159"/>
                  </a:cubicBezTo>
                  <a:cubicBezTo>
                    <a:pt x="1627043" y="4822359"/>
                    <a:pt x="1402926" y="5016594"/>
                    <a:pt x="1130996" y="5148076"/>
                  </a:cubicBezTo>
                  <a:cubicBezTo>
                    <a:pt x="859066" y="5279558"/>
                    <a:pt x="239007" y="5254159"/>
                    <a:pt x="171772" y="5408053"/>
                  </a:cubicBezTo>
                  <a:cubicBezTo>
                    <a:pt x="104537" y="5561947"/>
                    <a:pt x="140396" y="6189476"/>
                    <a:pt x="727584" y="6071441"/>
                  </a:cubicBezTo>
                  <a:cubicBezTo>
                    <a:pt x="1314772" y="5953406"/>
                    <a:pt x="3264596" y="5370700"/>
                    <a:pt x="3694902" y="4699841"/>
                  </a:cubicBezTo>
                  <a:cubicBezTo>
                    <a:pt x="4125208" y="4028982"/>
                    <a:pt x="3720301" y="2761970"/>
                    <a:pt x="3309419" y="2046288"/>
                  </a:cubicBezTo>
                  <a:cubicBezTo>
                    <a:pt x="2898537" y="1330606"/>
                    <a:pt x="1764501" y="746406"/>
                    <a:pt x="1229607" y="405747"/>
                  </a:cubicBezTo>
                  <a:cubicBezTo>
                    <a:pt x="694713" y="65088"/>
                    <a:pt x="274867" y="-15594"/>
                    <a:pt x="100055" y="2335"/>
                  </a:cubicBezTo>
                  <a:cubicBezTo>
                    <a:pt x="-74757" y="20264"/>
                    <a:pt x="2937" y="411723"/>
                    <a:pt x="153843" y="549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889DB7-C26D-D910-BC35-F8DEC7D67BE0}"/>
                </a:ext>
              </a:extLst>
            </p:cNvPr>
            <p:cNvSpPr/>
            <p:nvPr/>
          </p:nvSpPr>
          <p:spPr>
            <a:xfrm rot="20377255">
              <a:off x="4835281" y="1231084"/>
              <a:ext cx="367951" cy="484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2A8CDE-8359-E074-AE87-C97103363639}"/>
              </a:ext>
            </a:extLst>
          </p:cNvPr>
          <p:cNvSpPr txBox="1"/>
          <p:nvPr/>
        </p:nvSpPr>
        <p:spPr>
          <a:xfrm>
            <a:off x="1245439" y="279581"/>
            <a:ext cx="3843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an earthquake on the</a:t>
            </a:r>
          </a:p>
          <a:p>
            <a:r>
              <a:rPr lang="en-US" sz="2800" dirty="0"/>
              <a:t>other side of the Earth,</a:t>
            </a:r>
          </a:p>
          <a:p>
            <a:r>
              <a:rPr lang="en-US" sz="2800" dirty="0"/>
              <a:t>they tilt the other way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3BC373-3AA0-5E3D-62D7-9C78C93F7C1F}"/>
              </a:ext>
            </a:extLst>
          </p:cNvPr>
          <p:cNvSpPr/>
          <p:nvPr/>
        </p:nvSpPr>
        <p:spPr>
          <a:xfrm>
            <a:off x="6530781" y="3567952"/>
            <a:ext cx="147925" cy="1434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15642</TotalTime>
  <Words>789</Words>
  <Application>Microsoft Office PowerPoint</Application>
  <PresentationFormat>Widescreen</PresentationFormat>
  <Paragraphs>209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172</cp:revision>
  <dcterms:created xsi:type="dcterms:W3CDTF">2023-08-22T12:43:28Z</dcterms:created>
  <dcterms:modified xsi:type="dcterms:W3CDTF">2023-12-05T18:56:11Z</dcterms:modified>
</cp:coreProperties>
</file>