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59" r:id="rId3"/>
    <p:sldId id="422" r:id="rId4"/>
    <p:sldId id="385" r:id="rId5"/>
    <p:sldId id="386" r:id="rId6"/>
    <p:sldId id="387" r:id="rId7"/>
    <p:sldId id="388" r:id="rId8"/>
    <p:sldId id="423" r:id="rId9"/>
    <p:sldId id="427" r:id="rId10"/>
    <p:sldId id="428" r:id="rId11"/>
    <p:sldId id="430" r:id="rId12"/>
    <p:sldId id="426" r:id="rId13"/>
    <p:sldId id="429" r:id="rId14"/>
    <p:sldId id="425" r:id="rId15"/>
    <p:sldId id="424" r:id="rId16"/>
    <p:sldId id="431" r:id="rId17"/>
    <p:sldId id="405" r:id="rId18"/>
    <p:sldId id="433" r:id="rId19"/>
    <p:sldId id="434" r:id="rId20"/>
    <p:sldId id="435" r:id="rId21"/>
    <p:sldId id="436" r:id="rId22"/>
    <p:sldId id="432" r:id="rId23"/>
    <p:sldId id="437" r:id="rId24"/>
    <p:sldId id="296" r:id="rId25"/>
    <p:sldId id="297" r:id="rId26"/>
    <p:sldId id="298" r:id="rId27"/>
    <p:sldId id="300" r:id="rId28"/>
    <p:sldId id="302" r:id="rId29"/>
    <p:sldId id="303" r:id="rId30"/>
    <p:sldId id="301" r:id="rId31"/>
    <p:sldId id="305" r:id="rId32"/>
    <p:sldId id="306" r:id="rId33"/>
    <p:sldId id="307" r:id="rId34"/>
    <p:sldId id="308" r:id="rId35"/>
    <p:sldId id="319" r:id="rId36"/>
    <p:sldId id="309" r:id="rId37"/>
    <p:sldId id="462" r:id="rId38"/>
    <p:sldId id="311" r:id="rId39"/>
    <p:sldId id="310" r:id="rId40"/>
    <p:sldId id="312" r:id="rId41"/>
    <p:sldId id="463" r:id="rId42"/>
    <p:sldId id="320" r:id="rId43"/>
    <p:sldId id="322" r:id="rId44"/>
    <p:sldId id="323" r:id="rId45"/>
    <p:sldId id="324" r:id="rId46"/>
    <p:sldId id="464" r:id="rId47"/>
    <p:sldId id="465" r:id="rId48"/>
    <p:sldId id="466" r:id="rId49"/>
    <p:sldId id="467" r:id="rId50"/>
    <p:sldId id="46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B6787D-A271-4165-9E3E-59506BADF5FF}">
          <p14:sldIdLst>
            <p14:sldId id="256"/>
            <p14:sldId id="359"/>
            <p14:sldId id="422"/>
            <p14:sldId id="385"/>
            <p14:sldId id="386"/>
            <p14:sldId id="387"/>
            <p14:sldId id="388"/>
            <p14:sldId id="423"/>
            <p14:sldId id="427"/>
            <p14:sldId id="428"/>
            <p14:sldId id="430"/>
            <p14:sldId id="426"/>
            <p14:sldId id="429"/>
            <p14:sldId id="425"/>
            <p14:sldId id="424"/>
            <p14:sldId id="431"/>
            <p14:sldId id="405"/>
            <p14:sldId id="433"/>
            <p14:sldId id="434"/>
            <p14:sldId id="435"/>
            <p14:sldId id="436"/>
            <p14:sldId id="432"/>
            <p14:sldId id="437"/>
            <p14:sldId id="296"/>
            <p14:sldId id="297"/>
            <p14:sldId id="298"/>
            <p14:sldId id="300"/>
            <p14:sldId id="302"/>
            <p14:sldId id="303"/>
            <p14:sldId id="301"/>
            <p14:sldId id="305"/>
            <p14:sldId id="306"/>
            <p14:sldId id="307"/>
            <p14:sldId id="308"/>
            <p14:sldId id="319"/>
            <p14:sldId id="309"/>
            <p14:sldId id="462"/>
            <p14:sldId id="311"/>
            <p14:sldId id="310"/>
            <p14:sldId id="312"/>
            <p14:sldId id="463"/>
            <p14:sldId id="320"/>
            <p14:sldId id="322"/>
            <p14:sldId id="323"/>
            <p14:sldId id="324"/>
            <p14:sldId id="464"/>
            <p14:sldId id="465"/>
            <p14:sldId id="466"/>
            <p14:sldId id="467"/>
            <p14:sldId id="468"/>
          </p14:sldIdLst>
        </p14:section>
        <p14:section name="Untitled Section" id="{0E3A99F3-173F-4E4D-8E39-B5D932EAF8DC}">
          <p14:sldIdLst/>
        </p14:section>
        <p14:section name="Untitled Section" id="{40CA3CE0-2DC8-4FF9-969D-EFC5F52363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8" autoAdjust="0"/>
    <p:restoredTop sz="93733" autoAdjust="0"/>
  </p:normalViewPr>
  <p:slideViewPr>
    <p:cSldViewPr snapToGrid="0">
      <p:cViewPr varScale="1">
        <p:scale>
          <a:sx n="66" d="100"/>
          <a:sy n="66" d="100"/>
        </p:scale>
        <p:origin x="620" y="44"/>
      </p:cViewPr>
      <p:guideLst/>
    </p:cSldViewPr>
  </p:slideViewPr>
  <p:outlineViewPr>
    <p:cViewPr>
      <p:scale>
        <a:sx n="33" d="100"/>
        <a:sy n="33" d="100"/>
      </p:scale>
      <p:origin x="0" y="-3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1EA4E-925E-49EF-8DC6-CA4210C07872}"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B90CF-E2C3-48B8-8346-02179832E132}" type="slidenum">
              <a:rPr lang="en-US" smtClean="0"/>
              <a:t>‹#›</a:t>
            </a:fld>
            <a:endParaRPr lang="en-US"/>
          </a:p>
        </p:txBody>
      </p:sp>
    </p:spTree>
    <p:extLst>
      <p:ext uri="{BB962C8B-B14F-4D97-AF65-F5344CB8AC3E}">
        <p14:creationId xmlns:p14="http://schemas.microsoft.com/office/powerpoint/2010/main" val="331673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2</a:t>
            </a:fld>
            <a:endParaRPr lang="en-US"/>
          </a:p>
        </p:txBody>
      </p:sp>
    </p:spTree>
    <p:extLst>
      <p:ext uri="{BB962C8B-B14F-4D97-AF65-F5344CB8AC3E}">
        <p14:creationId xmlns:p14="http://schemas.microsoft.com/office/powerpoint/2010/main" val="201309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to be</a:t>
            </a:r>
            <a:r>
              <a:rPr lang="en-US" baseline="0" dirty="0"/>
              <a:t> able to recognize when a periodicity is present, determine is period and its strength.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Black Rock Forest air temperature has a yearly</a:t>
            </a:r>
            <a:r>
              <a:rPr lang="en-US" baseline="0" dirty="0"/>
              <a:t> periodicity with strength of </a:t>
            </a:r>
            <a:r>
              <a:rPr lang="en-US" i="1" baseline="0" dirty="0">
                <a:latin typeface="Cambria Math" pitchFamily="18" charset="0"/>
                <a:ea typeface="Cambria Math" pitchFamily="18" charset="0"/>
              </a:rPr>
              <a:t>±20 </a:t>
            </a:r>
            <a:r>
              <a:rPr lang="en-US" baseline="0" dirty="0"/>
              <a:t>degrees C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and a daily </a:t>
            </a:r>
            <a:r>
              <a:rPr lang="en-US" baseline="0" dirty="0"/>
              <a:t>periodicity with strength of </a:t>
            </a:r>
            <a:r>
              <a:rPr lang="en-US" i="1" baseline="0" dirty="0">
                <a:latin typeface="Cambria Math" pitchFamily="18" charset="0"/>
                <a:ea typeface="Cambria Math" pitchFamily="18" charset="0"/>
              </a:rPr>
              <a:t>±5 </a:t>
            </a:r>
            <a:r>
              <a:rPr lang="en-US" baseline="0" dirty="0"/>
              <a:t>degrees C …</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class to contribute others, such as (astronomical) ocean tides (12 hours, daily, monthly), precession of the equinox (26,000 years), sunspots (11 years) (other natural) heart beats (a few Hz), predator-prey oscillations (varies), (anthropogenic) work patterns (weekly), machinery (varies)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the basic nomenclature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temporal</a:t>
            </a:r>
            <a:r>
              <a:rPr lang="en-US" baseline="0" dirty="0"/>
              <a:t> periodicities are described differently than spatial periodicities.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Sines</a:t>
            </a:r>
            <a:r>
              <a:rPr lang="en-US" dirty="0"/>
              <a:t> and cosines of</a:t>
            </a:r>
            <a:r>
              <a:rPr lang="en-US" baseline="0" dirty="0"/>
              <a:t> the same frequency are always paired to avoid having to use explicit time shifts.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this brings the discussion back techniques that they already understand, that is,</a:t>
            </a:r>
          </a:p>
          <a:p>
            <a:r>
              <a:rPr lang="en-US" baseline="0" dirty="0"/>
              <a:t>linear models and their solution by least squares.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A’s and B’s quantify the strength of a periodicity at a given frequency.  They are the model parameters.</a:t>
            </a:r>
          </a:p>
          <a:p>
            <a:r>
              <a:rPr lang="en-US" baseline="0" dirty="0"/>
              <a:t>The </a:t>
            </a:r>
            <a:r>
              <a:rPr lang="el-GR" baseline="0" dirty="0">
                <a:latin typeface="Cambria Math"/>
                <a:ea typeface="Cambria Math"/>
              </a:rPr>
              <a:t>ω</a:t>
            </a:r>
            <a:r>
              <a:rPr lang="en-US" baseline="0" dirty="0"/>
              <a:t>‘s give the frequencies at which periodicities can occur.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3</a:t>
            </a:fld>
            <a:endParaRPr lang="en-US"/>
          </a:p>
        </p:txBody>
      </p:sp>
    </p:spTree>
    <p:extLst>
      <p:ext uri="{BB962C8B-B14F-4D97-AF65-F5344CB8AC3E}">
        <p14:creationId xmlns:p14="http://schemas.microsoft.com/office/powerpoint/2010/main" val="392421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very important.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aliasing, two</a:t>
            </a:r>
            <a:r>
              <a:rPr lang="en-US" baseline="0" dirty="0"/>
              <a:t> sinusoids, when sampled at the same, evenly spaced times (circles), produce identical patterns.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extLst>
      <p:ext uri="{BB962C8B-B14F-4D97-AF65-F5344CB8AC3E}">
        <p14:creationId xmlns:p14="http://schemas.microsoft.com/office/powerpoint/2010/main" val="185460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zero frequency just gets you a constant, because</a:t>
            </a:r>
            <a:r>
              <a:rPr lang="en-US" baseline="0" dirty="0"/>
              <a:t> </a:t>
            </a:r>
            <a:r>
              <a:rPr lang="en-US" baseline="0" dirty="0" err="1"/>
              <a:t>cos</a:t>
            </a:r>
            <a:r>
              <a:rPr lang="en-US" baseline="0" dirty="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zero frequency just gets you a constant, because</a:t>
            </a:r>
            <a:r>
              <a:rPr lang="en-US" baseline="0" dirty="0"/>
              <a:t> </a:t>
            </a:r>
            <a:r>
              <a:rPr lang="en-US" baseline="0" dirty="0" err="1"/>
              <a:t>cos</a:t>
            </a:r>
            <a:r>
              <a:rPr lang="en-US" baseline="0" dirty="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extLst>
      <p:ext uri="{BB962C8B-B14F-4D97-AF65-F5344CB8AC3E}">
        <p14:creationId xmlns:p14="http://schemas.microsoft.com/office/powerpoint/2010/main" val="3001782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Second</a:t>
            </a:r>
            <a:r>
              <a:rPr lang="en-US" baseline="0" dirty="0"/>
              <a:t> two formula are derived from first two by dividing by N/2.</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choice</a:t>
            </a:r>
            <a:r>
              <a:rPr lang="en-US" baseline="0" dirty="0"/>
              <a:t> M=N (number of model parameters equal number of data) is motivated by desire to</a:t>
            </a:r>
          </a:p>
          <a:p>
            <a:r>
              <a:rPr lang="en-US" baseline="0" dirty="0"/>
              <a:t>use as many </a:t>
            </a:r>
            <a:r>
              <a:rPr lang="en-US" baseline="0" dirty="0" err="1"/>
              <a:t>sines</a:t>
            </a:r>
            <a:r>
              <a:rPr lang="en-US" baseline="0" dirty="0"/>
              <a:t> and cosines as possible without needing to add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behind a Fourier</a:t>
            </a:r>
            <a:r>
              <a:rPr lang="en-US" baseline="0" dirty="0"/>
              <a:t> Series is that the data are a sum of these </a:t>
            </a:r>
            <a:r>
              <a:rPr lang="en-US" dirty="0"/>
              <a:t>sinusoidal</a:t>
            </a:r>
            <a:r>
              <a:rPr lang="en-US" baseline="0" dirty="0"/>
              <a:t> patterns.</a:t>
            </a:r>
          </a:p>
          <a:p>
            <a:r>
              <a:rPr lang="en-US" dirty="0"/>
              <a:t>Zero</a:t>
            </a:r>
            <a:r>
              <a:rPr lang="en-US" baseline="0" dirty="0"/>
              <a:t> frequency is a constant.  First non-zero frequency corresponds to one full</a:t>
            </a:r>
          </a:p>
          <a:p>
            <a:r>
              <a:rPr lang="en-US" baseline="0" dirty="0"/>
              <a:t>period over the length of the time series.  </a:t>
            </a:r>
            <a:r>
              <a:rPr lang="en-US" baseline="0" dirty="0" err="1"/>
              <a:t>Nyquist</a:t>
            </a:r>
            <a:r>
              <a:rPr lang="en-US" baseline="0" dirty="0"/>
              <a:t> frequency is just a “cosine” that </a:t>
            </a:r>
          </a:p>
          <a:p>
            <a:r>
              <a:rPr lang="en-US" baseline="0" dirty="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behind a Fourier</a:t>
            </a:r>
            <a:r>
              <a:rPr lang="en-US" baseline="0" dirty="0"/>
              <a:t> Series is that the data are a sum of these </a:t>
            </a:r>
            <a:r>
              <a:rPr lang="en-US" dirty="0"/>
              <a:t>sinusoidal</a:t>
            </a:r>
            <a:r>
              <a:rPr lang="en-US" baseline="0" dirty="0"/>
              <a:t> patterns.</a:t>
            </a:r>
          </a:p>
          <a:p>
            <a:r>
              <a:rPr lang="en-US" dirty="0"/>
              <a:t>Zero</a:t>
            </a:r>
            <a:r>
              <a:rPr lang="en-US" baseline="0" dirty="0"/>
              <a:t> frequency is a constant.  First non-zero frequency corresponds to one full</a:t>
            </a:r>
          </a:p>
          <a:p>
            <a:r>
              <a:rPr lang="en-US" baseline="0" dirty="0"/>
              <a:t>period over the length of the time series.  </a:t>
            </a:r>
            <a:r>
              <a:rPr lang="en-US" baseline="0" dirty="0" err="1"/>
              <a:t>Nyquist</a:t>
            </a:r>
            <a:r>
              <a:rPr lang="en-US" baseline="0" dirty="0"/>
              <a:t> frequency is just a “cosine” that </a:t>
            </a:r>
          </a:p>
          <a:p>
            <a:r>
              <a:rPr lang="en-US" baseline="0" dirty="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extLst>
      <p:ext uri="{BB962C8B-B14F-4D97-AF65-F5344CB8AC3E}">
        <p14:creationId xmlns:p14="http://schemas.microsoft.com/office/powerpoint/2010/main" val="3112468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we get back to the linear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the class that A</a:t>
            </a:r>
            <a:r>
              <a:rPr lang="en-US" baseline="30000" dirty="0"/>
              <a:t>2</a:t>
            </a:r>
            <a:r>
              <a:rPr lang="en-US" baseline="0" dirty="0"/>
              <a:t>+B</a:t>
            </a:r>
            <a:r>
              <a:rPr lang="en-US" baseline="30000" dirty="0"/>
              <a:t>2</a:t>
            </a:r>
            <a:r>
              <a:rPr lang="en-US" baseline="0" dirty="0"/>
              <a:t>=C</a:t>
            </a:r>
            <a:r>
              <a:rPr lang="en-US" baseline="30000" dirty="0"/>
              <a:t>2</a:t>
            </a:r>
            <a:r>
              <a:rPr lang="en-US" baseline="0" dirty="0"/>
              <a:t>, the square of the amplitude of a time-shifted cosine.</a:t>
            </a:r>
          </a:p>
          <a:p>
            <a:r>
              <a:rPr lang="en-US" baseline="0" dirty="0"/>
              <a:t>This form emphasizes the overall amplitude of the oscillatory pattern, irrespective of its time-shift.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4</a:t>
            </a:fld>
            <a:endParaRPr lang="en-US"/>
          </a:p>
        </p:txBody>
      </p:sp>
    </p:spTree>
    <p:extLst>
      <p:ext uri="{BB962C8B-B14F-4D97-AF65-F5344CB8AC3E}">
        <p14:creationId xmlns:p14="http://schemas.microsoft.com/office/powerpoint/2010/main" val="67050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Plots</a:t>
            </a:r>
            <a:r>
              <a:rPr lang="en-US" baseline="0" dirty="0"/>
              <a:t> of amplitude spectral density are useful if there are several peaks of different size, since the big</a:t>
            </a:r>
          </a:p>
          <a:p>
            <a:r>
              <a:rPr lang="en-US" baseline="0" dirty="0"/>
              <a:t>peak does not stand so high compared to power spectral density.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8</a:t>
            </a:fld>
            <a:endParaRPr lang="en-US"/>
          </a:p>
        </p:txBody>
      </p:sp>
    </p:spTree>
    <p:extLst>
      <p:ext uri="{BB962C8B-B14F-4D97-AF65-F5344CB8AC3E}">
        <p14:creationId xmlns:p14="http://schemas.microsoft.com/office/powerpoint/2010/main" val="166533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11</a:t>
            </a:fld>
            <a:endParaRPr lang="en-US"/>
          </a:p>
        </p:txBody>
      </p:sp>
    </p:spTree>
    <p:extLst>
      <p:ext uri="{BB962C8B-B14F-4D97-AF65-F5344CB8AC3E}">
        <p14:creationId xmlns:p14="http://schemas.microsoft.com/office/powerpoint/2010/main" val="88526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13</a:t>
            </a:fld>
            <a:endParaRPr lang="en-US"/>
          </a:p>
        </p:txBody>
      </p:sp>
    </p:spTree>
    <p:extLst>
      <p:ext uri="{BB962C8B-B14F-4D97-AF65-F5344CB8AC3E}">
        <p14:creationId xmlns:p14="http://schemas.microsoft.com/office/powerpoint/2010/main" val="124303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14</a:t>
            </a:fld>
            <a:endParaRPr lang="en-US"/>
          </a:p>
        </p:txBody>
      </p:sp>
    </p:spTree>
    <p:extLst>
      <p:ext uri="{BB962C8B-B14F-4D97-AF65-F5344CB8AC3E}">
        <p14:creationId xmlns:p14="http://schemas.microsoft.com/office/powerpoint/2010/main" val="209919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15</a:t>
            </a:fld>
            <a:endParaRPr lang="en-US"/>
          </a:p>
        </p:txBody>
      </p:sp>
    </p:spTree>
    <p:extLst>
      <p:ext uri="{BB962C8B-B14F-4D97-AF65-F5344CB8AC3E}">
        <p14:creationId xmlns:p14="http://schemas.microsoft.com/office/powerpoint/2010/main" val="229354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B90CF-E2C3-48B8-8346-02179832E132}" type="slidenum">
              <a:rPr lang="en-US" smtClean="0"/>
              <a:t>23</a:t>
            </a:fld>
            <a:endParaRPr lang="en-US"/>
          </a:p>
        </p:txBody>
      </p:sp>
    </p:spTree>
    <p:extLst>
      <p:ext uri="{BB962C8B-B14F-4D97-AF65-F5344CB8AC3E}">
        <p14:creationId xmlns:p14="http://schemas.microsoft.com/office/powerpoint/2010/main" val="132552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2554-1666-AAF7-DAB4-45B079027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90B1-F73C-6852-A91C-52A2F7FEE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20F1D-A47E-2C5C-5E86-DB2546C49595}"/>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478B292D-44EA-4DC8-73DF-DC5B14ED2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DFE6F-0601-9CAA-8BA2-D9980FC3F1DD}"/>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81756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1356-6F02-A93E-5EE0-39AE65FC7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567C22-A9C0-18FA-2459-BFD4F4BA4D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BE4D3-0A0E-DBC2-53F2-08099AFF7BA8}"/>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835FF9D6-33BE-3D7F-AB56-7526BB06C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E0DD9-C41A-FD62-6FCF-A2104D8134BD}"/>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249691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377FC-A4B3-7BA4-46D0-EB15C292A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098A5-CFD2-177C-58F3-602655702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82386-983A-2765-EA0F-459CC7C1B34C}"/>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5C6261D8-43C9-978E-DA8D-7231C0372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391AD-64AC-9B81-7AB8-6BCF048836E4}"/>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09341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EA19-120B-4E31-9E01-01F6BEF8E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22132-50DE-E5B6-40FE-262368846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65B36-B6F4-54FD-CE64-FA3595133A97}"/>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3AB3460C-B3F0-7628-9D9E-660018DA2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6D67E-9612-7B80-9666-F6C1ED109E78}"/>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8539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7977-17CE-CD2C-AC22-6AFA22D88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7C07A-1DE4-D511-9B9F-FAB0E08B6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7EC21-1D81-C926-C69A-DBC21AE600F2}"/>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7FE9D8AC-9F16-F11F-7D6B-8B5C4466C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82634-EE36-3E43-6A55-DB67EB5B1507}"/>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98338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CD5A-9152-C250-C8B2-C02BBB1AB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1436C-AB10-4656-6F5C-75E7A9D3E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5254B-75BB-1755-E62E-29BB2B25D5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D731D-0C94-E6A4-584E-69E2D874E5E3}"/>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6" name="Footer Placeholder 5">
            <a:extLst>
              <a:ext uri="{FF2B5EF4-FFF2-40B4-BE49-F238E27FC236}">
                <a16:creationId xmlns:a16="http://schemas.microsoft.com/office/drawing/2014/main" id="{C8B122C7-E633-D44E-4F5D-A7755797E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071DD-38AB-959E-46AE-BB93A4C191D7}"/>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89474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9629-5C47-1387-1F2C-C13DF4FCFD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CD831-D9B7-C9AA-8CBB-A62919298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EBB7F-E8AE-0A5C-E37E-9AEFFBCA1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0FD11-7468-175E-5DD4-66FF1782F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E3620-FF83-E75F-B6A2-83C89FF9F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9E8F1-EE9F-48DB-3190-E52A3F88E86A}"/>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8" name="Footer Placeholder 7">
            <a:extLst>
              <a:ext uri="{FF2B5EF4-FFF2-40B4-BE49-F238E27FC236}">
                <a16:creationId xmlns:a16="http://schemas.microsoft.com/office/drawing/2014/main" id="{CE0933A3-2B9A-EA4F-A027-C8C4BBF1DE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1680C-E93E-F2F4-1D44-5EDAE62843FA}"/>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336448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2FEA-78A6-0D78-8DE3-03DA86AAA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87D38E-8621-752D-C76C-04CE9E87559D}"/>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4" name="Footer Placeholder 3">
            <a:extLst>
              <a:ext uri="{FF2B5EF4-FFF2-40B4-BE49-F238E27FC236}">
                <a16:creationId xmlns:a16="http://schemas.microsoft.com/office/drawing/2014/main" id="{7BFA1954-18D0-C59A-4205-36383EBB13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FE6EA-F18D-FAA4-E052-A09F12E52CE2}"/>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205767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26FFE3-0584-78B1-05E2-6B07E287D07F}"/>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3" name="Footer Placeholder 2">
            <a:extLst>
              <a:ext uri="{FF2B5EF4-FFF2-40B4-BE49-F238E27FC236}">
                <a16:creationId xmlns:a16="http://schemas.microsoft.com/office/drawing/2014/main" id="{AA92300D-E2D0-8E55-0A34-9B556D18E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F517ED-5EF9-8937-3D95-12CFA29E3144}"/>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111646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0F15-7D6D-2502-B6C4-720C673F5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B56E4-8B6D-73D8-D862-6BA90A66A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1762EA-CB39-4F2D-28B1-E6964C45C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9149A-17AB-3548-EA60-EB6B100258A6}"/>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6" name="Footer Placeholder 5">
            <a:extLst>
              <a:ext uri="{FF2B5EF4-FFF2-40B4-BE49-F238E27FC236}">
                <a16:creationId xmlns:a16="http://schemas.microsoft.com/office/drawing/2014/main" id="{99AFF804-65DD-9704-A8DF-54F433832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9774A-6C4D-F1DC-71BD-57247157EBEC}"/>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400932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DA05-413E-8B96-C459-6F3CA7092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DD967-C7D8-2266-E398-41E1BF4D7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F4B530-3ECF-227A-0FC9-1255DC11A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1A82A-04AE-12AB-9948-122BD91B9309}"/>
              </a:ext>
            </a:extLst>
          </p:cNvPr>
          <p:cNvSpPr>
            <a:spLocks noGrp="1"/>
          </p:cNvSpPr>
          <p:nvPr>
            <p:ph type="dt" sz="half" idx="10"/>
          </p:nvPr>
        </p:nvSpPr>
        <p:spPr/>
        <p:txBody>
          <a:bodyPr/>
          <a:lstStyle/>
          <a:p>
            <a:fld id="{20FB1F15-D9B1-471E-86A4-8FD61E31A634}" type="datetimeFigureOut">
              <a:rPr lang="en-US" smtClean="0"/>
              <a:t>12/5/2023</a:t>
            </a:fld>
            <a:endParaRPr lang="en-US"/>
          </a:p>
        </p:txBody>
      </p:sp>
      <p:sp>
        <p:nvSpPr>
          <p:cNvPr id="6" name="Footer Placeholder 5">
            <a:extLst>
              <a:ext uri="{FF2B5EF4-FFF2-40B4-BE49-F238E27FC236}">
                <a16:creationId xmlns:a16="http://schemas.microsoft.com/office/drawing/2014/main" id="{E80184A2-E575-38AA-25DB-1DC3456AE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29B61-2341-00C2-924A-C2EAEDF13A52}"/>
              </a:ext>
            </a:extLst>
          </p:cNvPr>
          <p:cNvSpPr>
            <a:spLocks noGrp="1"/>
          </p:cNvSpPr>
          <p:nvPr>
            <p:ph type="sldNum" sz="quarter" idx="12"/>
          </p:nvPr>
        </p:nvSpPr>
        <p:spPr/>
        <p:txBody>
          <a:bodyPr/>
          <a:lstStyle/>
          <a:p>
            <a:fld id="{88E90E18-5EE6-4392-BAB7-93826CB62AD0}" type="slidenum">
              <a:rPr lang="en-US" smtClean="0"/>
              <a:t>‹#›</a:t>
            </a:fld>
            <a:endParaRPr lang="en-US"/>
          </a:p>
        </p:txBody>
      </p:sp>
    </p:spTree>
    <p:extLst>
      <p:ext uri="{BB962C8B-B14F-4D97-AF65-F5344CB8AC3E}">
        <p14:creationId xmlns:p14="http://schemas.microsoft.com/office/powerpoint/2010/main" val="324813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01DA7-C7CE-DA26-1B09-3F17F6C36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1FF41-9782-A652-CC2F-52DA612BA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B70DD-B713-AC72-38C9-D98EBE7C6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B1F15-D9B1-471E-86A4-8FD61E31A634}" type="datetimeFigureOut">
              <a:rPr lang="en-US" smtClean="0"/>
              <a:t>12/5/2023</a:t>
            </a:fld>
            <a:endParaRPr lang="en-US"/>
          </a:p>
        </p:txBody>
      </p:sp>
      <p:sp>
        <p:nvSpPr>
          <p:cNvPr id="5" name="Footer Placeholder 4">
            <a:extLst>
              <a:ext uri="{FF2B5EF4-FFF2-40B4-BE49-F238E27FC236}">
                <a16:creationId xmlns:a16="http://schemas.microsoft.com/office/drawing/2014/main" id="{D704FD79-201C-0BB0-D62D-7F1FA8AB2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8BCFB-6147-54A7-02C7-C6EDD8547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0E18-5EE6-4392-BAB7-93826CB62AD0}" type="slidenum">
              <a:rPr lang="en-US" smtClean="0"/>
              <a:t>‹#›</a:t>
            </a:fld>
            <a:endParaRPr lang="en-US"/>
          </a:p>
        </p:txBody>
      </p:sp>
    </p:spTree>
    <p:extLst>
      <p:ext uri="{BB962C8B-B14F-4D97-AF65-F5344CB8AC3E}">
        <p14:creationId xmlns:p14="http://schemas.microsoft.com/office/powerpoint/2010/main" val="202159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B23CB-46B8-3450-A01C-7841B2B59C5F}"/>
              </a:ext>
            </a:extLst>
          </p:cNvPr>
          <p:cNvSpPr txBox="1"/>
          <p:nvPr/>
        </p:nvSpPr>
        <p:spPr>
          <a:xfrm>
            <a:off x="786580" y="1799303"/>
            <a:ext cx="10795820" cy="3970318"/>
          </a:xfrm>
          <a:prstGeom prst="rect">
            <a:avLst/>
          </a:prstGeom>
          <a:noFill/>
        </p:spPr>
        <p:txBody>
          <a:bodyPr wrap="square" rtlCol="0">
            <a:spAutoFit/>
          </a:bodyPr>
          <a:lstStyle/>
          <a:p>
            <a:pPr algn="ctr"/>
            <a:r>
              <a:rPr lang="en-US" sz="2800" b="1" dirty="0"/>
              <a:t>2023 EESC W3400</a:t>
            </a:r>
          </a:p>
          <a:p>
            <a:pPr algn="ctr"/>
            <a:r>
              <a:rPr lang="en-US" sz="2800" b="1" dirty="0" err="1"/>
              <a:t>Lec</a:t>
            </a:r>
            <a:r>
              <a:rPr lang="en-US" sz="2800" b="1" dirty="0"/>
              <a:t> 11: Periodicities and Fourier series</a:t>
            </a:r>
          </a:p>
          <a:p>
            <a:pPr algn="ctr"/>
            <a:endParaRPr lang="en-US" sz="2800" dirty="0"/>
          </a:p>
          <a:p>
            <a:pPr algn="ctr"/>
            <a:r>
              <a:rPr lang="en-US" sz="2800" dirty="0"/>
              <a:t>Computational Earth Science</a:t>
            </a:r>
          </a:p>
          <a:p>
            <a:pPr algn="ctr"/>
            <a:endParaRPr lang="en-US" sz="2800" dirty="0"/>
          </a:p>
          <a:p>
            <a:pPr algn="ctr"/>
            <a:r>
              <a:rPr lang="en-US" sz="2800" dirty="0"/>
              <a:t>Bill Menke, Instructor</a:t>
            </a:r>
          </a:p>
          <a:p>
            <a:pPr algn="ctr"/>
            <a:r>
              <a:rPr lang="en-US" sz="2800" dirty="0"/>
              <a:t>Emily Glazer, Teaching Assistant</a:t>
            </a:r>
          </a:p>
          <a:p>
            <a:pPr algn="ctr"/>
            <a:endParaRPr lang="en-US" sz="2800" dirty="0"/>
          </a:p>
          <a:p>
            <a:pPr algn="ctr"/>
            <a:r>
              <a:rPr lang="en-US" sz="2800" dirty="0"/>
              <a:t>TR 2:40 – 3:55</a:t>
            </a:r>
          </a:p>
        </p:txBody>
      </p:sp>
    </p:spTree>
    <p:extLst>
      <p:ext uri="{BB962C8B-B14F-4D97-AF65-F5344CB8AC3E}">
        <p14:creationId xmlns:p14="http://schemas.microsoft.com/office/powerpoint/2010/main" val="183380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4A98D-7B3A-8B7A-3667-34827A820763}"/>
              </a:ext>
            </a:extLst>
          </p:cNvPr>
          <p:cNvPicPr>
            <a:picLocks noChangeAspect="1"/>
          </p:cNvPicPr>
          <p:nvPr/>
        </p:nvPicPr>
        <p:blipFill rotWithShape="1">
          <a:blip r:embed="rId2"/>
          <a:srcRect l="32500" t="26653" r="16875" b="6983"/>
          <a:stretch/>
        </p:blipFill>
        <p:spPr>
          <a:xfrm>
            <a:off x="1839685" y="627417"/>
            <a:ext cx="8512629" cy="6230583"/>
          </a:xfrm>
          <a:prstGeom prst="rect">
            <a:avLst/>
          </a:prstGeom>
        </p:spPr>
      </p:pic>
      <p:sp>
        <p:nvSpPr>
          <p:cNvPr id="6" name="TextBox 5">
            <a:extLst>
              <a:ext uri="{FF2B5EF4-FFF2-40B4-BE49-F238E27FC236}">
                <a16:creationId xmlns:a16="http://schemas.microsoft.com/office/drawing/2014/main" id="{41979F76-5927-303A-F982-0F78ABC427C0}"/>
              </a:ext>
            </a:extLst>
          </p:cNvPr>
          <p:cNvSpPr txBox="1"/>
          <p:nvPr/>
        </p:nvSpPr>
        <p:spPr>
          <a:xfrm>
            <a:off x="2884713" y="0"/>
            <a:ext cx="7228115" cy="1323439"/>
          </a:xfrm>
          <a:prstGeom prst="rect">
            <a:avLst/>
          </a:prstGeom>
          <a:noFill/>
        </p:spPr>
        <p:txBody>
          <a:bodyPr wrap="square" rtlCol="0">
            <a:spAutoFit/>
          </a:bodyPr>
          <a:lstStyle/>
          <a:p>
            <a:pPr algn="ctr"/>
            <a:r>
              <a:rPr lang="en-US" sz="4000" b="1" dirty="0"/>
              <a:t>goal is to find a smooth curve that approximately fits data</a:t>
            </a:r>
          </a:p>
        </p:txBody>
      </p:sp>
      <p:sp>
        <p:nvSpPr>
          <p:cNvPr id="2" name="Freeform: Shape 1">
            <a:extLst>
              <a:ext uri="{FF2B5EF4-FFF2-40B4-BE49-F238E27FC236}">
                <a16:creationId xmlns:a16="http://schemas.microsoft.com/office/drawing/2014/main" id="{3C3565C3-D743-ED50-2AA9-78ED893061EB}"/>
              </a:ext>
            </a:extLst>
          </p:cNvPr>
          <p:cNvSpPr/>
          <p:nvPr/>
        </p:nvSpPr>
        <p:spPr>
          <a:xfrm>
            <a:off x="2296886" y="3582159"/>
            <a:ext cx="8479971" cy="2279349"/>
          </a:xfrm>
          <a:custGeom>
            <a:avLst/>
            <a:gdLst>
              <a:gd name="connsiteX0" fmla="*/ 0 w 8479971"/>
              <a:gd name="connsiteY0" fmla="*/ 1087812 h 2279349"/>
              <a:gd name="connsiteX1" fmla="*/ 1034143 w 8479971"/>
              <a:gd name="connsiteY1" fmla="*/ 1697412 h 2279349"/>
              <a:gd name="connsiteX2" fmla="*/ 2841171 w 8479971"/>
              <a:gd name="connsiteY2" fmla="*/ 2013098 h 2279349"/>
              <a:gd name="connsiteX3" fmla="*/ 4093028 w 8479971"/>
              <a:gd name="connsiteY3" fmla="*/ 1000727 h 2279349"/>
              <a:gd name="connsiteX4" fmla="*/ 5562600 w 8479971"/>
              <a:gd name="connsiteY4" fmla="*/ 314927 h 2279349"/>
              <a:gd name="connsiteX5" fmla="*/ 6466114 w 8479971"/>
              <a:gd name="connsiteY5" fmla="*/ 108098 h 2279349"/>
              <a:gd name="connsiteX6" fmla="*/ 7881257 w 8479971"/>
              <a:gd name="connsiteY6" fmla="*/ 2002212 h 2279349"/>
              <a:gd name="connsiteX7" fmla="*/ 8479971 w 8479971"/>
              <a:gd name="connsiteY7" fmla="*/ 2230812 h 227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9971" h="2279349">
                <a:moveTo>
                  <a:pt x="0" y="1087812"/>
                </a:moveTo>
                <a:cubicBezTo>
                  <a:pt x="280307" y="1315505"/>
                  <a:pt x="560615" y="1543198"/>
                  <a:pt x="1034143" y="1697412"/>
                </a:cubicBezTo>
                <a:cubicBezTo>
                  <a:pt x="1507671" y="1851626"/>
                  <a:pt x="2331357" y="2129212"/>
                  <a:pt x="2841171" y="2013098"/>
                </a:cubicBezTo>
                <a:cubicBezTo>
                  <a:pt x="3350985" y="1896984"/>
                  <a:pt x="3639457" y="1283755"/>
                  <a:pt x="4093028" y="1000727"/>
                </a:cubicBezTo>
                <a:cubicBezTo>
                  <a:pt x="4546599" y="717699"/>
                  <a:pt x="5167086" y="463699"/>
                  <a:pt x="5562600" y="314927"/>
                </a:cubicBezTo>
                <a:cubicBezTo>
                  <a:pt x="5958114" y="166155"/>
                  <a:pt x="6079671" y="-173116"/>
                  <a:pt x="6466114" y="108098"/>
                </a:cubicBezTo>
                <a:cubicBezTo>
                  <a:pt x="6852557" y="389312"/>
                  <a:pt x="7545614" y="1648426"/>
                  <a:pt x="7881257" y="2002212"/>
                </a:cubicBezTo>
                <a:cubicBezTo>
                  <a:pt x="8216900" y="2355998"/>
                  <a:pt x="8348435" y="2293405"/>
                  <a:pt x="8479971" y="2230812"/>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4D55BB-8D5D-FD16-1B2F-12BB2D3B4FD9}"/>
              </a:ext>
            </a:extLst>
          </p:cNvPr>
          <p:cNvSpPr txBox="1"/>
          <p:nvPr/>
        </p:nvSpPr>
        <p:spPr>
          <a:xfrm>
            <a:off x="10809515" y="5425708"/>
            <a:ext cx="859971" cy="707886"/>
          </a:xfrm>
          <a:prstGeom prst="rect">
            <a:avLst/>
          </a:prstGeom>
          <a:noFill/>
        </p:spPr>
        <p:txBody>
          <a:bodyPr wrap="square" rtlCol="0">
            <a:spAutoFit/>
          </a:bodyPr>
          <a:lstStyle/>
          <a:p>
            <a:r>
              <a:rPr lang="en-US" sz="4000" b="1" dirty="0"/>
              <a:t>?</a:t>
            </a:r>
          </a:p>
        </p:txBody>
      </p:sp>
    </p:spTree>
    <p:extLst>
      <p:ext uri="{BB962C8B-B14F-4D97-AF65-F5344CB8AC3E}">
        <p14:creationId xmlns:p14="http://schemas.microsoft.com/office/powerpoint/2010/main" val="29848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4"/>
                <a:stretch>
                  <a:fillRect/>
                </a:stretch>
              </a:blipFill>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A0D52E59-C849-9A0B-141C-4FFCAAADF068}"/>
              </a:ext>
            </a:extLst>
          </p:cNvPr>
          <p:cNvSpPr/>
          <p:nvPr/>
        </p:nvSpPr>
        <p:spPr>
          <a:xfrm>
            <a:off x="2950029" y="413657"/>
            <a:ext cx="7598228" cy="5508172"/>
          </a:xfrm>
          <a:custGeom>
            <a:avLst/>
            <a:gdLst>
              <a:gd name="connsiteX0" fmla="*/ 0 w 7598228"/>
              <a:gd name="connsiteY0" fmla="*/ 0 h 5508172"/>
              <a:gd name="connsiteX1" fmla="*/ 0 w 7598228"/>
              <a:gd name="connsiteY1" fmla="*/ 5508172 h 5508172"/>
              <a:gd name="connsiteX2" fmla="*/ 7598228 w 7598228"/>
              <a:gd name="connsiteY2" fmla="*/ 5497286 h 5508172"/>
            </a:gdLst>
            <a:ahLst/>
            <a:cxnLst>
              <a:cxn ang="0">
                <a:pos x="connsiteX0" y="connsiteY0"/>
              </a:cxn>
              <a:cxn ang="0">
                <a:pos x="connsiteX1" y="connsiteY1"/>
              </a:cxn>
              <a:cxn ang="0">
                <a:pos x="connsiteX2" y="connsiteY2"/>
              </a:cxn>
            </a:cxnLst>
            <a:rect l="l" t="t" r="r" b="b"/>
            <a:pathLst>
              <a:path w="7598228" h="5508172">
                <a:moveTo>
                  <a:pt x="0" y="0"/>
                </a:moveTo>
                <a:lnTo>
                  <a:pt x="0" y="5508172"/>
                </a:lnTo>
                <a:lnTo>
                  <a:pt x="7598228" y="5497286"/>
                </a:lnTo>
              </a:path>
            </a:pathLst>
          </a:custGeom>
          <a:noFill/>
          <a:ln w="38100">
            <a:solidFill>
              <a:schemeClr val="tx1"/>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D87B3C-56C9-7441-9442-B7DF5FAAEEBF}"/>
                  </a:ext>
                </a:extLst>
              </p:cNvPr>
              <p:cNvSpPr txBox="1"/>
              <p:nvPr/>
            </p:nvSpPr>
            <p:spPr>
              <a:xfrm>
                <a:off x="2242458" y="2472621"/>
                <a:ext cx="6625853" cy="1668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rPr>
                        <m:t>𝑔</m:t>
                      </m:r>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func>
                        <m:funcPr>
                          <m:ctrlPr>
                            <a:rPr lang="en-US" sz="4800" b="0" i="1" smtClean="0">
                              <a:latin typeface="Cambria Math" panose="02040503050406030204" pitchFamily="18" charset="0"/>
                            </a:rPr>
                          </m:ctrlPr>
                        </m:funcPr>
                        <m:fName>
                          <m:r>
                            <m:rPr>
                              <m:sty m:val="p"/>
                            </m:rPr>
                            <a:rPr lang="en-US" sz="4800" b="0" i="0" smtClean="0">
                              <a:latin typeface="Cambria Math" panose="02040503050406030204" pitchFamily="18" charset="0"/>
                            </a:rPr>
                            <m:t>exp</m:t>
                          </m:r>
                        </m:fName>
                        <m:e>
                          <m:d>
                            <m:dPr>
                              <m:begChr m:val="{"/>
                              <m:endChr m:val="}"/>
                              <m:ctrlPr>
                                <a:rPr lang="en-US" sz="4800" b="0" i="1" smtClean="0">
                                  <a:latin typeface="Cambria Math" panose="02040503050406030204" pitchFamily="18" charset="0"/>
                                </a:rPr>
                              </m:ctrlPr>
                            </m:dPr>
                            <m:e>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panose="02040503050406030204" pitchFamily="18" charset="0"/>
                                            </a:rPr>
                                            <m:t>𝑡</m:t>
                                          </m:r>
                                          <m:r>
                                            <a:rPr lang="en-US" sz="4800" b="0" i="1" smtClean="0">
                                              <a:latin typeface="Cambria Math" panose="02040503050406030204" pitchFamily="18" charset="0"/>
                                            </a:rPr>
                                            <m:t>−</m:t>
                                          </m:r>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𝑡</m:t>
                                              </m:r>
                                            </m:e>
                                            <m:sub>
                                              <m:r>
                                                <a:rPr lang="en-US" sz="4800" b="0" i="1" smtClean="0">
                                                  <a:latin typeface="Cambria Math" panose="02040503050406030204" pitchFamily="18" charset="0"/>
                                                </a:rPr>
                                                <m:t>0</m:t>
                                              </m:r>
                                            </m:sub>
                                          </m:sSub>
                                        </m:e>
                                      </m:d>
                                    </m:e>
                                    <m:sup>
                                      <m:r>
                                        <a:rPr lang="en-US" sz="4800" b="0" i="1" smtClean="0">
                                          <a:latin typeface="Cambria Math" panose="02040503050406030204" pitchFamily="18" charset="0"/>
                                        </a:rPr>
                                        <m:t>2</m:t>
                                      </m:r>
                                    </m:sup>
                                  </m:sSup>
                                </m:num>
                                <m:den>
                                  <m:r>
                                    <a:rPr lang="en-US" sz="4800" b="0" i="1" smtClean="0">
                                      <a:latin typeface="Cambria Math" panose="02040503050406030204" pitchFamily="18" charset="0"/>
                                    </a:rPr>
                                    <m:t>2</m:t>
                                  </m:r>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𝑤</m:t>
                                      </m:r>
                                    </m:e>
                                    <m:sup>
                                      <m:r>
                                        <a:rPr lang="en-US" sz="4800" b="0" i="1" smtClean="0">
                                          <a:latin typeface="Cambria Math" panose="02040503050406030204" pitchFamily="18" charset="0"/>
                                        </a:rPr>
                                        <m:t>2</m:t>
                                      </m:r>
                                    </m:sup>
                                  </m:sSup>
                                </m:den>
                              </m:f>
                            </m:e>
                          </m:d>
                        </m:e>
                      </m:func>
                    </m:oMath>
                  </m:oMathPara>
                </a14:m>
                <a:endParaRPr lang="en-US" sz="4800" dirty="0"/>
              </a:p>
            </p:txBody>
          </p:sp>
        </mc:Choice>
        <mc:Fallback xmlns="">
          <p:sp>
            <p:nvSpPr>
              <p:cNvPr id="4" name="TextBox 3">
                <a:extLst>
                  <a:ext uri="{FF2B5EF4-FFF2-40B4-BE49-F238E27FC236}">
                    <a16:creationId xmlns:a16="http://schemas.microsoft.com/office/drawing/2014/main" id="{62D87B3C-56C9-7441-9442-B7DF5FAAEEBF}"/>
                  </a:ext>
                </a:extLst>
              </p:cNvPr>
              <p:cNvSpPr txBox="1">
                <a:spLocks noRot="1" noChangeAspect="1" noMove="1" noResize="1" noEditPoints="1" noAdjustHandles="1" noChangeArrowheads="1" noChangeShapeType="1" noTextEdit="1"/>
              </p:cNvSpPr>
              <p:nvPr/>
            </p:nvSpPr>
            <p:spPr>
              <a:xfrm>
                <a:off x="2242458" y="2472621"/>
                <a:ext cx="6625853" cy="16685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31D9FE-FE5F-1A1C-6B5E-87676861EC51}"/>
                  </a:ext>
                </a:extLst>
              </p:cNvPr>
              <p:cNvSpPr txBox="1"/>
              <p:nvPr/>
            </p:nvSpPr>
            <p:spPr>
              <a:xfrm>
                <a:off x="424542" y="631370"/>
                <a:ext cx="8865569" cy="707886"/>
              </a:xfrm>
              <a:prstGeom prst="rect">
                <a:avLst/>
              </a:prstGeom>
              <a:noFill/>
            </p:spPr>
            <p:txBody>
              <a:bodyPr wrap="none" rtlCol="0">
                <a:spAutoFit/>
              </a:bodyPr>
              <a:lstStyle/>
              <a:p>
                <a:r>
                  <a:rPr lang="en-US" sz="4000" dirty="0"/>
                  <a:t>Gaussian centered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𝑡</m:t>
                        </m:r>
                      </m:e>
                      <m:sub>
                        <m:r>
                          <a:rPr lang="en-US" sz="4000" b="0" i="1" smtClean="0">
                            <a:latin typeface="Cambria Math" panose="02040503050406030204" pitchFamily="18" charset="0"/>
                          </a:rPr>
                          <m:t>0</m:t>
                        </m:r>
                      </m:sub>
                    </m:sSub>
                  </m:oMath>
                </a14:m>
                <a:r>
                  <a:rPr lang="en-US" sz="4000" dirty="0"/>
                  <a:t> with half-with </a:t>
                </a:r>
                <a14:m>
                  <m:oMath xmlns:m="http://schemas.openxmlformats.org/officeDocument/2006/math">
                    <m:r>
                      <a:rPr lang="en-US" sz="4000" i="1">
                        <a:latin typeface="Cambria Math" panose="02040503050406030204" pitchFamily="18" charset="0"/>
                      </a:rPr>
                      <m:t>𝑤</m:t>
                    </m:r>
                  </m:oMath>
                </a14:m>
                <a:r>
                  <a:rPr lang="en-US" sz="4000" dirty="0"/>
                  <a:t>  </a:t>
                </a:r>
              </a:p>
            </p:txBody>
          </p:sp>
        </mc:Choice>
        <mc:Fallback xmlns="">
          <p:sp>
            <p:nvSpPr>
              <p:cNvPr id="5" name="TextBox 4">
                <a:extLst>
                  <a:ext uri="{FF2B5EF4-FFF2-40B4-BE49-F238E27FC236}">
                    <a16:creationId xmlns:a16="http://schemas.microsoft.com/office/drawing/2014/main" id="{9031D9FE-FE5F-1A1C-6B5E-87676861EC51}"/>
                  </a:ext>
                </a:extLst>
              </p:cNvPr>
              <p:cNvSpPr txBox="1">
                <a:spLocks noRot="1" noChangeAspect="1" noMove="1" noResize="1" noEditPoints="1" noAdjustHandles="1" noChangeArrowheads="1" noChangeShapeType="1" noTextEdit="1"/>
              </p:cNvSpPr>
              <p:nvPr/>
            </p:nvSpPr>
            <p:spPr>
              <a:xfrm>
                <a:off x="424542" y="631370"/>
                <a:ext cx="8865569" cy="707886"/>
              </a:xfrm>
              <a:prstGeom prst="rect">
                <a:avLst/>
              </a:prstGeom>
              <a:blipFill>
                <a:blip r:embed="rId3"/>
                <a:stretch>
                  <a:fillRect l="-2476" t="-15517" b="-36207"/>
                </a:stretch>
              </a:blipFill>
            </p:spPr>
            <p:txBody>
              <a:bodyPr/>
              <a:lstStyle/>
              <a:p>
                <a:r>
                  <a:rPr lang="en-US">
                    <a:noFill/>
                  </a:rPr>
                  <a:t> </a:t>
                </a:r>
              </a:p>
            </p:txBody>
          </p:sp>
        </mc:Fallback>
      </mc:AlternateContent>
    </p:spTree>
    <p:extLst>
      <p:ext uri="{BB962C8B-B14F-4D97-AF65-F5344CB8AC3E}">
        <p14:creationId xmlns:p14="http://schemas.microsoft.com/office/powerpoint/2010/main" val="211917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4"/>
                <a:stretch>
                  <a:fillRect/>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0517C9CC-761E-6ADA-D297-40D9FD9A2A4F}"/>
              </a:ext>
            </a:extLst>
          </p:cNvPr>
          <p:cNvSpPr/>
          <p:nvPr/>
        </p:nvSpPr>
        <p:spPr>
          <a:xfrm>
            <a:off x="7898534" y="4341753"/>
            <a:ext cx="978835" cy="677108"/>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D52E59-C849-9A0B-141C-4FFCAAADF068}"/>
              </a:ext>
            </a:extLst>
          </p:cNvPr>
          <p:cNvSpPr/>
          <p:nvPr/>
        </p:nvSpPr>
        <p:spPr>
          <a:xfrm>
            <a:off x="2950029" y="413657"/>
            <a:ext cx="7598228" cy="5508172"/>
          </a:xfrm>
          <a:custGeom>
            <a:avLst/>
            <a:gdLst>
              <a:gd name="connsiteX0" fmla="*/ 0 w 7598228"/>
              <a:gd name="connsiteY0" fmla="*/ 0 h 5508172"/>
              <a:gd name="connsiteX1" fmla="*/ 0 w 7598228"/>
              <a:gd name="connsiteY1" fmla="*/ 5508172 h 5508172"/>
              <a:gd name="connsiteX2" fmla="*/ 7598228 w 7598228"/>
              <a:gd name="connsiteY2" fmla="*/ 5497286 h 5508172"/>
            </a:gdLst>
            <a:ahLst/>
            <a:cxnLst>
              <a:cxn ang="0">
                <a:pos x="connsiteX0" y="connsiteY0"/>
              </a:cxn>
              <a:cxn ang="0">
                <a:pos x="connsiteX1" y="connsiteY1"/>
              </a:cxn>
              <a:cxn ang="0">
                <a:pos x="connsiteX2" y="connsiteY2"/>
              </a:cxn>
            </a:cxnLst>
            <a:rect l="l" t="t" r="r" b="b"/>
            <a:pathLst>
              <a:path w="7598228" h="5508172">
                <a:moveTo>
                  <a:pt x="0" y="0"/>
                </a:moveTo>
                <a:lnTo>
                  <a:pt x="0" y="5508172"/>
                </a:lnTo>
                <a:lnTo>
                  <a:pt x="7598228" y="5497286"/>
                </a:lnTo>
              </a:path>
            </a:pathLst>
          </a:custGeom>
          <a:noFill/>
          <a:ln w="38100">
            <a:solidFill>
              <a:schemeClr val="tx1"/>
            </a:solidFill>
            <a:headEnd type="triangl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5BE4645-B481-CBBA-D0DD-A8E7338482C2}"/>
              </a:ext>
            </a:extLst>
          </p:cNvPr>
          <p:cNvSpPr/>
          <p:nvPr/>
        </p:nvSpPr>
        <p:spPr>
          <a:xfrm>
            <a:off x="8937171" y="3701143"/>
            <a:ext cx="1828800" cy="718457"/>
          </a:xfrm>
          <a:custGeom>
            <a:avLst/>
            <a:gdLst>
              <a:gd name="connsiteX0" fmla="*/ 0 w 1828800"/>
              <a:gd name="connsiteY0" fmla="*/ 718457 h 718457"/>
              <a:gd name="connsiteX1" fmla="*/ 762000 w 1828800"/>
              <a:gd name="connsiteY1" fmla="*/ 108857 h 718457"/>
              <a:gd name="connsiteX2" fmla="*/ 903515 w 1828800"/>
              <a:gd name="connsiteY2" fmla="*/ 478971 h 718457"/>
              <a:gd name="connsiteX3" fmla="*/ 1828800 w 1828800"/>
              <a:gd name="connsiteY3" fmla="*/ 0 h 718457"/>
            </a:gdLst>
            <a:ahLst/>
            <a:cxnLst>
              <a:cxn ang="0">
                <a:pos x="connsiteX0" y="connsiteY0"/>
              </a:cxn>
              <a:cxn ang="0">
                <a:pos x="connsiteX1" y="connsiteY1"/>
              </a:cxn>
              <a:cxn ang="0">
                <a:pos x="connsiteX2" y="connsiteY2"/>
              </a:cxn>
              <a:cxn ang="0">
                <a:pos x="connsiteX3" y="connsiteY3"/>
              </a:cxn>
            </a:cxnLst>
            <a:rect l="l" t="t" r="r" b="b"/>
            <a:pathLst>
              <a:path w="1828800" h="718457">
                <a:moveTo>
                  <a:pt x="0" y="718457"/>
                </a:moveTo>
                <a:cubicBezTo>
                  <a:pt x="305707" y="433614"/>
                  <a:pt x="611414" y="148771"/>
                  <a:pt x="762000" y="108857"/>
                </a:cubicBezTo>
                <a:cubicBezTo>
                  <a:pt x="912586" y="68943"/>
                  <a:pt x="725715" y="497114"/>
                  <a:pt x="903515" y="478971"/>
                </a:cubicBezTo>
                <a:cubicBezTo>
                  <a:pt x="1081315" y="460828"/>
                  <a:pt x="1455057" y="230414"/>
                  <a:pt x="1828800" y="0"/>
                </a:cubicBezTo>
              </a:path>
            </a:pathLst>
          </a:custGeom>
          <a:noFill/>
          <a:ln w="38100">
            <a:solidFill>
              <a:schemeClr val="tx1"/>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FB1BD8-BC1C-2F04-99BD-AFF281C54CF8}"/>
              </a:ext>
            </a:extLst>
          </p:cNvPr>
          <p:cNvSpPr txBox="1"/>
          <p:nvPr/>
        </p:nvSpPr>
        <p:spPr>
          <a:xfrm>
            <a:off x="9963059" y="1639040"/>
            <a:ext cx="1895244" cy="2062103"/>
          </a:xfrm>
          <a:prstGeom prst="rect">
            <a:avLst/>
          </a:prstGeom>
          <a:noFill/>
        </p:spPr>
        <p:txBody>
          <a:bodyPr wrap="square" rtlCol="0">
            <a:spAutoFit/>
          </a:bodyPr>
          <a:lstStyle/>
          <a:p>
            <a:r>
              <a:rPr lang="en-US" sz="3200" dirty="0"/>
              <a:t>sets a scale length of</a:t>
            </a:r>
          </a:p>
          <a:p>
            <a:r>
              <a:rPr lang="en-US" sz="3200" dirty="0"/>
              <a:t>variation</a:t>
            </a:r>
          </a:p>
        </p:txBody>
      </p:sp>
      <p:sp>
        <p:nvSpPr>
          <p:cNvPr id="13" name="Freeform: Shape 12">
            <a:extLst>
              <a:ext uri="{FF2B5EF4-FFF2-40B4-BE49-F238E27FC236}">
                <a16:creationId xmlns:a16="http://schemas.microsoft.com/office/drawing/2014/main" id="{A43E3EFC-B507-DBA8-FC32-E2182C084AFF}"/>
              </a:ext>
            </a:extLst>
          </p:cNvPr>
          <p:cNvSpPr/>
          <p:nvPr/>
        </p:nvSpPr>
        <p:spPr>
          <a:xfrm rot="1073715">
            <a:off x="8115588" y="6005206"/>
            <a:ext cx="1828800" cy="718457"/>
          </a:xfrm>
          <a:custGeom>
            <a:avLst/>
            <a:gdLst>
              <a:gd name="connsiteX0" fmla="*/ 0 w 1828800"/>
              <a:gd name="connsiteY0" fmla="*/ 718457 h 718457"/>
              <a:gd name="connsiteX1" fmla="*/ 762000 w 1828800"/>
              <a:gd name="connsiteY1" fmla="*/ 108857 h 718457"/>
              <a:gd name="connsiteX2" fmla="*/ 903515 w 1828800"/>
              <a:gd name="connsiteY2" fmla="*/ 478971 h 718457"/>
              <a:gd name="connsiteX3" fmla="*/ 1828800 w 1828800"/>
              <a:gd name="connsiteY3" fmla="*/ 0 h 718457"/>
            </a:gdLst>
            <a:ahLst/>
            <a:cxnLst>
              <a:cxn ang="0">
                <a:pos x="connsiteX0" y="connsiteY0"/>
              </a:cxn>
              <a:cxn ang="0">
                <a:pos x="connsiteX1" y="connsiteY1"/>
              </a:cxn>
              <a:cxn ang="0">
                <a:pos x="connsiteX2" y="connsiteY2"/>
              </a:cxn>
              <a:cxn ang="0">
                <a:pos x="connsiteX3" y="connsiteY3"/>
              </a:cxn>
            </a:cxnLst>
            <a:rect l="l" t="t" r="r" b="b"/>
            <a:pathLst>
              <a:path w="1828800" h="718457">
                <a:moveTo>
                  <a:pt x="0" y="718457"/>
                </a:moveTo>
                <a:cubicBezTo>
                  <a:pt x="305707" y="433614"/>
                  <a:pt x="611414" y="148771"/>
                  <a:pt x="762000" y="108857"/>
                </a:cubicBezTo>
                <a:cubicBezTo>
                  <a:pt x="912586" y="68943"/>
                  <a:pt x="725715" y="497114"/>
                  <a:pt x="903515" y="478971"/>
                </a:cubicBezTo>
                <a:cubicBezTo>
                  <a:pt x="1081315" y="460828"/>
                  <a:pt x="1455057" y="230414"/>
                  <a:pt x="1828800" y="0"/>
                </a:cubicBezTo>
              </a:path>
            </a:pathLst>
          </a:custGeom>
          <a:noFill/>
          <a:ln w="38100">
            <a:solidFill>
              <a:schemeClr val="tx1"/>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63A07BC-7ACF-EB2D-D0F9-91A1A27933A8}"/>
              </a:ext>
            </a:extLst>
          </p:cNvPr>
          <p:cNvSpPr txBox="1"/>
          <p:nvPr/>
        </p:nvSpPr>
        <p:spPr>
          <a:xfrm>
            <a:off x="9959321" y="5763246"/>
            <a:ext cx="1895244" cy="1077218"/>
          </a:xfrm>
          <a:prstGeom prst="rect">
            <a:avLst/>
          </a:prstGeom>
          <a:noFill/>
        </p:spPr>
        <p:txBody>
          <a:bodyPr wrap="square" rtlCol="0">
            <a:spAutoFit/>
          </a:bodyPr>
          <a:lstStyle/>
          <a:p>
            <a:r>
              <a:rPr lang="en-US" sz="3200" dirty="0"/>
              <a:t>center position</a:t>
            </a:r>
          </a:p>
        </p:txBody>
      </p:sp>
    </p:spTree>
    <p:extLst>
      <p:ext uri="{BB962C8B-B14F-4D97-AF65-F5344CB8AC3E}">
        <p14:creationId xmlns:p14="http://schemas.microsoft.com/office/powerpoint/2010/main" val="227640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0A5DA-93F6-70B4-2FB9-2F0B4AEC1750}"/>
              </a:ext>
            </a:extLst>
          </p:cNvPr>
          <p:cNvPicPr>
            <a:picLocks noChangeAspect="1"/>
          </p:cNvPicPr>
          <p:nvPr/>
        </p:nvPicPr>
        <p:blipFill rotWithShape="1">
          <a:blip r:embed="rId3"/>
          <a:srcRect l="32589" t="25853" r="17590" b="8582"/>
          <a:stretch/>
        </p:blipFill>
        <p:spPr>
          <a:xfrm>
            <a:off x="2002971" y="402770"/>
            <a:ext cx="8545286" cy="6278795"/>
          </a:xfrm>
          <a:prstGeom prst="rect">
            <a:avLst/>
          </a:prstGeom>
        </p:spPr>
      </p:pic>
      <p:sp>
        <p:nvSpPr>
          <p:cNvPr id="2" name="Freeform: Shape 1">
            <a:extLst>
              <a:ext uri="{FF2B5EF4-FFF2-40B4-BE49-F238E27FC236}">
                <a16:creationId xmlns:a16="http://schemas.microsoft.com/office/drawing/2014/main" id="{4031B157-23F0-FCFA-B934-AA63A713E696}"/>
              </a:ext>
            </a:extLst>
          </p:cNvPr>
          <p:cNvSpPr/>
          <p:nvPr/>
        </p:nvSpPr>
        <p:spPr>
          <a:xfrm>
            <a:off x="2960914" y="886085"/>
            <a:ext cx="7347857" cy="5068401"/>
          </a:xfrm>
          <a:custGeom>
            <a:avLst/>
            <a:gdLst>
              <a:gd name="connsiteX0" fmla="*/ 0 w 7347857"/>
              <a:gd name="connsiteY0" fmla="*/ 5068401 h 5068401"/>
              <a:gd name="connsiteX1" fmla="*/ 1034143 w 7347857"/>
              <a:gd name="connsiteY1" fmla="*/ 4981315 h 5068401"/>
              <a:gd name="connsiteX2" fmla="*/ 1785257 w 7347857"/>
              <a:gd name="connsiteY2" fmla="*/ 4698286 h 5068401"/>
              <a:gd name="connsiteX3" fmla="*/ 2590800 w 7347857"/>
              <a:gd name="connsiteY3" fmla="*/ 3468201 h 5068401"/>
              <a:gd name="connsiteX4" fmla="*/ 3537857 w 7347857"/>
              <a:gd name="connsiteY4" fmla="*/ 844744 h 5068401"/>
              <a:gd name="connsiteX5" fmla="*/ 3918857 w 7347857"/>
              <a:gd name="connsiteY5" fmla="*/ 191601 h 5068401"/>
              <a:gd name="connsiteX6" fmla="*/ 4223657 w 7347857"/>
              <a:gd name="connsiteY6" fmla="*/ 17429 h 5068401"/>
              <a:gd name="connsiteX7" fmla="*/ 4713515 w 7347857"/>
              <a:gd name="connsiteY7" fmla="*/ 539944 h 5068401"/>
              <a:gd name="connsiteX8" fmla="*/ 5377543 w 7347857"/>
              <a:gd name="connsiteY8" fmla="*/ 2281658 h 5068401"/>
              <a:gd name="connsiteX9" fmla="*/ 5834743 w 7347857"/>
              <a:gd name="connsiteY9" fmla="*/ 3489972 h 5068401"/>
              <a:gd name="connsiteX10" fmla="*/ 6291943 w 7347857"/>
              <a:gd name="connsiteY10" fmla="*/ 4339058 h 5068401"/>
              <a:gd name="connsiteX11" fmla="*/ 6749143 w 7347857"/>
              <a:gd name="connsiteY11" fmla="*/ 4752715 h 5068401"/>
              <a:gd name="connsiteX12" fmla="*/ 7347857 w 7347857"/>
              <a:gd name="connsiteY12" fmla="*/ 4970429 h 50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857" h="5068401">
                <a:moveTo>
                  <a:pt x="0" y="5068401"/>
                </a:moveTo>
                <a:cubicBezTo>
                  <a:pt x="368300" y="5055701"/>
                  <a:pt x="736600" y="5043001"/>
                  <a:pt x="1034143" y="4981315"/>
                </a:cubicBezTo>
                <a:cubicBezTo>
                  <a:pt x="1331686" y="4919629"/>
                  <a:pt x="1525814" y="4950472"/>
                  <a:pt x="1785257" y="4698286"/>
                </a:cubicBezTo>
                <a:cubicBezTo>
                  <a:pt x="2044700" y="4446100"/>
                  <a:pt x="2298700" y="4110458"/>
                  <a:pt x="2590800" y="3468201"/>
                </a:cubicBezTo>
                <a:cubicBezTo>
                  <a:pt x="2882900" y="2825944"/>
                  <a:pt x="3316514" y="1390844"/>
                  <a:pt x="3537857" y="844744"/>
                </a:cubicBezTo>
                <a:cubicBezTo>
                  <a:pt x="3759200" y="298644"/>
                  <a:pt x="3804557" y="329487"/>
                  <a:pt x="3918857" y="191601"/>
                </a:cubicBezTo>
                <a:cubicBezTo>
                  <a:pt x="4033157" y="53715"/>
                  <a:pt x="4091214" y="-40628"/>
                  <a:pt x="4223657" y="17429"/>
                </a:cubicBezTo>
                <a:cubicBezTo>
                  <a:pt x="4356100" y="75486"/>
                  <a:pt x="4521201" y="162573"/>
                  <a:pt x="4713515" y="539944"/>
                </a:cubicBezTo>
                <a:cubicBezTo>
                  <a:pt x="4905829" y="917315"/>
                  <a:pt x="5190672" y="1789987"/>
                  <a:pt x="5377543" y="2281658"/>
                </a:cubicBezTo>
                <a:cubicBezTo>
                  <a:pt x="5564414" y="2773329"/>
                  <a:pt x="5682343" y="3147072"/>
                  <a:pt x="5834743" y="3489972"/>
                </a:cubicBezTo>
                <a:cubicBezTo>
                  <a:pt x="5987143" y="3832872"/>
                  <a:pt x="6139543" y="4128601"/>
                  <a:pt x="6291943" y="4339058"/>
                </a:cubicBezTo>
                <a:cubicBezTo>
                  <a:pt x="6444343" y="4549515"/>
                  <a:pt x="6573157" y="4647486"/>
                  <a:pt x="6749143" y="4752715"/>
                </a:cubicBezTo>
                <a:cubicBezTo>
                  <a:pt x="6925129" y="4857943"/>
                  <a:pt x="7136493" y="4914186"/>
                  <a:pt x="7347857" y="4970429"/>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D8313-8BD5-13F1-DF09-B7B6BE72E685}"/>
              </a:ext>
            </a:extLst>
          </p:cNvPr>
          <p:cNvSpPr/>
          <p:nvPr/>
        </p:nvSpPr>
        <p:spPr>
          <a:xfrm>
            <a:off x="6896100" y="5954486"/>
            <a:ext cx="555171" cy="71619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FEAC48-FCF1-37BC-CD57-AD3147C82ACC}"/>
                  </a:ext>
                </a:extLst>
              </p:cNvPr>
              <p:cNvSpPr txBox="1"/>
              <p:nvPr/>
            </p:nvSpPr>
            <p:spPr>
              <a:xfrm>
                <a:off x="7451271" y="6180892"/>
                <a:ext cx="60503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𝑡</m:t>
                          </m:r>
                        </m:e>
                        <m:sub>
                          <m:r>
                            <a:rPr lang="en-US" sz="4400" b="0" i="1" smtClean="0">
                              <a:solidFill>
                                <a:srgbClr val="FF0000"/>
                              </a:solidFill>
                              <a:latin typeface="Cambria Math" panose="02040503050406030204" pitchFamily="18" charset="0"/>
                            </a:rPr>
                            <m:t>0</m:t>
                          </m:r>
                        </m:sub>
                      </m:sSub>
                    </m:oMath>
                  </m:oMathPara>
                </a14:m>
                <a:endParaRPr lang="en-US" sz="4400" dirty="0"/>
              </a:p>
            </p:txBody>
          </p:sp>
        </mc:Choice>
        <mc:Fallback xmlns="">
          <p:sp>
            <p:nvSpPr>
              <p:cNvPr id="5" name="TextBox 4">
                <a:extLst>
                  <a:ext uri="{FF2B5EF4-FFF2-40B4-BE49-F238E27FC236}">
                    <a16:creationId xmlns:a16="http://schemas.microsoft.com/office/drawing/2014/main" id="{E3FEAC48-FCF1-37BC-CD57-AD3147C82ACC}"/>
                  </a:ext>
                </a:extLst>
              </p:cNvPr>
              <p:cNvSpPr txBox="1">
                <a:spLocks noRot="1" noChangeAspect="1" noMove="1" noResize="1" noEditPoints="1" noAdjustHandles="1" noChangeArrowheads="1" noChangeShapeType="1" noTextEdit="1"/>
              </p:cNvSpPr>
              <p:nvPr/>
            </p:nvSpPr>
            <p:spPr>
              <a:xfrm>
                <a:off x="7451271" y="6180892"/>
                <a:ext cx="605037" cy="677108"/>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D13B889-51A1-6F90-D98C-2D626604D276}"/>
              </a:ext>
            </a:extLst>
          </p:cNvPr>
          <p:cNvSpPr/>
          <p:nvPr/>
        </p:nvSpPr>
        <p:spPr>
          <a:xfrm>
            <a:off x="7173686" y="4147456"/>
            <a:ext cx="1447799" cy="25037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89E86E-EF0C-2443-AE1C-8DE1A577D837}"/>
              </a:ext>
            </a:extLst>
          </p:cNvPr>
          <p:cNvCxnSpPr>
            <a:endCxn id="4" idx="0"/>
          </p:cNvCxnSpPr>
          <p:nvPr/>
        </p:nvCxnSpPr>
        <p:spPr>
          <a:xfrm>
            <a:off x="7141029" y="659679"/>
            <a:ext cx="32657" cy="52948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01EE8F-493D-0304-A2E9-88054412DC12}"/>
                  </a:ext>
                </a:extLst>
              </p:cNvPr>
              <p:cNvSpPr txBox="1"/>
              <p:nvPr/>
            </p:nvSpPr>
            <p:spPr>
              <a:xfrm>
                <a:off x="8071756" y="4285679"/>
                <a:ext cx="5615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FF0000"/>
                          </a:solidFill>
                          <a:latin typeface="Cambria Math" panose="02040503050406030204" pitchFamily="18" charset="0"/>
                        </a:rPr>
                        <m:t>𝑤</m:t>
                      </m:r>
                    </m:oMath>
                  </m:oMathPara>
                </a14:m>
                <a:endParaRPr lang="en-US" sz="4400" dirty="0">
                  <a:solidFill>
                    <a:srgbClr val="FF0000"/>
                  </a:solidFill>
                </a:endParaRPr>
              </a:p>
            </p:txBody>
          </p:sp>
        </mc:Choice>
        <mc:Fallback xmlns="">
          <p:sp>
            <p:nvSpPr>
              <p:cNvPr id="10" name="TextBox 9">
                <a:extLst>
                  <a:ext uri="{FF2B5EF4-FFF2-40B4-BE49-F238E27FC236}">
                    <a16:creationId xmlns:a16="http://schemas.microsoft.com/office/drawing/2014/main" id="{EF01EE8F-493D-0304-A2E9-88054412DC12}"/>
                  </a:ext>
                </a:extLst>
              </p:cNvPr>
              <p:cNvSpPr txBox="1">
                <a:spLocks noRot="1" noChangeAspect="1" noMove="1" noResize="1" noEditPoints="1" noAdjustHandles="1" noChangeArrowheads="1" noChangeShapeType="1" noTextEdit="1"/>
              </p:cNvSpPr>
              <p:nvPr/>
            </p:nvSpPr>
            <p:spPr>
              <a:xfrm>
                <a:off x="8071756" y="4285679"/>
                <a:ext cx="561564" cy="6771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556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0A5DA-93F6-70B4-2FB9-2F0B4AEC1750}"/>
              </a:ext>
            </a:extLst>
          </p:cNvPr>
          <p:cNvPicPr>
            <a:picLocks noChangeAspect="1"/>
          </p:cNvPicPr>
          <p:nvPr/>
        </p:nvPicPr>
        <p:blipFill rotWithShape="1">
          <a:blip r:embed="rId3"/>
          <a:srcRect l="32589" t="25853" r="17590" b="8582"/>
          <a:stretch/>
        </p:blipFill>
        <p:spPr>
          <a:xfrm>
            <a:off x="2002971" y="402770"/>
            <a:ext cx="8545286" cy="6278795"/>
          </a:xfrm>
          <a:prstGeom prst="rect">
            <a:avLst/>
          </a:prstGeom>
        </p:spPr>
      </p:pic>
    </p:spTree>
    <p:extLst>
      <p:ext uri="{BB962C8B-B14F-4D97-AF65-F5344CB8AC3E}">
        <p14:creationId xmlns:p14="http://schemas.microsoft.com/office/powerpoint/2010/main" val="91628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D87B3C-56C9-7441-9442-B7DF5FAAEEBF}"/>
                  </a:ext>
                </a:extLst>
              </p:cNvPr>
              <p:cNvSpPr txBox="1"/>
              <p:nvPr/>
            </p:nvSpPr>
            <p:spPr>
              <a:xfrm>
                <a:off x="2612573" y="4029278"/>
                <a:ext cx="8483604" cy="1668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800" b="0" i="0" smtClean="0">
                          <a:latin typeface="Cambria Math" panose="02040503050406030204" pitchFamily="18" charset="0"/>
                        </a:rPr>
                        <m:t>with</m:t>
                      </m:r>
                      <m:r>
                        <a:rPr lang="en-US" sz="4800" b="0" i="0" smtClean="0">
                          <a:latin typeface="Cambria Math" panose="02040503050406030204" pitchFamily="18" charset="0"/>
                        </a:rPr>
                        <m:t>  </m:t>
                      </m:r>
                      <m:sSub>
                        <m:sSubPr>
                          <m:ctrlPr>
                            <a:rPr lang="en-US" sz="4800" i="1" smtClean="0">
                              <a:latin typeface="Cambria Math" panose="02040503050406030204" pitchFamily="18" charset="0"/>
                            </a:rPr>
                          </m:ctrlPr>
                        </m:sSubPr>
                        <m:e>
                          <m:r>
                            <a:rPr lang="en-US" sz="4800" b="0" i="1" smtClean="0">
                              <a:latin typeface="Cambria Math" panose="02040503050406030204" pitchFamily="18" charset="0"/>
                            </a:rPr>
                            <m:t>𝑔</m:t>
                          </m:r>
                        </m:e>
                        <m:sub>
                          <m:r>
                            <a:rPr lang="en-US" sz="4800" b="0" i="1" smtClean="0">
                              <a:latin typeface="Cambria Math" panose="02040503050406030204" pitchFamily="18" charset="0"/>
                            </a:rPr>
                            <m:t>𝑖</m:t>
                          </m:r>
                        </m:sub>
                      </m:sSub>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func>
                        <m:funcPr>
                          <m:ctrlPr>
                            <a:rPr lang="en-US" sz="4800" b="0" i="1" smtClean="0">
                              <a:latin typeface="Cambria Math" panose="02040503050406030204" pitchFamily="18" charset="0"/>
                            </a:rPr>
                          </m:ctrlPr>
                        </m:funcPr>
                        <m:fName>
                          <m:r>
                            <m:rPr>
                              <m:sty m:val="p"/>
                            </m:rPr>
                            <a:rPr lang="en-US" sz="4800" b="0" i="0" smtClean="0">
                              <a:latin typeface="Cambria Math" panose="02040503050406030204" pitchFamily="18" charset="0"/>
                            </a:rPr>
                            <m:t>exp</m:t>
                          </m:r>
                        </m:fName>
                        <m:e>
                          <m:d>
                            <m:dPr>
                              <m:begChr m:val="{"/>
                              <m:endChr m:val="}"/>
                              <m:ctrlPr>
                                <a:rPr lang="en-US" sz="4800" b="0" i="1" smtClean="0">
                                  <a:latin typeface="Cambria Math" panose="02040503050406030204" pitchFamily="18" charset="0"/>
                                </a:rPr>
                              </m:ctrlPr>
                            </m:dPr>
                            <m:e>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sSup>
                                    <m:sSupPr>
                                      <m:ctrlPr>
                                        <a:rPr lang="en-US" sz="4800" b="0" i="1" smtClean="0">
                                          <a:latin typeface="Cambria Math" panose="02040503050406030204" pitchFamily="18" charset="0"/>
                                        </a:rPr>
                                      </m:ctrlPr>
                                    </m:sSupPr>
                                    <m:e>
                                      <m:d>
                                        <m:dPr>
                                          <m:ctrlPr>
                                            <a:rPr lang="en-US" sz="4800" b="0" i="1" smtClean="0">
                                              <a:latin typeface="Cambria Math" panose="02040503050406030204" pitchFamily="18" charset="0"/>
                                            </a:rPr>
                                          </m:ctrlPr>
                                        </m:dPr>
                                        <m:e>
                                          <m:r>
                                            <a:rPr lang="en-US" sz="4800" b="0" i="1" smtClean="0">
                                              <a:latin typeface="Cambria Math" panose="02040503050406030204" pitchFamily="18" charset="0"/>
                                            </a:rPr>
                                            <m:t>𝑡</m:t>
                                          </m:r>
                                          <m:r>
                                            <a:rPr lang="en-US" sz="4800" b="0" i="1" smtClean="0">
                                              <a:latin typeface="Cambria Math" panose="02040503050406030204" pitchFamily="18" charset="0"/>
                                            </a:rPr>
                                            <m:t>−</m:t>
                                          </m:r>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𝑡</m:t>
                                              </m:r>
                                            </m:e>
                                            <m:sub>
                                              <m:r>
                                                <a:rPr lang="en-US" sz="4800" b="0" i="1" smtClean="0">
                                                  <a:latin typeface="Cambria Math" panose="02040503050406030204" pitchFamily="18" charset="0"/>
                                                </a:rPr>
                                                <m:t>0</m:t>
                                              </m:r>
                                              <m:r>
                                                <a:rPr lang="en-US" sz="4800" b="0" i="1" smtClean="0">
                                                  <a:latin typeface="Cambria Math" panose="02040503050406030204" pitchFamily="18" charset="0"/>
                                                </a:rPr>
                                                <m:t>𝑖</m:t>
                                              </m:r>
                                            </m:sub>
                                          </m:sSub>
                                        </m:e>
                                      </m:d>
                                    </m:e>
                                    <m:sup>
                                      <m:r>
                                        <a:rPr lang="en-US" sz="4800" b="0" i="1" smtClean="0">
                                          <a:latin typeface="Cambria Math" panose="02040503050406030204" pitchFamily="18" charset="0"/>
                                        </a:rPr>
                                        <m:t>2</m:t>
                                      </m:r>
                                    </m:sup>
                                  </m:sSup>
                                </m:num>
                                <m:den>
                                  <m:r>
                                    <a:rPr lang="en-US" sz="4800" b="0" i="1" smtClean="0">
                                      <a:latin typeface="Cambria Math" panose="02040503050406030204" pitchFamily="18" charset="0"/>
                                    </a:rPr>
                                    <m:t>2</m:t>
                                  </m:r>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𝑤</m:t>
                                      </m:r>
                                    </m:e>
                                    <m:sup>
                                      <m:r>
                                        <a:rPr lang="en-US" sz="4800" b="0" i="1" smtClean="0">
                                          <a:latin typeface="Cambria Math" panose="02040503050406030204" pitchFamily="18" charset="0"/>
                                        </a:rPr>
                                        <m:t>2</m:t>
                                      </m:r>
                                    </m:sup>
                                  </m:sSup>
                                </m:den>
                              </m:f>
                            </m:e>
                          </m:d>
                        </m:e>
                      </m:func>
                    </m:oMath>
                  </m:oMathPara>
                </a14:m>
                <a:endParaRPr lang="en-US" sz="4800" dirty="0"/>
              </a:p>
            </p:txBody>
          </p:sp>
        </mc:Choice>
        <mc:Fallback xmlns="">
          <p:sp>
            <p:nvSpPr>
              <p:cNvPr id="4" name="TextBox 3">
                <a:extLst>
                  <a:ext uri="{FF2B5EF4-FFF2-40B4-BE49-F238E27FC236}">
                    <a16:creationId xmlns:a16="http://schemas.microsoft.com/office/drawing/2014/main" id="{62D87B3C-56C9-7441-9442-B7DF5FAAEEBF}"/>
                  </a:ext>
                </a:extLst>
              </p:cNvPr>
              <p:cNvSpPr txBox="1">
                <a:spLocks noRot="1" noChangeAspect="1" noMove="1" noResize="1" noEditPoints="1" noAdjustHandles="1" noChangeArrowheads="1" noChangeShapeType="1" noTextEdit="1"/>
              </p:cNvSpPr>
              <p:nvPr/>
            </p:nvSpPr>
            <p:spPr>
              <a:xfrm>
                <a:off x="2612573" y="4029278"/>
                <a:ext cx="8483604" cy="1668598"/>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031D9FE-FE5F-1A1C-6B5E-87676861EC51}"/>
              </a:ext>
            </a:extLst>
          </p:cNvPr>
          <p:cNvSpPr txBox="1"/>
          <p:nvPr/>
        </p:nvSpPr>
        <p:spPr>
          <a:xfrm>
            <a:off x="424542" y="631370"/>
            <a:ext cx="1535998" cy="707886"/>
          </a:xfrm>
          <a:prstGeom prst="rect">
            <a:avLst/>
          </a:prstGeom>
          <a:noFill/>
        </p:spPr>
        <p:txBody>
          <a:bodyPr wrap="none" rtlCol="0">
            <a:spAutoFit/>
          </a:bodyPr>
          <a:lstStyle/>
          <a:p>
            <a:r>
              <a:rPr lang="en-US" sz="4000" dirty="0"/>
              <a:t>Model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834E860-E46F-4E3B-D3DE-C2A34E347730}"/>
                  </a:ext>
                </a:extLst>
              </p:cNvPr>
              <p:cNvSpPr txBox="1"/>
              <p:nvPr/>
            </p:nvSpPr>
            <p:spPr>
              <a:xfrm>
                <a:off x="2786744" y="1558220"/>
                <a:ext cx="5948808" cy="2076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b="0" i="1" smtClean="0">
                              <a:latin typeface="Cambria Math" panose="02040503050406030204" pitchFamily="18" charset="0"/>
                            </a:rPr>
                            <m:t>𝑑</m:t>
                          </m:r>
                        </m:e>
                        <m:sup>
                          <m:r>
                            <a:rPr lang="en-US" sz="4800" b="0" i="1" smtClean="0">
                              <a:latin typeface="Cambria Math" panose="02040503050406030204" pitchFamily="18" charset="0"/>
                            </a:rPr>
                            <m:t>𝑝𝑟𝑒</m:t>
                          </m:r>
                        </m:sup>
                      </m:sSup>
                      <m:d>
                        <m:dPr>
                          <m:ctrlPr>
                            <a:rPr lang="en-US" sz="4800" i="1" smtClean="0">
                              <a:latin typeface="Cambria Math" panose="02040503050406030204" pitchFamily="18" charset="0"/>
                            </a:rPr>
                          </m:ctrlPr>
                        </m:dPr>
                        <m:e>
                          <m:r>
                            <a:rPr lang="en-US" sz="4800" b="0" i="1" smtClean="0">
                              <a:latin typeface="Cambria Math" panose="02040503050406030204" pitchFamily="18" charset="0"/>
                            </a:rPr>
                            <m:t>𝑡</m:t>
                          </m:r>
                        </m:e>
                      </m:d>
                      <m:r>
                        <a:rPr lang="en-US" sz="4800" b="0" i="1" smtClean="0">
                          <a:latin typeface="Cambria Math" panose="02040503050406030204" pitchFamily="18" charset="0"/>
                        </a:rPr>
                        <m:t>=</m:t>
                      </m:r>
                      <m:nary>
                        <m:naryPr>
                          <m:chr m:val="∑"/>
                          <m:ctrlPr>
                            <a:rPr lang="en-US" sz="4800" b="0" i="1" smtClean="0">
                              <a:latin typeface="Cambria Math" panose="02040503050406030204" pitchFamily="18" charset="0"/>
                            </a:rPr>
                          </m:ctrlPr>
                        </m:naryPr>
                        <m:sub>
                          <m:r>
                            <m:rPr>
                              <m:brk m:alnAt="23"/>
                            </m:rPr>
                            <a:rPr lang="en-US" sz="4800" b="0" i="1" smtClean="0">
                              <a:latin typeface="Cambria Math" panose="02040503050406030204" pitchFamily="18" charset="0"/>
                            </a:rPr>
                            <m:t>𝑖</m:t>
                          </m:r>
                          <m:r>
                            <a:rPr lang="en-US" sz="4800" b="0" i="1" smtClean="0">
                              <a:latin typeface="Cambria Math" panose="02040503050406030204" pitchFamily="18" charset="0"/>
                            </a:rPr>
                            <m:t>=1</m:t>
                          </m:r>
                        </m:sub>
                        <m:sup>
                          <m:r>
                            <a:rPr lang="en-US" sz="4800" b="0" i="1" smtClean="0">
                              <a:latin typeface="Cambria Math" panose="02040503050406030204" pitchFamily="18" charset="0"/>
                            </a:rPr>
                            <m:t>𝑀</m:t>
                          </m:r>
                        </m:sup>
                        <m:e>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𝑚</m:t>
                              </m:r>
                            </m:e>
                            <m:sub>
                              <m:r>
                                <a:rPr lang="en-US" sz="4800" b="0" i="1" smtClean="0">
                                  <a:latin typeface="Cambria Math" panose="02040503050406030204" pitchFamily="18" charset="0"/>
                                </a:rPr>
                                <m:t>𝑖</m:t>
                              </m:r>
                            </m:sub>
                          </m:sSub>
                        </m:e>
                      </m:nary>
                      <m:sSub>
                        <m:sSubPr>
                          <m:ctrlPr>
                            <a:rPr lang="en-US" sz="4800" i="1">
                              <a:latin typeface="Cambria Math" panose="02040503050406030204" pitchFamily="18" charset="0"/>
                            </a:rPr>
                          </m:ctrlPr>
                        </m:sSubPr>
                        <m:e>
                          <m:r>
                            <a:rPr lang="en-US" sz="4800" i="1">
                              <a:latin typeface="Cambria Math" panose="02040503050406030204" pitchFamily="18" charset="0"/>
                            </a:rPr>
                            <m:t>𝑔</m:t>
                          </m:r>
                        </m:e>
                        <m:sub>
                          <m:r>
                            <a:rPr lang="en-US" sz="4800" i="1">
                              <a:latin typeface="Cambria Math" panose="02040503050406030204" pitchFamily="18" charset="0"/>
                            </a:rPr>
                            <m:t>𝑖</m:t>
                          </m:r>
                        </m:sub>
                      </m:sSub>
                      <m:d>
                        <m:dPr>
                          <m:ctrlPr>
                            <a:rPr lang="en-US" sz="4800" i="1">
                              <a:latin typeface="Cambria Math" panose="02040503050406030204" pitchFamily="18" charset="0"/>
                            </a:rPr>
                          </m:ctrlPr>
                        </m:dPr>
                        <m:e>
                          <m:r>
                            <a:rPr lang="en-US" sz="4800" i="1">
                              <a:latin typeface="Cambria Math" panose="02040503050406030204" pitchFamily="18" charset="0"/>
                            </a:rPr>
                            <m:t>𝑡</m:t>
                          </m:r>
                        </m:e>
                      </m:d>
                    </m:oMath>
                  </m:oMathPara>
                </a14:m>
                <a:endParaRPr lang="en-US" sz="4800" dirty="0"/>
              </a:p>
            </p:txBody>
          </p:sp>
        </mc:Choice>
        <mc:Fallback xmlns="">
          <p:sp>
            <p:nvSpPr>
              <p:cNvPr id="2" name="TextBox 1">
                <a:extLst>
                  <a:ext uri="{FF2B5EF4-FFF2-40B4-BE49-F238E27FC236}">
                    <a16:creationId xmlns:a16="http://schemas.microsoft.com/office/drawing/2014/main" id="{6834E860-E46F-4E3B-D3DE-C2A34E347730}"/>
                  </a:ext>
                </a:extLst>
              </p:cNvPr>
              <p:cNvSpPr txBox="1">
                <a:spLocks noRot="1" noChangeAspect="1" noMove="1" noResize="1" noEditPoints="1" noAdjustHandles="1" noChangeArrowheads="1" noChangeShapeType="1" noTextEdit="1"/>
              </p:cNvSpPr>
              <p:nvPr/>
            </p:nvSpPr>
            <p:spPr>
              <a:xfrm>
                <a:off x="2786744" y="1558220"/>
                <a:ext cx="5948808" cy="207691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851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47F04A6-E5A3-9211-8398-CBC1C8994FBA}"/>
              </a:ext>
            </a:extLst>
          </p:cNvPr>
          <p:cNvSpPr txBox="1">
            <a:spLocks/>
          </p:cNvSpPr>
          <p:nvPr/>
        </p:nvSpPr>
        <p:spPr>
          <a:xfrm>
            <a:off x="6934200" y="1408509"/>
            <a:ext cx="3255849" cy="86881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really only need these two lines</a:t>
            </a:r>
          </a:p>
        </p:txBody>
      </p:sp>
      <p:sp>
        <p:nvSpPr>
          <p:cNvPr id="9" name="Right Brace 8">
            <a:extLst>
              <a:ext uri="{FF2B5EF4-FFF2-40B4-BE49-F238E27FC236}">
                <a16:creationId xmlns:a16="http://schemas.microsoft.com/office/drawing/2014/main" id="{23FF57A9-D4B4-3444-CC4F-11D2D20BAC0A}"/>
              </a:ext>
            </a:extLst>
          </p:cNvPr>
          <p:cNvSpPr/>
          <p:nvPr/>
        </p:nvSpPr>
        <p:spPr>
          <a:xfrm>
            <a:off x="6585857" y="1240971"/>
            <a:ext cx="457200" cy="103635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4898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2317636" y="315049"/>
            <a:ext cx="6858003" cy="868819"/>
          </a:xfrm>
        </p:spPr>
        <p:txBody>
          <a:bodyPr/>
          <a:lstStyle/>
          <a:p>
            <a:pPr algn="ctr"/>
            <a:r>
              <a:rPr lang="en-US" dirty="0"/>
              <a:t>Hard part is to build G</a:t>
            </a:r>
          </a:p>
        </p:txBody>
      </p:sp>
      <p:pic>
        <p:nvPicPr>
          <p:cNvPr id="7" name="Picture 6">
            <a:extLst>
              <a:ext uri="{FF2B5EF4-FFF2-40B4-BE49-F238E27FC236}">
                <a16:creationId xmlns:a16="http://schemas.microsoft.com/office/drawing/2014/main" id="{E6D46B80-4A27-86EE-EE39-F7D73ABE9CC0}"/>
              </a:ext>
            </a:extLst>
          </p:cNvPr>
          <p:cNvPicPr>
            <a:picLocks noChangeAspect="1"/>
          </p:cNvPicPr>
          <p:nvPr/>
        </p:nvPicPr>
        <p:blipFill rotWithShape="1">
          <a:blip r:embed="rId2"/>
          <a:srcRect l="28661" t="33848" r="35089" b="33689"/>
          <a:stretch/>
        </p:blipFill>
        <p:spPr>
          <a:xfrm>
            <a:off x="97971" y="1600199"/>
            <a:ext cx="9622968" cy="4811486"/>
          </a:xfrm>
          <a:prstGeom prst="rect">
            <a:avLst/>
          </a:prstGeom>
        </p:spPr>
      </p:pic>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5B9F0D2F-8032-273E-80C6-D9F985E9A768}"/>
                  </a:ext>
                </a:extLst>
              </p:cNvPr>
              <p:cNvSpPr txBox="1">
                <a:spLocks/>
              </p:cNvSpPr>
              <p:nvPr/>
            </p:nvSpPr>
            <p:spPr>
              <a:xfrm>
                <a:off x="9578408" y="1272295"/>
                <a:ext cx="2744221" cy="2688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0000"/>
                    </a:solidFill>
                  </a:rPr>
                  <a:t>given </a:t>
                </a:r>
                <a14:m>
                  <m:oMath xmlns:m="http://schemas.openxmlformats.org/officeDocument/2006/math">
                    <m:r>
                      <a:rPr lang="en-US" sz="3600" b="0" i="1" smtClean="0">
                        <a:solidFill>
                          <a:srgbClr val="FF0000"/>
                        </a:solidFill>
                        <a:latin typeface="Cambria Math" panose="02040503050406030204" pitchFamily="18" charset="0"/>
                      </a:rPr>
                      <m:t>𝑀</m:t>
                    </m:r>
                  </m:oMath>
                </a14:m>
                <a:r>
                  <a:rPr lang="en-US" sz="3600" dirty="0">
                    <a:solidFill>
                      <a:srgbClr val="FF0000"/>
                    </a:solidFill>
                  </a:rPr>
                  <a:t> make list of evenly spaced</a:t>
                </a:r>
              </a:p>
              <a:p>
                <a:pPr algn="ct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𝑡</m:t>
                        </m:r>
                      </m:e>
                      <m:sub>
                        <m:r>
                          <a:rPr lang="en-US" sz="3600" b="0" i="1" smtClean="0">
                            <a:solidFill>
                              <a:srgbClr val="FF0000"/>
                            </a:solidFill>
                            <a:latin typeface="Cambria Math" panose="02040503050406030204" pitchFamily="18" charset="0"/>
                          </a:rPr>
                          <m:t>0</m:t>
                        </m:r>
                        <m:r>
                          <a:rPr lang="en-US" sz="3600" b="0" i="1" smtClean="0">
                            <a:solidFill>
                              <a:srgbClr val="FF0000"/>
                            </a:solidFill>
                            <a:latin typeface="Cambria Math" panose="02040503050406030204" pitchFamily="18" charset="0"/>
                          </a:rPr>
                          <m:t>𝑖</m:t>
                        </m:r>
                      </m:sub>
                    </m:sSub>
                  </m:oMath>
                </a14:m>
                <a:r>
                  <a:rPr lang="en-US" sz="3600" dirty="0">
                    <a:solidFill>
                      <a:srgbClr val="FF0000"/>
                    </a:solidFill>
                  </a:rPr>
                  <a:t>s</a:t>
                </a:r>
              </a:p>
            </p:txBody>
          </p:sp>
        </mc:Choice>
        <mc:Fallback xmlns="">
          <p:sp>
            <p:nvSpPr>
              <p:cNvPr id="10" name="Title 1">
                <a:extLst>
                  <a:ext uri="{FF2B5EF4-FFF2-40B4-BE49-F238E27FC236}">
                    <a16:creationId xmlns:a16="http://schemas.microsoft.com/office/drawing/2014/main" id="{5B9F0D2F-8032-273E-80C6-D9F985E9A768}"/>
                  </a:ext>
                </a:extLst>
              </p:cNvPr>
              <p:cNvSpPr txBox="1">
                <a:spLocks noRot="1" noChangeAspect="1" noMove="1" noResize="1" noEditPoints="1" noAdjustHandles="1" noChangeArrowheads="1" noChangeShapeType="1" noTextEdit="1"/>
              </p:cNvSpPr>
              <p:nvPr/>
            </p:nvSpPr>
            <p:spPr>
              <a:xfrm>
                <a:off x="9578408" y="1272295"/>
                <a:ext cx="2744221" cy="2688770"/>
              </a:xfrm>
              <a:prstGeom prst="rect">
                <a:avLst/>
              </a:prstGeom>
              <a:blipFill>
                <a:blip r:embed="rId3"/>
                <a:stretch>
                  <a:fillRect t="-3175" r="-2222" b="-6122"/>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A440498E-17DB-A706-73A8-FA89268E49BF}"/>
              </a:ext>
            </a:extLst>
          </p:cNvPr>
          <p:cNvSpPr/>
          <p:nvPr/>
        </p:nvSpPr>
        <p:spPr>
          <a:xfrm>
            <a:off x="9121208" y="1600198"/>
            <a:ext cx="510609" cy="2569031"/>
          </a:xfrm>
          <a:prstGeom prst="rightBrace">
            <a:avLst>
              <a:gd name="adj1" fmla="val 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2A8E7780-FE91-C9C0-19EE-E733281F3A75}"/>
              </a:ext>
            </a:extLst>
          </p:cNvPr>
          <p:cNvSpPr/>
          <p:nvPr/>
        </p:nvSpPr>
        <p:spPr>
          <a:xfrm>
            <a:off x="9121208" y="4950785"/>
            <a:ext cx="457200" cy="14609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7D2AA913-777C-0BC3-FF37-F0B110AA4212}"/>
                  </a:ext>
                </a:extLst>
              </p:cNvPr>
              <p:cNvSpPr txBox="1">
                <a:spLocks/>
              </p:cNvSpPr>
              <p:nvPr/>
            </p:nvSpPr>
            <p:spPr>
              <a:xfrm>
                <a:off x="9654608" y="4169230"/>
                <a:ext cx="2744221" cy="2688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0000"/>
                    </a:solidFill>
                  </a:rPr>
                  <a:t>set </a:t>
                </a:r>
                <a14:m>
                  <m:oMath xmlns:m="http://schemas.openxmlformats.org/officeDocument/2006/math">
                    <m:r>
                      <a:rPr lang="en-US" sz="3600" b="0" i="1" smtClean="0">
                        <a:solidFill>
                          <a:srgbClr val="FF0000"/>
                        </a:solidFill>
                        <a:latin typeface="Cambria Math" panose="02040503050406030204" pitchFamily="18" charset="0"/>
                      </a:rPr>
                      <m:t>𝑖</m:t>
                    </m:r>
                  </m:oMath>
                </a14:m>
                <a:r>
                  <a:rPr lang="en-US" sz="3600" dirty="0">
                    <a:solidFill>
                      <a:srgbClr val="FF0000"/>
                    </a:solidFill>
                  </a:rPr>
                  <a:t>th column of </a:t>
                </a:r>
                <a14:m>
                  <m:oMath xmlns:m="http://schemas.openxmlformats.org/officeDocument/2006/math">
                    <m:r>
                      <a:rPr lang="en-US" sz="3600" b="1" i="0" smtClean="0">
                        <a:solidFill>
                          <a:srgbClr val="FF0000"/>
                        </a:solidFill>
                        <a:latin typeface="Cambria Math" panose="02040503050406030204" pitchFamily="18" charset="0"/>
                      </a:rPr>
                      <m:t>𝐆</m:t>
                    </m:r>
                  </m:oMath>
                </a14:m>
                <a:r>
                  <a:rPr lang="en-US" sz="3600" dirty="0">
                    <a:solidFill>
                      <a:srgbClr val="FF0000"/>
                    </a:solidFill>
                  </a:rPr>
                  <a:t> to</a:t>
                </a:r>
              </a:p>
              <a:p>
                <a:pPr algn="ctr"/>
                <a:r>
                  <a:rPr lang="en-US" sz="3600" dirty="0">
                    <a:solidFill>
                      <a:srgbClr val="FF0000"/>
                    </a:solidFill>
                  </a:rPr>
                  <a:t>Gaussian</a:t>
                </a:r>
              </a:p>
              <a:p>
                <a:pPr algn="ctr"/>
                <a14:m>
                  <m:oMath xmlns:m="http://schemas.openxmlformats.org/officeDocument/2006/math">
                    <m:sSub>
                      <m:sSubPr>
                        <m:ctrlPr>
                          <a:rPr lang="en-US"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𝑔</m:t>
                        </m:r>
                      </m:e>
                      <m:sub>
                        <m:r>
                          <a:rPr lang="en-US" sz="3600" b="0" i="1" smtClean="0">
                            <a:solidFill>
                              <a:srgbClr val="FF0000"/>
                            </a:solidFill>
                            <a:latin typeface="Cambria Math" panose="02040503050406030204" pitchFamily="18" charset="0"/>
                          </a:rPr>
                          <m:t>𝑖</m:t>
                        </m:r>
                      </m:sub>
                    </m:sSub>
                    <m:r>
                      <a:rPr lang="en-US" sz="3600" b="0" i="1" smtClean="0">
                        <a:solidFill>
                          <a:srgbClr val="FF0000"/>
                        </a:solidFill>
                        <a:latin typeface="Cambria Math" panose="02040503050406030204" pitchFamily="18" charset="0"/>
                      </a:rPr>
                      <m:t>(</m:t>
                    </m:r>
                    <m:r>
                      <a:rPr lang="en-US" sz="3600" b="0" i="1" smtClean="0">
                        <a:solidFill>
                          <a:srgbClr val="FF0000"/>
                        </a:solidFill>
                        <a:latin typeface="Cambria Math" panose="02040503050406030204" pitchFamily="18" charset="0"/>
                      </a:rPr>
                      <m:t>𝑡</m:t>
                    </m:r>
                    <m:r>
                      <a:rPr lang="en-US" sz="3600" b="0" i="1" smtClean="0">
                        <a:solidFill>
                          <a:srgbClr val="FF0000"/>
                        </a:solidFill>
                        <a:latin typeface="Cambria Math" panose="02040503050406030204" pitchFamily="18" charset="0"/>
                      </a:rPr>
                      <m:t>)</m:t>
                    </m:r>
                  </m:oMath>
                </a14:m>
                <a:r>
                  <a:rPr lang="en-US" sz="3600" dirty="0">
                    <a:solidFill>
                      <a:srgbClr val="FF0000"/>
                    </a:solidFill>
                  </a:rPr>
                  <a:t> </a:t>
                </a:r>
              </a:p>
            </p:txBody>
          </p:sp>
        </mc:Choice>
        <mc:Fallback xmlns="">
          <p:sp>
            <p:nvSpPr>
              <p:cNvPr id="13" name="Title 1">
                <a:extLst>
                  <a:ext uri="{FF2B5EF4-FFF2-40B4-BE49-F238E27FC236}">
                    <a16:creationId xmlns:a16="http://schemas.microsoft.com/office/drawing/2014/main" id="{7D2AA913-777C-0BC3-FF37-F0B110AA4212}"/>
                  </a:ext>
                </a:extLst>
              </p:cNvPr>
              <p:cNvSpPr txBox="1">
                <a:spLocks noRot="1" noChangeAspect="1" noMove="1" noResize="1" noEditPoints="1" noAdjustHandles="1" noChangeArrowheads="1" noChangeShapeType="1" noTextEdit="1"/>
              </p:cNvSpPr>
              <p:nvPr/>
            </p:nvSpPr>
            <p:spPr>
              <a:xfrm>
                <a:off x="9654608" y="4169230"/>
                <a:ext cx="2744221" cy="2688770"/>
              </a:xfrm>
              <a:prstGeom prst="rect">
                <a:avLst/>
              </a:prstGeom>
              <a:blipFill>
                <a:blip r:embed="rId4"/>
                <a:stretch>
                  <a:fillRect l="-1333" t="-3175"/>
                </a:stretch>
              </a:blipFill>
            </p:spPr>
            <p:txBody>
              <a:bodyPr/>
              <a:lstStyle/>
              <a:p>
                <a:r>
                  <a:rPr lang="en-US">
                    <a:noFill/>
                  </a:rPr>
                  <a:t> </a:t>
                </a:r>
              </a:p>
            </p:txBody>
          </p:sp>
        </mc:Fallback>
      </mc:AlternateContent>
    </p:spTree>
    <p:extLst>
      <p:ext uri="{BB962C8B-B14F-4D97-AF65-F5344CB8AC3E}">
        <p14:creationId xmlns:p14="http://schemas.microsoft.com/office/powerpoint/2010/main" val="204907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147F04A6-E5A3-9211-8398-CBC1C8994FBA}"/>
              </a:ext>
            </a:extLst>
          </p:cNvPr>
          <p:cNvSpPr txBox="1">
            <a:spLocks/>
          </p:cNvSpPr>
          <p:nvPr/>
        </p:nvSpPr>
        <p:spPr>
          <a:xfrm>
            <a:off x="6934200" y="1408509"/>
            <a:ext cx="3255849" cy="86881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really only need these two lines</a:t>
            </a:r>
          </a:p>
        </p:txBody>
      </p:sp>
    </p:spTree>
    <p:extLst>
      <p:ext uri="{BB962C8B-B14F-4D97-AF65-F5344CB8AC3E}">
        <p14:creationId xmlns:p14="http://schemas.microsoft.com/office/powerpoint/2010/main" val="270234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1153312" y="1148097"/>
            <a:ext cx="10795820" cy="4401205"/>
          </a:xfrm>
          <a:prstGeom prst="rect">
            <a:avLst/>
          </a:prstGeom>
          <a:noFill/>
        </p:spPr>
        <p:txBody>
          <a:bodyPr wrap="square" rtlCol="0">
            <a:spAutoFit/>
          </a:bodyPr>
          <a:lstStyle/>
          <a:p>
            <a:pPr algn="ctr"/>
            <a:r>
              <a:rPr lang="en-US" sz="4000" b="1" dirty="0"/>
              <a:t>today:</a:t>
            </a:r>
          </a:p>
          <a:p>
            <a:pPr algn="ctr"/>
            <a:endParaRPr lang="en-US" sz="4000" b="1" dirty="0"/>
          </a:p>
          <a:p>
            <a:pPr algn="ctr"/>
            <a:r>
              <a:rPr lang="en-US" sz="4000" b="1" dirty="0"/>
              <a:t>Climate Data Discussion</a:t>
            </a:r>
          </a:p>
          <a:p>
            <a:pPr algn="ctr"/>
            <a:endParaRPr lang="en-US" sz="4000" b="1" dirty="0"/>
          </a:p>
          <a:p>
            <a:pPr algn="ctr"/>
            <a:r>
              <a:rPr lang="en-US" sz="4000" b="1" dirty="0"/>
              <a:t>smoothing with least squares</a:t>
            </a:r>
          </a:p>
          <a:p>
            <a:pPr algn="ctr"/>
            <a:endParaRPr lang="en-US" sz="4000" b="1" dirty="0"/>
          </a:p>
          <a:p>
            <a:pPr algn="ctr"/>
            <a:r>
              <a:rPr lang="en-US" sz="4000" b="1" dirty="0"/>
              <a:t>sine &amp; cosine components with least squares</a:t>
            </a:r>
          </a:p>
        </p:txBody>
      </p:sp>
    </p:spTree>
    <p:extLst>
      <p:ext uri="{BB962C8B-B14F-4D97-AF65-F5344CB8AC3E}">
        <p14:creationId xmlns:p14="http://schemas.microsoft.com/office/powerpoint/2010/main" val="335797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756-CEA9-AF53-C5D1-7BDC933E9E9F}"/>
              </a:ext>
            </a:extLst>
          </p:cNvPr>
          <p:cNvSpPr>
            <a:spLocks noGrp="1"/>
          </p:cNvSpPr>
          <p:nvPr>
            <p:ph type="title"/>
          </p:nvPr>
        </p:nvSpPr>
        <p:spPr>
          <a:xfrm>
            <a:off x="3090522" y="86449"/>
            <a:ext cx="6858003" cy="868819"/>
          </a:xfrm>
        </p:spPr>
        <p:txBody>
          <a:bodyPr/>
          <a:lstStyle/>
          <a:p>
            <a:pPr algn="ctr"/>
            <a:r>
              <a:rPr lang="en-US" dirty="0"/>
              <a:t>least-squares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CE3CB1-8873-03FA-2E9C-02E6F08E5ACB}"/>
                  </a:ext>
                </a:extLst>
              </p:cNvPr>
              <p:cNvSpPr>
                <a:spLocks noGrp="1"/>
              </p:cNvSpPr>
              <p:nvPr>
                <p:ph idx="1"/>
              </p:nvPr>
            </p:nvSpPr>
            <p:spPr>
              <a:xfrm>
                <a:off x="1676400" y="811833"/>
                <a:ext cx="10515600" cy="5959718"/>
              </a:xfrm>
            </p:spPr>
            <p:txBody>
              <a:bodyPr>
                <a:noAutofit/>
              </a:bodyPr>
              <a:lstStyle/>
              <a:p>
                <a:pPr marL="0" indent="0">
                  <a:lnSpc>
                    <a:spcPct val="150000"/>
                  </a:lnSpc>
                  <a:spcBef>
                    <a:spcPts val="500"/>
                  </a:spcBef>
                  <a:buNone/>
                </a:pPr>
                <a14:m>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0" i="1" smtClean="0">
                            <a:latin typeface="Cambria Math" panose="02040503050406030204" pitchFamily="18" charset="0"/>
                          </a:rPr>
                          <m:t>𝑒𝑠𝑡</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𝐆</m:t>
                        </m:r>
                      </m:e>
                      <m:sup>
                        <m:r>
                          <a:rPr lang="en-US" sz="3200" i="1">
                            <a:latin typeface="Cambria Math" panose="02040503050406030204" pitchFamily="18" charset="0"/>
                          </a:rPr>
                          <m:t>𝑇</m:t>
                        </m:r>
                      </m:sup>
                    </m:sSup>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i="0" smtClean="0">
                            <a:latin typeface="Cambria Math" panose="02040503050406030204" pitchFamily="18" charset="0"/>
                          </a:rPr>
                          <m:t>𝐝</m:t>
                        </m:r>
                      </m:e>
                      <m:sup>
                        <m:r>
                          <a:rPr lang="en-US" sz="3200" b="0" i="1" smtClean="0">
                            <a:latin typeface="Cambria Math" panose="02040503050406030204" pitchFamily="18" charset="0"/>
                          </a:rPr>
                          <m:t>𝑜𝑏𝑠</m:t>
                        </m:r>
                      </m:sup>
                    </m:sSup>
                  </m:oMath>
                </a14:m>
                <a:endParaRPr lang="en-US" sz="3200" dirty="0"/>
              </a:p>
              <a:p>
                <a:pPr marL="0" indent="0">
                  <a:lnSpc>
                    <a:spcPct val="150000"/>
                  </a:lnSpc>
                  <a:spcBef>
                    <a:spcPts val="500"/>
                  </a:spcBef>
                  <a:buNone/>
                </a:pP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r>
                      <a:rPr lang="en-US" sz="3200" b="1" i="0" smtClean="0">
                        <a:latin typeface="Cambria Math" panose="02040503050406030204" pitchFamily="18" charset="0"/>
                      </a:rPr>
                      <m:t>=</m:t>
                    </m:r>
                    <m:r>
                      <a:rPr lang="en-US" sz="3200" b="1" smtClean="0">
                        <a:latin typeface="Cambria Math" panose="02040503050406030204" pitchFamily="18" charset="0"/>
                      </a:rPr>
                      <m:t>𝐆</m:t>
                    </m:r>
                  </m:oMath>
                </a14:m>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b="1">
                            <a:latin typeface="Cambria Math" panose="02040503050406030204" pitchFamily="18" charset="0"/>
                          </a:rPr>
                          <m:t>𝐦</m:t>
                        </m:r>
                      </m:e>
                      <m:sup>
                        <m:r>
                          <a:rPr lang="en-US" sz="3200" i="1">
                            <a:latin typeface="Cambria Math" panose="02040503050406030204" pitchFamily="18" charset="0"/>
                          </a:rPr>
                          <m:t>𝑒𝑠𝑡</m:t>
                        </m:r>
                      </m:sup>
                    </m:sSup>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𝐞</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i="1">
                              <a:latin typeface="Cambria Math" panose="02040503050406030204" pitchFamily="18" charset="0"/>
                            </a:rPr>
                            <m:t>𝑜𝑏𝑠</m:t>
                          </m:r>
                        </m:sup>
                      </m:sSup>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a:latin typeface="Cambria Math" panose="02040503050406030204" pitchFamily="18" charset="0"/>
                            </a:rPr>
                            <m:t>𝐝</m:t>
                          </m:r>
                        </m:e>
                        <m:sup>
                          <m:r>
                            <a:rPr lang="en-US" sz="3200" b="0" i="1" smtClean="0">
                              <a:latin typeface="Cambria Math" panose="02040503050406030204" pitchFamily="18" charset="0"/>
                            </a:rPr>
                            <m:t>𝑝𝑟𝑒</m:t>
                          </m:r>
                        </m:sup>
                      </m:sSup>
                    </m:oMath>
                  </m:oMathPara>
                </a14:m>
                <a:endParaRPr lang="en-US" sz="3200" dirty="0"/>
              </a:p>
              <a:p>
                <a:pPr marL="0" indent="0">
                  <a:lnSpc>
                    <a:spcPct val="150000"/>
                  </a:lnSpc>
                  <a:spcBef>
                    <a:spcPts val="500"/>
                  </a:spcBef>
                  <a:buNone/>
                </a:pP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b="1" i="0" smtClean="0">
                            <a:latin typeface="Cambria Math" panose="02040503050406030204" pitchFamily="18" charset="0"/>
                          </a:rPr>
                          <m:t>𝐞</m:t>
                        </m:r>
                      </m:e>
                      <m:sup>
                        <m:r>
                          <a:rPr lang="en-US" sz="3200" b="0" i="1" smtClean="0">
                            <a:latin typeface="Cambria Math" panose="02040503050406030204" pitchFamily="18" charset="0"/>
                          </a:rPr>
                          <m:t>𝑇</m:t>
                        </m:r>
                      </m:sup>
                    </m:sSup>
                  </m:oMath>
                </a14:m>
                <a:r>
                  <a:rPr lang="en-US" sz="3200" b="1" dirty="0"/>
                  <a:t> </a:t>
                </a:r>
                <a14:m>
                  <m:oMath xmlns:m="http://schemas.openxmlformats.org/officeDocument/2006/math">
                    <m:r>
                      <a:rPr lang="en-US" sz="3200" b="1">
                        <a:latin typeface="Cambria Math" panose="02040503050406030204" pitchFamily="18" charset="0"/>
                      </a:rPr>
                      <m:t>𝐞</m:t>
                    </m:r>
                  </m:oMath>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𝑑</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𝑁</m:t>
                          </m:r>
                          <m:r>
                            <a:rPr lang="en-US" sz="3200" b="0" i="1" smtClean="0">
                              <a:latin typeface="Cambria Math" panose="02040503050406030204" pitchFamily="18" charset="0"/>
                            </a:rPr>
                            <m:t>−</m:t>
                          </m:r>
                          <m:r>
                            <a:rPr lang="en-US" sz="3200" b="0" i="1" smtClean="0">
                              <a:latin typeface="Cambria Math" panose="02040503050406030204" pitchFamily="18" charset="0"/>
                            </a:rPr>
                            <m:t>𝑀</m:t>
                          </m:r>
                        </m:e>
                      </m:d>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r>
                        <a:rPr lang="en-US" sz="3200" b="1" i="0" smtClean="0">
                          <a:latin typeface="Cambria Math" panose="02040503050406030204" pitchFamily="18" charset="0"/>
                        </a:rPr>
                        <m:t>𝐂</m:t>
                      </m:r>
                      <m:r>
                        <a:rPr lang="en-US" sz="3200" b="0" i="1" smtClean="0">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𝜎</m:t>
                          </m:r>
                        </m:e>
                        <m:sub>
                          <m:r>
                            <a:rPr lang="en-US" sz="3200" i="1">
                              <a:latin typeface="Cambria Math" panose="02040503050406030204" pitchFamily="18" charset="0"/>
                            </a:rPr>
                            <m:t>𝑑</m:t>
                          </m:r>
                        </m:sub>
                        <m:sup>
                          <m:r>
                            <a:rPr lang="en-US" sz="3200" i="1">
                              <a:latin typeface="Cambria Math" panose="02040503050406030204" pitchFamily="18" charset="0"/>
                            </a:rPr>
                            <m:t>2</m:t>
                          </m:r>
                        </m:sup>
                      </m:sSubSup>
                      <m:sSup>
                        <m:sSupPr>
                          <m:ctrlPr>
                            <a:rPr lang="en-US" sz="3200" b="0" i="1" smtClean="0">
                              <a:latin typeface="Cambria Math" panose="02040503050406030204" pitchFamily="18" charset="0"/>
                            </a:rPr>
                          </m:ctrlPr>
                        </m:sSupPr>
                        <m:e>
                          <m:d>
                            <m:dPr>
                              <m:begChr m:val="["/>
                              <m:endChr m:val="]"/>
                              <m:ctrlPr>
                                <a:rPr lang="en-US" sz="3200" b="0" i="1" smtClean="0">
                                  <a:latin typeface="Cambria Math" panose="02040503050406030204" pitchFamily="18" charset="0"/>
                                </a:rPr>
                              </m:ctrlPr>
                            </m:dPr>
                            <m:e>
                              <m:sSup>
                                <m:sSupPr>
                                  <m:ctrlPr>
                                    <a:rPr lang="en-US" sz="3200" b="0" i="1" smtClean="0">
                                      <a:latin typeface="Cambria Math" panose="02040503050406030204" pitchFamily="18" charset="0"/>
                                    </a:rPr>
                                  </m:ctrlPr>
                                </m:sSupPr>
                                <m:e>
                                  <m:r>
                                    <a:rPr lang="en-US" sz="3200" b="1" i="0" smtClean="0">
                                      <a:latin typeface="Cambria Math" panose="02040503050406030204" pitchFamily="18" charset="0"/>
                                    </a:rPr>
                                    <m:t>𝐆</m:t>
                                  </m:r>
                                </m:e>
                                <m:sup>
                                  <m:r>
                                    <a:rPr lang="en-US" sz="3200" b="0" i="1" smtClean="0">
                                      <a:latin typeface="Cambria Math" panose="02040503050406030204" pitchFamily="18" charset="0"/>
                                    </a:rPr>
                                    <m:t>𝑇</m:t>
                                  </m:r>
                                </m:sup>
                              </m:sSup>
                              <m:r>
                                <a:rPr lang="en-US" sz="3200" b="1">
                                  <a:latin typeface="Cambria Math" panose="02040503050406030204" pitchFamily="18" charset="0"/>
                                </a:rPr>
                                <m:t>𝐆</m:t>
                              </m:r>
                            </m:e>
                          </m:d>
                        </m:e>
                        <m:sup>
                          <m:r>
                            <a:rPr lang="en-US" sz="3200" b="0" i="1" smtClean="0">
                              <a:latin typeface="Cambria Math" panose="02040503050406030204" pitchFamily="18" charset="0"/>
                            </a:rPr>
                            <m:t>−1</m:t>
                          </m:r>
                        </m:sup>
                      </m:sSup>
                    </m:oMath>
                  </m:oMathPara>
                </a14:m>
                <a:endParaRPr lang="en-US" sz="3200" dirty="0"/>
              </a:p>
              <a:p>
                <a:pPr marL="0" indent="0">
                  <a:lnSpc>
                    <a:spcPct val="150000"/>
                  </a:lnSpc>
                  <a:spcBef>
                    <a:spcPts val="500"/>
                  </a:spcBef>
                  <a:buNone/>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sub>
                      </m:sSub>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2 </m:t>
                      </m:r>
                      <m:rad>
                        <m:radPr>
                          <m:degHide m:val="on"/>
                          <m:ctrlPr>
                            <a:rPr lang="en-US" sz="3200" i="1">
                              <a:latin typeface="Cambria Math" panose="02040503050406030204" pitchFamily="18" charset="0"/>
                              <a:ea typeface="Cambria Math" panose="02040503050406030204" pitchFamily="18" charset="0"/>
                            </a:rPr>
                          </m:ctrlPr>
                        </m:radPr>
                        <m:deg/>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𝐶</m:t>
                              </m:r>
                            </m:e>
                            <m:sub>
                              <m:r>
                                <a:rPr lang="en-US" sz="3200" i="1">
                                  <a:latin typeface="Cambria Math" panose="02040503050406030204" pitchFamily="18" charset="0"/>
                                  <a:ea typeface="Cambria Math" panose="02040503050406030204" pitchFamily="18" charset="0"/>
                                </a:rPr>
                                <m:t>𝑖𝑖</m:t>
                              </m:r>
                            </m:sub>
                          </m:sSub>
                        </m:e>
                      </m:rad>
                      <m:r>
                        <a:rPr lang="en-US" sz="3200" i="1">
                          <a:latin typeface="Cambria Math" panose="02040503050406030204" pitchFamily="18" charset="0"/>
                          <a:ea typeface="Cambria Math" panose="02040503050406030204" pitchFamily="18" charset="0"/>
                        </a:rPr>
                        <m:t>  (95% </m:t>
                      </m:r>
                      <m:r>
                        <m:rPr>
                          <m:sty m:val="p"/>
                        </m:rPr>
                        <a:rPr lang="en-US" sz="3200">
                          <a:latin typeface="Cambria Math" panose="02040503050406030204" pitchFamily="18" charset="0"/>
                          <a:ea typeface="Cambria Math" panose="02040503050406030204" pitchFamily="18" charset="0"/>
                        </a:rPr>
                        <m:t>co</m:t>
                      </m:r>
                      <m:r>
                        <m:rPr>
                          <m:sty m:val="p"/>
                        </m:rPr>
                        <a:rPr lang="en-US" sz="3200" b="0" i="0" smtClean="0">
                          <a:latin typeface="Cambria Math" panose="02040503050406030204" pitchFamily="18" charset="0"/>
                          <a:ea typeface="Cambria Math" panose="02040503050406030204" pitchFamily="18" charset="0"/>
                        </a:rPr>
                        <m:t>n</m:t>
                      </m:r>
                      <m:r>
                        <m:rPr>
                          <m:sty m:val="p"/>
                        </m:rPr>
                        <a:rPr lang="en-US" sz="3200">
                          <a:latin typeface="Cambria Math" panose="02040503050406030204" pitchFamily="18" charset="0"/>
                          <a:ea typeface="Cambria Math" panose="02040503050406030204" pitchFamily="18" charset="0"/>
                        </a:rPr>
                        <m:t>fidence</m:t>
                      </m:r>
                      <m:r>
                        <a:rPr lang="en-US" sz="3200" i="1">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3" name="Content Placeholder 2">
                <a:extLst>
                  <a:ext uri="{FF2B5EF4-FFF2-40B4-BE49-F238E27FC236}">
                    <a16:creationId xmlns:a16="http://schemas.microsoft.com/office/drawing/2014/main" id="{AFCE3CB1-8873-03FA-2E9C-02E6F08E5ACB}"/>
                  </a:ext>
                </a:extLst>
              </p:cNvPr>
              <p:cNvSpPr>
                <a:spLocks noGrp="1" noRot="1" noChangeAspect="1" noMove="1" noResize="1" noEditPoints="1" noAdjustHandles="1" noChangeArrowheads="1" noChangeShapeType="1" noTextEdit="1"/>
              </p:cNvSpPr>
              <p:nvPr>
                <p:ph idx="1"/>
              </p:nvPr>
            </p:nvSpPr>
            <p:spPr>
              <a:xfrm>
                <a:off x="1676400" y="811833"/>
                <a:ext cx="10515600" cy="595971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147F04A6-E5A3-9211-8398-CBC1C8994FBA}"/>
                  </a:ext>
                </a:extLst>
              </p:cNvPr>
              <p:cNvSpPr txBox="1">
                <a:spLocks/>
              </p:cNvSpPr>
              <p:nvPr/>
            </p:nvSpPr>
            <p:spPr>
              <a:xfrm>
                <a:off x="6692676" y="1408508"/>
                <a:ext cx="5248953" cy="4469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rPr>
                  <a:t>one nuisance:</a:t>
                </a:r>
                <a:br>
                  <a:rPr lang="en-US" dirty="0">
                    <a:solidFill>
                      <a:srgbClr val="FF0000"/>
                    </a:solidFill>
                  </a:rPr>
                </a:br>
                <a:r>
                  <a:rPr lang="en-US" dirty="0">
                    <a:solidFill>
                      <a:srgbClr val="FF0000"/>
                    </a:solidFill>
                  </a:rPr>
                  <a:t>want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𝑑</m:t>
                        </m:r>
                      </m:e>
                      <m:sup>
                        <m:r>
                          <a:rPr lang="en-US" b="0" i="1" smtClean="0">
                            <a:solidFill>
                              <a:srgbClr val="FF0000"/>
                            </a:solidFill>
                            <a:latin typeface="Cambria Math" panose="02040503050406030204" pitchFamily="18" charset="0"/>
                          </a:rPr>
                          <m:t>𝑝𝑟𝑒</m:t>
                        </m:r>
                      </m:sup>
                    </m:sSup>
                    <m:d>
                      <m:dPr>
                        <m:ctrlPr>
                          <a:rPr lang="en-US"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oMath>
                </a14:m>
                <a:endParaRPr lang="en-US" dirty="0">
                  <a:solidFill>
                    <a:srgbClr val="FF0000"/>
                  </a:solidFill>
                </a:endParaRPr>
              </a:p>
              <a:p>
                <a:pPr algn="ctr"/>
                <a:r>
                  <a:rPr lang="en-US" dirty="0">
                    <a:solidFill>
                      <a:srgbClr val="FF0000"/>
                    </a:solidFill>
                  </a:rPr>
                  <a:t>for evenly spaces </a:t>
                </a:r>
                <a14:m>
                  <m:oMath xmlns:m="http://schemas.openxmlformats.org/officeDocument/2006/math">
                    <m:r>
                      <a:rPr lang="en-US" b="0" i="1" smtClean="0">
                        <a:solidFill>
                          <a:srgbClr val="FF0000"/>
                        </a:solidFill>
                        <a:latin typeface="Cambria Math" panose="02040503050406030204" pitchFamily="18" charset="0"/>
                      </a:rPr>
                      <m:t>𝑡</m:t>
                    </m:r>
                  </m:oMath>
                </a14:m>
                <a:r>
                  <a:rPr lang="en-US" dirty="0">
                    <a:solidFill>
                      <a:srgbClr val="FF0000"/>
                    </a:solidFill>
                  </a:rPr>
                  <a:t>s</a:t>
                </a:r>
              </a:p>
              <a:p>
                <a:pPr algn="ctr"/>
                <a:r>
                  <a:rPr lang="en-US" dirty="0">
                    <a:solidFill>
                      <a:srgbClr val="FF0000"/>
                    </a:solidFill>
                  </a:rPr>
                  <a:t>not just </a:t>
                </a:r>
                <a14:m>
                  <m:oMath xmlns:m="http://schemas.openxmlformats.org/officeDocument/2006/math">
                    <m:r>
                      <a:rPr lang="en-US" b="0" i="1" smtClean="0">
                        <a:solidFill>
                          <a:srgbClr val="FF0000"/>
                        </a:solidFill>
                        <a:latin typeface="Cambria Math" panose="02040503050406030204" pitchFamily="18" charset="0"/>
                      </a:rPr>
                      <m:t>𝑡</m:t>
                    </m:r>
                  </m:oMath>
                </a14:m>
                <a:r>
                  <a:rPr lang="en-US" dirty="0">
                    <a:solidFill>
                      <a:srgbClr val="FF0000"/>
                    </a:solidFill>
                  </a:rPr>
                  <a:t>s of data</a:t>
                </a:r>
              </a:p>
              <a:p>
                <a:pPr algn="ctr"/>
                <a:r>
                  <a:rPr lang="en-US" dirty="0">
                    <a:solidFill>
                      <a:srgbClr val="FF0000"/>
                    </a:solidFill>
                  </a:rPr>
                  <a:t>so must</a:t>
                </a:r>
              </a:p>
              <a:p>
                <a:pPr algn="ctr"/>
                <a:r>
                  <a:rPr lang="en-US" dirty="0">
                    <a:solidFill>
                      <a:srgbClr val="FF0000"/>
                    </a:solidFill>
                  </a:rPr>
                  <a:t>evaluate summation</a:t>
                </a:r>
              </a:p>
              <a:p>
                <a:pPr algn="ctr"/>
                <a:r>
                  <a:rPr lang="en-US" dirty="0">
                    <a:solidFill>
                      <a:srgbClr val="FF0000"/>
                    </a:solidFill>
                  </a:rPr>
                  <a:t>“manually”</a:t>
                </a:r>
              </a:p>
              <a:p>
                <a:pPr algn="ctr"/>
                <a:endParaRPr lang="en-US" dirty="0">
                  <a:solidFill>
                    <a:srgbClr val="FF0000"/>
                  </a:solidFill>
                </a:endParaRPr>
              </a:p>
            </p:txBody>
          </p:sp>
        </mc:Choice>
        <mc:Fallback xmlns="">
          <p:sp>
            <p:nvSpPr>
              <p:cNvPr id="8" name="Title 1">
                <a:extLst>
                  <a:ext uri="{FF2B5EF4-FFF2-40B4-BE49-F238E27FC236}">
                    <a16:creationId xmlns:a16="http://schemas.microsoft.com/office/drawing/2014/main" id="{147F04A6-E5A3-9211-8398-CBC1C8994FBA}"/>
                  </a:ext>
                </a:extLst>
              </p:cNvPr>
              <p:cNvSpPr txBox="1">
                <a:spLocks noRot="1" noChangeAspect="1" noMove="1" noResize="1" noEditPoints="1" noAdjustHandles="1" noChangeArrowheads="1" noChangeShapeType="1" noTextEdit="1"/>
              </p:cNvSpPr>
              <p:nvPr/>
            </p:nvSpPr>
            <p:spPr>
              <a:xfrm>
                <a:off x="6692676" y="1408508"/>
                <a:ext cx="5248953" cy="4469778"/>
              </a:xfrm>
              <a:prstGeom prst="rect">
                <a:avLst/>
              </a:prstGeom>
              <a:blipFill>
                <a:blip r:embed="rId3"/>
                <a:stretch>
                  <a:fillRect l="-116" t="-9277"/>
                </a:stretch>
              </a:blipFill>
            </p:spPr>
            <p:txBody>
              <a:bodyPr/>
              <a:lstStyle/>
              <a:p>
                <a:r>
                  <a:rPr lang="en-US">
                    <a:noFill/>
                  </a:rPr>
                  <a:t> </a:t>
                </a:r>
              </a:p>
            </p:txBody>
          </p:sp>
        </mc:Fallback>
      </mc:AlternateContent>
      <p:sp>
        <p:nvSpPr>
          <p:cNvPr id="4" name="Arrow: Left 3">
            <a:extLst>
              <a:ext uri="{FF2B5EF4-FFF2-40B4-BE49-F238E27FC236}">
                <a16:creationId xmlns:a16="http://schemas.microsoft.com/office/drawing/2014/main" id="{00D6A398-49FE-E0EB-CE2E-86A6765657F6}"/>
              </a:ext>
            </a:extLst>
          </p:cNvPr>
          <p:cNvSpPr/>
          <p:nvPr/>
        </p:nvSpPr>
        <p:spPr>
          <a:xfrm>
            <a:off x="4746172" y="1959428"/>
            <a:ext cx="1469571" cy="317899"/>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27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D15A03-FD64-E441-7555-CC2D39CFAD7B}"/>
              </a:ext>
            </a:extLst>
          </p:cNvPr>
          <p:cNvPicPr>
            <a:picLocks noChangeAspect="1"/>
          </p:cNvPicPr>
          <p:nvPr/>
        </p:nvPicPr>
        <p:blipFill rotWithShape="1">
          <a:blip r:embed="rId2"/>
          <a:srcRect l="29107" t="38006" r="29643" b="38007"/>
          <a:stretch/>
        </p:blipFill>
        <p:spPr>
          <a:xfrm>
            <a:off x="228599" y="1317170"/>
            <a:ext cx="12103598" cy="3929744"/>
          </a:xfrm>
          <a:prstGeom prst="rect">
            <a:avLst/>
          </a:prstGeom>
        </p:spPr>
      </p:pic>
    </p:spTree>
    <p:extLst>
      <p:ext uri="{BB962C8B-B14F-4D97-AF65-F5344CB8AC3E}">
        <p14:creationId xmlns:p14="http://schemas.microsoft.com/office/powerpoint/2010/main" val="161432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D0620A-1ECC-8F58-AAD3-6148A6F25476}"/>
              </a:ext>
            </a:extLst>
          </p:cNvPr>
          <p:cNvPicPr>
            <a:picLocks noChangeAspect="1"/>
          </p:cNvPicPr>
          <p:nvPr/>
        </p:nvPicPr>
        <p:blipFill rotWithShape="1">
          <a:blip r:embed="rId2"/>
          <a:srcRect l="28928" t="30330" r="25179" b="6663"/>
          <a:stretch/>
        </p:blipFill>
        <p:spPr>
          <a:xfrm>
            <a:off x="1491341" y="620485"/>
            <a:ext cx="8556172" cy="6558624"/>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DDE5E58-AB48-BEC2-AF21-172D2FCB918A}"/>
                  </a:ext>
                </a:extLst>
              </p:cNvPr>
              <p:cNvSpPr txBox="1"/>
              <p:nvPr/>
            </p:nvSpPr>
            <p:spPr>
              <a:xfrm>
                <a:off x="6172201" y="1329621"/>
                <a:ext cx="3217099" cy="738664"/>
              </a:xfrm>
              <a:prstGeom prst="rect">
                <a:avLst/>
              </a:prstGeom>
              <a:noFill/>
            </p:spPr>
            <p:txBody>
              <a:bodyPr wrap="none" lIns="0" tIns="0" rIns="0" bIns="0" rtlCol="0">
                <a:spAutoFit/>
              </a:bodyPr>
              <a:lstStyle/>
              <a:p>
                <a14:m>
                  <m:oMath xmlns:m="http://schemas.openxmlformats.org/officeDocument/2006/math">
                    <m:r>
                      <m:rPr>
                        <m:sty m:val="p"/>
                      </m:rPr>
                      <a:rPr lang="en-US" sz="4800" b="0" i="0" smtClean="0">
                        <a:latin typeface="Cambria Math" panose="02040503050406030204" pitchFamily="18" charset="0"/>
                      </a:rPr>
                      <m:t>with</m:t>
                    </m:r>
                    <m:r>
                      <a:rPr lang="en-US" sz="4800" b="0" i="0" smtClean="0">
                        <a:latin typeface="Cambria Math" panose="02040503050406030204" pitchFamily="18" charset="0"/>
                      </a:rPr>
                      <m:t> </m:t>
                    </m:r>
                    <m:r>
                      <a:rPr lang="en-US" sz="4800" b="0" i="1" smtClean="0">
                        <a:latin typeface="Cambria Math" panose="02040503050406030204" pitchFamily="18" charset="0"/>
                      </a:rPr>
                      <m:t>𝑤</m:t>
                    </m:r>
                    <m:r>
                      <a:rPr lang="en-US" sz="4800" b="0" i="1" smtClean="0">
                        <a:latin typeface="Cambria Math" panose="02040503050406030204" pitchFamily="18" charset="0"/>
                      </a:rPr>
                      <m:t>=</m:t>
                    </m:r>
                  </m:oMath>
                </a14:m>
                <a:r>
                  <a:rPr lang="en-US" sz="4800" dirty="0"/>
                  <a:t>1.0</a:t>
                </a:r>
              </a:p>
            </p:txBody>
          </p:sp>
        </mc:Choice>
        <mc:Fallback xmlns="">
          <p:sp>
            <p:nvSpPr>
              <p:cNvPr id="6" name="TextBox 5">
                <a:extLst>
                  <a:ext uri="{FF2B5EF4-FFF2-40B4-BE49-F238E27FC236}">
                    <a16:creationId xmlns:a16="http://schemas.microsoft.com/office/drawing/2014/main" id="{9DDE5E58-AB48-BEC2-AF21-172D2FCB918A}"/>
                  </a:ext>
                </a:extLst>
              </p:cNvPr>
              <p:cNvSpPr txBox="1">
                <a:spLocks noRot="1" noChangeAspect="1" noMove="1" noResize="1" noEditPoints="1" noAdjustHandles="1" noChangeArrowheads="1" noChangeShapeType="1" noTextEdit="1"/>
              </p:cNvSpPr>
              <p:nvPr/>
            </p:nvSpPr>
            <p:spPr>
              <a:xfrm>
                <a:off x="6172201" y="1329621"/>
                <a:ext cx="3217099" cy="738664"/>
              </a:xfrm>
              <a:prstGeom prst="rect">
                <a:avLst/>
              </a:prstGeom>
              <a:blipFill>
                <a:blip r:embed="rId3"/>
                <a:stretch>
                  <a:fillRect t="-23967" r="-10626" b="-50413"/>
                </a:stretch>
              </a:blipFill>
            </p:spPr>
            <p:txBody>
              <a:bodyPr/>
              <a:lstStyle/>
              <a:p>
                <a:r>
                  <a:rPr lang="en-US">
                    <a:noFill/>
                  </a:rPr>
                  <a:t> </a:t>
                </a:r>
              </a:p>
            </p:txBody>
          </p:sp>
        </mc:Fallback>
      </mc:AlternateContent>
    </p:spTree>
    <p:extLst>
      <p:ext uri="{BB962C8B-B14F-4D97-AF65-F5344CB8AC3E}">
        <p14:creationId xmlns:p14="http://schemas.microsoft.com/office/powerpoint/2010/main" val="104271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935598" y="2465268"/>
            <a:ext cx="10795820" cy="1323439"/>
          </a:xfrm>
          <a:prstGeom prst="rect">
            <a:avLst/>
          </a:prstGeom>
          <a:noFill/>
        </p:spPr>
        <p:txBody>
          <a:bodyPr wrap="square" rtlCol="0">
            <a:spAutoFit/>
          </a:bodyPr>
          <a:lstStyle/>
          <a:p>
            <a:pPr algn="ctr"/>
            <a:endParaRPr lang="en-US" sz="4000" b="1" dirty="0"/>
          </a:p>
          <a:p>
            <a:pPr algn="ctr"/>
            <a:r>
              <a:rPr lang="en-US" sz="4000" b="1" dirty="0"/>
              <a:t>sine &amp; cosine components with least squares</a:t>
            </a:r>
          </a:p>
        </p:txBody>
      </p:sp>
    </p:spTree>
    <p:extLst>
      <p:ext uri="{BB962C8B-B14F-4D97-AF65-F5344CB8AC3E}">
        <p14:creationId xmlns:p14="http://schemas.microsoft.com/office/powerpoint/2010/main" val="32372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8229600" cy="1143000"/>
          </a:xfrm>
        </p:spPr>
        <p:txBody>
          <a:bodyPr/>
          <a:lstStyle/>
          <a:p>
            <a:pPr algn="ctr"/>
            <a:r>
              <a:rPr lang="en-US" dirty="0">
                <a:latin typeface="Times New Roman" pitchFamily="18" charset="0"/>
                <a:cs typeface="Times New Roman" pitchFamily="18" charset="0"/>
              </a:rPr>
              <a:t>importance of periodicities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857" t="5737" r="5714"/>
          <a:stretch>
            <a:fillRect/>
          </a:stretch>
        </p:blipFill>
        <p:spPr bwMode="auto">
          <a:xfrm>
            <a:off x="2743200" y="1524000"/>
            <a:ext cx="6477000" cy="5008364"/>
          </a:xfrm>
          <a:prstGeom prst="rect">
            <a:avLst/>
          </a:prstGeom>
          <a:noFill/>
          <a:ln w="9525">
            <a:noFill/>
            <a:miter lim="800000"/>
            <a:headEnd/>
            <a:tailEnd/>
          </a:ln>
        </p:spPr>
      </p:pic>
      <p:sp>
        <p:nvSpPr>
          <p:cNvPr id="4" name="Title 1"/>
          <p:cNvSpPr txBox="1">
            <a:spLocks/>
          </p:cNvSpPr>
          <p:nvPr/>
        </p:nvSpPr>
        <p:spPr bwMode="auto">
          <a:xfrm>
            <a:off x="1981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Air temperature</a:t>
            </a:r>
          </a:p>
          <a:p>
            <a:pPr algn="ctr" fontAlgn="base">
              <a:spcBef>
                <a:spcPct val="0"/>
              </a:spcBef>
              <a:spcAft>
                <a:spcPct val="0"/>
              </a:spcAft>
              <a:defRPr/>
            </a:pPr>
            <a:r>
              <a:rPr lang="en-US" sz="3200" kern="0" dirty="0">
                <a:solidFill>
                  <a:schemeClr val="tx2"/>
                </a:solidFill>
                <a:latin typeface="Times New Roman" pitchFamily="18" charset="0"/>
                <a:ea typeface="+mj-ea"/>
                <a:cs typeface="Times New Roman" pitchFamily="18" charset="0"/>
              </a:rPr>
              <a:t>Black Rock Forest </a:t>
            </a:r>
          </a:p>
        </p:txBody>
      </p:sp>
      <p:sp>
        <p:nvSpPr>
          <p:cNvPr id="5" name="Left Brace 4"/>
          <p:cNvSpPr/>
          <p:nvPr/>
        </p:nvSpPr>
        <p:spPr>
          <a:xfrm rot="16200000">
            <a:off x="6337126" y="4343400"/>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943600" y="4724401"/>
            <a:ext cx="1143000" cy="646331"/>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365 days</a:t>
            </a:r>
          </a:p>
          <a:p>
            <a:pPr algn="ctr"/>
            <a:r>
              <a:rPr lang="en-US" dirty="0">
                <a:solidFill>
                  <a:srgbClr val="FF0000"/>
                </a:solidFill>
                <a:latin typeface="Times New Roman" pitchFamily="18" charset="0"/>
                <a:cs typeface="Times New Roman" pitchFamily="18" charset="0"/>
              </a:rPr>
              <a:t>1 year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3869" t="4762" r="38108"/>
          <a:stretch>
            <a:fillRect/>
          </a:stretch>
        </p:blipFill>
        <p:spPr bwMode="auto">
          <a:xfrm>
            <a:off x="3505200" y="2133600"/>
            <a:ext cx="4495800" cy="3048000"/>
          </a:xfrm>
          <a:prstGeom prst="rect">
            <a:avLst/>
          </a:prstGeom>
          <a:noFill/>
          <a:ln w="9525">
            <a:noFill/>
            <a:miter lim="800000"/>
            <a:headEnd/>
            <a:tailEnd/>
          </a:ln>
        </p:spPr>
      </p:pic>
      <p:sp>
        <p:nvSpPr>
          <p:cNvPr id="5" name="Rectangle 4"/>
          <p:cNvSpPr/>
          <p:nvPr/>
        </p:nvSpPr>
        <p:spPr>
          <a:xfrm>
            <a:off x="5943600" y="1905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5004148"/>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981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Air temperature</a:t>
            </a:r>
          </a:p>
          <a:p>
            <a:pPr algn="ctr" fontAlgn="base">
              <a:spcBef>
                <a:spcPct val="0"/>
              </a:spcBef>
              <a:spcAft>
                <a:spcPct val="0"/>
              </a:spcAft>
              <a:defRPr/>
            </a:pPr>
            <a:r>
              <a:rPr lang="en-US" sz="3200" kern="0" dirty="0">
                <a:solidFill>
                  <a:schemeClr val="tx2"/>
                </a:solidFill>
                <a:latin typeface="Times New Roman" pitchFamily="18" charset="0"/>
                <a:ea typeface="+mj-ea"/>
                <a:cs typeface="Times New Roman" pitchFamily="18" charset="0"/>
              </a:rPr>
              <a:t>Black Rock Forest </a:t>
            </a:r>
          </a:p>
        </p:txBody>
      </p:sp>
      <p:sp>
        <p:nvSpPr>
          <p:cNvPr id="8" name="Title 1"/>
          <p:cNvSpPr txBox="1">
            <a:spLocks/>
          </p:cNvSpPr>
          <p:nvPr/>
        </p:nvSpPr>
        <p:spPr bwMode="auto">
          <a:xfrm>
            <a:off x="4191000" y="5105400"/>
            <a:ext cx="3886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kern="0" dirty="0">
                <a:solidFill>
                  <a:schemeClr val="tx2"/>
                </a:solidFill>
                <a:latin typeface="Times New Roman" pitchFamily="18" charset="0"/>
                <a:ea typeface="+mj-ea"/>
                <a:cs typeface="Times New Roman" pitchFamily="18" charset="0"/>
              </a:rPr>
              <a:t>time, days</a:t>
            </a:r>
          </a:p>
        </p:txBody>
      </p:sp>
      <p:sp>
        <p:nvSpPr>
          <p:cNvPr id="9" name="Left Brace 8"/>
          <p:cNvSpPr/>
          <p:nvPr/>
        </p:nvSpPr>
        <p:spPr>
          <a:xfrm rot="5400000">
            <a:off x="5486400" y="213360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181600" y="1676400"/>
            <a:ext cx="838200" cy="369332"/>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1 day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temporal periodicities</a:t>
            </a:r>
            <a:br>
              <a:rPr lang="en-US" dirty="0">
                <a:latin typeface="Times New Roman" pitchFamily="18" charset="0"/>
                <a:cs typeface="Times New Roman" pitchFamily="18" charset="0"/>
              </a:rPr>
            </a:br>
            <a:r>
              <a:rPr lang="en-US" sz="3200" dirty="0">
                <a:latin typeface="Times New Roman" pitchFamily="18" charset="0"/>
                <a:cs typeface="Times New Roman" pitchFamily="18" charset="0"/>
              </a:rPr>
              <a:t>and their periods</a:t>
            </a:r>
          </a:p>
        </p:txBody>
      </p:sp>
      <p:sp>
        <p:nvSpPr>
          <p:cNvPr id="3" name="Content Placeholder 2"/>
          <p:cNvSpPr>
            <a:spLocks noGrp="1"/>
          </p:cNvSpPr>
          <p:nvPr>
            <p:ph idx="1"/>
          </p:nvPr>
        </p:nvSpPr>
        <p:spPr>
          <a:xfrm>
            <a:off x="1828800" y="1676400"/>
            <a:ext cx="2590800" cy="4724400"/>
          </a:xfrm>
        </p:spPr>
        <p:txBody>
          <a:bodyPr/>
          <a:lstStyle/>
          <a:p>
            <a:pPr algn="ctr">
              <a:buNone/>
            </a:pPr>
            <a:r>
              <a:rPr lang="en-US" b="1" dirty="0">
                <a:latin typeface="Times New Roman" pitchFamily="18" charset="0"/>
                <a:cs typeface="Times New Roman" pitchFamily="18" charset="0"/>
              </a:rPr>
              <a:t>astronomical</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rotation</a:t>
            </a:r>
          </a:p>
          <a:p>
            <a:pPr algn="ctr">
              <a:buNone/>
            </a:pPr>
            <a:r>
              <a:rPr lang="en-US" sz="2400" dirty="0">
                <a:latin typeface="Times New Roman" pitchFamily="18" charset="0"/>
                <a:cs typeface="Times New Roman" pitchFamily="18" charset="0"/>
              </a:rPr>
              <a:t>daily</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revolution</a:t>
            </a:r>
          </a:p>
          <a:p>
            <a:pPr algn="ctr">
              <a:buNone/>
            </a:pPr>
            <a:r>
              <a:rPr lang="en-US" sz="2400" dirty="0">
                <a:latin typeface="Times New Roman" pitchFamily="18" charset="0"/>
                <a:cs typeface="Times New Roman" pitchFamily="18" charset="0"/>
              </a:rPr>
              <a:t>yearly</a:t>
            </a:r>
          </a:p>
          <a:p>
            <a:pPr>
              <a:buNone/>
            </a:pPr>
            <a:endParaRPr lang="en-US" dirty="0"/>
          </a:p>
        </p:txBody>
      </p:sp>
      <p:sp>
        <p:nvSpPr>
          <p:cNvPr id="4" name="Content Placeholder 2"/>
          <p:cNvSpPr txBox="1">
            <a:spLocks/>
          </p:cNvSpPr>
          <p:nvPr/>
        </p:nvSpPr>
        <p:spPr bwMode="auto">
          <a:xfrm>
            <a:off x="4648200" y="1676400"/>
            <a:ext cx="2590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3200" b="1" kern="0" dirty="0">
                <a:latin typeface="Times New Roman" pitchFamily="18" charset="0"/>
                <a:cs typeface="Times New Roman" pitchFamily="18" charset="0"/>
              </a:rPr>
              <a:t>other natural</a:t>
            </a:r>
          </a:p>
          <a:p>
            <a:pPr marL="342900" indent="-342900" algn="ctr" fontAlgn="base">
              <a:spcBef>
                <a:spcPct val="20000"/>
              </a:spcBef>
              <a:spcAft>
                <a:spcPct val="0"/>
              </a:spcAft>
              <a:defRPr/>
            </a:pPr>
            <a:endParaRPr lang="en-US" sz="32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ocean waves</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a few seconds</a:t>
            </a:r>
          </a:p>
          <a:p>
            <a:pPr marL="342900" indent="-342900" fontAlgn="base">
              <a:spcBef>
                <a:spcPct val="20000"/>
              </a:spcBef>
              <a:spcAft>
                <a:spcPct val="0"/>
              </a:spcAft>
              <a:defRPr/>
            </a:pPr>
            <a:endParaRPr lang="en-US" sz="3200" kern="0" dirty="0"/>
          </a:p>
        </p:txBody>
      </p:sp>
      <p:sp>
        <p:nvSpPr>
          <p:cNvPr id="5" name="Content Placeholder 2"/>
          <p:cNvSpPr txBox="1">
            <a:spLocks/>
          </p:cNvSpPr>
          <p:nvPr/>
        </p:nvSpPr>
        <p:spPr bwMode="auto">
          <a:xfrm>
            <a:off x="7391400" y="1676400"/>
            <a:ext cx="297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n-US" sz="3200" b="1" kern="0" dirty="0">
                <a:latin typeface="Times New Roman" pitchFamily="18" charset="0"/>
                <a:cs typeface="Times New Roman" pitchFamily="18" charset="0"/>
              </a:rPr>
              <a:t>anthropogenic</a:t>
            </a:r>
          </a:p>
          <a:p>
            <a:pPr marL="342900" indent="-342900" algn="ctr" fontAlgn="base">
              <a:spcBef>
                <a:spcPct val="20000"/>
              </a:spcBef>
              <a:spcAft>
                <a:spcPct val="0"/>
              </a:spcAft>
              <a:defRPr/>
            </a:pPr>
            <a:endParaRPr lang="en-US" sz="32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electric power</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60 Hz</a:t>
            </a:r>
          </a:p>
          <a:p>
            <a:pPr marL="342900" indent="-342900" algn="ctr" fontAlgn="base">
              <a:spcBef>
                <a:spcPct val="20000"/>
              </a:spcBef>
              <a:spcAft>
                <a:spcPct val="0"/>
              </a:spcAft>
              <a:defRPr/>
            </a:pPr>
            <a:endParaRPr lang="en-US" sz="2400" kern="0" dirty="0">
              <a:latin typeface="Times New Roman" pitchFamily="18" charset="0"/>
              <a:cs typeface="Times New Roman" pitchFamily="18" charset="0"/>
            </a:endParaRPr>
          </a:p>
          <a:p>
            <a:pPr marL="342900" indent="-342900" algn="ctr" fontAlgn="base">
              <a:spcBef>
                <a:spcPct val="20000"/>
              </a:spcBef>
              <a:spcAft>
                <a:spcPct val="0"/>
              </a:spcAft>
              <a:defRPr/>
            </a:pPr>
            <a:r>
              <a:rPr lang="en-US" sz="3200" kern="0" dirty="0">
                <a:latin typeface="Times New Roman" pitchFamily="18" charset="0"/>
                <a:cs typeface="Times New Roman" pitchFamily="18" charset="0"/>
              </a:rPr>
              <a:t>work week</a:t>
            </a:r>
          </a:p>
          <a:p>
            <a:pPr marL="342900" indent="-342900" algn="ctr" fontAlgn="base">
              <a:spcBef>
                <a:spcPct val="20000"/>
              </a:spcBef>
              <a:spcAft>
                <a:spcPct val="0"/>
              </a:spcAft>
              <a:defRPr/>
            </a:pPr>
            <a:r>
              <a:rPr lang="en-US" sz="2400" kern="0" dirty="0">
                <a:latin typeface="Times New Roman" pitchFamily="18" charset="0"/>
                <a:cs typeface="Times New Roman" pitchFamily="18" charset="0"/>
              </a:rPr>
              <a:t>7 days</a:t>
            </a:r>
          </a:p>
          <a:p>
            <a:pPr marL="342900" indent="-342900" fontAlgn="base">
              <a:spcBef>
                <a:spcPct val="20000"/>
              </a:spcBef>
              <a:spcAft>
                <a:spcPct val="0"/>
              </a:spcAft>
              <a:defRPr/>
            </a:pPr>
            <a:endParaRPr lang="en-US" sz="3200" kern="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276601" y="2029893"/>
            <a:ext cx="5334000" cy="4000500"/>
          </a:xfrm>
          <a:prstGeom prst="rect">
            <a:avLst/>
          </a:prstGeom>
          <a:noFill/>
          <a:ln w="9525">
            <a:noFill/>
            <a:miter lim="800000"/>
            <a:headEnd/>
            <a:tailEnd/>
          </a:ln>
          <a:effectLst/>
        </p:spPr>
      </p:pic>
      <p:cxnSp>
        <p:nvCxnSpPr>
          <p:cNvPr id="10" name="Straight Arrow Connector 9"/>
          <p:cNvCxnSpPr/>
          <p:nvPr/>
        </p:nvCxnSpPr>
        <p:spPr>
          <a:xfrm flipV="1">
            <a:off x="3975465" y="5586778"/>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184764" y="3815834"/>
            <a:ext cx="3581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77620" y="4387334"/>
            <a:ext cx="304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27864" y="5939136"/>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delay, </a:t>
            </a:r>
            <a:r>
              <a:rPr lang="en-US" sz="2400" i="1" dirty="0">
                <a:latin typeface="Cambria Math" pitchFamily="18" charset="0"/>
                <a:ea typeface="Cambria Math" pitchFamily="18" charset="0"/>
                <a:cs typeface="Times New Roman" pitchFamily="18" charset="0"/>
              </a:rPr>
              <a:t>t</a:t>
            </a:r>
            <a:r>
              <a:rPr lang="en-US" sz="2400" i="1" baseline="-25000" dirty="0">
                <a:latin typeface="Cambria Math" pitchFamily="18" charset="0"/>
                <a:ea typeface="Cambria Math" pitchFamily="18" charset="0"/>
                <a:cs typeface="Times New Roman" pitchFamily="18" charset="0"/>
              </a:rPr>
              <a:t>0</a:t>
            </a:r>
          </a:p>
        </p:txBody>
      </p:sp>
      <p:sp>
        <p:nvSpPr>
          <p:cNvPr id="22" name="TextBox 21"/>
          <p:cNvSpPr txBox="1"/>
          <p:nvPr/>
        </p:nvSpPr>
        <p:spPr>
          <a:xfrm>
            <a:off x="6642464" y="2787135"/>
            <a:ext cx="2425337" cy="461665"/>
          </a:xfrm>
          <a:prstGeom prst="rect">
            <a:avLst/>
          </a:prstGeom>
          <a:noFill/>
        </p:spPr>
        <p:txBody>
          <a:bodyPr wrap="square" rtlCol="0">
            <a:spAutoFit/>
          </a:bodyPr>
          <a:lstStyle/>
          <a:p>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cxnSp>
        <p:nvCxnSpPr>
          <p:cNvPr id="24" name="Straight Connector 23"/>
          <p:cNvCxnSpPr/>
          <p:nvPr/>
        </p:nvCxnSpPr>
        <p:spPr>
          <a:xfrm>
            <a:off x="5423264" y="5149334"/>
            <a:ext cx="2133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1" y="5105401"/>
            <a:ext cx="144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period, </a:t>
            </a:r>
            <a:r>
              <a:rPr lang="en-US" sz="2400" i="1" dirty="0">
                <a:latin typeface="Times New Roman" pitchFamily="18" charset="0"/>
                <a:cs typeface="Times New Roman" pitchFamily="18" charset="0"/>
              </a:rPr>
              <a:t>T</a:t>
            </a:r>
          </a:p>
        </p:txBody>
      </p:sp>
      <p:cxnSp>
        <p:nvCxnSpPr>
          <p:cNvPr id="28" name="Straight Arrow Connector 27"/>
          <p:cNvCxnSpPr/>
          <p:nvPr/>
        </p:nvCxnSpPr>
        <p:spPr>
          <a:xfrm rot="5400000" flipH="1" flipV="1">
            <a:off x="5945375" y="3396734"/>
            <a:ext cx="1066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4464" y="3777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3455968" y="3767825"/>
            <a:ext cx="5334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d(t)</a:t>
            </a:r>
          </a:p>
        </p:txBody>
      </p:sp>
      <p:sp>
        <p:nvSpPr>
          <p:cNvPr id="21" name="Rectangle 20"/>
          <p:cNvSpPr/>
          <p:nvPr/>
        </p:nvSpPr>
        <p:spPr>
          <a:xfrm>
            <a:off x="5728064" y="5758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32864" y="5758935"/>
            <a:ext cx="609600" cy="276999"/>
          </a:xfrm>
          <a:prstGeom prst="rect">
            <a:avLst/>
          </a:prstGeom>
          <a:noFill/>
        </p:spPr>
        <p:txBody>
          <a:bodyPr wrap="square" rtlCol="0">
            <a:spAutoFit/>
          </a:bodyPr>
          <a:lstStyle/>
          <a:p>
            <a:r>
              <a:rPr lang="en-US" sz="1200" dirty="0">
                <a:latin typeface="Times New Roman" pitchFamily="18" charset="0"/>
                <a:cs typeface="Times New Roman" pitchFamily="18" charset="0"/>
              </a:rPr>
              <a:t>time, </a:t>
            </a:r>
            <a:r>
              <a:rPr lang="en-US" sz="1200" i="1" dirty="0">
                <a:latin typeface="Times New Roman" pitchFamily="18" charset="0"/>
                <a:cs typeface="Times New Roman" pitchFamily="18" charset="0"/>
              </a:rPr>
              <a:t>t</a:t>
            </a:r>
          </a:p>
        </p:txBody>
      </p:sp>
      <p:sp>
        <p:nvSpPr>
          <p:cNvPr id="23" name="Rectangle 22"/>
          <p:cNvSpPr/>
          <p:nvPr/>
        </p:nvSpPr>
        <p:spPr>
          <a:xfrm>
            <a:off x="5499464" y="2101334"/>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1981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sinusoidal oscillation</a:t>
            </a:r>
          </a:p>
          <a:p>
            <a:pPr algn="ctr" fontAlgn="base">
              <a:spcBef>
                <a:spcPct val="0"/>
              </a:spcBef>
              <a:spcAft>
                <a:spcPct val="0"/>
              </a:spcAft>
              <a:defRPr/>
            </a:pPr>
            <a:r>
              <a:rPr lang="en-US" sz="3200" i="1" kern="0" dirty="0">
                <a:solidFill>
                  <a:schemeClr val="tx2"/>
                </a:solidFill>
                <a:latin typeface="Cambria Math" pitchFamily="18" charset="0"/>
                <a:ea typeface="Cambria Math" pitchFamily="18" charset="0"/>
                <a:cs typeface="Times New Roman" pitchFamily="18" charset="0"/>
              </a:rPr>
              <a:t>f(t) = C </a:t>
            </a:r>
            <a:r>
              <a:rPr lang="en-US" sz="3200" i="1" kern="0" dirty="0" err="1">
                <a:solidFill>
                  <a:schemeClr val="tx2"/>
                </a:solidFill>
                <a:latin typeface="Cambria Math" pitchFamily="18" charset="0"/>
                <a:ea typeface="Cambria Math" pitchFamily="18" charset="0"/>
                <a:cs typeface="Times New Roman" pitchFamily="18" charset="0"/>
              </a:rPr>
              <a:t>cos</a:t>
            </a:r>
            <a:r>
              <a:rPr lang="en-US" sz="3200" i="1" kern="0" dirty="0">
                <a:solidFill>
                  <a:schemeClr val="tx2"/>
                </a:solidFill>
                <a:latin typeface="Cambria Math" pitchFamily="18" charset="0"/>
                <a:ea typeface="Cambria Math" pitchFamily="18" charset="0"/>
                <a:cs typeface="Times New Roman" pitchFamily="18" charset="0"/>
              </a:rPr>
              <a:t>{ 2</a:t>
            </a:r>
            <a:r>
              <a:rPr lang="el-GR" sz="3200" i="1" kern="0" dirty="0">
                <a:solidFill>
                  <a:schemeClr val="tx2"/>
                </a:solidFill>
                <a:latin typeface="Cambria Math" pitchFamily="18" charset="0"/>
                <a:ea typeface="Cambria Math" pitchFamily="18" charset="0"/>
                <a:cs typeface="Times New Roman" pitchFamily="18" charset="0"/>
              </a:rPr>
              <a:t>π</a:t>
            </a:r>
            <a:r>
              <a:rPr lang="en-US" sz="3200" i="1" kern="0" dirty="0">
                <a:solidFill>
                  <a:schemeClr val="tx2"/>
                </a:solidFill>
                <a:latin typeface="Cambria Math" pitchFamily="18" charset="0"/>
                <a:ea typeface="Cambria Math" pitchFamily="18" charset="0"/>
                <a:cs typeface="Times New Roman" pitchFamily="18" charset="0"/>
              </a:rPr>
              <a:t> (t-t</a:t>
            </a:r>
            <a:r>
              <a:rPr lang="en-US" sz="3200" i="1" kern="0" baseline="-25000" dirty="0">
                <a:solidFill>
                  <a:schemeClr val="tx2"/>
                </a:solidFill>
                <a:latin typeface="Cambria Math" pitchFamily="18" charset="0"/>
                <a:ea typeface="Cambria Math" pitchFamily="18" charset="0"/>
                <a:cs typeface="Times New Roman" pitchFamily="18" charset="0"/>
              </a:rPr>
              <a:t>0</a:t>
            </a:r>
            <a:r>
              <a:rPr lang="en-US" sz="3200" i="1" kern="0" dirty="0">
                <a:solidFill>
                  <a:schemeClr val="tx2"/>
                </a:solidFill>
                <a:latin typeface="Cambria Math" pitchFamily="18" charset="0"/>
                <a:ea typeface="Cambria Math" pitchFamily="18" charset="0"/>
                <a:cs typeface="Times New Roman" pitchFamily="18" charset="0"/>
              </a:rPr>
              <a:t>) / 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43201" y="28194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20" name="Rectangle 19"/>
          <p:cNvSpPr/>
          <p:nvPr/>
        </p:nvSpPr>
        <p:spPr>
          <a:xfrm>
            <a:off x="3594464" y="3396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28064" y="5377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1981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kern="0" dirty="0">
                <a:solidFill>
                  <a:schemeClr val="tx2"/>
                </a:solidFill>
                <a:latin typeface="Times New Roman" pitchFamily="18" charset="0"/>
                <a:ea typeface="+mj-ea"/>
                <a:cs typeface="Times New Roman" pitchFamily="18" charset="0"/>
              </a:rPr>
              <a:t>lingo</a:t>
            </a:r>
          </a:p>
        </p:txBody>
      </p:sp>
      <p:sp>
        <p:nvSpPr>
          <p:cNvPr id="25" name="Title 1"/>
          <p:cNvSpPr txBox="1">
            <a:spLocks/>
          </p:cNvSpPr>
          <p:nvPr/>
        </p:nvSpPr>
        <p:spPr bwMode="auto">
          <a:xfrm>
            <a:off x="15240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b="1" kern="0" dirty="0">
                <a:solidFill>
                  <a:schemeClr val="tx2"/>
                </a:solidFill>
                <a:latin typeface="Times New Roman" pitchFamily="18" charset="0"/>
                <a:ea typeface="Cambria Math" pitchFamily="18" charset="0"/>
                <a:cs typeface="Times New Roman" pitchFamily="18" charset="0"/>
              </a:rPr>
              <a:t>temporal</a:t>
            </a:r>
          </a:p>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f(t)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 2</a:t>
            </a:r>
            <a:r>
              <a:rPr lang="el-GR" sz="2400" i="1" kern="0" dirty="0">
                <a:solidFill>
                  <a:schemeClr val="tx2"/>
                </a:solidFill>
                <a:latin typeface="Cambria Math" pitchFamily="18" charset="0"/>
                <a:ea typeface="Cambria Math" pitchFamily="18" charset="0"/>
                <a:cs typeface="Times New Roman" pitchFamily="18" charset="0"/>
              </a:rPr>
              <a:t>π</a:t>
            </a:r>
            <a:r>
              <a:rPr lang="en-US" sz="2400" i="1" kern="0" dirty="0">
                <a:solidFill>
                  <a:schemeClr val="tx2"/>
                </a:solidFill>
                <a:latin typeface="Cambria Math" pitchFamily="18" charset="0"/>
                <a:ea typeface="Cambria Math" pitchFamily="18" charset="0"/>
                <a:cs typeface="Times New Roman" pitchFamily="18" charset="0"/>
              </a:rPr>
              <a:t> t / T }</a:t>
            </a:r>
          </a:p>
        </p:txBody>
      </p:sp>
      <p:sp>
        <p:nvSpPr>
          <p:cNvPr id="27" name="Title 1"/>
          <p:cNvSpPr txBox="1">
            <a:spLocks/>
          </p:cNvSpPr>
          <p:nvPr/>
        </p:nvSpPr>
        <p:spPr bwMode="auto">
          <a:xfrm>
            <a:off x="57912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b="1" kern="0" dirty="0">
                <a:solidFill>
                  <a:schemeClr val="tx2"/>
                </a:solidFill>
                <a:latin typeface="Times New Roman" pitchFamily="18" charset="0"/>
                <a:ea typeface="Cambria Math" pitchFamily="18" charset="0"/>
                <a:cs typeface="Times New Roman" pitchFamily="18" charset="0"/>
              </a:rPr>
              <a:t>spatial</a:t>
            </a:r>
          </a:p>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f(x)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 2</a:t>
            </a:r>
            <a:r>
              <a:rPr lang="el-GR" sz="2400" i="1" kern="0" dirty="0">
                <a:solidFill>
                  <a:schemeClr val="tx2"/>
                </a:solidFill>
                <a:latin typeface="Cambria Math" pitchFamily="18" charset="0"/>
                <a:ea typeface="Cambria Math" pitchFamily="18" charset="0"/>
                <a:cs typeface="Times New Roman" pitchFamily="18" charset="0"/>
              </a:rPr>
              <a:t>π</a:t>
            </a:r>
            <a:r>
              <a:rPr lang="en-US" sz="2400" i="1" kern="0" dirty="0">
                <a:solidFill>
                  <a:schemeClr val="tx2"/>
                </a:solidFill>
                <a:latin typeface="Cambria Math" pitchFamily="18" charset="0"/>
                <a:ea typeface="Cambria Math" pitchFamily="18" charset="0"/>
                <a:cs typeface="Times New Roman" pitchFamily="18" charset="0"/>
              </a:rPr>
              <a:t> x / </a:t>
            </a:r>
            <a:r>
              <a:rPr lang="el-GR" sz="2400" i="1" kern="0" dirty="0">
                <a:solidFill>
                  <a:schemeClr val="tx2"/>
                </a:solidFill>
                <a:latin typeface="Cambria Math" pitchFamily="18" charset="0"/>
                <a:ea typeface="Cambria Math" pitchFamily="18" charset="0"/>
                <a:cs typeface="Times New Roman" pitchFamily="18" charset="0"/>
              </a:rPr>
              <a:t>λ</a:t>
            </a:r>
            <a:r>
              <a:rPr lang="en-US" sz="2400" i="1" kern="0" dirty="0">
                <a:solidFill>
                  <a:schemeClr val="tx2"/>
                </a:solidFill>
                <a:latin typeface="Cambria Math" pitchFamily="18" charset="0"/>
                <a:ea typeface="Cambria Math" pitchFamily="18" charset="0"/>
                <a:cs typeface="Times New Roman" pitchFamily="18" charset="0"/>
              </a:rPr>
              <a:t> }</a:t>
            </a:r>
          </a:p>
        </p:txBody>
      </p:sp>
      <p:sp>
        <p:nvSpPr>
          <p:cNvPr id="29" name="TextBox 28"/>
          <p:cNvSpPr txBox="1"/>
          <p:nvPr/>
        </p:nvSpPr>
        <p:spPr>
          <a:xfrm>
            <a:off x="6781801" y="28194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amplitude, </a:t>
            </a:r>
            <a:r>
              <a:rPr lang="en-US" sz="2400" i="1" dirty="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30" name="TextBox 29"/>
          <p:cNvSpPr txBox="1"/>
          <p:nvPr/>
        </p:nvSpPr>
        <p:spPr>
          <a:xfrm>
            <a:off x="2743201" y="34290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period,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1" name="TextBox 30"/>
          <p:cNvSpPr txBox="1"/>
          <p:nvPr/>
        </p:nvSpPr>
        <p:spPr>
          <a:xfrm>
            <a:off x="6781801" y="35052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wavelength, </a:t>
            </a:r>
            <a:r>
              <a:rPr lang="el-GR" sz="2400" i="1" kern="0" dirty="0">
                <a:solidFill>
                  <a:schemeClr val="tx2"/>
                </a:solidFill>
                <a:latin typeface="Cambria Math" pitchFamily="18" charset="0"/>
                <a:ea typeface="Cambria Math" pitchFamily="18" charset="0"/>
                <a:cs typeface="Times New Roman" pitchFamily="18" charset="0"/>
              </a:rPr>
              <a:t>λ</a:t>
            </a:r>
            <a:endParaRPr lang="en-US" sz="2400" i="1" baseline="-25000" dirty="0">
              <a:latin typeface="Cambria Math" pitchFamily="18" charset="0"/>
              <a:ea typeface="Cambria Math" pitchFamily="18" charset="0"/>
              <a:cs typeface="Times New Roman" pitchFamily="18" charset="0"/>
            </a:endParaRPr>
          </a:p>
        </p:txBody>
      </p:sp>
      <p:sp>
        <p:nvSpPr>
          <p:cNvPr id="33" name="TextBox 32"/>
          <p:cNvSpPr txBox="1"/>
          <p:nvPr/>
        </p:nvSpPr>
        <p:spPr>
          <a:xfrm>
            <a:off x="2743201" y="4038601"/>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frequency, </a:t>
            </a:r>
            <a:r>
              <a:rPr lang="en-US" sz="2400" i="1" dirty="0">
                <a:latin typeface="Cambria Math" pitchFamily="18" charset="0"/>
                <a:ea typeface="Cambria Math" pitchFamily="18" charset="0"/>
                <a:cs typeface="Times New Roman" pitchFamily="18" charset="0"/>
              </a:rPr>
              <a:t>f=1/T</a:t>
            </a:r>
            <a:endParaRPr lang="en-US" sz="2400" i="1" baseline="-25000" dirty="0">
              <a:latin typeface="Cambria Math" pitchFamily="18" charset="0"/>
              <a:ea typeface="Cambria Math" pitchFamily="18" charset="0"/>
              <a:cs typeface="Times New Roman" pitchFamily="18" charset="0"/>
            </a:endParaRPr>
          </a:p>
        </p:txBody>
      </p:sp>
      <p:sp>
        <p:nvSpPr>
          <p:cNvPr id="34" name="TextBox 33"/>
          <p:cNvSpPr txBox="1"/>
          <p:nvPr/>
        </p:nvSpPr>
        <p:spPr>
          <a:xfrm>
            <a:off x="2133600" y="4800601"/>
            <a:ext cx="3886200"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angular frequency, </a:t>
            </a:r>
            <a:r>
              <a:rPr lang="en-US" sz="2400" i="1" dirty="0">
                <a:latin typeface="Cambria Math" pitchFamily="18" charset="0"/>
                <a:ea typeface="Cambria Math" pitchFamily="18" charset="0"/>
                <a:cs typeface="Times New Roman" pitchFamily="18" charset="0"/>
              </a:rPr>
              <a:t>ω=2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5" name="TextBox 34"/>
          <p:cNvSpPr txBox="1"/>
          <p:nvPr/>
        </p:nvSpPr>
        <p:spPr>
          <a:xfrm>
            <a:off x="6172200" y="4800601"/>
            <a:ext cx="38862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wavenumber</a:t>
            </a:r>
            <a:r>
              <a:rPr lang="en-US" sz="2400" dirty="0">
                <a:latin typeface="Times New Roman"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k=2</a:t>
            </a:r>
            <a:r>
              <a:rPr lang="el-GR" sz="2400" i="1" kern="0" dirty="0">
                <a:solidFill>
                  <a:schemeClr val="tx2"/>
                </a:solidFill>
                <a:latin typeface="Cambria Math" pitchFamily="18" charset="0"/>
                <a:ea typeface="Cambria Math" pitchFamily="18" charset="0"/>
                <a:cs typeface="Times New Roman" pitchFamily="18" charset="0"/>
              </a:rPr>
              <a:t> π</a:t>
            </a:r>
            <a:r>
              <a:rPr lang="en-US" sz="2400" i="1" kern="0" dirty="0">
                <a:solidFill>
                  <a:schemeClr val="tx2"/>
                </a:solidFill>
                <a:latin typeface="Cambria Math" pitchFamily="18" charset="0"/>
                <a:ea typeface="Cambria Math" pitchFamily="18" charset="0"/>
                <a:cs typeface="Times New Roman" pitchFamily="18" charset="0"/>
              </a:rPr>
              <a:t> </a:t>
            </a:r>
            <a:r>
              <a:rPr lang="en-US" sz="2400" i="1" dirty="0">
                <a:latin typeface="Cambria Math" pitchFamily="18" charset="0"/>
                <a:ea typeface="Cambria Math" pitchFamily="18" charset="0"/>
                <a:cs typeface="Times New Roman" pitchFamily="18" charset="0"/>
              </a:rPr>
              <a:t>/</a:t>
            </a:r>
            <a:r>
              <a:rPr lang="el-GR" sz="2400" i="1" kern="0" dirty="0">
                <a:solidFill>
                  <a:schemeClr val="tx2"/>
                </a:solidFill>
                <a:latin typeface="Cambria Math" pitchFamily="18" charset="0"/>
                <a:ea typeface="Cambria Math" pitchFamily="18" charset="0"/>
                <a:cs typeface="Times New Roman" pitchFamily="18" charset="0"/>
              </a:rPr>
              <a:t> λ</a:t>
            </a:r>
            <a:endParaRPr lang="en-US" sz="2400" i="1" baseline="-25000" dirty="0">
              <a:latin typeface="Cambria Math" pitchFamily="18" charset="0"/>
              <a:ea typeface="Cambria Math" pitchFamily="18" charset="0"/>
              <a:cs typeface="Times New Roman" pitchFamily="18" charset="0"/>
            </a:endParaRPr>
          </a:p>
        </p:txBody>
      </p:sp>
      <p:sp>
        <p:nvSpPr>
          <p:cNvPr id="36" name="TextBox 35"/>
          <p:cNvSpPr txBox="1"/>
          <p:nvPr/>
        </p:nvSpPr>
        <p:spPr>
          <a:xfrm>
            <a:off x="6781801" y="4110336"/>
            <a:ext cx="2425337"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37" name="Title 1"/>
          <p:cNvSpPr txBox="1">
            <a:spLocks/>
          </p:cNvSpPr>
          <p:nvPr/>
        </p:nvSpPr>
        <p:spPr bwMode="auto">
          <a:xfrm>
            <a:off x="16764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lvl="0" algn="ctr"/>
            <a:r>
              <a:rPr lang="en-US" sz="2400" i="1" kern="0" dirty="0">
                <a:solidFill>
                  <a:schemeClr val="tx2"/>
                </a:solidFill>
                <a:latin typeface="Cambria Math" pitchFamily="18" charset="0"/>
                <a:ea typeface="Cambria Math" pitchFamily="18" charset="0"/>
                <a:cs typeface="Times New Roman" pitchFamily="18" charset="0"/>
              </a:rPr>
              <a:t>f(t)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a:t>
            </a:r>
            <a:r>
              <a:rPr lang="en-US" sz="2400" i="1" dirty="0">
                <a:latin typeface="Cambria Math" pitchFamily="18" charset="0"/>
                <a:ea typeface="Cambria Math" pitchFamily="18" charset="0"/>
                <a:cs typeface="Times New Roman" pitchFamily="18" charset="0"/>
              </a:rPr>
              <a:t>ω</a:t>
            </a:r>
            <a:r>
              <a:rPr lang="en-US" sz="2400" i="1" kern="0" dirty="0">
                <a:solidFill>
                  <a:schemeClr val="tx2"/>
                </a:solidFill>
                <a:latin typeface="Cambria Math" pitchFamily="18" charset="0"/>
                <a:ea typeface="Cambria Math" pitchFamily="18" charset="0"/>
                <a:cs typeface="Times New Roman" pitchFamily="18" charset="0"/>
              </a:rPr>
              <a:t>t)</a:t>
            </a:r>
          </a:p>
        </p:txBody>
      </p:sp>
      <p:sp>
        <p:nvSpPr>
          <p:cNvPr id="38" name="Title 1"/>
          <p:cNvSpPr txBox="1">
            <a:spLocks/>
          </p:cNvSpPr>
          <p:nvPr/>
        </p:nvSpPr>
        <p:spPr bwMode="auto">
          <a:xfrm>
            <a:off x="59436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endParaRPr lang="en-US" sz="2400" kern="0" dirty="0">
              <a:solidFill>
                <a:schemeClr val="tx2"/>
              </a:solidFill>
              <a:latin typeface="Times New Roman" pitchFamily="18" charset="0"/>
              <a:ea typeface="Cambria Math" pitchFamily="18" charset="0"/>
              <a:cs typeface="Times New Roman" pitchFamily="18" charset="0"/>
            </a:endParaRPr>
          </a:p>
          <a:p>
            <a:pPr algn="ctr" fontAlgn="base">
              <a:spcBef>
                <a:spcPct val="0"/>
              </a:spcBef>
              <a:spcAft>
                <a:spcPct val="0"/>
              </a:spcAft>
              <a:defRPr/>
            </a:pPr>
            <a:r>
              <a:rPr lang="en-US" sz="2400" i="1" kern="0" dirty="0">
                <a:solidFill>
                  <a:schemeClr val="tx2"/>
                </a:solidFill>
                <a:latin typeface="Cambria Math" pitchFamily="18" charset="0"/>
                <a:ea typeface="Cambria Math" pitchFamily="18" charset="0"/>
                <a:cs typeface="Times New Roman" pitchFamily="18" charset="0"/>
              </a:rPr>
              <a:t>f(x) = C </a:t>
            </a:r>
            <a:r>
              <a:rPr lang="en-US" sz="2400" i="1" kern="0" dirty="0" err="1">
                <a:solidFill>
                  <a:schemeClr val="tx2"/>
                </a:solidFill>
                <a:latin typeface="Cambria Math" pitchFamily="18" charset="0"/>
                <a:ea typeface="Cambria Math" pitchFamily="18" charset="0"/>
                <a:cs typeface="Times New Roman" pitchFamily="18" charset="0"/>
              </a:rPr>
              <a:t>cos</a:t>
            </a:r>
            <a:r>
              <a:rPr lang="en-US" sz="2400" i="1" kern="0" dirty="0">
                <a:solidFill>
                  <a:schemeClr val="tx2"/>
                </a:solidFill>
                <a:latin typeface="Cambria Math" pitchFamily="18" charset="0"/>
                <a:ea typeface="Cambria Math" pitchFamily="18" charset="0"/>
                <a:cs typeface="Times New Roman" pitchFamily="18" charset="0"/>
              </a:rPr>
              <a:t>(</a:t>
            </a:r>
            <a:r>
              <a:rPr lang="en-US" sz="2400" i="1" kern="0" dirty="0" err="1">
                <a:solidFill>
                  <a:schemeClr val="tx2"/>
                </a:solidFill>
                <a:latin typeface="Cambria Math" pitchFamily="18" charset="0"/>
                <a:ea typeface="Cambria Math" pitchFamily="18" charset="0"/>
                <a:cs typeface="Times New Roman" pitchFamily="18" charset="0"/>
              </a:rPr>
              <a:t>kx</a:t>
            </a:r>
            <a:r>
              <a:rPr lang="en-US" sz="2400" i="1" kern="0" dirty="0">
                <a:solidFill>
                  <a:schemeClr val="tx2"/>
                </a:solidFill>
                <a:latin typeface="Cambria Math" pitchFamily="18" charset="0"/>
                <a:ea typeface="Cambria Math" pitchFamily="18"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1066226" y="2269326"/>
            <a:ext cx="10795820" cy="1323439"/>
          </a:xfrm>
          <a:prstGeom prst="rect">
            <a:avLst/>
          </a:prstGeom>
          <a:noFill/>
        </p:spPr>
        <p:txBody>
          <a:bodyPr wrap="square" rtlCol="0">
            <a:spAutoFit/>
          </a:bodyPr>
          <a:lstStyle/>
          <a:p>
            <a:pPr algn="ctr"/>
            <a:endParaRPr lang="en-US" sz="4000" b="1" dirty="0"/>
          </a:p>
          <a:p>
            <a:pPr algn="ctr"/>
            <a:r>
              <a:rPr lang="en-US" sz="4000" b="1" dirty="0"/>
              <a:t>Climate Data Discussion</a:t>
            </a:r>
          </a:p>
        </p:txBody>
      </p:sp>
    </p:spTree>
    <p:extLst>
      <p:ext uri="{BB962C8B-B14F-4D97-AF65-F5344CB8AC3E}">
        <p14:creationId xmlns:p14="http://schemas.microsoft.com/office/powerpoint/2010/main" val="241632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pairing </a:t>
            </a:r>
            <a:r>
              <a:rPr lang="en-US" dirty="0" err="1">
                <a:latin typeface="Times New Roman" pitchFamily="18" charset="0"/>
                <a:cs typeface="Times New Roman" pitchFamily="18" charset="0"/>
              </a:rPr>
              <a:t>sines</a:t>
            </a:r>
            <a:r>
              <a:rPr lang="en-US" dirty="0">
                <a:latin typeface="Times New Roman" pitchFamily="18" charset="0"/>
                <a:cs typeface="Times New Roman" pitchFamily="18" charset="0"/>
              </a:rPr>
              <a:t> and cosines</a:t>
            </a: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to avoid using time delays</a:t>
            </a: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1981200" y="1828800"/>
            <a:ext cx="4267200" cy="76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0000" t="67247" r="19019" b="23333"/>
          <a:stretch>
            <a:fillRect/>
          </a:stretch>
        </p:blipFill>
        <p:spPr bwMode="auto">
          <a:xfrm>
            <a:off x="6400800" y="1886857"/>
            <a:ext cx="3429000"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873" t="29130" r="33477" b="19855"/>
          <a:stretch>
            <a:fillRect/>
          </a:stretch>
        </p:blipFill>
        <p:spPr bwMode="auto">
          <a:xfrm>
            <a:off x="2438400" y="3200400"/>
            <a:ext cx="6934200" cy="3352800"/>
          </a:xfrm>
          <a:prstGeom prst="rect">
            <a:avLst/>
          </a:prstGeom>
          <a:noFill/>
          <a:ln w="9525">
            <a:noFill/>
            <a:miter lim="800000"/>
            <a:headEnd/>
            <a:tailEnd/>
          </a:ln>
        </p:spPr>
      </p:pic>
      <p:sp>
        <p:nvSpPr>
          <p:cNvPr id="6" name="Rectangle 5"/>
          <p:cNvSpPr/>
          <p:nvPr/>
        </p:nvSpPr>
        <p:spPr>
          <a:xfrm>
            <a:off x="7543800" y="4114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l="69966" t="67247" r="25788" b="23333"/>
          <a:stretch>
            <a:fillRect/>
          </a:stretch>
        </p:blipFill>
        <p:spPr bwMode="auto">
          <a:xfrm>
            <a:off x="7518400" y="3962401"/>
            <a:ext cx="469900" cy="6191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48" y="620486"/>
            <a:ext cx="11103429" cy="1981200"/>
          </a:xfrm>
        </p:spPr>
        <p:txBody>
          <a:bodyPr/>
          <a:lstStyle/>
          <a:p>
            <a:pPr algn="ctr"/>
            <a:br>
              <a:rPr lang="en-US" dirty="0">
                <a:latin typeface="Times New Roman" pitchFamily="18" charset="0"/>
                <a:cs typeface="Times New Roman" pitchFamily="18" charset="0"/>
              </a:rPr>
            </a:br>
            <a:r>
              <a:rPr lang="en-US" sz="2800" dirty="0">
                <a:latin typeface="Times New Roman" pitchFamily="18" charset="0"/>
                <a:cs typeface="Times New Roman" pitchFamily="18" charset="0"/>
              </a:rPr>
              <a:t>linear model containing nothing but sines and cosines</a:t>
            </a:r>
          </a:p>
        </p:txBody>
      </p:sp>
      <p:pic>
        <p:nvPicPr>
          <p:cNvPr id="3074" name="Picture 2"/>
          <p:cNvPicPr>
            <a:picLocks noChangeAspect="1" noChangeArrowheads="1"/>
          </p:cNvPicPr>
          <p:nvPr/>
        </p:nvPicPr>
        <p:blipFill>
          <a:blip r:embed="rId3" cstate="print"/>
          <a:srcRect l="11015" t="48841" r="13253" b="31449"/>
          <a:stretch>
            <a:fillRect/>
          </a:stretch>
        </p:blipFill>
        <p:spPr bwMode="auto">
          <a:xfrm>
            <a:off x="1730829" y="3429000"/>
            <a:ext cx="9133326" cy="141151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5105400"/>
            <a:ext cx="3505200" cy="685800"/>
          </a:xfrm>
        </p:spPr>
        <p:txBody>
          <a:bodyPr>
            <a:normAutofit fontScale="90000"/>
          </a:bodyPr>
          <a:lstStyle/>
          <a:p>
            <a:r>
              <a:rPr lang="en-US" sz="2800" i="1" dirty="0">
                <a:solidFill>
                  <a:srgbClr val="FF0000"/>
                </a:solidFill>
                <a:latin typeface="Cambria Math" pitchFamily="18" charset="0"/>
                <a:ea typeface="Cambria Math" pitchFamily="18" charset="0"/>
                <a:cs typeface="Times New Roman" pitchFamily="18" charset="0"/>
              </a:rPr>
              <a:t>A</a:t>
            </a:r>
            <a:r>
              <a:rPr lang="en-US" sz="2800" dirty="0">
                <a:solidFill>
                  <a:srgbClr val="FF0000"/>
                </a:solidFill>
                <a:latin typeface="Times New Roman" pitchFamily="18" charset="0"/>
                <a:cs typeface="Times New Roman" pitchFamily="18" charset="0"/>
              </a:rPr>
              <a:t>’s and </a:t>
            </a:r>
            <a:r>
              <a:rPr lang="en-US" sz="2800" i="1" dirty="0">
                <a:solidFill>
                  <a:srgbClr val="FF0000"/>
                </a:solidFill>
                <a:latin typeface="Times New Roman" pitchFamily="18" charset="0"/>
                <a:ea typeface="Cambria Math" pitchFamily="18" charset="0"/>
                <a:cs typeface="Times New Roman" pitchFamily="18" charset="0"/>
              </a:rPr>
              <a:t>B</a:t>
            </a:r>
            <a:r>
              <a:rPr lang="en-US" sz="2800" dirty="0">
                <a:solidFill>
                  <a:srgbClr val="FF0000"/>
                </a:solidFill>
                <a:latin typeface="Times New Roman" pitchFamily="18" charset="0"/>
                <a:cs typeface="Times New Roman" pitchFamily="18" charset="0"/>
              </a:rPr>
              <a:t>’s are</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model parameters</a:t>
            </a:r>
          </a:p>
        </p:txBody>
      </p:sp>
      <p:pic>
        <p:nvPicPr>
          <p:cNvPr id="3074" name="Picture 2"/>
          <p:cNvPicPr>
            <a:picLocks noChangeAspect="1" noChangeArrowheads="1"/>
          </p:cNvPicPr>
          <p:nvPr/>
        </p:nvPicPr>
        <p:blipFill>
          <a:blip r:embed="rId3" cstate="print"/>
          <a:srcRect l="11015" t="57353" r="13253" b="31449"/>
          <a:stretch>
            <a:fillRect/>
          </a:stretch>
        </p:blipFill>
        <p:spPr bwMode="auto">
          <a:xfrm>
            <a:off x="1524000" y="3429000"/>
            <a:ext cx="9133326" cy="801914"/>
          </a:xfrm>
          <a:prstGeom prst="rect">
            <a:avLst/>
          </a:prstGeom>
          <a:noFill/>
          <a:ln w="9525">
            <a:noFill/>
            <a:miter lim="800000"/>
            <a:headEnd/>
            <a:tailEnd/>
          </a:ln>
        </p:spPr>
      </p:pic>
      <p:sp>
        <p:nvSpPr>
          <p:cNvPr id="4" name="Freeform 3"/>
          <p:cNvSpPr/>
          <p:nvPr/>
        </p:nvSpPr>
        <p:spPr>
          <a:xfrm>
            <a:off x="2663371" y="4034971"/>
            <a:ext cx="2997200" cy="10160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572000" y="4038600"/>
            <a:ext cx="12192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H="1">
            <a:off x="6172200" y="4114800"/>
            <a:ext cx="609600" cy="8382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flipH="1">
            <a:off x="6248400" y="4114800"/>
            <a:ext cx="25908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5486400" y="1894116"/>
            <a:ext cx="3657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l-GR" sz="2800" kern="0" dirty="0">
                <a:solidFill>
                  <a:srgbClr val="00B0F0"/>
                </a:solidFill>
                <a:latin typeface="Cambria Math"/>
                <a:ea typeface="Cambria Math"/>
                <a:cs typeface="Times New Roman" pitchFamily="18" charset="0"/>
              </a:rPr>
              <a:t>ω</a:t>
            </a:r>
            <a:r>
              <a:rPr lang="en-US" sz="2800" kern="0" dirty="0">
                <a:solidFill>
                  <a:srgbClr val="00B0F0"/>
                </a:solidFill>
                <a:latin typeface="Times New Roman" pitchFamily="18" charset="0"/>
                <a:ea typeface="Cambria Math"/>
                <a:cs typeface="Times New Roman" pitchFamily="18" charset="0"/>
              </a:rPr>
              <a:t>’s are </a:t>
            </a:r>
            <a:r>
              <a:rPr lang="en-US" sz="2800" kern="0" dirty="0">
                <a:solidFill>
                  <a:srgbClr val="00B0F0"/>
                </a:solidFill>
                <a:latin typeface="Times New Roman" pitchFamily="18" charset="0"/>
                <a:ea typeface="+mj-ea"/>
                <a:cs typeface="Times New Roman" pitchFamily="18" charset="0"/>
              </a:rPr>
              <a:t>known</a:t>
            </a:r>
          </a:p>
        </p:txBody>
      </p:sp>
      <p:sp>
        <p:nvSpPr>
          <p:cNvPr id="10" name="Freeform 9"/>
          <p:cNvSpPr/>
          <p:nvPr/>
        </p:nvSpPr>
        <p:spPr>
          <a:xfrm>
            <a:off x="3673325" y="2667000"/>
            <a:ext cx="3314095" cy="9543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562600" y="2667000"/>
            <a:ext cx="1600201" cy="10305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7543799" y="2667000"/>
            <a:ext cx="19049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5675F8"/>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315200" y="2667000"/>
            <a:ext cx="3047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latin typeface="Times New Roman" pitchFamily="18" charset="0"/>
                <a:ea typeface="Cambria Math" pitchFamily="18" charset="0"/>
                <a:cs typeface="Times New Roman" pitchFamily="18" charset="0"/>
              </a:rPr>
              <a:t>two choices</a:t>
            </a:r>
          </a:p>
        </p:txBody>
      </p:sp>
      <p:sp>
        <p:nvSpPr>
          <p:cNvPr id="3" name="Content Placeholder 2"/>
          <p:cNvSpPr>
            <a:spLocks noGrp="1"/>
          </p:cNvSpPr>
          <p:nvPr>
            <p:ph idx="1"/>
          </p:nvPr>
        </p:nvSpPr>
        <p:spPr>
          <a:xfrm>
            <a:off x="1524000" y="2819400"/>
            <a:ext cx="9144000" cy="2667000"/>
          </a:xfrm>
        </p:spPr>
        <p:txBody>
          <a:bodyPr/>
          <a:lstStyle/>
          <a:p>
            <a:pPr marL="514350" indent="-514350" algn="ctr">
              <a:buNone/>
            </a:pPr>
            <a:r>
              <a:rPr lang="en-US" sz="4400" dirty="0">
                <a:latin typeface="Times New Roman" pitchFamily="18" charset="0"/>
                <a:cs typeface="Times New Roman" pitchFamily="18" charset="0"/>
              </a:rPr>
              <a:t>values of frequencies?</a:t>
            </a:r>
          </a:p>
          <a:p>
            <a:pPr marL="514350" indent="-514350" algn="ctr">
              <a:buNone/>
            </a:pPr>
            <a:endParaRPr lang="en-US" sz="4400" dirty="0">
              <a:latin typeface="Times New Roman" pitchFamily="18" charset="0"/>
              <a:cs typeface="Times New Roman" pitchFamily="18" charset="0"/>
            </a:endParaRPr>
          </a:p>
          <a:p>
            <a:pPr marL="514350" indent="-514350" algn="ctr">
              <a:buNone/>
            </a:pPr>
            <a:r>
              <a:rPr lang="en-US" sz="4400" dirty="0">
                <a:latin typeface="Times New Roman" pitchFamily="18" charset="0"/>
                <a:cs typeface="Times New Roman" pitchFamily="18" charset="0"/>
              </a:rPr>
              <a:t>total number of frequencies?</a:t>
            </a:r>
          </a:p>
          <a:p>
            <a:pPr marL="514350" indent="-514350" algn="ctr">
              <a:buNone/>
            </a:pPr>
            <a:endParaRPr lang="en-US" sz="4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1143000"/>
          </a:xfrm>
        </p:spPr>
        <p:txBody>
          <a:bodyPr>
            <a:normAutofit fontScale="90000"/>
          </a:bodyPr>
          <a:lstStyle/>
          <a:p>
            <a:r>
              <a:rPr lang="en-US" dirty="0">
                <a:latin typeface="Times New Roman" pitchFamily="18" charset="0"/>
                <a:ea typeface="Cambria Math" pitchFamily="18" charset="0"/>
                <a:cs typeface="Times New Roman" pitchFamily="18" charset="0"/>
              </a:rPr>
              <a:t>surprising fact about data evenly sampled in time (or space)</a:t>
            </a:r>
          </a:p>
        </p:txBody>
      </p:sp>
      <p:pic>
        <p:nvPicPr>
          <p:cNvPr id="4098" name="Picture 2"/>
          <p:cNvPicPr>
            <a:picLocks noChangeAspect="1" noChangeArrowheads="1"/>
          </p:cNvPicPr>
          <p:nvPr/>
        </p:nvPicPr>
        <p:blipFill>
          <a:blip r:embed="rId3" cstate="print"/>
          <a:srcRect l="19966" t="39655" r="22891" b="46552"/>
          <a:stretch>
            <a:fillRect/>
          </a:stretch>
        </p:blipFill>
        <p:spPr bwMode="auto">
          <a:xfrm>
            <a:off x="1524000" y="3200400"/>
            <a:ext cx="9144000" cy="1322025"/>
          </a:xfrm>
          <a:prstGeom prst="rect">
            <a:avLst/>
          </a:prstGeom>
          <a:noFill/>
          <a:ln w="9525">
            <a:noFill/>
            <a:miter lim="800000"/>
            <a:headEnd/>
            <a:tailEnd/>
          </a:ln>
        </p:spPr>
      </p:pic>
      <p:sp>
        <p:nvSpPr>
          <p:cNvPr id="6" name="Freeform 5"/>
          <p:cNvSpPr/>
          <p:nvPr/>
        </p:nvSpPr>
        <p:spPr>
          <a:xfrm>
            <a:off x="5873449" y="4180114"/>
            <a:ext cx="1078895" cy="1727200"/>
          </a:xfrm>
          <a:custGeom>
            <a:avLst/>
            <a:gdLst>
              <a:gd name="connsiteX0" fmla="*/ 4838 w 1078895"/>
              <a:gd name="connsiteY0" fmla="*/ 0 h 1727200"/>
              <a:gd name="connsiteX1" fmla="*/ 179009 w 1078895"/>
              <a:gd name="connsiteY1" fmla="*/ 1088572 h 1727200"/>
              <a:gd name="connsiteX2" fmla="*/ 1078895 w 1078895"/>
              <a:gd name="connsiteY2" fmla="*/ 1727200 h 1727200"/>
            </a:gdLst>
            <a:ahLst/>
            <a:cxnLst>
              <a:cxn ang="0">
                <a:pos x="connsiteX0" y="connsiteY0"/>
              </a:cxn>
              <a:cxn ang="0">
                <a:pos x="connsiteX1" y="connsiteY1"/>
              </a:cxn>
              <a:cxn ang="0">
                <a:pos x="connsiteX2" y="connsiteY2"/>
              </a:cxn>
            </a:cxnLst>
            <a:rect l="l" t="t" r="r" b="b"/>
            <a:pathLst>
              <a:path w="1078895" h="1727200">
                <a:moveTo>
                  <a:pt x="4838" y="0"/>
                </a:moveTo>
                <a:cubicBezTo>
                  <a:pt x="2419" y="400352"/>
                  <a:pt x="0" y="800705"/>
                  <a:pt x="179009" y="1088572"/>
                </a:cubicBezTo>
                <a:cubicBezTo>
                  <a:pt x="358019" y="1376439"/>
                  <a:pt x="718457" y="1551819"/>
                  <a:pt x="1078895" y="17272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56388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400" kern="0" dirty="0" err="1">
                <a:solidFill>
                  <a:srgbClr val="FF0000"/>
                </a:solidFill>
                <a:latin typeface="Times New Roman" pitchFamily="18" charset="0"/>
                <a:ea typeface="Cambria Math" pitchFamily="18" charset="0"/>
                <a:cs typeface="Times New Roman" pitchFamily="18" charset="0"/>
              </a:rPr>
              <a:t>Nyquist</a:t>
            </a:r>
            <a:r>
              <a:rPr lang="en-US" sz="2400" kern="0" dirty="0">
                <a:solidFill>
                  <a:srgbClr val="FF0000"/>
                </a:solidFill>
                <a:latin typeface="Times New Roman" pitchFamily="18" charset="0"/>
                <a:ea typeface="Cambria Math" pitchFamily="18" charset="0"/>
                <a:cs typeface="Times New Roman" pitchFamily="18" charset="0"/>
              </a:rPr>
              <a:t> frequency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6021"/>
          <a:stretch>
            <a:fillRect/>
          </a:stretch>
        </p:blipFill>
        <p:spPr bwMode="auto">
          <a:xfrm>
            <a:off x="2073915" y="759232"/>
            <a:ext cx="7891509" cy="5870169"/>
          </a:xfrm>
          <a:prstGeom prst="rect">
            <a:avLst/>
          </a:prstGeom>
          <a:noFill/>
          <a:ln w="9525">
            <a:noFill/>
            <a:miter lim="800000"/>
            <a:headEnd/>
            <a:tailEnd/>
          </a:ln>
          <a:effectLst/>
        </p:spPr>
      </p:pic>
      <p:sp>
        <p:nvSpPr>
          <p:cNvPr id="14" name="Rectangle 13"/>
          <p:cNvSpPr/>
          <p:nvPr/>
        </p:nvSpPr>
        <p:spPr>
          <a:xfrm>
            <a:off x="2561797" y="1418736"/>
            <a:ext cx="350319" cy="38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07715" y="3124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55315" y="6219372"/>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073915" y="4572001"/>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2</a:t>
            </a:r>
            <a:r>
              <a:rPr lang="en-US" sz="2400" i="1" dirty="0">
                <a:latin typeface="Times New Roman" pitchFamily="18" charset="0"/>
                <a:cs typeface="Times New Roman" pitchFamily="18" charset="0"/>
              </a:rPr>
              <a:t>(t)</a:t>
            </a:r>
          </a:p>
        </p:txBody>
      </p:sp>
      <p:sp>
        <p:nvSpPr>
          <p:cNvPr id="40" name="TextBox 39"/>
          <p:cNvSpPr txBox="1"/>
          <p:nvPr/>
        </p:nvSpPr>
        <p:spPr>
          <a:xfrm>
            <a:off x="2190027" y="1658257"/>
            <a:ext cx="822356"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1</a:t>
            </a:r>
            <a:r>
              <a:rPr lang="en-US" sz="2400" i="1" dirty="0">
                <a:latin typeface="Times New Roman" pitchFamily="18" charset="0"/>
                <a:cs typeface="Times New Roman" pitchFamily="18" charset="0"/>
              </a:rPr>
              <a:t>(t)</a:t>
            </a:r>
          </a:p>
        </p:txBody>
      </p:sp>
      <p:sp>
        <p:nvSpPr>
          <p:cNvPr id="38" name="TextBox 37"/>
          <p:cNvSpPr txBox="1"/>
          <p:nvPr/>
        </p:nvSpPr>
        <p:spPr>
          <a:xfrm>
            <a:off x="8322316" y="3048001"/>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sp>
        <p:nvSpPr>
          <p:cNvPr id="37" name="TextBox 36"/>
          <p:cNvSpPr txBox="1"/>
          <p:nvPr/>
        </p:nvSpPr>
        <p:spPr>
          <a:xfrm>
            <a:off x="8398516" y="5943601"/>
            <a:ext cx="1736085" cy="461665"/>
          </a:xfrm>
          <a:prstGeom prst="rect">
            <a:avLst/>
          </a:prstGeom>
          <a:noFill/>
        </p:spPr>
        <p:txBody>
          <a:bodyPr wrap="square" rtlCol="0">
            <a:spAutoFit/>
          </a:bodyPr>
          <a:lstStyle/>
          <a:p>
            <a:r>
              <a:rPr lang="en-US" sz="2400" dirty="0">
                <a:latin typeface="Times New Roman" pitchFamily="18" charset="0"/>
                <a:cs typeface="Times New Roman" pitchFamily="18" charset="0"/>
              </a:rPr>
              <a:t>time, </a:t>
            </a:r>
            <a:r>
              <a:rPr lang="en-US" sz="2400" i="1" dirty="0">
                <a:latin typeface="Times New Roman" pitchFamily="18" charset="0"/>
                <a:cs typeface="Times New Roman" pitchFamily="18" charset="0"/>
              </a:rPr>
              <a:t>t</a:t>
            </a:r>
          </a:p>
        </p:txBody>
      </p:sp>
      <p:cxnSp>
        <p:nvCxnSpPr>
          <p:cNvPr id="12" name="Straight Connector 11"/>
          <p:cNvCxnSpPr/>
          <p:nvPr/>
        </p:nvCxnSpPr>
        <p:spPr>
          <a:xfrm>
            <a:off x="3140715" y="19050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12115" y="304801"/>
            <a:ext cx="5796384"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1 </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1</a:t>
            </a:r>
            <a:r>
              <a:rPr lang="en-US" sz="2400" dirty="0">
                <a:latin typeface="Times New Roman" pitchFamily="18" charset="0"/>
                <a:cs typeface="Times New Roman" pitchFamily="18" charset="0"/>
              </a:rPr>
              <a:t>=2</a:t>
            </a:r>
            <a:r>
              <a:rPr lang="en-US" sz="2400" dirty="0">
                <a:latin typeface="Symbol" pitchFamily="18" charset="2"/>
                <a:cs typeface="Times New Roman" pitchFamily="18" charset="0"/>
              </a:rPr>
              <a:t>Dw</a:t>
            </a:r>
            <a:endParaRPr lang="en-US" sz="2400" i="1" baseline="-25000" dirty="0">
              <a:latin typeface="Times New Roman" pitchFamily="18" charset="0"/>
              <a:cs typeface="Times New Roman" pitchFamily="18" charset="0"/>
            </a:endParaRPr>
          </a:p>
        </p:txBody>
      </p:sp>
      <p:sp>
        <p:nvSpPr>
          <p:cNvPr id="17" name="TextBox 16"/>
          <p:cNvSpPr txBox="1"/>
          <p:nvPr/>
        </p:nvSpPr>
        <p:spPr>
          <a:xfrm>
            <a:off x="2912116" y="3276601"/>
            <a:ext cx="6710113" cy="461665"/>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 = </a:t>
            </a:r>
            <a:r>
              <a:rPr lang="en-US" sz="2400" i="1" dirty="0" err="1">
                <a:latin typeface="Times New Roman" pitchFamily="18" charset="0"/>
                <a:cs typeface="Times New Roman" pitchFamily="18" charset="0"/>
              </a:rPr>
              <a:t>cos</a:t>
            </a:r>
            <a:r>
              <a:rPr lang="en-US" sz="2400" i="1" dirty="0">
                <a:latin typeface="Times New Roman" pitchFamily="18" charset="0"/>
                <a:cs typeface="Times New Roman" pitchFamily="18" charset="0"/>
              </a:rPr>
              <a:t>{</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  with  </a:t>
            </a:r>
            <a:r>
              <a:rPr lang="en-US" sz="2400" i="1" dirty="0">
                <a:latin typeface="Symbol" pitchFamily="18" charset="2"/>
                <a:cs typeface="Times New Roman" pitchFamily="18" charset="0"/>
              </a:rPr>
              <a:t>w</a:t>
            </a:r>
            <a:r>
              <a:rPr lang="en-US" sz="2400" i="1" baseline="-25000" dirty="0">
                <a:latin typeface="Symbol" pitchFamily="18" charset="2"/>
                <a:cs typeface="Times New Roman" pitchFamily="18" charset="0"/>
              </a:rPr>
              <a:t>2</a:t>
            </a:r>
            <a:r>
              <a:rPr lang="en-US" sz="2400" i="1" dirty="0">
                <a:latin typeface="Times New Roman" pitchFamily="18" charset="0"/>
                <a:cs typeface="Times New Roman" pitchFamily="18" charset="0"/>
              </a:rPr>
              <a:t>=(2+N)</a:t>
            </a:r>
            <a:r>
              <a:rPr lang="en-US" sz="2400" i="1" dirty="0" err="1">
                <a:latin typeface="Symbol" pitchFamily="18" charset="2"/>
                <a:cs typeface="Times New Roman" pitchFamily="18" charset="0"/>
              </a:rPr>
              <a:t>Dw</a:t>
            </a:r>
            <a:r>
              <a:rPr lang="en-US" sz="2400" dirty="0">
                <a:latin typeface="Times New Roman" pitchFamily="18" charset="0"/>
                <a:cs typeface="Times New Roman" pitchFamily="18" charset="0"/>
              </a:rPr>
              <a:t>,</a:t>
            </a:r>
            <a:endParaRPr lang="en-US" sz="2400" i="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07843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marL="514350" indent="-514350">
              <a:buNone/>
            </a:pPr>
            <a:r>
              <a:rPr lang="en-US" sz="4400" dirty="0">
                <a:latin typeface="Times New Roman" pitchFamily="18" charset="0"/>
                <a:cs typeface="Times New Roman" pitchFamily="18" charset="0"/>
              </a:rPr>
              <a:t>values of frequencies?</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evenly spaced, </a:t>
            </a:r>
            <a:r>
              <a:rPr lang="en-US" sz="4000" i="1" dirty="0" err="1">
                <a:latin typeface="Cambria Math"/>
                <a:ea typeface="Cambria Math"/>
                <a:cs typeface="Times New Roman" pitchFamily="18" charset="0"/>
              </a:rPr>
              <a:t>f</a:t>
            </a:r>
            <a:r>
              <a:rPr lang="en-US" sz="4000" i="1" baseline="-25000" dirty="0" err="1">
                <a:latin typeface="Times New Roman" pitchFamily="18" charset="0"/>
                <a:cs typeface="Times New Roman" pitchFamily="18" charset="0"/>
              </a:rPr>
              <a:t>n</a:t>
            </a:r>
            <a:r>
              <a:rPr lang="en-US" sz="4000" i="1" dirty="0">
                <a:latin typeface="Times New Roman" pitchFamily="18" charset="0"/>
                <a:cs typeface="Times New Roman" pitchFamily="18" charset="0"/>
              </a:rPr>
              <a:t> = (n-1)</a:t>
            </a:r>
            <a:r>
              <a:rPr lang="el-GR" sz="4000" i="1" dirty="0">
                <a:latin typeface="Cambria Math"/>
                <a:ea typeface="Cambria Math"/>
                <a:cs typeface="Times New Roman" pitchFamily="18" charset="0"/>
              </a:rPr>
              <a:t>Δ </a:t>
            </a:r>
            <a:r>
              <a:rPr lang="en-US" sz="4000" i="1" dirty="0">
                <a:latin typeface="Cambria Math"/>
                <a:ea typeface="Cambria Math"/>
                <a:cs typeface="Times New Roman" pitchFamily="18" charset="0"/>
              </a:rPr>
              <a:t>f</a:t>
            </a:r>
            <a:r>
              <a:rPr lang="en-US" sz="4000" i="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minimum frequency of zero</a:t>
            </a:r>
          </a:p>
          <a:p>
            <a:pPr marL="514350" indent="-514350">
              <a:buNone/>
            </a:pPr>
            <a:r>
              <a:rPr lang="en-US" sz="4000" dirty="0">
                <a:latin typeface="Times New Roman" pitchFamily="18" charset="0"/>
                <a:cs typeface="Times New Roman" pitchFamily="18" charset="0"/>
              </a:rPr>
              <a:t>		maximum frequency of </a:t>
            </a:r>
            <a:r>
              <a:rPr lang="en-US" sz="4000" i="1" dirty="0">
                <a:latin typeface="Cambria Math"/>
                <a:ea typeface="Cambria Math"/>
                <a:cs typeface="Times New Roman" pitchFamily="18" charset="0"/>
              </a:rPr>
              <a:t>f</a:t>
            </a:r>
            <a:r>
              <a:rPr lang="el-GR" sz="4000" i="1" dirty="0">
                <a:latin typeface="Cambria Math"/>
                <a:ea typeface="Cambria Math"/>
                <a:cs typeface="Times New Roman" pitchFamily="18" charset="0"/>
              </a:rPr>
              <a:t> </a:t>
            </a:r>
            <a:r>
              <a:rPr lang="en-US" sz="4000" i="1" baseline="-25000" dirty="0" err="1">
                <a:latin typeface="Cambria Math" pitchFamily="18" charset="0"/>
                <a:ea typeface="Cambria Math" pitchFamily="18" charset="0"/>
                <a:cs typeface="Times New Roman" pitchFamily="18" charset="0"/>
              </a:rPr>
              <a:t>ny</a:t>
            </a:r>
            <a:endParaRPr lang="en-US" sz="4000" i="1" baseline="-25000" dirty="0">
              <a:latin typeface="Cambria Math" pitchFamily="18" charset="0"/>
              <a:ea typeface="Cambria Math" pitchFamily="18" charset="0"/>
              <a:cs typeface="Times New Roman" pitchFamily="18" charset="0"/>
            </a:endParaRPr>
          </a:p>
          <a:p>
            <a:pPr marL="514350" indent="-514350">
              <a:buNone/>
            </a:pPr>
            <a:endParaRPr lang="en-US" sz="4400" i="1"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total number of frequencies?  </a:t>
            </a:r>
            <a:r>
              <a:rPr lang="en-US" sz="4400" i="1" dirty="0">
                <a:latin typeface="Cambria Math" pitchFamily="18" charset="0"/>
                <a:ea typeface="Cambria Math" pitchFamily="18" charset="0"/>
                <a:cs typeface="Times New Roman" pitchFamily="18" charset="0"/>
              </a:rPr>
              <a:t>N/2+1</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number of model parameters, </a:t>
            </a:r>
            <a:r>
              <a:rPr lang="en-US" sz="4000" i="1" dirty="0">
                <a:latin typeface="Cambria Math" pitchFamily="18" charset="0"/>
                <a:ea typeface="Cambria Math" pitchFamily="18" charset="0"/>
                <a:cs typeface="Times New Roman" pitchFamily="18" charset="0"/>
              </a:rPr>
              <a:t>M</a:t>
            </a:r>
          </a:p>
          <a:p>
            <a:pPr marL="514350" indent="-514350">
              <a:buNone/>
            </a:pPr>
            <a:r>
              <a:rPr lang="en-US" sz="4000" dirty="0">
                <a:latin typeface="Times New Roman" pitchFamily="18" charset="0"/>
                <a:cs typeface="Times New Roman" pitchFamily="18" charset="0"/>
              </a:rPr>
              <a:t>		= number of data, </a:t>
            </a:r>
            <a:r>
              <a:rPr lang="en-US" sz="4000" i="1" dirty="0">
                <a:latin typeface="Cambria Math" pitchFamily="18" charset="0"/>
                <a:ea typeface="Cambria Math" pitchFamily="18" charset="0"/>
                <a:cs typeface="Times New Roman" pitchFamily="18" charset="0"/>
              </a:rPr>
              <a:t>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marL="514350" indent="-514350">
              <a:buNone/>
            </a:pPr>
            <a:r>
              <a:rPr lang="en-US" sz="4400" dirty="0">
                <a:latin typeface="Times New Roman" pitchFamily="18" charset="0"/>
                <a:cs typeface="Times New Roman" pitchFamily="18" charset="0"/>
              </a:rPr>
              <a:t>values of frequencies?</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evenly spaced, </a:t>
            </a:r>
            <a:r>
              <a:rPr lang="en-US" sz="4000" i="1" dirty="0" err="1">
                <a:latin typeface="Cambria Math"/>
                <a:ea typeface="Cambria Math"/>
                <a:cs typeface="Times New Roman" pitchFamily="18" charset="0"/>
              </a:rPr>
              <a:t>f</a:t>
            </a:r>
            <a:r>
              <a:rPr lang="en-US" sz="4000" i="1" baseline="-25000" dirty="0" err="1">
                <a:latin typeface="Times New Roman" pitchFamily="18" charset="0"/>
                <a:cs typeface="Times New Roman" pitchFamily="18" charset="0"/>
              </a:rPr>
              <a:t>n</a:t>
            </a:r>
            <a:r>
              <a:rPr lang="en-US" sz="4000" i="1" dirty="0">
                <a:latin typeface="Times New Roman" pitchFamily="18" charset="0"/>
                <a:cs typeface="Times New Roman" pitchFamily="18" charset="0"/>
              </a:rPr>
              <a:t> = (n-1)</a:t>
            </a:r>
            <a:r>
              <a:rPr lang="el-GR" sz="4000" i="1" dirty="0">
                <a:latin typeface="Cambria Math"/>
                <a:ea typeface="Cambria Math"/>
                <a:cs typeface="Times New Roman" pitchFamily="18" charset="0"/>
              </a:rPr>
              <a:t>Δ </a:t>
            </a:r>
            <a:r>
              <a:rPr lang="en-US" sz="4000" i="1" dirty="0">
                <a:latin typeface="Cambria Math"/>
                <a:ea typeface="Cambria Math"/>
                <a:cs typeface="Times New Roman" pitchFamily="18" charset="0"/>
              </a:rPr>
              <a:t>f</a:t>
            </a:r>
            <a:r>
              <a:rPr lang="en-US" sz="4000" i="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minimum frequency of zero</a:t>
            </a:r>
          </a:p>
          <a:p>
            <a:pPr marL="514350" indent="-514350">
              <a:buNone/>
            </a:pPr>
            <a:r>
              <a:rPr lang="en-US" sz="4000" dirty="0">
                <a:latin typeface="Times New Roman" pitchFamily="18" charset="0"/>
                <a:cs typeface="Times New Roman" pitchFamily="18" charset="0"/>
              </a:rPr>
              <a:t>		maximum frequency of </a:t>
            </a:r>
            <a:r>
              <a:rPr lang="en-US" sz="4000" i="1" dirty="0">
                <a:latin typeface="Cambria Math"/>
                <a:ea typeface="Cambria Math"/>
                <a:cs typeface="Times New Roman" pitchFamily="18" charset="0"/>
              </a:rPr>
              <a:t>f</a:t>
            </a:r>
            <a:r>
              <a:rPr lang="el-GR" sz="4000" i="1" dirty="0">
                <a:latin typeface="Cambria Math"/>
                <a:ea typeface="Cambria Math"/>
                <a:cs typeface="Times New Roman" pitchFamily="18" charset="0"/>
              </a:rPr>
              <a:t> </a:t>
            </a:r>
            <a:r>
              <a:rPr lang="en-US" sz="4000" i="1" baseline="-25000" dirty="0" err="1">
                <a:latin typeface="Cambria Math" pitchFamily="18" charset="0"/>
                <a:ea typeface="Cambria Math" pitchFamily="18" charset="0"/>
                <a:cs typeface="Times New Roman" pitchFamily="18" charset="0"/>
              </a:rPr>
              <a:t>ny</a:t>
            </a:r>
            <a:endParaRPr lang="en-US" sz="4000" i="1" baseline="-25000" dirty="0">
              <a:latin typeface="Cambria Math" pitchFamily="18" charset="0"/>
              <a:ea typeface="Cambria Math" pitchFamily="18" charset="0"/>
              <a:cs typeface="Times New Roman" pitchFamily="18" charset="0"/>
            </a:endParaRPr>
          </a:p>
          <a:p>
            <a:pPr marL="514350" indent="-514350">
              <a:buNone/>
            </a:pPr>
            <a:endParaRPr lang="en-US" sz="4400" i="1" dirty="0">
              <a:latin typeface="Times New Roman" pitchFamily="18" charset="0"/>
              <a:cs typeface="Times New Roman" pitchFamily="18" charset="0"/>
            </a:endParaRPr>
          </a:p>
          <a:p>
            <a:pPr marL="514350" indent="-514350">
              <a:buNone/>
            </a:pPr>
            <a:r>
              <a:rPr lang="en-US" sz="4400" dirty="0">
                <a:latin typeface="Times New Roman" pitchFamily="18" charset="0"/>
                <a:cs typeface="Times New Roman" pitchFamily="18" charset="0"/>
              </a:rPr>
              <a:t>total number of frequencies?  </a:t>
            </a:r>
            <a:r>
              <a:rPr lang="en-US" sz="4400" i="1" dirty="0">
                <a:latin typeface="Cambria Math" pitchFamily="18" charset="0"/>
                <a:ea typeface="Cambria Math" pitchFamily="18" charset="0"/>
                <a:cs typeface="Times New Roman" pitchFamily="18" charset="0"/>
              </a:rPr>
              <a:t>N/2+1</a:t>
            </a:r>
          </a:p>
          <a:p>
            <a:pPr marL="514350" indent="-51435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number of model parameters, </a:t>
            </a:r>
            <a:r>
              <a:rPr lang="en-US" sz="4000" i="1" dirty="0">
                <a:latin typeface="Cambria Math" pitchFamily="18" charset="0"/>
                <a:ea typeface="Cambria Math" pitchFamily="18" charset="0"/>
                <a:cs typeface="Times New Roman" pitchFamily="18" charset="0"/>
              </a:rPr>
              <a:t>M</a:t>
            </a:r>
          </a:p>
          <a:p>
            <a:pPr marL="514350" indent="-514350">
              <a:buNone/>
            </a:pPr>
            <a:r>
              <a:rPr lang="en-US" sz="4000" dirty="0">
                <a:latin typeface="Times New Roman" pitchFamily="18" charset="0"/>
                <a:cs typeface="Times New Roman" pitchFamily="18" charset="0"/>
              </a:rPr>
              <a:t>		= number of data, </a:t>
            </a:r>
            <a:r>
              <a:rPr lang="en-US" sz="4000" i="1" dirty="0">
                <a:latin typeface="Cambria Math" pitchFamily="18" charset="0"/>
                <a:ea typeface="Cambria Math" pitchFamily="18" charset="0"/>
                <a:cs typeface="Times New Roman" pitchFamily="18" charset="0"/>
              </a:rPr>
              <a:t>N</a:t>
            </a:r>
          </a:p>
        </p:txBody>
      </p:sp>
      <p:sp>
        <p:nvSpPr>
          <p:cNvPr id="2" name="Oval 1">
            <a:extLst>
              <a:ext uri="{FF2B5EF4-FFF2-40B4-BE49-F238E27FC236}">
                <a16:creationId xmlns:a16="http://schemas.microsoft.com/office/drawing/2014/main" id="{083C571B-874D-796A-1008-90F1BC03AC5E}"/>
              </a:ext>
            </a:extLst>
          </p:cNvPr>
          <p:cNvSpPr/>
          <p:nvPr/>
        </p:nvSpPr>
        <p:spPr>
          <a:xfrm>
            <a:off x="8196943" y="3429000"/>
            <a:ext cx="2351314" cy="10123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A3A8A5B9-8499-1F2A-9621-C256C2037EF9}"/>
              </a:ext>
            </a:extLst>
          </p:cNvPr>
          <p:cNvSpPr/>
          <p:nvPr/>
        </p:nvSpPr>
        <p:spPr>
          <a:xfrm>
            <a:off x="8948057" y="2471057"/>
            <a:ext cx="1687286" cy="849086"/>
          </a:xfrm>
          <a:custGeom>
            <a:avLst/>
            <a:gdLst>
              <a:gd name="connsiteX0" fmla="*/ 0 w 1687286"/>
              <a:gd name="connsiteY0" fmla="*/ 849086 h 849086"/>
              <a:gd name="connsiteX1" fmla="*/ 566057 w 1687286"/>
              <a:gd name="connsiteY1" fmla="*/ 293914 h 849086"/>
              <a:gd name="connsiteX2" fmla="*/ 827314 w 1687286"/>
              <a:gd name="connsiteY2" fmla="*/ 642257 h 849086"/>
              <a:gd name="connsiteX3" fmla="*/ 1687286 w 1687286"/>
              <a:gd name="connsiteY3" fmla="*/ 0 h 849086"/>
            </a:gdLst>
            <a:ahLst/>
            <a:cxnLst>
              <a:cxn ang="0">
                <a:pos x="connsiteX0" y="connsiteY0"/>
              </a:cxn>
              <a:cxn ang="0">
                <a:pos x="connsiteX1" y="connsiteY1"/>
              </a:cxn>
              <a:cxn ang="0">
                <a:pos x="connsiteX2" y="connsiteY2"/>
              </a:cxn>
              <a:cxn ang="0">
                <a:pos x="connsiteX3" y="connsiteY3"/>
              </a:cxn>
            </a:cxnLst>
            <a:rect l="l" t="t" r="r" b="b"/>
            <a:pathLst>
              <a:path w="1687286" h="849086">
                <a:moveTo>
                  <a:pt x="0" y="849086"/>
                </a:moveTo>
                <a:cubicBezTo>
                  <a:pt x="214085" y="588735"/>
                  <a:pt x="428171" y="328385"/>
                  <a:pt x="566057" y="293914"/>
                </a:cubicBezTo>
                <a:cubicBezTo>
                  <a:pt x="703943" y="259443"/>
                  <a:pt x="640443" y="691243"/>
                  <a:pt x="827314" y="642257"/>
                </a:cubicBezTo>
                <a:cubicBezTo>
                  <a:pt x="1014185" y="593271"/>
                  <a:pt x="1350735" y="296635"/>
                  <a:pt x="1687286" y="0"/>
                </a:cubicBezTo>
              </a:path>
            </a:pathLst>
          </a:custGeom>
          <a:noFill/>
          <a:ln w="38100">
            <a:solidFill>
              <a:srgbClr val="FF0000"/>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22615C-9062-1525-1FD0-C9FF911957F6}"/>
              </a:ext>
            </a:extLst>
          </p:cNvPr>
          <p:cNvSpPr txBox="1"/>
          <p:nvPr/>
        </p:nvSpPr>
        <p:spPr>
          <a:xfrm>
            <a:off x="8551732" y="1849044"/>
            <a:ext cx="3448765" cy="584775"/>
          </a:xfrm>
          <a:prstGeom prst="rect">
            <a:avLst/>
          </a:prstGeom>
          <a:noFill/>
        </p:spPr>
        <p:txBody>
          <a:bodyPr wrap="none" rtlCol="0">
            <a:spAutoFit/>
          </a:bodyPr>
          <a:lstStyle/>
          <a:p>
            <a:r>
              <a:rPr lang="en-US" sz="3200" dirty="0">
                <a:solidFill>
                  <a:srgbClr val="FF0000"/>
                </a:solidFill>
              </a:rPr>
              <a:t>As long as N is even</a:t>
            </a:r>
          </a:p>
        </p:txBody>
      </p:sp>
    </p:spTree>
    <p:extLst>
      <p:ext uri="{BB962C8B-B14F-4D97-AF65-F5344CB8AC3E}">
        <p14:creationId xmlns:p14="http://schemas.microsoft.com/office/powerpoint/2010/main" val="92157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8229600" cy="1143000"/>
          </a:xfrm>
        </p:spPr>
        <p:txBody>
          <a:bodyPr/>
          <a:lstStyle/>
          <a:p>
            <a:r>
              <a:rPr lang="en-US" dirty="0">
                <a:latin typeface="Times New Roman" pitchFamily="18" charset="0"/>
                <a:cs typeface="Times New Roman" pitchFamily="18" charset="0"/>
              </a:rPr>
              <a:t>implies</a:t>
            </a:r>
          </a:p>
        </p:txBody>
      </p:sp>
      <p:pic>
        <p:nvPicPr>
          <p:cNvPr id="5124" name="Picture 4"/>
          <p:cNvPicPr>
            <a:picLocks noChangeAspect="1" noChangeArrowheads="1"/>
          </p:cNvPicPr>
          <p:nvPr/>
        </p:nvPicPr>
        <p:blipFill>
          <a:blip r:embed="rId3" cstate="print"/>
          <a:srcRect l="7315" t="69128" r="3873" b="12869"/>
          <a:stretch>
            <a:fillRect/>
          </a:stretch>
        </p:blipFill>
        <p:spPr bwMode="auto">
          <a:xfrm>
            <a:off x="1625598" y="3429000"/>
            <a:ext cx="8915400" cy="110578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81000"/>
            <a:ext cx="9144000" cy="1828800"/>
          </a:xfrm>
        </p:spPr>
        <p:txBody>
          <a:bodyPr/>
          <a:lstStyle/>
          <a:p>
            <a:pPr marL="514350" indent="-514350" algn="ctr">
              <a:buNone/>
            </a:pPr>
            <a:r>
              <a:rPr lang="en-US" sz="4400" dirty="0">
                <a:latin typeface="Times New Roman" pitchFamily="18" charset="0"/>
                <a:cs typeface="Times New Roman" pitchFamily="18" charset="0"/>
              </a:rPr>
              <a:t>Number of Frequencies</a:t>
            </a:r>
          </a:p>
          <a:p>
            <a:pPr marL="514350" indent="-514350" algn="ctr">
              <a:buNone/>
            </a:pPr>
            <a:r>
              <a:rPr lang="en-US" sz="4000" dirty="0">
                <a:latin typeface="Times New Roman" pitchFamily="18" charset="0"/>
                <a:cs typeface="Times New Roman" pitchFamily="18" charset="0"/>
              </a:rPr>
              <a:t>why </a:t>
            </a:r>
            <a:r>
              <a:rPr lang="en-US" sz="4000" i="1" dirty="0">
                <a:latin typeface="Cambria Math" pitchFamily="18" charset="0"/>
                <a:ea typeface="Cambria Math" pitchFamily="18" charset="0"/>
                <a:cs typeface="Times New Roman" pitchFamily="18" charset="0"/>
              </a:rPr>
              <a:t>N/2+1</a:t>
            </a:r>
            <a:r>
              <a:rPr lang="en-US" sz="4000" dirty="0">
                <a:latin typeface="Cambria Math" pitchFamily="18" charset="0"/>
                <a:ea typeface="Cambria Math" pitchFamily="18" charset="0"/>
                <a:cs typeface="Times New Roman" pitchFamily="18" charset="0"/>
              </a:rPr>
              <a:t> </a:t>
            </a:r>
            <a:r>
              <a:rPr lang="en-US" sz="4000" dirty="0">
                <a:latin typeface="Times New Roman" pitchFamily="18" charset="0"/>
                <a:cs typeface="Times New Roman" pitchFamily="18" charset="0"/>
              </a:rPr>
              <a:t>and not </a:t>
            </a:r>
            <a:r>
              <a:rPr lang="en-US" sz="4000" i="1" dirty="0">
                <a:latin typeface="Cambria Math" pitchFamily="18" charset="0"/>
                <a:ea typeface="Cambria Math" pitchFamily="18" charset="0"/>
                <a:cs typeface="Times New Roman" pitchFamily="18" charset="0"/>
              </a:rPr>
              <a:t>N/2</a:t>
            </a:r>
            <a:r>
              <a:rPr lang="en-US" sz="4000" dirty="0">
                <a:latin typeface="Times New Roman" pitchFamily="18" charset="0"/>
                <a:cs typeface="Times New Roman" pitchFamily="18" charset="0"/>
              </a:rPr>
              <a:t> ?</a:t>
            </a:r>
          </a:p>
          <a:p>
            <a:pPr marL="514350" indent="-514350" algn="ctr">
              <a:buNone/>
            </a:pPr>
            <a:endParaRPr lang="en-US" sz="4000" dirty="0">
              <a:latin typeface="Times New Roman" pitchFamily="18" charset="0"/>
              <a:cs typeface="Times New Roman" pitchFamily="18" charset="0"/>
            </a:endParaRPr>
          </a:p>
          <a:p>
            <a:pPr marL="514350" indent="-514350" algn="ctr">
              <a:buNone/>
            </a:pPr>
            <a:endParaRPr lang="en-US" sz="4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3333" t="43871" r="5000" b="34338"/>
          <a:stretch>
            <a:fillRect/>
          </a:stretch>
        </p:blipFill>
        <p:spPr bwMode="auto">
          <a:xfrm>
            <a:off x="1752600" y="5257800"/>
            <a:ext cx="8382000" cy="1219200"/>
          </a:xfrm>
          <a:prstGeom prst="rect">
            <a:avLst/>
          </a:prstGeom>
          <a:noFill/>
          <a:ln w="9525">
            <a:noFill/>
            <a:miter lim="800000"/>
            <a:headEnd/>
            <a:tailEnd/>
          </a:ln>
          <a:effectLst/>
        </p:spPr>
      </p:pic>
      <p:sp>
        <p:nvSpPr>
          <p:cNvPr id="6" name="Content Placeholder 2"/>
          <p:cNvSpPr txBox="1">
            <a:spLocks/>
          </p:cNvSpPr>
          <p:nvPr/>
        </p:nvSpPr>
        <p:spPr bwMode="auto">
          <a:xfrm>
            <a:off x="1524000" y="2819400"/>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first and last sine are omitted from the Fourier Series since they are identically zero:</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D07AA7-742B-1248-16D4-25FF38EE0DFC}"/>
                  </a:ext>
                </a:extLst>
              </p:cNvPr>
              <p:cNvSpPr txBox="1"/>
              <p:nvPr/>
            </p:nvSpPr>
            <p:spPr>
              <a:xfrm>
                <a:off x="1034929" y="475882"/>
                <a:ext cx="7006411" cy="523220"/>
              </a:xfrm>
              <a:prstGeom prst="rect">
                <a:avLst/>
              </a:prstGeom>
              <a:noFill/>
            </p:spPr>
            <p:txBody>
              <a:bodyPr wrap="square" rtlCol="0">
                <a:spAutoFit/>
              </a:bodyPr>
              <a:lstStyle/>
              <a:p>
                <a:r>
                  <a:rPr lang="en-US" sz="2800" b="1" dirty="0"/>
                  <a:t>Group 1: global_temp.txt (years, </a:t>
                </a:r>
                <a14:m>
                  <m:oMath xmlns:m="http://schemas.openxmlformats.org/officeDocument/2006/math">
                    <m:r>
                      <a:rPr lang="en-US" sz="2800" b="1" i="1" smtClean="0">
                        <a:latin typeface="Cambria Math" panose="02040503050406030204" pitchFamily="18" charset="0"/>
                        <a:ea typeface="Cambria Math" panose="02040503050406030204" pitchFamily="18" charset="0"/>
                      </a:rPr>
                      <m:t>∆</m:t>
                    </m:r>
                  </m:oMath>
                </a14:m>
                <a:r>
                  <a:rPr lang="en-US" sz="2800" b="1" dirty="0"/>
                  <a:t>deg C)</a:t>
                </a:r>
              </a:p>
            </p:txBody>
          </p:sp>
        </mc:Choice>
        <mc:Fallback xmlns="">
          <p:sp>
            <p:nvSpPr>
              <p:cNvPr id="4" name="TextBox 3">
                <a:extLst>
                  <a:ext uri="{FF2B5EF4-FFF2-40B4-BE49-F238E27FC236}">
                    <a16:creationId xmlns:a16="http://schemas.microsoft.com/office/drawing/2014/main" id="{53D07AA7-742B-1248-16D4-25FF38EE0DFC}"/>
                  </a:ext>
                </a:extLst>
              </p:cNvPr>
              <p:cNvSpPr txBox="1">
                <a:spLocks noRot="1" noChangeAspect="1" noMove="1" noResize="1" noEditPoints="1" noAdjustHandles="1" noChangeArrowheads="1" noChangeShapeType="1" noTextEdit="1"/>
              </p:cNvSpPr>
              <p:nvPr/>
            </p:nvSpPr>
            <p:spPr>
              <a:xfrm>
                <a:off x="1034929" y="475882"/>
                <a:ext cx="7006411" cy="523220"/>
              </a:xfrm>
              <a:prstGeom prst="rect">
                <a:avLst/>
              </a:prstGeom>
              <a:blipFill>
                <a:blip r:embed="rId3"/>
                <a:stretch>
                  <a:fillRect l="-1828" t="-10465" b="-325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C1DEF89-7121-DC84-F444-C850559588B1}"/>
              </a:ext>
            </a:extLst>
          </p:cNvPr>
          <p:cNvPicPr>
            <a:picLocks noChangeAspect="1"/>
          </p:cNvPicPr>
          <p:nvPr/>
        </p:nvPicPr>
        <p:blipFill rotWithShape="1">
          <a:blip r:embed="rId4"/>
          <a:srcRect l="38192" t="26537" r="7225" b="6797"/>
          <a:stretch/>
        </p:blipFill>
        <p:spPr>
          <a:xfrm>
            <a:off x="540545" y="1177343"/>
            <a:ext cx="7500795" cy="548052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9B57AC-3059-C140-DF04-4D71D246DC77}"/>
                  </a:ext>
                </a:extLst>
              </p:cNvPr>
              <p:cNvSpPr txBox="1"/>
              <p:nvPr/>
            </p:nvSpPr>
            <p:spPr>
              <a:xfrm>
                <a:off x="8498541" y="1286115"/>
                <a:ext cx="3693459" cy="5262979"/>
              </a:xfrm>
              <a:prstGeom prst="rect">
                <a:avLst/>
              </a:prstGeom>
              <a:noFill/>
            </p:spPr>
            <p:txBody>
              <a:bodyPr wrap="square" rtlCol="0">
                <a:spAutoFit/>
              </a:bodyPr>
              <a:lstStyle/>
              <a:p>
                <a:r>
                  <a:rPr lang="en-US" sz="2400" dirty="0"/>
                  <a:t>how fast is it increasing?</a:t>
                </a:r>
              </a:p>
              <a:p>
                <a:r>
                  <a:rPr lang="en-US" sz="2400" dirty="0"/>
                  <a:t>    Is slope of linear fit positive and significantly different from zero?</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𝐵𝑡</m:t>
                      </m:r>
                    </m:oMath>
                  </m:oMathPara>
                </a14:m>
                <a:endParaRPr lang="en-US" sz="2400" dirty="0"/>
              </a:p>
              <a:p>
                <a:endParaRPr lang="en-US" sz="2400" dirty="0"/>
              </a:p>
              <a:p>
                <a:r>
                  <a:rPr lang="en-US" sz="2400" dirty="0"/>
                  <a:t>is it accelerating?</a:t>
                </a:r>
              </a:p>
              <a:p>
                <a:r>
                  <a:rPr lang="en-US" sz="2400" dirty="0"/>
                  <a:t>    Is C in quadratic fit positive and significantly different from zero?</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𝐵𝑡</m:t>
                      </m:r>
                      <m:r>
                        <a:rPr lang="en-US" sz="2400" b="0" i="1" smtClean="0">
                          <a:latin typeface="Cambria Math" panose="02040503050406030204" pitchFamily="18" charset="0"/>
                        </a:rPr>
                        <m:t>+</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oMath>
                  </m:oMathPara>
                </a14:m>
                <a:endParaRPr lang="en-US" sz="2400" dirty="0"/>
              </a:p>
              <a:p>
                <a:endParaRPr lang="en-US" sz="2400" dirty="0"/>
              </a:p>
            </p:txBody>
          </p:sp>
        </mc:Choice>
        <mc:Fallback xmlns="">
          <p:sp>
            <p:nvSpPr>
              <p:cNvPr id="8" name="TextBox 7">
                <a:extLst>
                  <a:ext uri="{FF2B5EF4-FFF2-40B4-BE49-F238E27FC236}">
                    <a16:creationId xmlns:a16="http://schemas.microsoft.com/office/drawing/2014/main" id="{769B57AC-3059-C140-DF04-4D71D246DC77}"/>
                  </a:ext>
                </a:extLst>
              </p:cNvPr>
              <p:cNvSpPr txBox="1">
                <a:spLocks noRot="1" noChangeAspect="1" noMove="1" noResize="1" noEditPoints="1" noAdjustHandles="1" noChangeArrowheads="1" noChangeShapeType="1" noTextEdit="1"/>
              </p:cNvSpPr>
              <p:nvPr/>
            </p:nvSpPr>
            <p:spPr>
              <a:xfrm>
                <a:off x="8498541" y="1286115"/>
                <a:ext cx="3693459" cy="5262979"/>
              </a:xfrm>
              <a:prstGeom prst="rect">
                <a:avLst/>
              </a:prstGeom>
              <a:blipFill>
                <a:blip r:embed="rId5"/>
                <a:stretch>
                  <a:fillRect l="-2475" t="-927"/>
                </a:stretch>
              </a:blipFill>
            </p:spPr>
            <p:txBody>
              <a:bodyPr/>
              <a:lstStyle/>
              <a:p>
                <a:r>
                  <a:rPr lang="en-US">
                    <a:noFill/>
                  </a:rPr>
                  <a:t> </a:t>
                </a:r>
              </a:p>
            </p:txBody>
          </p:sp>
        </mc:Fallback>
      </mc:AlternateContent>
    </p:spTree>
    <p:extLst>
      <p:ext uri="{BB962C8B-B14F-4D97-AF65-F5344CB8AC3E}">
        <p14:creationId xmlns:p14="http://schemas.microsoft.com/office/powerpoint/2010/main" val="303418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1524000" y="1143000"/>
            <a:ext cx="9144000" cy="5548758"/>
          </a:xfrm>
          <a:prstGeom prst="rect">
            <a:avLst/>
          </a:prstGeom>
          <a:noFill/>
          <a:ln w="9525">
            <a:noFill/>
            <a:miter lim="800000"/>
            <a:headEnd/>
            <a:tailEnd/>
          </a:ln>
          <a:effectLst/>
        </p:spPr>
      </p:pic>
      <p:sp>
        <p:nvSpPr>
          <p:cNvPr id="13" name="TextBox 12"/>
          <p:cNvSpPr txBox="1"/>
          <p:nvPr/>
        </p:nvSpPr>
        <p:spPr>
          <a:xfrm>
            <a:off x="3505200" y="827316"/>
            <a:ext cx="16002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l-GR" sz="2000" dirty="0">
                <a:latin typeface="Cambria Math"/>
                <a:ea typeface="Cambria Math"/>
                <a:cs typeface="Times New Roman" pitchFamily="18" charset="0"/>
              </a:rPr>
              <a:t>Δω</a:t>
            </a:r>
            <a:r>
              <a:rPr lang="en-US" sz="2000" dirty="0">
                <a:latin typeface="Cambria Math"/>
                <a:ea typeface="Cambria Math"/>
                <a:cs typeface="Times New Roman" pitchFamily="18" charset="0"/>
              </a:rPr>
              <a:t>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2057400" y="827316"/>
            <a:ext cx="12954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5105401" y="827316"/>
            <a:ext cx="1447799"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a:t>
            </a:r>
            <a:r>
              <a:rPr lang="el-GR" sz="2000" dirty="0">
                <a:latin typeface="Cambria Math"/>
                <a:ea typeface="Cambria Math"/>
                <a:cs typeface="Times New Roman" pitchFamily="18" charset="0"/>
              </a:rPr>
              <a:t>Δω</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6553200" y="827316"/>
            <a:ext cx="17526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8153400" y="827316"/>
            <a:ext cx="1613760"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8686802" y="304800"/>
            <a:ext cx="1981199"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n-US" sz="2000" dirty="0">
                <a:latin typeface="Cambria Math"/>
                <a:ea typeface="Cambria Math"/>
                <a:cs typeface="Times New Roman" pitchFamily="18" charset="0"/>
              </a:rPr>
              <a:t>½</a:t>
            </a:r>
            <a:r>
              <a:rPr lang="en-US" sz="2000" dirty="0">
                <a:latin typeface="Cambria Math" pitchFamily="18" charset="0"/>
                <a:ea typeface="Cambria Math" pitchFamily="18" charset="0"/>
                <a:cs typeface="Times New Roman" pitchFamily="18" charset="0"/>
              </a:rPr>
              <a:t>N</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9686955" y="695356"/>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966216" y="838200"/>
            <a:ext cx="9144000" cy="5548758"/>
          </a:xfrm>
          <a:prstGeom prst="rect">
            <a:avLst/>
          </a:prstGeom>
          <a:noFill/>
          <a:ln w="9525">
            <a:noFill/>
            <a:miter lim="800000"/>
            <a:headEnd/>
            <a:tailEnd/>
          </a:ln>
          <a:effectLst/>
        </p:spPr>
      </p:pic>
      <p:sp>
        <p:nvSpPr>
          <p:cNvPr id="13" name="TextBox 12"/>
          <p:cNvSpPr txBox="1"/>
          <p:nvPr/>
        </p:nvSpPr>
        <p:spPr>
          <a:xfrm>
            <a:off x="2947416" y="522516"/>
            <a:ext cx="16002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l-GR" sz="2000" dirty="0">
                <a:latin typeface="Cambria Math"/>
                <a:ea typeface="Cambria Math"/>
                <a:cs typeface="Times New Roman" pitchFamily="18" charset="0"/>
              </a:rPr>
              <a:t>Δω</a:t>
            </a:r>
            <a:r>
              <a:rPr lang="en-US" sz="2000" dirty="0">
                <a:latin typeface="Cambria Math"/>
                <a:ea typeface="Cambria Math"/>
                <a:cs typeface="Times New Roman" pitchFamily="18" charset="0"/>
              </a:rPr>
              <a:t>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1499616" y="522516"/>
            <a:ext cx="12954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4547617" y="522516"/>
            <a:ext cx="1447799"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a:t>
            </a:r>
            <a:r>
              <a:rPr lang="el-GR" sz="2000" dirty="0">
                <a:latin typeface="Cambria Math"/>
                <a:ea typeface="Cambria Math"/>
                <a:cs typeface="Times New Roman" pitchFamily="18" charset="0"/>
              </a:rPr>
              <a:t>Δω</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5995416" y="522516"/>
            <a:ext cx="1752600"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7595616" y="522516"/>
            <a:ext cx="1613760" cy="400110"/>
          </a:xfrm>
          <a:prstGeom prst="rect">
            <a:avLst/>
          </a:prstGeom>
          <a:noFill/>
        </p:spPr>
        <p:txBody>
          <a:bodyPr wrap="square" rtlCol="0">
            <a:spAutoFit/>
          </a:bodyPr>
          <a:lstStyle/>
          <a:p>
            <a:r>
              <a:rPr lang="en-US" sz="2000" dirty="0">
                <a:latin typeface="Cambria Math" pitchFamily="18" charset="0"/>
                <a:ea typeface="Cambria Math" pitchFamily="18" charset="0"/>
                <a:cs typeface="Times New Roman" pitchFamily="18" charset="0"/>
              </a:rPr>
              <a:t>sin(2</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8129018" y="0"/>
            <a:ext cx="1981199" cy="400110"/>
          </a:xfrm>
          <a:prstGeom prst="rect">
            <a:avLst/>
          </a:prstGeom>
          <a:noFill/>
        </p:spPr>
        <p:txBody>
          <a:bodyPr wrap="square" rtlCol="0">
            <a:spAutoFit/>
          </a:bodyPr>
          <a:lstStyle/>
          <a:p>
            <a:r>
              <a:rPr lang="en-US" sz="2000" dirty="0" err="1">
                <a:latin typeface="Cambria Math" pitchFamily="18" charset="0"/>
                <a:ea typeface="Cambria Math" pitchFamily="18" charset="0"/>
                <a:cs typeface="Times New Roman" pitchFamily="18" charset="0"/>
              </a:rPr>
              <a:t>cos</a:t>
            </a:r>
            <a:r>
              <a:rPr lang="en-US" sz="2000" dirty="0">
                <a:latin typeface="Cambria Math" pitchFamily="18" charset="0"/>
                <a:ea typeface="Cambria Math" pitchFamily="18" charset="0"/>
                <a:cs typeface="Times New Roman" pitchFamily="18" charset="0"/>
              </a:rPr>
              <a:t>(</a:t>
            </a:r>
            <a:r>
              <a:rPr lang="en-US" sz="2000" dirty="0">
                <a:latin typeface="Cambria Math"/>
                <a:ea typeface="Cambria Math"/>
                <a:cs typeface="Times New Roman" pitchFamily="18" charset="0"/>
              </a:rPr>
              <a:t>½</a:t>
            </a:r>
            <a:r>
              <a:rPr lang="en-US" sz="2000" dirty="0">
                <a:latin typeface="Cambria Math" pitchFamily="18" charset="0"/>
                <a:ea typeface="Cambria Math" pitchFamily="18" charset="0"/>
                <a:cs typeface="Times New Roman" pitchFamily="18" charset="0"/>
              </a:rPr>
              <a:t>N</a:t>
            </a:r>
            <a:r>
              <a:rPr lang="el-GR" sz="2000" dirty="0">
                <a:latin typeface="Cambria Math"/>
                <a:ea typeface="Cambria Math"/>
                <a:cs typeface="Times New Roman" pitchFamily="18" charset="0"/>
              </a:rPr>
              <a:t>Δω </a:t>
            </a:r>
            <a:r>
              <a:rPr lang="en-US" sz="2000" dirty="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9129171" y="390556"/>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1D7BC47-810A-83A7-7E92-2925C9EBECAB}"/>
              </a:ext>
            </a:extLst>
          </p:cNvPr>
          <p:cNvSpPr/>
          <p:nvPr/>
        </p:nvSpPr>
        <p:spPr>
          <a:xfrm>
            <a:off x="8738616" y="960607"/>
            <a:ext cx="1600200" cy="54643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CF5EEC5-4D2E-62FC-8D11-E1984AC3A91F}"/>
              </a:ext>
            </a:extLst>
          </p:cNvPr>
          <p:cNvSpPr txBox="1"/>
          <p:nvPr/>
        </p:nvSpPr>
        <p:spPr>
          <a:xfrm>
            <a:off x="10338816" y="4657595"/>
            <a:ext cx="2014800" cy="2062103"/>
          </a:xfrm>
          <a:prstGeom prst="rect">
            <a:avLst/>
          </a:prstGeom>
          <a:noFill/>
        </p:spPr>
        <p:txBody>
          <a:bodyPr wrap="square" rtlCol="0">
            <a:spAutoFit/>
          </a:bodyPr>
          <a:lstStyle/>
          <a:p>
            <a:r>
              <a:rPr lang="en-US" sz="3200" dirty="0" err="1">
                <a:solidFill>
                  <a:srgbClr val="FF0000"/>
                </a:solidFill>
              </a:rPr>
              <a:t>doesn’r</a:t>
            </a:r>
            <a:r>
              <a:rPr lang="en-US" sz="3200" dirty="0">
                <a:solidFill>
                  <a:srgbClr val="FF0000"/>
                </a:solidFill>
              </a:rPr>
              <a:t> really look much like a cosine</a:t>
            </a:r>
          </a:p>
        </p:txBody>
      </p:sp>
      <p:sp>
        <p:nvSpPr>
          <p:cNvPr id="6" name="Freeform: Shape 5">
            <a:extLst>
              <a:ext uri="{FF2B5EF4-FFF2-40B4-BE49-F238E27FC236}">
                <a16:creationId xmlns:a16="http://schemas.microsoft.com/office/drawing/2014/main" id="{96D94900-40F0-ED37-5DB6-11731F42CE90}"/>
              </a:ext>
            </a:extLst>
          </p:cNvPr>
          <p:cNvSpPr/>
          <p:nvPr/>
        </p:nvSpPr>
        <p:spPr>
          <a:xfrm>
            <a:off x="10530840" y="3891435"/>
            <a:ext cx="472440" cy="634845"/>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43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9513" t="60610" r="32585" b="29288"/>
          <a:stretch>
            <a:fillRect/>
          </a:stretch>
        </p:blipFill>
        <p:spPr bwMode="auto">
          <a:xfrm>
            <a:off x="3041650" y="1962150"/>
            <a:ext cx="6108700" cy="9906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4561" t="30764" r="7774" b="32596"/>
          <a:stretch>
            <a:fillRect/>
          </a:stretch>
        </p:blipFill>
        <p:spPr bwMode="auto">
          <a:xfrm>
            <a:off x="1524000" y="3084874"/>
            <a:ext cx="9144000" cy="2325326"/>
          </a:xfrm>
          <a:prstGeom prst="rect">
            <a:avLst/>
          </a:prstGeom>
          <a:noFill/>
          <a:ln w="9525">
            <a:noFill/>
            <a:miter lim="800000"/>
            <a:headEnd/>
            <a:tailEnd/>
          </a:ln>
        </p:spPr>
      </p:pic>
      <p:sp>
        <p:nvSpPr>
          <p:cNvPr id="6" name="Content Placeholder 2"/>
          <p:cNvSpPr txBox="1">
            <a:spLocks/>
          </p:cNvSpPr>
          <p:nvPr/>
        </p:nvSpPr>
        <p:spPr bwMode="auto">
          <a:xfrm>
            <a:off x="-137160" y="192952"/>
            <a:ext cx="12192000" cy="208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model containing only sines and cosines</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“Discrete Fourier Series”</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
        <p:nvSpPr>
          <p:cNvPr id="7" name="Content Placeholder 2"/>
          <p:cNvSpPr txBox="1">
            <a:spLocks/>
          </p:cNvSpPr>
          <p:nvPr/>
        </p:nvSpPr>
        <p:spPr bwMode="auto">
          <a:xfrm>
            <a:off x="1386840" y="5674448"/>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b="1" kern="0" dirty="0">
                <a:latin typeface="Cambria Math" pitchFamily="18" charset="0"/>
                <a:ea typeface="Cambria Math" pitchFamily="18" charset="0"/>
                <a:cs typeface="Times New Roman" pitchFamily="18" charset="0"/>
              </a:rPr>
              <a:t>d </a:t>
            </a:r>
            <a:r>
              <a:rPr lang="en-US" sz="4400" kern="0" dirty="0">
                <a:latin typeface="Cambria Math" pitchFamily="18" charset="0"/>
                <a:ea typeface="Cambria Math" pitchFamily="18" charset="0"/>
                <a:cs typeface="Times New Roman" pitchFamily="18" charset="0"/>
              </a:rPr>
              <a:t>=</a:t>
            </a:r>
            <a:r>
              <a:rPr lang="en-US" sz="4400" b="1" kern="0" dirty="0">
                <a:latin typeface="Cambria Math" pitchFamily="18" charset="0"/>
                <a:ea typeface="Cambria Math" pitchFamily="18" charset="0"/>
                <a:cs typeface="Times New Roman" pitchFamily="18" charset="0"/>
              </a:rPr>
              <a:t> Gm</a:t>
            </a:r>
          </a:p>
          <a:p>
            <a:pPr marL="514350" indent="-514350" algn="ctr" fontAlgn="base">
              <a:spcBef>
                <a:spcPct val="20000"/>
              </a:spcBef>
              <a:spcAft>
                <a:spcPct val="0"/>
              </a:spcAft>
              <a:defRPr/>
            </a:pPr>
            <a:endParaRPr lang="en-US" sz="4000" kern="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524000" y="5334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how to plot the model parameters?</a:t>
            </a:r>
          </a:p>
          <a:p>
            <a:pPr marL="514350" indent="-514350" algn="ctr" fontAlgn="base">
              <a:spcBef>
                <a:spcPct val="20000"/>
              </a:spcBef>
              <a:spcAft>
                <a:spcPct val="0"/>
              </a:spcAft>
              <a:defRPr/>
            </a:pPr>
            <a:r>
              <a:rPr lang="en-US" sz="4400" i="1" kern="0" dirty="0">
                <a:latin typeface="Cambria Math" pitchFamily="18" charset="0"/>
                <a:ea typeface="Cambria Math" pitchFamily="18" charset="0"/>
                <a:cs typeface="Times New Roman" pitchFamily="18" charset="0"/>
              </a:rPr>
              <a:t>A</a:t>
            </a:r>
            <a:r>
              <a:rPr lang="en-US" sz="4400" kern="0" dirty="0">
                <a:latin typeface="Times New Roman" pitchFamily="18" charset="0"/>
                <a:cs typeface="Times New Roman" pitchFamily="18" charset="0"/>
              </a:rPr>
              <a:t>’s and </a:t>
            </a:r>
            <a:r>
              <a:rPr lang="en-US" sz="4400" i="1" kern="0" dirty="0">
                <a:latin typeface="Cambria Math" pitchFamily="18" charset="0"/>
                <a:ea typeface="Cambria Math" pitchFamily="18" charset="0"/>
                <a:cs typeface="Times New Roman" pitchFamily="18" charset="0"/>
              </a:rPr>
              <a:t>B </a:t>
            </a:r>
            <a:r>
              <a:rPr lang="en-US" sz="4400" kern="0" dirty="0">
                <a:latin typeface="Times New Roman" pitchFamily="18" charset="0"/>
                <a:cs typeface="Times New Roman" pitchFamily="18" charset="0"/>
              </a:rPr>
              <a:t>’s</a:t>
            </a:r>
          </a:p>
        </p:txBody>
      </p:sp>
      <p:pic>
        <p:nvPicPr>
          <p:cNvPr id="12290" name="Picture 2"/>
          <p:cNvPicPr>
            <a:picLocks noChangeAspect="1" noChangeArrowheads="1"/>
          </p:cNvPicPr>
          <p:nvPr/>
        </p:nvPicPr>
        <p:blipFill>
          <a:blip r:embed="rId3" cstate="print"/>
          <a:srcRect l="25946" t="39581" r="29048" b="45798"/>
          <a:stretch>
            <a:fillRect/>
          </a:stretch>
        </p:blipFill>
        <p:spPr bwMode="auto">
          <a:xfrm>
            <a:off x="2133600" y="4191000"/>
            <a:ext cx="8283388" cy="1600200"/>
          </a:xfrm>
          <a:prstGeom prst="rect">
            <a:avLst/>
          </a:prstGeom>
          <a:noFill/>
          <a:ln w="9525">
            <a:noFill/>
            <a:miter lim="800000"/>
            <a:headEnd/>
            <a:tailEnd/>
          </a:ln>
        </p:spPr>
      </p:pic>
      <p:sp>
        <p:nvSpPr>
          <p:cNvPr id="8" name="Content Placeholder 2"/>
          <p:cNvSpPr txBox="1">
            <a:spLocks/>
          </p:cNvSpPr>
          <p:nvPr/>
        </p:nvSpPr>
        <p:spPr bwMode="auto">
          <a:xfrm>
            <a:off x="1524000" y="3733800"/>
            <a:ext cx="9144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plot</a:t>
            </a:r>
          </a:p>
        </p:txBody>
      </p:sp>
      <p:sp>
        <p:nvSpPr>
          <p:cNvPr id="10" name="Content Placeholder 2"/>
          <p:cNvSpPr txBox="1">
            <a:spLocks/>
          </p:cNvSpPr>
          <p:nvPr/>
        </p:nvSpPr>
        <p:spPr bwMode="auto">
          <a:xfrm>
            <a:off x="1524000" y="54102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against frequency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5946" t="39581" r="29048" b="45798"/>
          <a:stretch>
            <a:fillRect/>
          </a:stretch>
        </p:blipFill>
        <p:spPr bwMode="auto">
          <a:xfrm>
            <a:off x="2057400" y="1752600"/>
            <a:ext cx="8283388" cy="1600200"/>
          </a:xfrm>
          <a:prstGeom prst="rect">
            <a:avLst/>
          </a:prstGeom>
          <a:noFill/>
          <a:ln w="9525">
            <a:noFill/>
            <a:miter lim="800000"/>
            <a:headEnd/>
            <a:tailEnd/>
          </a:ln>
        </p:spPr>
      </p:pic>
      <p:sp>
        <p:nvSpPr>
          <p:cNvPr id="10" name="Content Placeholder 2"/>
          <p:cNvSpPr txBox="1">
            <a:spLocks/>
          </p:cNvSpPr>
          <p:nvPr/>
        </p:nvSpPr>
        <p:spPr bwMode="auto">
          <a:xfrm>
            <a:off x="1524000" y="2286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power spectral density</a:t>
            </a:r>
          </a:p>
        </p:txBody>
      </p:sp>
      <p:sp>
        <p:nvSpPr>
          <p:cNvPr id="6" name="Content Placeholder 2"/>
          <p:cNvSpPr txBox="1">
            <a:spLocks/>
          </p:cNvSpPr>
          <p:nvPr/>
        </p:nvSpPr>
        <p:spPr bwMode="auto">
          <a:xfrm>
            <a:off x="1524000" y="4038600"/>
            <a:ext cx="9144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big at frequency </a:t>
            </a:r>
            <a:r>
              <a:rPr lang="el-GR" sz="4400" kern="0" dirty="0">
                <a:latin typeface="Cambria Math"/>
                <a:ea typeface="Cambria Math"/>
                <a:cs typeface="Times New Roman" pitchFamily="18" charset="0"/>
              </a:rPr>
              <a:t>ω</a:t>
            </a:r>
            <a:r>
              <a:rPr lang="en-US" sz="4400" kern="0" dirty="0">
                <a:latin typeface="Times New Roman" pitchFamily="18" charset="0"/>
                <a:cs typeface="Times New Roman" pitchFamily="18" charset="0"/>
              </a:rPr>
              <a:t> when</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when sine or cosine at the frequency</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has a large coefficient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3107" t="65342" r="26265" b="23518"/>
          <a:stretch>
            <a:fillRect/>
          </a:stretch>
        </p:blipFill>
        <p:spPr bwMode="auto">
          <a:xfrm>
            <a:off x="2133600" y="3429000"/>
            <a:ext cx="8153400" cy="1066800"/>
          </a:xfrm>
          <a:prstGeom prst="rect">
            <a:avLst/>
          </a:prstGeom>
          <a:noFill/>
          <a:ln w="9525">
            <a:noFill/>
            <a:miter lim="800000"/>
            <a:headEnd/>
            <a:tailEnd/>
          </a:ln>
        </p:spPr>
      </p:pic>
      <p:sp>
        <p:nvSpPr>
          <p:cNvPr id="10" name="Content Placeholder 2"/>
          <p:cNvSpPr txBox="1">
            <a:spLocks/>
          </p:cNvSpPr>
          <p:nvPr/>
        </p:nvSpPr>
        <p:spPr bwMode="auto">
          <a:xfrm>
            <a:off x="1524000" y="53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defRPr/>
            </a:pPr>
            <a:r>
              <a:rPr lang="en-US" sz="4400" kern="0" dirty="0">
                <a:latin typeface="Times New Roman" pitchFamily="18" charset="0"/>
                <a:cs typeface="Times New Roman" pitchFamily="18" charset="0"/>
              </a:rPr>
              <a:t>alternatively, plot</a:t>
            </a:r>
          </a:p>
          <a:p>
            <a:pPr marL="514350" indent="-514350" algn="ctr" fontAlgn="base">
              <a:spcBef>
                <a:spcPct val="20000"/>
              </a:spcBef>
              <a:spcAft>
                <a:spcPct val="0"/>
              </a:spcAft>
              <a:defRPr/>
            </a:pPr>
            <a:r>
              <a:rPr lang="en-US" sz="4400" kern="0" dirty="0">
                <a:latin typeface="Times New Roman" pitchFamily="18" charset="0"/>
                <a:cs typeface="Times New Roman" pitchFamily="18" charset="0"/>
              </a:rPr>
              <a:t>amplitude spectral density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BFBE0-2E04-5FB8-94A6-AAED482F374D}"/>
              </a:ext>
            </a:extLst>
          </p:cNvPr>
          <p:cNvPicPr>
            <a:picLocks noChangeAspect="1"/>
          </p:cNvPicPr>
          <p:nvPr/>
        </p:nvPicPr>
        <p:blipFill rotWithShape="1">
          <a:blip r:embed="rId2"/>
          <a:srcRect l="28625" t="36567" r="45443" b="36690"/>
          <a:stretch/>
        </p:blipFill>
        <p:spPr>
          <a:xfrm>
            <a:off x="137160" y="1287779"/>
            <a:ext cx="9144440" cy="5265421"/>
          </a:xfrm>
          <a:prstGeom prst="rect">
            <a:avLst/>
          </a:prstGeom>
        </p:spPr>
      </p:pic>
      <p:pic>
        <p:nvPicPr>
          <p:cNvPr id="6" name="Picture 4">
            <a:extLst>
              <a:ext uri="{FF2B5EF4-FFF2-40B4-BE49-F238E27FC236}">
                <a16:creationId xmlns:a16="http://schemas.microsoft.com/office/drawing/2014/main" id="{692366EF-342F-4001-BD50-B1F99195A635}"/>
              </a:ext>
            </a:extLst>
          </p:cNvPr>
          <p:cNvPicPr>
            <a:picLocks noChangeAspect="1" noChangeArrowheads="1"/>
          </p:cNvPicPr>
          <p:nvPr/>
        </p:nvPicPr>
        <p:blipFill>
          <a:blip r:embed="rId3" cstate="print"/>
          <a:srcRect l="7315" t="69128" r="3873" b="12869"/>
          <a:stretch>
            <a:fillRect/>
          </a:stretch>
        </p:blipFill>
        <p:spPr bwMode="auto">
          <a:xfrm>
            <a:off x="2148840" y="181993"/>
            <a:ext cx="8915400" cy="1105786"/>
          </a:xfrm>
          <a:prstGeom prst="rect">
            <a:avLst/>
          </a:prstGeom>
          <a:noFill/>
          <a:ln w="9525">
            <a:noFill/>
            <a:miter lim="800000"/>
            <a:headEnd/>
            <a:tailEnd/>
          </a:ln>
        </p:spPr>
      </p:pic>
    </p:spTree>
    <p:extLst>
      <p:ext uri="{BB962C8B-B14F-4D97-AF65-F5344CB8AC3E}">
        <p14:creationId xmlns:p14="http://schemas.microsoft.com/office/powerpoint/2010/main" val="3303269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BFBE0-2E04-5FB8-94A6-AAED482F374D}"/>
              </a:ext>
            </a:extLst>
          </p:cNvPr>
          <p:cNvPicPr>
            <a:picLocks noChangeAspect="1"/>
          </p:cNvPicPr>
          <p:nvPr/>
        </p:nvPicPr>
        <p:blipFill rotWithShape="1">
          <a:blip r:embed="rId2"/>
          <a:srcRect l="28625" t="64776" r="39000" b="4329"/>
          <a:stretch/>
        </p:blipFill>
        <p:spPr>
          <a:xfrm>
            <a:off x="274320" y="1676400"/>
            <a:ext cx="9724890" cy="5181600"/>
          </a:xfrm>
          <a:prstGeom prst="rect">
            <a:avLst/>
          </a:prstGeom>
        </p:spPr>
      </p:pic>
      <p:pic>
        <p:nvPicPr>
          <p:cNvPr id="2" name="Picture 3">
            <a:extLst>
              <a:ext uri="{FF2B5EF4-FFF2-40B4-BE49-F238E27FC236}">
                <a16:creationId xmlns:a16="http://schemas.microsoft.com/office/drawing/2014/main" id="{6A84A1F1-3013-4D00-070E-CE1DD23908F3}"/>
              </a:ext>
            </a:extLst>
          </p:cNvPr>
          <p:cNvPicPr>
            <a:picLocks noChangeAspect="1" noChangeArrowheads="1"/>
          </p:cNvPicPr>
          <p:nvPr/>
        </p:nvPicPr>
        <p:blipFill rotWithShape="1">
          <a:blip r:embed="rId3" cstate="print"/>
          <a:srcRect l="11136" t="30764" r="16249" b="32596"/>
          <a:stretch/>
        </p:blipFill>
        <p:spPr bwMode="auto">
          <a:xfrm>
            <a:off x="4343400" y="0"/>
            <a:ext cx="7574280" cy="23253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953677-DA85-8970-6A6B-6837F33D2326}"/>
                  </a:ext>
                </a:extLst>
              </p:cNvPr>
              <p:cNvSpPr txBox="1"/>
              <p:nvPr/>
            </p:nvSpPr>
            <p:spPr>
              <a:xfrm>
                <a:off x="3841660" y="824109"/>
                <a:ext cx="50174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rPr>
                        <m:t>𝐆</m:t>
                      </m:r>
                    </m:oMath>
                  </m:oMathPara>
                </a14:m>
                <a:endParaRPr lang="en-US" sz="4400" b="1" dirty="0"/>
              </a:p>
            </p:txBody>
          </p:sp>
        </mc:Choice>
        <mc:Fallback xmlns="">
          <p:sp>
            <p:nvSpPr>
              <p:cNvPr id="3" name="TextBox 2">
                <a:extLst>
                  <a:ext uri="{FF2B5EF4-FFF2-40B4-BE49-F238E27FC236}">
                    <a16:creationId xmlns:a16="http://schemas.microsoft.com/office/drawing/2014/main" id="{96953677-DA85-8970-6A6B-6837F33D2326}"/>
                  </a:ext>
                </a:extLst>
              </p:cNvPr>
              <p:cNvSpPr txBox="1">
                <a:spLocks noRot="1" noChangeAspect="1" noMove="1" noResize="1" noEditPoints="1" noAdjustHandles="1" noChangeArrowheads="1" noChangeShapeType="1" noTextEdit="1"/>
              </p:cNvSpPr>
              <p:nvPr/>
            </p:nvSpPr>
            <p:spPr>
              <a:xfrm>
                <a:off x="3841660" y="824109"/>
                <a:ext cx="501740" cy="67710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6507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8588B-F45C-49C7-487B-4D454CCD8289}"/>
              </a:ext>
            </a:extLst>
          </p:cNvPr>
          <p:cNvPicPr>
            <a:picLocks noChangeAspect="1"/>
          </p:cNvPicPr>
          <p:nvPr/>
        </p:nvPicPr>
        <p:blipFill rotWithShape="1">
          <a:blip r:embed="rId2"/>
          <a:srcRect l="28750" t="26044" r="25625" b="13284"/>
          <a:stretch/>
        </p:blipFill>
        <p:spPr>
          <a:xfrm>
            <a:off x="1790700" y="232462"/>
            <a:ext cx="8610600" cy="6393076"/>
          </a:xfrm>
          <a:prstGeom prst="rect">
            <a:avLst/>
          </a:prstGeom>
        </p:spPr>
      </p:pic>
    </p:spTree>
    <p:extLst>
      <p:ext uri="{BB962C8B-B14F-4D97-AF65-F5344CB8AC3E}">
        <p14:creationId xmlns:p14="http://schemas.microsoft.com/office/powerpoint/2010/main" val="3377207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D5D01-B25A-8908-8D45-8138C7DCED15}"/>
              </a:ext>
            </a:extLst>
          </p:cNvPr>
          <p:cNvPicPr>
            <a:picLocks noChangeAspect="1"/>
          </p:cNvPicPr>
          <p:nvPr/>
        </p:nvPicPr>
        <p:blipFill rotWithShape="1">
          <a:blip r:embed="rId2"/>
          <a:srcRect l="28375" t="26269" r="25625" b="9702"/>
          <a:stretch/>
        </p:blipFill>
        <p:spPr>
          <a:xfrm>
            <a:off x="1600200" y="88955"/>
            <a:ext cx="8595360" cy="6680090"/>
          </a:xfrm>
          <a:prstGeom prst="rect">
            <a:avLst/>
          </a:prstGeom>
        </p:spPr>
      </p:pic>
    </p:spTree>
    <p:extLst>
      <p:ext uri="{BB962C8B-B14F-4D97-AF65-F5344CB8AC3E}">
        <p14:creationId xmlns:p14="http://schemas.microsoft.com/office/powerpoint/2010/main" val="7520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505EEA-F1B9-6B86-1B17-C3FB18578510}"/>
              </a:ext>
            </a:extLst>
          </p:cNvPr>
          <p:cNvPicPr>
            <a:picLocks noChangeAspect="1"/>
          </p:cNvPicPr>
          <p:nvPr/>
        </p:nvPicPr>
        <p:blipFill rotWithShape="1">
          <a:blip r:embed="rId2"/>
          <a:srcRect l="37925" t="26406" r="6522" b="7058"/>
          <a:stretch/>
        </p:blipFill>
        <p:spPr>
          <a:xfrm>
            <a:off x="641847" y="1335742"/>
            <a:ext cx="6368554" cy="4563035"/>
          </a:xfrm>
          <a:prstGeom prst="rect">
            <a:avLst/>
          </a:prstGeom>
        </p:spPr>
      </p:pic>
      <p:sp>
        <p:nvSpPr>
          <p:cNvPr id="6" name="TextBox 5">
            <a:extLst>
              <a:ext uri="{FF2B5EF4-FFF2-40B4-BE49-F238E27FC236}">
                <a16:creationId xmlns:a16="http://schemas.microsoft.com/office/drawing/2014/main" id="{9CB1A7E2-FC7C-5806-F206-03F5781891BE}"/>
              </a:ext>
            </a:extLst>
          </p:cNvPr>
          <p:cNvSpPr txBox="1"/>
          <p:nvPr/>
        </p:nvSpPr>
        <p:spPr>
          <a:xfrm>
            <a:off x="1034929" y="475882"/>
            <a:ext cx="7006411" cy="523220"/>
          </a:xfrm>
          <a:prstGeom prst="rect">
            <a:avLst/>
          </a:prstGeom>
          <a:noFill/>
        </p:spPr>
        <p:txBody>
          <a:bodyPr wrap="square" rtlCol="0">
            <a:spAutoFit/>
          </a:bodyPr>
          <a:lstStyle/>
          <a:p>
            <a:r>
              <a:rPr lang="en-US" sz="2800" b="1" dirty="0"/>
              <a:t>Group 2: brf_temp.txt (days, deg C)</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E20D89-5990-9A36-0FE7-79368EE37699}"/>
                  </a:ext>
                </a:extLst>
              </p:cNvPr>
              <p:cNvSpPr txBox="1"/>
              <p:nvPr/>
            </p:nvSpPr>
            <p:spPr>
              <a:xfrm>
                <a:off x="7010401" y="1131420"/>
                <a:ext cx="5047128" cy="5533438"/>
              </a:xfrm>
              <a:prstGeom prst="rect">
                <a:avLst/>
              </a:prstGeom>
              <a:noFill/>
            </p:spPr>
            <p:txBody>
              <a:bodyPr wrap="square" rtlCol="0">
                <a:spAutoFit/>
              </a:bodyPr>
              <a:lstStyle/>
              <a:p>
                <a:r>
                  <a:rPr lang="en-US" sz="2400" dirty="0"/>
                  <a:t>what is the amplitude C of the seasonal cycle?</a:t>
                </a:r>
              </a:p>
              <a:p>
                <a:endParaRPr lang="en-US" sz="2400" dirty="0"/>
              </a:p>
              <a:p>
                <a:r>
                  <a:rPr lang="en-US" sz="2400" dirty="0"/>
                  <a:t>when is the peak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𝑚𝑎𝑥</m:t>
                        </m:r>
                      </m:sub>
                    </m:sSub>
                  </m:oMath>
                </a14:m>
                <a:r>
                  <a:rPr lang="en-US" sz="2400" dirty="0"/>
                  <a:t> of the seasonal cycle? (t=0 is Jan 1, so figure out month)</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𝐴</m:t>
                      </m:r>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𝑃</m:t>
                                  </m:r>
                                </m:den>
                              </m:f>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𝐵</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𝑃</m:t>
                                      </m:r>
                                    </m:den>
                                  </m:f>
                                  <m:r>
                                    <a:rPr lang="en-US" sz="2400" i="1">
                                      <a:latin typeface="Cambria Math" panose="02040503050406030204" pitchFamily="18" charset="0"/>
                                    </a:rPr>
                                    <m:t>𝑡</m:t>
                                  </m:r>
                                </m:e>
                              </m:d>
                              <m:r>
                                <a:rPr lang="en-US" sz="2400" i="1">
                                  <a:latin typeface="Cambria Math" panose="02040503050406030204" pitchFamily="18" charset="0"/>
                                </a:rPr>
                                <m:t>   </m:t>
                              </m:r>
                            </m:e>
                          </m:func>
                        </m:e>
                      </m:func>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𝐵</m:t>
                              </m:r>
                            </m:e>
                            <m:sup>
                              <m:r>
                                <a:rPr lang="en-US" sz="2400" i="1">
                                  <a:latin typeface="Cambria Math" panose="02040503050406030204" pitchFamily="18" charset="0"/>
                                </a:rPr>
                                <m:t>2</m:t>
                              </m:r>
                            </m:sup>
                          </m:sSup>
                        </m:e>
                      </m:rad>
                      <m:r>
                        <a:rPr lang="en-US" sz="2400" b="0" i="1"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𝑃</m:t>
                      </m:r>
                      <m:r>
                        <a:rPr lang="en-US" sz="2400" b="0" i="1" smtClean="0">
                          <a:latin typeface="Cambria Math" panose="02040503050406030204" pitchFamily="18" charset="0"/>
                        </a:rPr>
                        <m:t>=365.25</m:t>
                      </m:r>
                    </m:oMath>
                  </m:oMathPara>
                </a14:m>
                <a:endParaRPr lang="en-US" sz="2400" dirty="0"/>
              </a:p>
              <a:p>
                <a:endParaRPr lang="en-US" sz="2400" dirty="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m:rPr>
                              <m:sty m:val="p"/>
                            </m:rPr>
                            <a:rPr lang="en-US" sz="2400" b="0" i="0" smtClean="0">
                              <a:latin typeface="Cambria Math" panose="02040503050406030204" pitchFamily="18" charset="0"/>
                            </a:rPr>
                            <m:t>min</m:t>
                          </m:r>
                          <m:r>
                            <a:rPr lang="en-US" sz="2400" b="0" i="1" smtClean="0">
                              <a:latin typeface="Cambria Math" panose="02040503050406030204" pitchFamily="18" charset="0"/>
                            </a:rPr>
                            <m:t>⁡_</m:t>
                          </m:r>
                          <m:r>
                            <a:rPr lang="en-US" sz="2400" b="0" i="1" smtClean="0">
                              <a:latin typeface="Cambria Math" panose="02040503050406030204" pitchFamily="18" charset="0"/>
                            </a:rPr>
                            <m:t>𝑜𝑟</m:t>
                          </m:r>
                          <m:r>
                            <a:rPr lang="en-US" sz="2400" b="0" i="1" smtClean="0">
                              <a:latin typeface="Cambria Math" panose="02040503050406030204" pitchFamily="18" charset="0"/>
                            </a:rPr>
                            <m:t>_</m:t>
                          </m:r>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𝑃</m:t>
                                  </m:r>
                                </m:num>
                                <m:den>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e>
                          </m:d>
                          <m:r>
                            <m:rPr>
                              <m:sty m:val="p"/>
                            </m:rPr>
                            <a:rPr lang="en-US" sz="2400" b="0" i="0" smtClean="0">
                              <a:latin typeface="Cambria Math" panose="02040503050406030204" pitchFamily="18" charset="0"/>
                            </a:rPr>
                            <m:t>atan</m:t>
                          </m:r>
                          <m:r>
                            <a:rPr lang="en-US" sz="2400" b="0" i="0" smtClean="0">
                              <a:latin typeface="Cambria Math" panose="02040503050406030204" pitchFamily="18" charset="0"/>
                            </a:rPr>
                            <m:t>2</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𝐴</m:t>
                              </m:r>
                            </m:e>
                          </m:d>
                          <m:r>
                            <a:rPr lang="en-US" sz="2400" i="1">
                              <a:latin typeface="Cambria Math" panose="02040503050406030204" pitchFamily="18" charset="0"/>
                            </a:rPr>
                            <m:t>   </m:t>
                          </m:r>
                        </m:e>
                      </m:func>
                    </m:oMath>
                  </m:oMathPara>
                </a14:m>
                <a:endParaRPr lang="en-US" sz="2400" dirty="0"/>
              </a:p>
            </p:txBody>
          </p:sp>
        </mc:Choice>
        <mc:Fallback xmlns="">
          <p:sp>
            <p:nvSpPr>
              <p:cNvPr id="7" name="TextBox 6">
                <a:extLst>
                  <a:ext uri="{FF2B5EF4-FFF2-40B4-BE49-F238E27FC236}">
                    <a16:creationId xmlns:a16="http://schemas.microsoft.com/office/drawing/2014/main" id="{D7E20D89-5990-9A36-0FE7-79368EE37699}"/>
                  </a:ext>
                </a:extLst>
              </p:cNvPr>
              <p:cNvSpPr txBox="1">
                <a:spLocks noRot="1" noChangeAspect="1" noMove="1" noResize="1" noEditPoints="1" noAdjustHandles="1" noChangeArrowheads="1" noChangeShapeType="1" noTextEdit="1"/>
              </p:cNvSpPr>
              <p:nvPr/>
            </p:nvSpPr>
            <p:spPr>
              <a:xfrm>
                <a:off x="7010401" y="1131420"/>
                <a:ext cx="5047128" cy="5533438"/>
              </a:xfrm>
              <a:prstGeom prst="rect">
                <a:avLst/>
              </a:prstGeom>
              <a:blipFill>
                <a:blip r:embed="rId3"/>
                <a:stretch>
                  <a:fillRect l="-1812" t="-882" r="-362"/>
                </a:stretch>
              </a:blipFill>
            </p:spPr>
            <p:txBody>
              <a:bodyPr/>
              <a:lstStyle/>
              <a:p>
                <a:r>
                  <a:rPr lang="en-US">
                    <a:noFill/>
                  </a:rPr>
                  <a:t> </a:t>
                </a:r>
              </a:p>
            </p:txBody>
          </p:sp>
        </mc:Fallback>
      </mc:AlternateContent>
    </p:spTree>
    <p:extLst>
      <p:ext uri="{BB962C8B-B14F-4D97-AF65-F5344CB8AC3E}">
        <p14:creationId xmlns:p14="http://schemas.microsoft.com/office/powerpoint/2010/main" val="2292372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D5D01-B25A-8908-8D45-8138C7DCED15}"/>
              </a:ext>
            </a:extLst>
          </p:cNvPr>
          <p:cNvPicPr>
            <a:picLocks noChangeAspect="1"/>
          </p:cNvPicPr>
          <p:nvPr/>
        </p:nvPicPr>
        <p:blipFill rotWithShape="1">
          <a:blip r:embed="rId2"/>
          <a:srcRect l="28375" t="26269" r="25625" b="9702"/>
          <a:stretch/>
        </p:blipFill>
        <p:spPr>
          <a:xfrm>
            <a:off x="1600200" y="88955"/>
            <a:ext cx="8595360" cy="6680090"/>
          </a:xfrm>
          <a:prstGeom prst="rect">
            <a:avLst/>
          </a:prstGeom>
        </p:spPr>
      </p:pic>
      <p:sp>
        <p:nvSpPr>
          <p:cNvPr id="2" name="TextBox 1">
            <a:extLst>
              <a:ext uri="{FF2B5EF4-FFF2-40B4-BE49-F238E27FC236}">
                <a16:creationId xmlns:a16="http://schemas.microsoft.com/office/drawing/2014/main" id="{E68B8E24-ABDA-798A-356B-3E5154ACE0D8}"/>
              </a:ext>
            </a:extLst>
          </p:cNvPr>
          <p:cNvSpPr txBox="1"/>
          <p:nvPr/>
        </p:nvSpPr>
        <p:spPr>
          <a:xfrm>
            <a:off x="4700016" y="1792475"/>
            <a:ext cx="3468624" cy="1077218"/>
          </a:xfrm>
          <a:prstGeom prst="rect">
            <a:avLst/>
          </a:prstGeom>
          <a:noFill/>
        </p:spPr>
        <p:txBody>
          <a:bodyPr wrap="square" rtlCol="0">
            <a:spAutoFit/>
          </a:bodyPr>
          <a:lstStyle/>
          <a:p>
            <a:r>
              <a:rPr lang="en-US" sz="3200" dirty="0">
                <a:solidFill>
                  <a:srgbClr val="FF0000"/>
                </a:solidFill>
              </a:rPr>
              <a:t>lots of power at low frequencies</a:t>
            </a:r>
          </a:p>
        </p:txBody>
      </p:sp>
      <p:sp>
        <p:nvSpPr>
          <p:cNvPr id="4" name="Freeform: Shape 3">
            <a:extLst>
              <a:ext uri="{FF2B5EF4-FFF2-40B4-BE49-F238E27FC236}">
                <a16:creationId xmlns:a16="http://schemas.microsoft.com/office/drawing/2014/main" id="{260A7793-4B49-1B6A-5EEA-CCFA1DC991C1}"/>
              </a:ext>
            </a:extLst>
          </p:cNvPr>
          <p:cNvSpPr/>
          <p:nvPr/>
        </p:nvSpPr>
        <p:spPr>
          <a:xfrm>
            <a:off x="4008120" y="1112520"/>
            <a:ext cx="1356360" cy="548640"/>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90FF30-1293-9508-D183-2FF6C15749FD}"/>
              </a:ext>
            </a:extLst>
          </p:cNvPr>
          <p:cNvSpPr txBox="1"/>
          <p:nvPr/>
        </p:nvSpPr>
        <p:spPr>
          <a:xfrm>
            <a:off x="8168640" y="3001008"/>
            <a:ext cx="3468624" cy="2554545"/>
          </a:xfrm>
          <a:prstGeom prst="rect">
            <a:avLst/>
          </a:prstGeom>
          <a:solidFill>
            <a:schemeClr val="bg1"/>
          </a:solidFill>
        </p:spPr>
        <p:txBody>
          <a:bodyPr wrap="square" rtlCol="0">
            <a:spAutoFit/>
          </a:bodyPr>
          <a:lstStyle/>
          <a:p>
            <a:r>
              <a:rPr lang="en-US" sz="3200" dirty="0">
                <a:solidFill>
                  <a:srgbClr val="FF0000"/>
                </a:solidFill>
              </a:rPr>
              <a:t>every other frequency zero</a:t>
            </a:r>
          </a:p>
          <a:p>
            <a:r>
              <a:rPr lang="en-US" sz="3200" dirty="0">
                <a:solidFill>
                  <a:srgbClr val="FF0000"/>
                </a:solidFill>
              </a:rPr>
              <a:t>due to symmetry of data about center of time interval </a:t>
            </a:r>
          </a:p>
        </p:txBody>
      </p:sp>
      <p:sp>
        <p:nvSpPr>
          <p:cNvPr id="6" name="Freeform: Shape 5">
            <a:extLst>
              <a:ext uri="{FF2B5EF4-FFF2-40B4-BE49-F238E27FC236}">
                <a16:creationId xmlns:a16="http://schemas.microsoft.com/office/drawing/2014/main" id="{44B14D39-9EFD-60CF-09A5-2996798A89DA}"/>
              </a:ext>
            </a:extLst>
          </p:cNvPr>
          <p:cNvSpPr/>
          <p:nvPr/>
        </p:nvSpPr>
        <p:spPr>
          <a:xfrm rot="17831629">
            <a:off x="6781801" y="4298893"/>
            <a:ext cx="1356360" cy="548640"/>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2ED8784-55DB-C1F7-EB6F-B62F2B742133}"/>
              </a:ext>
            </a:extLst>
          </p:cNvPr>
          <p:cNvSpPr/>
          <p:nvPr/>
        </p:nvSpPr>
        <p:spPr>
          <a:xfrm rot="17831629">
            <a:off x="5019290" y="3469078"/>
            <a:ext cx="2765352" cy="2203698"/>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592D4E6-2727-0881-2A89-942083D8FAB6}"/>
              </a:ext>
            </a:extLst>
          </p:cNvPr>
          <p:cNvSpPr/>
          <p:nvPr/>
        </p:nvSpPr>
        <p:spPr>
          <a:xfrm rot="3768371" flipH="1" flipV="1">
            <a:off x="7406035" y="4805932"/>
            <a:ext cx="1181686" cy="568848"/>
          </a:xfrm>
          <a:custGeom>
            <a:avLst/>
            <a:gdLst>
              <a:gd name="connsiteX0" fmla="*/ 472440 w 472440"/>
              <a:gd name="connsiteY0" fmla="*/ 634845 h 634845"/>
              <a:gd name="connsiteX1" fmla="*/ 228600 w 472440"/>
              <a:gd name="connsiteY1" fmla="*/ 55725 h 634845"/>
              <a:gd name="connsiteX2" fmla="*/ 0 w 472440"/>
              <a:gd name="connsiteY2" fmla="*/ 55725 h 634845"/>
            </a:gdLst>
            <a:ahLst/>
            <a:cxnLst>
              <a:cxn ang="0">
                <a:pos x="connsiteX0" y="connsiteY0"/>
              </a:cxn>
              <a:cxn ang="0">
                <a:pos x="connsiteX1" y="connsiteY1"/>
              </a:cxn>
              <a:cxn ang="0">
                <a:pos x="connsiteX2" y="connsiteY2"/>
              </a:cxn>
            </a:cxnLst>
            <a:rect l="l" t="t" r="r" b="b"/>
            <a:pathLst>
              <a:path w="472440" h="634845">
                <a:moveTo>
                  <a:pt x="472440" y="634845"/>
                </a:moveTo>
                <a:cubicBezTo>
                  <a:pt x="389890" y="393545"/>
                  <a:pt x="307340" y="152245"/>
                  <a:pt x="228600" y="55725"/>
                </a:cubicBezTo>
                <a:cubicBezTo>
                  <a:pt x="149860" y="-40795"/>
                  <a:pt x="74930" y="7465"/>
                  <a:pt x="0" y="55725"/>
                </a:cubicBezTo>
              </a:path>
            </a:pathLst>
          </a:custGeom>
          <a:noFill/>
          <a:ln w="3810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37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B1A7E2-FC7C-5806-F206-03F5781891BE}"/>
              </a:ext>
            </a:extLst>
          </p:cNvPr>
          <p:cNvSpPr txBox="1"/>
          <p:nvPr/>
        </p:nvSpPr>
        <p:spPr>
          <a:xfrm>
            <a:off x="1034929" y="475882"/>
            <a:ext cx="7006411" cy="523220"/>
          </a:xfrm>
          <a:prstGeom prst="rect">
            <a:avLst/>
          </a:prstGeom>
          <a:noFill/>
        </p:spPr>
        <p:txBody>
          <a:bodyPr wrap="square" rtlCol="0">
            <a:spAutoFit/>
          </a:bodyPr>
          <a:lstStyle/>
          <a:p>
            <a:r>
              <a:rPr lang="en-US" sz="2800" b="1" dirty="0"/>
              <a:t>Group 3: keeling.txt (years, ppm CO2)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E20D89-5990-9A36-0FE7-79368EE37699}"/>
                  </a:ext>
                </a:extLst>
              </p:cNvPr>
              <p:cNvSpPr txBox="1"/>
              <p:nvPr/>
            </p:nvSpPr>
            <p:spPr>
              <a:xfrm>
                <a:off x="6582770" y="687148"/>
                <a:ext cx="5609230" cy="6452536"/>
              </a:xfrm>
              <a:prstGeom prst="rect">
                <a:avLst/>
              </a:prstGeom>
              <a:noFill/>
            </p:spPr>
            <p:txBody>
              <a:bodyPr wrap="square" rtlCol="0">
                <a:spAutoFit/>
              </a:bodyPr>
              <a:lstStyle/>
              <a:p>
                <a:r>
                  <a:rPr lang="en-US" sz="2400" dirty="0"/>
                  <a:t>is it accelerating?</a:t>
                </a:r>
              </a:p>
              <a:p>
                <a:endParaRPr lang="en-US" sz="2400" dirty="0"/>
              </a:p>
              <a:p>
                <a:r>
                  <a:rPr lang="en-US" sz="2400" dirty="0"/>
                  <a:t>Is C in quadratic fit positive and significantly different from zero?</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𝐵𝑡</m:t>
                      </m:r>
                      <m:r>
                        <a:rPr lang="en-US" sz="2400" b="0" i="1" smtClean="0">
                          <a:latin typeface="Cambria Math" panose="02040503050406030204" pitchFamily="18" charset="0"/>
                        </a:rPr>
                        <m:t>+</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oMath>
                  </m:oMathPara>
                </a14:m>
                <a:endParaRPr lang="en-US" sz="2400" b="0" i="1" dirty="0">
                  <a:latin typeface="Cambria Math" panose="02040503050406030204" pitchFamily="18" charset="0"/>
                </a:endParaRPr>
              </a:p>
              <a:p>
                <a:endParaRPr lang="en-US" sz="2400" i="1" dirty="0">
                  <a:latin typeface="Cambria Math" panose="02040503050406030204" pitchFamily="18" charset="0"/>
                </a:endParaRPr>
              </a:p>
              <a:p>
                <a:r>
                  <a:rPr lang="en-US" sz="2400" b="0" dirty="0">
                    <a:latin typeface="Cambria Math" panose="02040503050406030204" pitchFamily="18" charset="0"/>
                  </a:rPr>
                  <a:t>C</a:t>
                </a:r>
                <a:r>
                  <a:rPr lang="en-US" sz="2400" dirty="0">
                    <a:latin typeface="Cambria Math" panose="02040503050406030204" pitchFamily="18" charset="0"/>
                  </a:rPr>
                  <a:t>ompare to fit that accounts for seasonal cycle</a:t>
                </a:r>
                <a:endParaRPr lang="en-US" sz="2400" b="0" dirty="0">
                  <a:latin typeface="Cambria Math" panose="02040503050406030204" pitchFamily="18" charset="0"/>
                </a:endParaRPr>
              </a:p>
              <a:p>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i="1">
                          <a:latin typeface="Cambria Math" panose="02040503050406030204" pitchFamily="18" charset="0"/>
                        </a:rPr>
                        <m:t>𝐵𝑡</m:t>
                      </m:r>
                      <m:r>
                        <a:rPr lang="en-US" sz="2400" i="1">
                          <a:latin typeface="Cambria Math" panose="02040503050406030204" pitchFamily="18" charset="0"/>
                        </a:rPr>
                        <m:t>+</m:t>
                      </m:r>
                      <m:r>
                        <a:rPr lang="en-US" sz="2400" i="1">
                          <a:latin typeface="Cambria Math" panose="02040503050406030204" pitchFamily="18" charset="0"/>
                        </a:rPr>
                        <m:t>𝐶</m:t>
                      </m:r>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𝐷</m:t>
                      </m:r>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𝑃</m:t>
                                  </m:r>
                                </m:den>
                              </m:f>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𝐸</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𝑃</m:t>
                                      </m:r>
                                    </m:den>
                                  </m:f>
                                  <m:r>
                                    <a:rPr lang="en-US" sz="2400" i="1">
                                      <a:latin typeface="Cambria Math" panose="02040503050406030204" pitchFamily="18" charset="0"/>
                                    </a:rPr>
                                    <m:t>𝑡</m:t>
                                  </m:r>
                                </m:e>
                              </m:d>
                              <m:r>
                                <a:rPr lang="en-US" sz="2400" i="1">
                                  <a:latin typeface="Cambria Math" panose="02040503050406030204" pitchFamily="18" charset="0"/>
                                </a:rPr>
                                <m:t>   </m:t>
                              </m:r>
                            </m:e>
                          </m:func>
                        </m:e>
                      </m:func>
                    </m:oMath>
                  </m:oMathPara>
                </a14:m>
                <a:endParaRPr lang="en-US" sz="2400" dirty="0"/>
              </a:p>
              <a:p>
                <a:endParaRPr lang="en-US" sz="2400" dirty="0"/>
              </a:p>
              <a:p>
                <a:r>
                  <a:rPr lang="en-US" sz="2400" b="0" dirty="0"/>
                  <a:t>with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=1</m:t>
                    </m:r>
                  </m:oMath>
                </a14:m>
                <a:endParaRPr lang="en-US" sz="2400" dirty="0"/>
              </a:p>
              <a:p>
                <a:endParaRPr lang="en-US" sz="2400" dirty="0"/>
              </a:p>
            </p:txBody>
          </p:sp>
        </mc:Choice>
        <mc:Fallback xmlns="">
          <p:sp>
            <p:nvSpPr>
              <p:cNvPr id="7" name="TextBox 6">
                <a:extLst>
                  <a:ext uri="{FF2B5EF4-FFF2-40B4-BE49-F238E27FC236}">
                    <a16:creationId xmlns:a16="http://schemas.microsoft.com/office/drawing/2014/main" id="{D7E20D89-5990-9A36-0FE7-79368EE37699}"/>
                  </a:ext>
                </a:extLst>
              </p:cNvPr>
              <p:cNvSpPr txBox="1">
                <a:spLocks noRot="1" noChangeAspect="1" noMove="1" noResize="1" noEditPoints="1" noAdjustHandles="1" noChangeArrowheads="1" noChangeShapeType="1" noTextEdit="1"/>
              </p:cNvSpPr>
              <p:nvPr/>
            </p:nvSpPr>
            <p:spPr>
              <a:xfrm>
                <a:off x="6582770" y="687148"/>
                <a:ext cx="5609230" cy="6452536"/>
              </a:xfrm>
              <a:prstGeom prst="rect">
                <a:avLst/>
              </a:prstGeom>
              <a:blipFill>
                <a:blip r:embed="rId2"/>
                <a:stretch>
                  <a:fillRect l="-1739" t="-756" r="-239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92D3410-791D-D88E-CEDC-750DFAD6D720}"/>
              </a:ext>
            </a:extLst>
          </p:cNvPr>
          <p:cNvPicPr>
            <a:picLocks noChangeAspect="1"/>
          </p:cNvPicPr>
          <p:nvPr/>
        </p:nvPicPr>
        <p:blipFill rotWithShape="1">
          <a:blip r:embed="rId3"/>
          <a:srcRect l="31601" t="36471" r="20046" b="11242"/>
          <a:stretch/>
        </p:blipFill>
        <p:spPr>
          <a:xfrm>
            <a:off x="-133089" y="1623310"/>
            <a:ext cx="6229089" cy="4580213"/>
          </a:xfrm>
          <a:prstGeom prst="rect">
            <a:avLst/>
          </a:prstGeom>
        </p:spPr>
      </p:pic>
    </p:spTree>
    <p:extLst>
      <p:ext uri="{BB962C8B-B14F-4D97-AF65-F5344CB8AC3E}">
        <p14:creationId xmlns:p14="http://schemas.microsoft.com/office/powerpoint/2010/main" val="93763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042CE-A0F9-7175-78E8-C855534AB6F4}"/>
              </a:ext>
            </a:extLst>
          </p:cNvPr>
          <p:cNvPicPr>
            <a:picLocks noChangeAspect="1"/>
          </p:cNvPicPr>
          <p:nvPr/>
        </p:nvPicPr>
        <p:blipFill rotWithShape="1">
          <a:blip r:embed="rId2"/>
          <a:srcRect l="36134" t="33202" r="14801" b="14641"/>
          <a:stretch/>
        </p:blipFill>
        <p:spPr>
          <a:xfrm>
            <a:off x="371393" y="760020"/>
            <a:ext cx="4948518" cy="3576918"/>
          </a:xfrm>
          <a:prstGeom prst="rect">
            <a:avLst/>
          </a:prstGeom>
        </p:spPr>
      </p:pic>
      <p:pic>
        <p:nvPicPr>
          <p:cNvPr id="7" name="Picture 6">
            <a:extLst>
              <a:ext uri="{FF2B5EF4-FFF2-40B4-BE49-F238E27FC236}">
                <a16:creationId xmlns:a16="http://schemas.microsoft.com/office/drawing/2014/main" id="{BCB4D03E-309C-8D3F-5C07-3E116A7AA050}"/>
              </a:ext>
            </a:extLst>
          </p:cNvPr>
          <p:cNvPicPr>
            <a:picLocks noChangeAspect="1"/>
          </p:cNvPicPr>
          <p:nvPr/>
        </p:nvPicPr>
        <p:blipFill rotWithShape="1">
          <a:blip r:embed="rId3"/>
          <a:srcRect l="36420" t="41212" r="15776" b="6631"/>
          <a:stretch/>
        </p:blipFill>
        <p:spPr>
          <a:xfrm>
            <a:off x="5989822" y="760019"/>
            <a:ext cx="4821382" cy="3576919"/>
          </a:xfrm>
          <a:prstGeom prst="rect">
            <a:avLst/>
          </a:prstGeom>
        </p:spPr>
      </p:pic>
      <p:sp>
        <p:nvSpPr>
          <p:cNvPr id="8" name="TextBox 7">
            <a:extLst>
              <a:ext uri="{FF2B5EF4-FFF2-40B4-BE49-F238E27FC236}">
                <a16:creationId xmlns:a16="http://schemas.microsoft.com/office/drawing/2014/main" id="{5DC5E2AA-D2E5-62DB-EC98-05386C1E4B75}"/>
              </a:ext>
            </a:extLst>
          </p:cNvPr>
          <p:cNvSpPr txBox="1"/>
          <p:nvPr/>
        </p:nvSpPr>
        <p:spPr>
          <a:xfrm>
            <a:off x="488664" y="236799"/>
            <a:ext cx="7006411" cy="523220"/>
          </a:xfrm>
          <a:prstGeom prst="rect">
            <a:avLst/>
          </a:prstGeom>
          <a:noFill/>
        </p:spPr>
        <p:txBody>
          <a:bodyPr wrap="square" rtlCol="0">
            <a:spAutoFit/>
          </a:bodyPr>
          <a:lstStyle/>
          <a:p>
            <a:r>
              <a:rPr lang="en-US" sz="2800" b="1" dirty="0"/>
              <a:t>Group 3: emissionsUSA.txt (years, Mt Carbon)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9C8A42-F890-3F62-4A36-AB7880613A74}"/>
                  </a:ext>
                </a:extLst>
              </p:cNvPr>
              <p:cNvSpPr txBox="1"/>
              <p:nvPr/>
            </p:nvSpPr>
            <p:spPr>
              <a:xfrm>
                <a:off x="831273" y="4607626"/>
                <a:ext cx="4845133"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𝑑</m:t>
                      </m:r>
                      <m:r>
                        <a:rPr lang="en-US" sz="3600" b="0" i="1" smtClean="0">
                          <a:latin typeface="Cambria Math" panose="02040503050406030204" pitchFamily="18" charset="0"/>
                        </a:rPr>
                        <m:t>=</m:t>
                      </m:r>
                      <m:r>
                        <a:rPr lang="en-US" sz="3600" b="0" i="1" smtClean="0">
                          <a:latin typeface="Cambria Math" panose="02040503050406030204" pitchFamily="18" charset="0"/>
                        </a:rPr>
                        <m:t>𝑎</m:t>
                      </m:r>
                      <m:func>
                        <m:funcPr>
                          <m:ctrlPr>
                            <a:rPr lang="en-US" sz="3600" b="0" i="1" smtClean="0">
                              <a:latin typeface="Cambria Math" panose="02040503050406030204" pitchFamily="18" charset="0"/>
                            </a:rPr>
                          </m:ctrlPr>
                        </m:funcPr>
                        <m:fName>
                          <m:r>
                            <m:rPr>
                              <m:sty m:val="p"/>
                            </m:rPr>
                            <a:rPr lang="en-US" sz="3600" b="0" i="0" smtClean="0">
                              <a:latin typeface="Cambria Math" panose="02040503050406030204" pitchFamily="18" charset="0"/>
                            </a:rPr>
                            <m:t>exp</m:t>
                          </m:r>
                        </m:fName>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𝐵𝑡</m:t>
                              </m:r>
                            </m:e>
                          </m:d>
                        </m:e>
                      </m:func>
                    </m:oMath>
                  </m:oMathPara>
                </a14:m>
                <a:endParaRPr lang="en-US" sz="3600" dirty="0"/>
              </a:p>
            </p:txBody>
          </p:sp>
        </mc:Choice>
        <mc:Fallback xmlns="">
          <p:sp>
            <p:nvSpPr>
              <p:cNvPr id="9" name="TextBox 8">
                <a:extLst>
                  <a:ext uri="{FF2B5EF4-FFF2-40B4-BE49-F238E27FC236}">
                    <a16:creationId xmlns:a16="http://schemas.microsoft.com/office/drawing/2014/main" id="{3B9C8A42-F890-3F62-4A36-AB7880613A74}"/>
                  </a:ext>
                </a:extLst>
              </p:cNvPr>
              <p:cNvSpPr txBox="1">
                <a:spLocks noRot="1" noChangeAspect="1" noMove="1" noResize="1" noEditPoints="1" noAdjustHandles="1" noChangeArrowheads="1" noChangeShapeType="1" noTextEdit="1"/>
              </p:cNvSpPr>
              <p:nvPr/>
            </p:nvSpPr>
            <p:spPr>
              <a:xfrm>
                <a:off x="831273" y="4607626"/>
                <a:ext cx="4845133"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C4F9E1E-DB25-0AA6-8BFB-6E9371E9CD54}"/>
                  </a:ext>
                </a:extLst>
              </p:cNvPr>
              <p:cNvSpPr txBox="1"/>
              <p:nvPr/>
            </p:nvSpPr>
            <p:spPr>
              <a:xfrm>
                <a:off x="831273" y="5344771"/>
                <a:ext cx="613954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US" sz="3600" i="1" smtClean="0">
                              <a:latin typeface="Cambria Math" panose="02040503050406030204" pitchFamily="18" charset="0"/>
                            </a:rPr>
                          </m:ctrlPr>
                        </m:funcPr>
                        <m:fName>
                          <m:r>
                            <m:rPr>
                              <m:sty m:val="p"/>
                            </m:rPr>
                            <a:rPr lang="en-US" sz="3600" b="0" i="0" smtClean="0">
                              <a:latin typeface="Cambria Math" panose="02040503050406030204" pitchFamily="18" charset="0"/>
                            </a:rPr>
                            <m:t>log</m:t>
                          </m:r>
                        </m:fName>
                        <m:e>
                          <m:d>
                            <m:dPr>
                              <m:ctrlPr>
                                <a:rPr lang="en-US" sz="3600" i="1">
                                  <a:latin typeface="Cambria Math" panose="02040503050406030204" pitchFamily="18" charset="0"/>
                                </a:rPr>
                              </m:ctrlPr>
                            </m:dPr>
                            <m:e>
                              <m:r>
                                <a:rPr lang="en-US" sz="3600" b="0" i="1" smtClean="0">
                                  <a:latin typeface="Cambria Math" panose="02040503050406030204" pitchFamily="18" charset="0"/>
                                </a:rPr>
                                <m:t>𝑑</m:t>
                              </m:r>
                            </m:e>
                          </m:d>
                        </m:e>
                      </m:func>
                      <m:r>
                        <a:rPr lang="en-US" sz="3600" b="0" i="1" smtClean="0">
                          <a:latin typeface="Cambria Math" panose="02040503050406030204" pitchFamily="18" charset="0"/>
                        </a:rPr>
                        <m:t>=</m:t>
                      </m:r>
                      <m:func>
                        <m:funcPr>
                          <m:ctrlPr>
                            <a:rPr lang="en-US" sz="3600" i="1">
                              <a:latin typeface="Cambria Math" panose="02040503050406030204" pitchFamily="18" charset="0"/>
                            </a:rPr>
                          </m:ctrlPr>
                        </m:funcPr>
                        <m:fName>
                          <m:r>
                            <m:rPr>
                              <m:sty m:val="p"/>
                            </m:rPr>
                            <a:rPr lang="en-US" sz="3600" i="0">
                              <a:latin typeface="Cambria Math" panose="02040503050406030204" pitchFamily="18" charset="0"/>
                            </a:rPr>
                            <m:t>log</m:t>
                          </m:r>
                        </m:fName>
                        <m:e>
                          <m:d>
                            <m:dPr>
                              <m:ctrlPr>
                                <a:rPr lang="en-US" sz="3600" i="1">
                                  <a:latin typeface="Cambria Math" panose="02040503050406030204" pitchFamily="18" charset="0"/>
                                </a:rPr>
                              </m:ctrlPr>
                            </m:dPr>
                            <m:e>
                              <m:r>
                                <a:rPr lang="en-US" sz="3600" b="0" i="1" smtClean="0">
                                  <a:latin typeface="Cambria Math" panose="02040503050406030204" pitchFamily="18" charset="0"/>
                                </a:rPr>
                                <m:t>𝐴</m:t>
                              </m:r>
                            </m:e>
                          </m:d>
                        </m:e>
                      </m:func>
                      <m:r>
                        <a:rPr lang="en-US" sz="3600" b="0" i="1" smtClean="0">
                          <a:latin typeface="Cambria Math" panose="02040503050406030204" pitchFamily="18" charset="0"/>
                        </a:rPr>
                        <m:t>+</m:t>
                      </m:r>
                      <m:r>
                        <a:rPr lang="en-US" sz="3600" i="1">
                          <a:latin typeface="Cambria Math" panose="02040503050406030204" pitchFamily="18" charset="0"/>
                        </a:rPr>
                        <m:t>𝐵𝑡</m:t>
                      </m:r>
                    </m:oMath>
                  </m:oMathPara>
                </a14:m>
                <a:endParaRPr lang="en-US" sz="3600" dirty="0"/>
              </a:p>
            </p:txBody>
          </p:sp>
        </mc:Choice>
        <mc:Fallback xmlns="">
          <p:sp>
            <p:nvSpPr>
              <p:cNvPr id="10" name="TextBox 9">
                <a:extLst>
                  <a:ext uri="{FF2B5EF4-FFF2-40B4-BE49-F238E27FC236}">
                    <a16:creationId xmlns:a16="http://schemas.microsoft.com/office/drawing/2014/main" id="{1C4F9E1E-DB25-0AA6-8BFB-6E9371E9CD54}"/>
                  </a:ext>
                </a:extLst>
              </p:cNvPr>
              <p:cNvSpPr txBox="1">
                <a:spLocks noRot="1" noChangeAspect="1" noMove="1" noResize="1" noEditPoints="1" noAdjustHandles="1" noChangeArrowheads="1" noChangeShapeType="1" noTextEdit="1"/>
              </p:cNvSpPr>
              <p:nvPr/>
            </p:nvSpPr>
            <p:spPr>
              <a:xfrm>
                <a:off x="831273" y="5344771"/>
                <a:ext cx="6139544" cy="646331"/>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830E575-DF44-B3DD-4101-9E09D50011AC}"/>
              </a:ext>
            </a:extLst>
          </p:cNvPr>
          <p:cNvSpPr txBox="1"/>
          <p:nvPr/>
        </p:nvSpPr>
        <p:spPr>
          <a:xfrm>
            <a:off x="5581227" y="4294756"/>
            <a:ext cx="4999687" cy="2585323"/>
          </a:xfrm>
          <a:prstGeom prst="rect">
            <a:avLst/>
          </a:prstGeom>
          <a:noFill/>
        </p:spPr>
        <p:txBody>
          <a:bodyPr wrap="square" rtlCol="0">
            <a:spAutoFit/>
          </a:bodyPr>
          <a:lstStyle/>
          <a:p>
            <a:r>
              <a:rPr lang="en-US" dirty="0"/>
              <a:t>exponential growth is linear when you take the log of the data</a:t>
            </a:r>
          </a:p>
          <a:p>
            <a:endParaRPr lang="en-US" dirty="0"/>
          </a:p>
          <a:p>
            <a:r>
              <a:rPr lang="en-US" dirty="0"/>
              <a:t>In about what year Y does US emissions depart from an exponential growth curve?</a:t>
            </a:r>
          </a:p>
          <a:p>
            <a:endParaRPr lang="en-US" dirty="0"/>
          </a:p>
          <a:p>
            <a:r>
              <a:rPr lang="en-US" dirty="0"/>
              <a:t>Do a linear fit of log(d) for 1800 through year Y, for a variety of </a:t>
            </a:r>
            <a:r>
              <a:rPr lang="en-US" dirty="0" err="1"/>
              <a:t>Ys</a:t>
            </a:r>
            <a:r>
              <a:rPr lang="en-US" dirty="0"/>
              <a:t>, and see when the posterior standard error of the data starts to get big.</a:t>
            </a:r>
          </a:p>
        </p:txBody>
      </p:sp>
    </p:spTree>
    <p:extLst>
      <p:ext uri="{BB962C8B-B14F-4D97-AF65-F5344CB8AC3E}">
        <p14:creationId xmlns:p14="http://schemas.microsoft.com/office/powerpoint/2010/main" val="311316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07AA7-742B-1248-16D4-25FF38EE0DFC}"/>
              </a:ext>
            </a:extLst>
          </p:cNvPr>
          <p:cNvSpPr txBox="1"/>
          <p:nvPr/>
        </p:nvSpPr>
        <p:spPr>
          <a:xfrm>
            <a:off x="1077112" y="2721114"/>
            <a:ext cx="10795820" cy="707886"/>
          </a:xfrm>
          <a:prstGeom prst="rect">
            <a:avLst/>
          </a:prstGeom>
          <a:noFill/>
        </p:spPr>
        <p:txBody>
          <a:bodyPr wrap="square" rtlCol="0">
            <a:spAutoFit/>
          </a:bodyPr>
          <a:lstStyle/>
          <a:p>
            <a:pPr algn="ctr"/>
            <a:r>
              <a:rPr lang="en-US" sz="4000" b="1" dirty="0"/>
              <a:t>smoothing with least squares</a:t>
            </a:r>
          </a:p>
        </p:txBody>
      </p:sp>
    </p:spTree>
    <p:extLst>
      <p:ext uri="{BB962C8B-B14F-4D97-AF65-F5344CB8AC3E}">
        <p14:creationId xmlns:p14="http://schemas.microsoft.com/office/powerpoint/2010/main" val="366081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4A98D-7B3A-8B7A-3667-34827A820763}"/>
              </a:ext>
            </a:extLst>
          </p:cNvPr>
          <p:cNvPicPr>
            <a:picLocks noChangeAspect="1"/>
          </p:cNvPicPr>
          <p:nvPr/>
        </p:nvPicPr>
        <p:blipFill rotWithShape="1">
          <a:blip r:embed="rId2"/>
          <a:srcRect l="32500" t="26653" r="16875" b="6983"/>
          <a:stretch/>
        </p:blipFill>
        <p:spPr>
          <a:xfrm>
            <a:off x="1839685" y="627417"/>
            <a:ext cx="8512629" cy="6230583"/>
          </a:xfrm>
          <a:prstGeom prst="rect">
            <a:avLst/>
          </a:prstGeom>
        </p:spPr>
      </p:pic>
      <p:sp>
        <p:nvSpPr>
          <p:cNvPr id="6" name="TextBox 5">
            <a:extLst>
              <a:ext uri="{FF2B5EF4-FFF2-40B4-BE49-F238E27FC236}">
                <a16:creationId xmlns:a16="http://schemas.microsoft.com/office/drawing/2014/main" id="{41979F76-5927-303A-F982-0F78ABC427C0}"/>
              </a:ext>
            </a:extLst>
          </p:cNvPr>
          <p:cNvSpPr txBox="1"/>
          <p:nvPr/>
        </p:nvSpPr>
        <p:spPr>
          <a:xfrm>
            <a:off x="2884713" y="0"/>
            <a:ext cx="7228115" cy="707886"/>
          </a:xfrm>
          <a:prstGeom prst="rect">
            <a:avLst/>
          </a:prstGeom>
          <a:noFill/>
        </p:spPr>
        <p:txBody>
          <a:bodyPr wrap="square" rtlCol="0">
            <a:spAutoFit/>
          </a:bodyPr>
          <a:lstStyle/>
          <a:p>
            <a:pPr algn="ctr"/>
            <a:r>
              <a:rPr lang="en-US" sz="4000" b="1" dirty="0"/>
              <a:t>observed data (red)</a:t>
            </a:r>
          </a:p>
        </p:txBody>
      </p:sp>
    </p:spTree>
    <p:extLst>
      <p:ext uri="{BB962C8B-B14F-4D97-AF65-F5344CB8AC3E}">
        <p14:creationId xmlns:p14="http://schemas.microsoft.com/office/powerpoint/2010/main" val="154657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22674</TotalTime>
  <Words>1667</Words>
  <Application>Microsoft Office PowerPoint</Application>
  <PresentationFormat>Widescreen</PresentationFormat>
  <Paragraphs>301</Paragraphs>
  <Slides>50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least-squares solution</vt:lpstr>
      <vt:lpstr>Hard part is to build G</vt:lpstr>
      <vt:lpstr>least-squares solution</vt:lpstr>
      <vt:lpstr>least-squares solution</vt:lpstr>
      <vt:lpstr>PowerPoint Presentation</vt:lpstr>
      <vt:lpstr>PowerPoint Presentation</vt:lpstr>
      <vt:lpstr>PowerPoint Presentation</vt:lpstr>
      <vt:lpstr>importance of periodicities</vt:lpstr>
      <vt:lpstr>PowerPoint Presentation</vt:lpstr>
      <vt:lpstr>PowerPoint Presentation</vt:lpstr>
      <vt:lpstr>temporal periodicities and their periods</vt:lpstr>
      <vt:lpstr>PowerPoint Presentation</vt:lpstr>
      <vt:lpstr>PowerPoint Presentation</vt:lpstr>
      <vt:lpstr>pairing sines and cosines to avoid using time delays</vt:lpstr>
      <vt:lpstr> linear model containing nothing but sines and cosines</vt:lpstr>
      <vt:lpstr>A’s and B’s are model parameters</vt:lpstr>
      <vt:lpstr>two choices</vt:lpstr>
      <vt:lpstr>surprising fact about data evenly sampled in time (or space)</vt:lpstr>
      <vt:lpstr>PowerPoint Presentation</vt:lpstr>
      <vt:lpstr>PowerPoint Presentation</vt:lpstr>
      <vt:lpstr>PowerPoint Presentation</vt:lpstr>
      <vt:lpstr>implies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c:creator>
  <cp:lastModifiedBy>AU</cp:lastModifiedBy>
  <cp:revision>219</cp:revision>
  <dcterms:created xsi:type="dcterms:W3CDTF">2023-08-22T12:43:28Z</dcterms:created>
  <dcterms:modified xsi:type="dcterms:W3CDTF">2023-12-05T21:51:47Z</dcterms:modified>
</cp:coreProperties>
</file>