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564" r:id="rId3"/>
    <p:sldId id="518" r:id="rId4"/>
    <p:sldId id="520" r:id="rId5"/>
    <p:sldId id="519" r:id="rId6"/>
    <p:sldId id="560" r:id="rId7"/>
    <p:sldId id="559" r:id="rId8"/>
    <p:sldId id="521" r:id="rId9"/>
    <p:sldId id="522" r:id="rId10"/>
    <p:sldId id="523" r:id="rId11"/>
    <p:sldId id="525" r:id="rId12"/>
    <p:sldId id="524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4" r:id="rId21"/>
    <p:sldId id="535" r:id="rId22"/>
    <p:sldId id="533" r:id="rId23"/>
    <p:sldId id="536" r:id="rId24"/>
    <p:sldId id="537" r:id="rId25"/>
    <p:sldId id="538" r:id="rId26"/>
    <p:sldId id="539" r:id="rId27"/>
    <p:sldId id="540" r:id="rId28"/>
    <p:sldId id="565" r:id="rId29"/>
    <p:sldId id="552" r:id="rId30"/>
    <p:sldId id="553" r:id="rId31"/>
    <p:sldId id="554" r:id="rId32"/>
    <p:sldId id="566" r:id="rId33"/>
    <p:sldId id="568" r:id="rId34"/>
    <p:sldId id="569" r:id="rId35"/>
    <p:sldId id="555" r:id="rId36"/>
    <p:sldId id="567" r:id="rId37"/>
    <p:sldId id="542" r:id="rId38"/>
    <p:sldId id="546" r:id="rId39"/>
    <p:sldId id="562" r:id="rId40"/>
    <p:sldId id="544" r:id="rId41"/>
    <p:sldId id="545" r:id="rId42"/>
    <p:sldId id="561" r:id="rId43"/>
    <p:sldId id="548" r:id="rId44"/>
    <p:sldId id="549" r:id="rId45"/>
    <p:sldId id="550" r:id="rId46"/>
    <p:sldId id="551" r:id="rId47"/>
    <p:sldId id="563" r:id="rId48"/>
    <p:sldId id="556" r:id="rId49"/>
    <p:sldId id="557" r:id="rId50"/>
    <p:sldId id="55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85014" autoAdjust="0"/>
  </p:normalViewPr>
  <p:slideViewPr>
    <p:cSldViewPr snapToGrid="0">
      <p:cViewPr varScale="1">
        <p:scale>
          <a:sx n="56" d="100"/>
          <a:sy n="56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1043-8DF1-4871-A3DC-820FFF21B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0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1.png"/><Relationship Id="rId10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0.png"/><Relationship Id="rId7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75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30.png"/><Relationship Id="rId4" Type="http://schemas.openxmlformats.org/officeDocument/2006/relationships/image" Target="../media/image8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18</a:t>
            </a:r>
            <a:r>
              <a:rPr lang="en-US" sz="2800" b="1"/>
              <a:t>:  Vibrations of 1D finite bodies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/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MODE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spatial pattern of pressure</a:t>
                </a:r>
              </a:p>
              <a:p>
                <a:pPr algn="ctr"/>
                <a:r>
                  <a:rPr lang="en-US" sz="3200" dirty="0"/>
                  <a:t>with sinusoidal time variation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blipFill>
                <a:blip r:embed="rId2"/>
                <a:stretch>
                  <a:fillRect l="-2384" t="-260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/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blipFill>
                <a:blip r:embed="rId3"/>
                <a:stretch>
                  <a:fillRect l="-25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/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blipFill>
                <a:blip r:embed="rId4"/>
                <a:stretch>
                  <a:fillRect l="-34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C3FD6F-FC5E-9CEA-E4A2-D714B8BCF448}"/>
              </a:ext>
            </a:extLst>
          </p:cNvPr>
          <p:cNvSpPr txBox="1"/>
          <p:nvPr/>
        </p:nvSpPr>
        <p:spPr>
          <a:xfrm>
            <a:off x="4780542" y="5648327"/>
            <a:ext cx="4972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73502-8D1C-E6E5-77DD-9930F2385A73}"/>
              </a:ext>
            </a:extLst>
          </p:cNvPr>
          <p:cNvSpPr txBox="1"/>
          <p:nvPr/>
        </p:nvSpPr>
        <p:spPr>
          <a:xfrm>
            <a:off x="3281631" y="929673"/>
            <a:ext cx="5110502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MODE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spatial pattern of pressure</a:t>
            </a:r>
          </a:p>
          <a:p>
            <a:pPr algn="ctr"/>
            <a:r>
              <a:rPr lang="en-US" sz="3200" dirty="0"/>
              <a:t>with sinusoidal time variation</a:t>
            </a:r>
          </a:p>
        </p:txBody>
      </p:sp>
    </p:spTree>
    <p:extLst>
      <p:ext uri="{BB962C8B-B14F-4D97-AF65-F5344CB8AC3E}">
        <p14:creationId xmlns:p14="http://schemas.microsoft.com/office/powerpoint/2010/main" val="315673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/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MODE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spatial pattern of pressure</a:t>
                </a:r>
              </a:p>
              <a:p>
                <a:pPr algn="ctr"/>
                <a:r>
                  <a:rPr lang="en-US" sz="3200" dirty="0"/>
                  <a:t>with sinusoidal time variation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31" y="929673"/>
                <a:ext cx="5110502" cy="3046988"/>
              </a:xfrm>
              <a:prstGeom prst="rect">
                <a:avLst/>
              </a:prstGeom>
              <a:blipFill>
                <a:blip r:embed="rId2"/>
                <a:stretch>
                  <a:fillRect l="-2384" t="-2605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/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B4912-E159-8DF5-57EA-93432414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4373913"/>
                <a:ext cx="7090403" cy="584775"/>
              </a:xfrm>
              <a:prstGeom prst="rect">
                <a:avLst/>
              </a:prstGeom>
              <a:blipFill>
                <a:blip r:embed="rId3"/>
                <a:stretch>
                  <a:fillRect l="-25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/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oscillates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984D87-140A-C7CD-EBE2-50E728F2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7" y="5063552"/>
                <a:ext cx="7090403" cy="584775"/>
              </a:xfrm>
              <a:prstGeom prst="rect">
                <a:avLst/>
              </a:prstGeom>
              <a:blipFill>
                <a:blip r:embed="rId4"/>
                <a:stretch>
                  <a:fillRect l="-34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C3FD6F-FC5E-9CEA-E4A2-D714B8BCF448}"/>
              </a:ext>
            </a:extLst>
          </p:cNvPr>
          <p:cNvSpPr txBox="1"/>
          <p:nvPr/>
        </p:nvSpPr>
        <p:spPr>
          <a:xfrm>
            <a:off x="4780542" y="5648327"/>
            <a:ext cx="4972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73502-8D1C-E6E5-77DD-9930F2385A73}"/>
              </a:ext>
            </a:extLst>
          </p:cNvPr>
          <p:cNvSpPr txBox="1"/>
          <p:nvPr/>
        </p:nvSpPr>
        <p:spPr>
          <a:xfrm>
            <a:off x="3281631" y="929673"/>
            <a:ext cx="5110502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MODE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spatial pattern of pressure</a:t>
            </a:r>
          </a:p>
          <a:p>
            <a:pPr algn="ctr"/>
            <a:r>
              <a:rPr lang="en-US" sz="3200" dirty="0"/>
              <a:t>with sinusoidal time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52981A-FC99-829F-07C4-A064F6FC425A}"/>
                  </a:ext>
                </a:extLst>
              </p:cNvPr>
              <p:cNvSpPr txBox="1"/>
              <p:nvPr/>
            </p:nvSpPr>
            <p:spPr>
              <a:xfrm>
                <a:off x="8554689" y="2751821"/>
                <a:ext cx="31172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rgbClr val="FF0000"/>
                    </a:solidFill>
                  </a:rPr>
                  <a:t>satisfies initial condition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652981A-FC99-829F-07C4-A064F6FC4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689" y="2751821"/>
                <a:ext cx="3117211" cy="1569660"/>
              </a:xfrm>
              <a:prstGeom prst="rect">
                <a:avLst/>
              </a:prstGeom>
              <a:blipFill>
                <a:blip r:embed="rId5"/>
                <a:stretch>
                  <a:fillRect l="-4883" t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/>
              <p:nvPr/>
            </p:nvSpPr>
            <p:spPr>
              <a:xfrm>
                <a:off x="0" y="212317"/>
                <a:ext cx="463114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1E545-A32D-8742-06E3-33BC5AD8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317"/>
                <a:ext cx="463114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/>
              <p:nvPr/>
            </p:nvSpPr>
            <p:spPr>
              <a:xfrm>
                <a:off x="6616472" y="4893048"/>
                <a:ext cx="5420715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472" y="4893048"/>
                <a:ext cx="5420715" cy="1235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32BC3A-A021-B20C-309A-DA0C4906D6C0}"/>
                  </a:ext>
                </a:extLst>
              </p:cNvPr>
              <p:cNvSpPr txBox="1"/>
              <p:nvPr/>
            </p:nvSpPr>
            <p:spPr>
              <a:xfrm>
                <a:off x="1689680" y="2107555"/>
                <a:ext cx="3042691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32BC3A-A021-B20C-309A-DA0C4906D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80" y="2107555"/>
                <a:ext cx="3042691" cy="1235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5C3CCA-CE4E-4761-C66E-C80F3EAA80FD}"/>
              </a:ext>
            </a:extLst>
          </p:cNvPr>
          <p:cNvSpPr/>
          <p:nvPr/>
        </p:nvSpPr>
        <p:spPr>
          <a:xfrm rot="485604">
            <a:off x="4951647" y="3031618"/>
            <a:ext cx="4455921" cy="1454256"/>
          </a:xfrm>
          <a:custGeom>
            <a:avLst/>
            <a:gdLst>
              <a:gd name="connsiteX0" fmla="*/ 0 w 4455921"/>
              <a:gd name="connsiteY0" fmla="*/ 279612 h 2908512"/>
              <a:gd name="connsiteX1" fmla="*/ 3989070 w 4455921"/>
              <a:gd name="connsiteY1" fmla="*/ 245322 h 2908512"/>
              <a:gd name="connsiteX2" fmla="*/ 4217670 w 4455921"/>
              <a:gd name="connsiteY2" fmla="*/ 2908512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921" h="2908512">
                <a:moveTo>
                  <a:pt x="0" y="279612"/>
                </a:moveTo>
                <a:cubicBezTo>
                  <a:pt x="1643062" y="43392"/>
                  <a:pt x="3286125" y="-192828"/>
                  <a:pt x="3989070" y="245322"/>
                </a:cubicBezTo>
                <a:cubicBezTo>
                  <a:pt x="4692015" y="683472"/>
                  <a:pt x="4454842" y="1795992"/>
                  <a:pt x="4217670" y="290851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4EC29B-387B-D324-CF2C-A6AEF75DDB62}"/>
              </a:ext>
            </a:extLst>
          </p:cNvPr>
          <p:cNvSpPr/>
          <p:nvPr/>
        </p:nvSpPr>
        <p:spPr>
          <a:xfrm rot="485604">
            <a:off x="724010" y="931764"/>
            <a:ext cx="1996209" cy="1174495"/>
          </a:xfrm>
          <a:custGeom>
            <a:avLst/>
            <a:gdLst>
              <a:gd name="connsiteX0" fmla="*/ 0 w 4455921"/>
              <a:gd name="connsiteY0" fmla="*/ 279612 h 2908512"/>
              <a:gd name="connsiteX1" fmla="*/ 3989070 w 4455921"/>
              <a:gd name="connsiteY1" fmla="*/ 245322 h 2908512"/>
              <a:gd name="connsiteX2" fmla="*/ 4217670 w 4455921"/>
              <a:gd name="connsiteY2" fmla="*/ 2908512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921" h="2908512">
                <a:moveTo>
                  <a:pt x="0" y="279612"/>
                </a:moveTo>
                <a:cubicBezTo>
                  <a:pt x="1643062" y="43392"/>
                  <a:pt x="3286125" y="-192828"/>
                  <a:pt x="3989070" y="245322"/>
                </a:cubicBezTo>
                <a:cubicBezTo>
                  <a:pt x="4692015" y="683472"/>
                  <a:pt x="4454842" y="1795992"/>
                  <a:pt x="4217670" y="290851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E35FAA6-5BC6-F310-AB41-A84C7E08DA34}"/>
              </a:ext>
            </a:extLst>
          </p:cNvPr>
          <p:cNvSpPr/>
          <p:nvPr/>
        </p:nvSpPr>
        <p:spPr>
          <a:xfrm rot="485604">
            <a:off x="734491" y="1074014"/>
            <a:ext cx="4080017" cy="878171"/>
          </a:xfrm>
          <a:custGeom>
            <a:avLst/>
            <a:gdLst>
              <a:gd name="connsiteX0" fmla="*/ 0 w 4455921"/>
              <a:gd name="connsiteY0" fmla="*/ 279612 h 2908512"/>
              <a:gd name="connsiteX1" fmla="*/ 3989070 w 4455921"/>
              <a:gd name="connsiteY1" fmla="*/ 245322 h 2908512"/>
              <a:gd name="connsiteX2" fmla="*/ 4217670 w 4455921"/>
              <a:gd name="connsiteY2" fmla="*/ 2908512 h 29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921" h="2908512">
                <a:moveTo>
                  <a:pt x="0" y="279612"/>
                </a:moveTo>
                <a:cubicBezTo>
                  <a:pt x="1643062" y="43392"/>
                  <a:pt x="3286125" y="-192828"/>
                  <a:pt x="3989070" y="245322"/>
                </a:cubicBezTo>
                <a:cubicBezTo>
                  <a:pt x="4692015" y="683472"/>
                  <a:pt x="4454842" y="1795992"/>
                  <a:pt x="4217670" y="290851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9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/>
              <p:nvPr/>
            </p:nvSpPr>
            <p:spPr>
              <a:xfrm>
                <a:off x="638582" y="423918"/>
                <a:ext cx="5420715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2" y="423918"/>
                <a:ext cx="5420715" cy="1235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/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C6CECFB-82B4-EF45-D358-57A237791AC9}"/>
              </a:ext>
            </a:extLst>
          </p:cNvPr>
          <p:cNvSpPr txBox="1"/>
          <p:nvPr/>
        </p:nvSpPr>
        <p:spPr>
          <a:xfrm>
            <a:off x="2739923" y="2387200"/>
            <a:ext cx="7706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/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98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/>
              <p:nvPr/>
            </p:nvSpPr>
            <p:spPr>
              <a:xfrm>
                <a:off x="638582" y="423918"/>
                <a:ext cx="4461862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60519-6845-6031-43D4-DB7678CD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2" y="423918"/>
                <a:ext cx="4461862" cy="1235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/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369E8-F852-6CF6-0857-0C49D0F1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93" y="2410895"/>
                <a:ext cx="395364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C6CECFB-82B4-EF45-D358-57A237791AC9}"/>
              </a:ext>
            </a:extLst>
          </p:cNvPr>
          <p:cNvSpPr txBox="1"/>
          <p:nvPr/>
        </p:nvSpPr>
        <p:spPr>
          <a:xfrm>
            <a:off x="2739923" y="2387200"/>
            <a:ext cx="7706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/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3AFF8C-95FD-8573-011E-DF9F33DEA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282" y="3778150"/>
                <a:ext cx="730494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1CC74-7416-A74A-19C1-7577C1317B7B}"/>
              </a:ext>
            </a:extLst>
          </p:cNvPr>
          <p:cNvCxnSpPr/>
          <p:nvPr/>
        </p:nvCxnSpPr>
        <p:spPr>
          <a:xfrm flipV="1">
            <a:off x="609600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39B936-825C-69D0-5BF0-A001A9DEA060}"/>
              </a:ext>
            </a:extLst>
          </p:cNvPr>
          <p:cNvCxnSpPr/>
          <p:nvPr/>
        </p:nvCxnSpPr>
        <p:spPr>
          <a:xfrm flipV="1">
            <a:off x="1015746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BD2AD-A622-80FF-9EEE-22F97C8C6BE9}"/>
              </a:ext>
            </a:extLst>
          </p:cNvPr>
          <p:cNvCxnSpPr/>
          <p:nvPr/>
        </p:nvCxnSpPr>
        <p:spPr>
          <a:xfrm flipV="1">
            <a:off x="441960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DBFAA3-14A4-2462-F127-0E9A31C598C6}"/>
              </a:ext>
            </a:extLst>
          </p:cNvPr>
          <p:cNvCxnSpPr/>
          <p:nvPr/>
        </p:nvCxnSpPr>
        <p:spPr>
          <a:xfrm flipV="1">
            <a:off x="8061960" y="3611880"/>
            <a:ext cx="419100" cy="104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67E3EF-4EE7-8B91-AFD7-22A10900C07F}"/>
                  </a:ext>
                </a:extLst>
              </p:cNvPr>
              <p:cNvSpPr txBox="1"/>
              <p:nvPr/>
            </p:nvSpPr>
            <p:spPr>
              <a:xfrm>
                <a:off x="4419600" y="5239347"/>
                <a:ext cx="24602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67E3EF-4EE7-8B91-AFD7-22A10900C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39347"/>
                <a:ext cx="246022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E51A5-5562-049B-2FF8-A5672D1F2327}"/>
                  </a:ext>
                </a:extLst>
              </p:cNvPr>
              <p:cNvSpPr txBox="1"/>
              <p:nvPr/>
            </p:nvSpPr>
            <p:spPr>
              <a:xfrm>
                <a:off x="8685847" y="5547123"/>
                <a:ext cx="2127249" cy="1158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E51A5-5562-049B-2FF8-A5672D1F2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47" y="5547123"/>
                <a:ext cx="2127249" cy="1158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34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7959A-7987-EA13-7927-1A75DE0D364A}"/>
              </a:ext>
            </a:extLst>
          </p:cNvPr>
          <p:cNvSpPr txBox="1"/>
          <p:nvPr/>
        </p:nvSpPr>
        <p:spPr>
          <a:xfrm>
            <a:off x="685244" y="207778"/>
            <a:ext cx="71429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but what about the boundary conditions?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/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/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FAC7C-1B3C-914C-7C90-CF936C30FE03}"/>
              </a:ext>
            </a:extLst>
          </p:cNvPr>
          <p:cNvSpPr txBox="1"/>
          <p:nvPr/>
        </p:nvSpPr>
        <p:spPr>
          <a:xfrm>
            <a:off x="5866844" y="1136341"/>
            <a:ext cx="27723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always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blipFill>
                <a:blip r:embed="rId4"/>
                <a:stretch>
                  <a:fillRect l="-3075"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/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 integer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blipFill>
                <a:blip r:embed="rId5"/>
                <a:stretch>
                  <a:fillRect l="-5000" t="-12500" r="-3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/>
              <p:nvPr/>
            </p:nvSpPr>
            <p:spPr>
              <a:xfrm>
                <a:off x="285576" y="4325332"/>
                <a:ext cx="674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6" y="4325332"/>
                <a:ext cx="67454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154B05-3368-7FD1-733B-012F0845CE77}"/>
              </a:ext>
            </a:extLst>
          </p:cNvPr>
          <p:cNvSpPr/>
          <p:nvPr/>
        </p:nvSpPr>
        <p:spPr>
          <a:xfrm>
            <a:off x="1005840" y="4728163"/>
            <a:ext cx="4217670" cy="952547"/>
          </a:xfrm>
          <a:custGeom>
            <a:avLst/>
            <a:gdLst>
              <a:gd name="connsiteX0" fmla="*/ 0 w 4217670"/>
              <a:gd name="connsiteY0" fmla="*/ 941509 h 964369"/>
              <a:gd name="connsiteX1" fmla="*/ 1211580 w 4217670"/>
              <a:gd name="connsiteY1" fmla="*/ 175699 h 964369"/>
              <a:gd name="connsiteX2" fmla="*/ 3211830 w 4217670"/>
              <a:gd name="connsiteY2" fmla="*/ 61399 h 964369"/>
              <a:gd name="connsiteX3" fmla="*/ 4217670 w 4217670"/>
              <a:gd name="connsiteY3" fmla="*/ 964369 h 964369"/>
              <a:gd name="connsiteX0" fmla="*/ 0 w 4217670"/>
              <a:gd name="connsiteY0" fmla="*/ 963491 h 986351"/>
              <a:gd name="connsiteX1" fmla="*/ 1200150 w 4217670"/>
              <a:gd name="connsiteY1" fmla="*/ 129101 h 986351"/>
              <a:gd name="connsiteX2" fmla="*/ 3211830 w 4217670"/>
              <a:gd name="connsiteY2" fmla="*/ 83381 h 986351"/>
              <a:gd name="connsiteX3" fmla="*/ 4217670 w 4217670"/>
              <a:gd name="connsiteY3" fmla="*/ 986351 h 986351"/>
              <a:gd name="connsiteX0" fmla="*/ 0 w 4217670"/>
              <a:gd name="connsiteY0" fmla="*/ 929687 h 952547"/>
              <a:gd name="connsiteX1" fmla="*/ 1200150 w 4217670"/>
              <a:gd name="connsiteY1" fmla="*/ 95297 h 952547"/>
              <a:gd name="connsiteX2" fmla="*/ 3211830 w 4217670"/>
              <a:gd name="connsiteY2" fmla="*/ 106727 h 952547"/>
              <a:gd name="connsiteX3" fmla="*/ 4217670 w 4217670"/>
              <a:gd name="connsiteY3" fmla="*/ 952547 h 9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7670" h="952547">
                <a:moveTo>
                  <a:pt x="0" y="929687"/>
                </a:moveTo>
                <a:cubicBezTo>
                  <a:pt x="338137" y="620124"/>
                  <a:pt x="664845" y="232457"/>
                  <a:pt x="1200150" y="95297"/>
                </a:cubicBezTo>
                <a:cubicBezTo>
                  <a:pt x="1735455" y="-41863"/>
                  <a:pt x="2710815" y="-24718"/>
                  <a:pt x="3211830" y="106727"/>
                </a:cubicBezTo>
                <a:cubicBezTo>
                  <a:pt x="3712845" y="238172"/>
                  <a:pt x="3965257" y="566784"/>
                  <a:pt x="4217670" y="95254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1634664" y="3583364"/>
                <a:ext cx="5345374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64" y="3583364"/>
                <a:ext cx="5345374" cy="857799"/>
              </a:xfrm>
              <a:prstGeom prst="rect">
                <a:avLst/>
              </a:prstGeom>
              <a:blipFill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0262F9-4957-6C14-C332-CE1F7A3ED533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0262F9-4957-6C14-C332-CE1F7A3E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04697A-3FE4-57B0-AA8A-F8267C56D144}"/>
                  </a:ext>
                </a:extLst>
              </p:cNvPr>
              <p:cNvSpPr txBox="1"/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04697A-3FE4-57B0-AA8A-F8267C56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83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7959A-7987-EA13-7927-1A75DE0D364A}"/>
              </a:ext>
            </a:extLst>
          </p:cNvPr>
          <p:cNvSpPr txBox="1"/>
          <p:nvPr/>
        </p:nvSpPr>
        <p:spPr>
          <a:xfrm>
            <a:off x="685244" y="207778"/>
            <a:ext cx="71429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but what about the boundary conditions?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/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/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FAC7C-1B3C-914C-7C90-CF936C30FE03}"/>
              </a:ext>
            </a:extLst>
          </p:cNvPr>
          <p:cNvSpPr txBox="1"/>
          <p:nvPr/>
        </p:nvSpPr>
        <p:spPr>
          <a:xfrm>
            <a:off x="5866844" y="1136341"/>
            <a:ext cx="27723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always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blipFill>
                <a:blip r:embed="rId4"/>
                <a:stretch>
                  <a:fillRect l="-3075"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/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 integer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blipFill>
                <a:blip r:embed="rId5"/>
                <a:stretch>
                  <a:fillRect l="-5000" t="-12500" r="-3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/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154B05-3368-7FD1-733B-012F0845CE77}"/>
              </a:ext>
            </a:extLst>
          </p:cNvPr>
          <p:cNvSpPr/>
          <p:nvPr/>
        </p:nvSpPr>
        <p:spPr>
          <a:xfrm>
            <a:off x="1005840" y="4846300"/>
            <a:ext cx="4217670" cy="1641394"/>
          </a:xfrm>
          <a:custGeom>
            <a:avLst/>
            <a:gdLst>
              <a:gd name="connsiteX0" fmla="*/ 0 w 4217670"/>
              <a:gd name="connsiteY0" fmla="*/ 941509 h 964369"/>
              <a:gd name="connsiteX1" fmla="*/ 1211580 w 4217670"/>
              <a:gd name="connsiteY1" fmla="*/ 175699 h 964369"/>
              <a:gd name="connsiteX2" fmla="*/ 3211830 w 4217670"/>
              <a:gd name="connsiteY2" fmla="*/ 61399 h 964369"/>
              <a:gd name="connsiteX3" fmla="*/ 4217670 w 4217670"/>
              <a:gd name="connsiteY3" fmla="*/ 964369 h 964369"/>
              <a:gd name="connsiteX0" fmla="*/ 0 w 4217670"/>
              <a:gd name="connsiteY0" fmla="*/ 963491 h 986351"/>
              <a:gd name="connsiteX1" fmla="*/ 1200150 w 4217670"/>
              <a:gd name="connsiteY1" fmla="*/ 129101 h 986351"/>
              <a:gd name="connsiteX2" fmla="*/ 3211830 w 4217670"/>
              <a:gd name="connsiteY2" fmla="*/ 83381 h 986351"/>
              <a:gd name="connsiteX3" fmla="*/ 4217670 w 4217670"/>
              <a:gd name="connsiteY3" fmla="*/ 986351 h 986351"/>
              <a:gd name="connsiteX0" fmla="*/ 0 w 4217670"/>
              <a:gd name="connsiteY0" fmla="*/ 929687 h 952547"/>
              <a:gd name="connsiteX1" fmla="*/ 1200150 w 4217670"/>
              <a:gd name="connsiteY1" fmla="*/ 95297 h 952547"/>
              <a:gd name="connsiteX2" fmla="*/ 3211830 w 4217670"/>
              <a:gd name="connsiteY2" fmla="*/ 106727 h 952547"/>
              <a:gd name="connsiteX3" fmla="*/ 4217670 w 4217670"/>
              <a:gd name="connsiteY3" fmla="*/ 952547 h 952547"/>
              <a:gd name="connsiteX0" fmla="*/ 0 w 4217670"/>
              <a:gd name="connsiteY0" fmla="*/ 918075 h 940935"/>
              <a:gd name="connsiteX1" fmla="*/ 1154430 w 4217670"/>
              <a:gd name="connsiteY1" fmla="*/ 106545 h 940935"/>
              <a:gd name="connsiteX2" fmla="*/ 3211830 w 4217670"/>
              <a:gd name="connsiteY2" fmla="*/ 95115 h 940935"/>
              <a:gd name="connsiteX3" fmla="*/ 4217670 w 4217670"/>
              <a:gd name="connsiteY3" fmla="*/ 940935 h 940935"/>
              <a:gd name="connsiteX0" fmla="*/ 0 w 4217670"/>
              <a:gd name="connsiteY0" fmla="*/ 921579 h 944439"/>
              <a:gd name="connsiteX1" fmla="*/ 1154430 w 4217670"/>
              <a:gd name="connsiteY1" fmla="*/ 110049 h 944439"/>
              <a:gd name="connsiteX2" fmla="*/ 2137410 w 4217670"/>
              <a:gd name="connsiteY2" fmla="*/ 18609 h 944439"/>
              <a:gd name="connsiteX3" fmla="*/ 3211830 w 4217670"/>
              <a:gd name="connsiteY3" fmla="*/ 98619 h 944439"/>
              <a:gd name="connsiteX4" fmla="*/ 4217670 w 4217670"/>
              <a:gd name="connsiteY4" fmla="*/ 944439 h 944439"/>
              <a:gd name="connsiteX0" fmla="*/ 0 w 4217670"/>
              <a:gd name="connsiteY0" fmla="*/ 839689 h 862549"/>
              <a:gd name="connsiteX1" fmla="*/ 1154430 w 4217670"/>
              <a:gd name="connsiteY1" fmla="*/ 28159 h 862549"/>
              <a:gd name="connsiteX2" fmla="*/ 2171700 w 4217670"/>
              <a:gd name="connsiteY2" fmla="*/ 828259 h 862549"/>
              <a:gd name="connsiteX3" fmla="*/ 3211830 w 4217670"/>
              <a:gd name="connsiteY3" fmla="*/ 16729 h 862549"/>
              <a:gd name="connsiteX4" fmla="*/ 4217670 w 4217670"/>
              <a:gd name="connsiteY4" fmla="*/ 862549 h 862549"/>
              <a:gd name="connsiteX0" fmla="*/ 0 w 4217670"/>
              <a:gd name="connsiteY0" fmla="*/ 811534 h 1700541"/>
              <a:gd name="connsiteX1" fmla="*/ 1154430 w 4217670"/>
              <a:gd name="connsiteY1" fmla="*/ 4 h 1700541"/>
              <a:gd name="connsiteX2" fmla="*/ 2171700 w 4217670"/>
              <a:gd name="connsiteY2" fmla="*/ 800104 h 1700541"/>
              <a:gd name="connsiteX3" fmla="*/ 3131820 w 4217670"/>
              <a:gd name="connsiteY3" fmla="*/ 1691644 h 1700541"/>
              <a:gd name="connsiteX4" fmla="*/ 4217670 w 4217670"/>
              <a:gd name="connsiteY4" fmla="*/ 834394 h 1700541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06883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632420"/>
              <a:gd name="connsiteX1" fmla="*/ 1154430 w 4217670"/>
              <a:gd name="connsiteY1" fmla="*/ 21 h 1632420"/>
              <a:gd name="connsiteX2" fmla="*/ 2068830 w 4217670"/>
              <a:gd name="connsiteY2" fmla="*/ 834411 h 1632420"/>
              <a:gd name="connsiteX3" fmla="*/ 3063240 w 4217670"/>
              <a:gd name="connsiteY3" fmla="*/ 1623081 h 1632420"/>
              <a:gd name="connsiteX4" fmla="*/ 4217670 w 4217670"/>
              <a:gd name="connsiteY4" fmla="*/ 834411 h 1632420"/>
              <a:gd name="connsiteX0" fmla="*/ 0 w 4217670"/>
              <a:gd name="connsiteY0" fmla="*/ 811551 h 1641394"/>
              <a:gd name="connsiteX1" fmla="*/ 1154430 w 4217670"/>
              <a:gd name="connsiteY1" fmla="*/ 21 h 1641394"/>
              <a:gd name="connsiteX2" fmla="*/ 2068830 w 4217670"/>
              <a:gd name="connsiteY2" fmla="*/ 834411 h 1641394"/>
              <a:gd name="connsiteX3" fmla="*/ 3063240 w 4217670"/>
              <a:gd name="connsiteY3" fmla="*/ 1623081 h 1641394"/>
              <a:gd name="connsiteX4" fmla="*/ 4217670 w 4217670"/>
              <a:gd name="connsiteY4" fmla="*/ 834411 h 16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7670" h="1641394">
                <a:moveTo>
                  <a:pt x="0" y="811551"/>
                </a:moveTo>
                <a:cubicBezTo>
                  <a:pt x="338137" y="501988"/>
                  <a:pt x="809625" y="-3789"/>
                  <a:pt x="1154430" y="21"/>
                </a:cubicBezTo>
                <a:cubicBezTo>
                  <a:pt x="1499235" y="3831"/>
                  <a:pt x="1817370" y="687726"/>
                  <a:pt x="2068830" y="834411"/>
                </a:cubicBezTo>
                <a:cubicBezTo>
                  <a:pt x="2411730" y="1083966"/>
                  <a:pt x="2750820" y="1434486"/>
                  <a:pt x="3063240" y="1623081"/>
                </a:cubicBezTo>
                <a:cubicBezTo>
                  <a:pt x="3564255" y="1754526"/>
                  <a:pt x="3725227" y="1145878"/>
                  <a:pt x="4217670" y="83441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1634664" y="3583364"/>
                <a:ext cx="571060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64" y="3583364"/>
                <a:ext cx="5710602" cy="857799"/>
              </a:xfrm>
              <a:prstGeom prst="rect">
                <a:avLst/>
              </a:prstGeom>
              <a:blipFill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84A205-18AE-C57E-43B1-17A39D09A43F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84A205-18AE-C57E-43B1-17A39D09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26B300-78B8-5BB8-4363-E7D01C95FCE5}"/>
                  </a:ext>
                </a:extLst>
              </p:cNvPr>
              <p:cNvSpPr txBox="1"/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26B300-78B8-5BB8-4363-E7D01C95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30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7959A-7987-EA13-7927-1A75DE0D364A}"/>
              </a:ext>
            </a:extLst>
          </p:cNvPr>
          <p:cNvSpPr txBox="1"/>
          <p:nvPr/>
        </p:nvSpPr>
        <p:spPr>
          <a:xfrm>
            <a:off x="685244" y="207778"/>
            <a:ext cx="714291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but what about the boundary conditions?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/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674602-7136-106E-683B-B4C41E27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1150178"/>
                <a:ext cx="4865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/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2159E7-6FD9-3AF3-DC77-6D562AB9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92578"/>
                <a:ext cx="49529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FAC7C-1B3C-914C-7C90-CF936C30FE03}"/>
              </a:ext>
            </a:extLst>
          </p:cNvPr>
          <p:cNvSpPr txBox="1"/>
          <p:nvPr/>
        </p:nvSpPr>
        <p:spPr>
          <a:xfrm>
            <a:off x="5866844" y="1136341"/>
            <a:ext cx="27723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always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064904"/>
                <a:ext cx="4955780" cy="748666"/>
              </a:xfrm>
              <a:prstGeom prst="rect">
                <a:avLst/>
              </a:prstGeom>
              <a:blipFill>
                <a:blip r:embed="rId4"/>
                <a:stretch>
                  <a:fillRect l="-3075" t="-1626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/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 integer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268563-6A1C-DF65-C323-1565FF0A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44" y="2844225"/>
                <a:ext cx="3043013" cy="584775"/>
              </a:xfrm>
              <a:prstGeom prst="rect">
                <a:avLst/>
              </a:prstGeom>
              <a:blipFill>
                <a:blip r:embed="rId5"/>
                <a:stretch>
                  <a:fillRect l="-5000" t="-12500" r="-3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/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B17060-17AD-EBCE-782C-088DF3093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6" y="4325332"/>
                <a:ext cx="6840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36" y="5399752"/>
                <a:ext cx="50808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154B05-3368-7FD1-733B-012F0845CE77}"/>
              </a:ext>
            </a:extLst>
          </p:cNvPr>
          <p:cNvSpPr/>
          <p:nvPr/>
        </p:nvSpPr>
        <p:spPr>
          <a:xfrm>
            <a:off x="1005840" y="4887871"/>
            <a:ext cx="4217670" cy="1467776"/>
          </a:xfrm>
          <a:custGeom>
            <a:avLst/>
            <a:gdLst>
              <a:gd name="connsiteX0" fmla="*/ 0 w 4217670"/>
              <a:gd name="connsiteY0" fmla="*/ 941509 h 964369"/>
              <a:gd name="connsiteX1" fmla="*/ 1211580 w 4217670"/>
              <a:gd name="connsiteY1" fmla="*/ 175699 h 964369"/>
              <a:gd name="connsiteX2" fmla="*/ 3211830 w 4217670"/>
              <a:gd name="connsiteY2" fmla="*/ 61399 h 964369"/>
              <a:gd name="connsiteX3" fmla="*/ 4217670 w 4217670"/>
              <a:gd name="connsiteY3" fmla="*/ 964369 h 964369"/>
              <a:gd name="connsiteX0" fmla="*/ 0 w 4217670"/>
              <a:gd name="connsiteY0" fmla="*/ 963491 h 986351"/>
              <a:gd name="connsiteX1" fmla="*/ 1200150 w 4217670"/>
              <a:gd name="connsiteY1" fmla="*/ 129101 h 986351"/>
              <a:gd name="connsiteX2" fmla="*/ 3211830 w 4217670"/>
              <a:gd name="connsiteY2" fmla="*/ 83381 h 986351"/>
              <a:gd name="connsiteX3" fmla="*/ 4217670 w 4217670"/>
              <a:gd name="connsiteY3" fmla="*/ 986351 h 986351"/>
              <a:gd name="connsiteX0" fmla="*/ 0 w 4217670"/>
              <a:gd name="connsiteY0" fmla="*/ 929687 h 952547"/>
              <a:gd name="connsiteX1" fmla="*/ 1200150 w 4217670"/>
              <a:gd name="connsiteY1" fmla="*/ 95297 h 952547"/>
              <a:gd name="connsiteX2" fmla="*/ 3211830 w 4217670"/>
              <a:gd name="connsiteY2" fmla="*/ 106727 h 952547"/>
              <a:gd name="connsiteX3" fmla="*/ 4217670 w 4217670"/>
              <a:gd name="connsiteY3" fmla="*/ 952547 h 952547"/>
              <a:gd name="connsiteX0" fmla="*/ 0 w 4217670"/>
              <a:gd name="connsiteY0" fmla="*/ 918075 h 940935"/>
              <a:gd name="connsiteX1" fmla="*/ 1154430 w 4217670"/>
              <a:gd name="connsiteY1" fmla="*/ 106545 h 940935"/>
              <a:gd name="connsiteX2" fmla="*/ 3211830 w 4217670"/>
              <a:gd name="connsiteY2" fmla="*/ 95115 h 940935"/>
              <a:gd name="connsiteX3" fmla="*/ 4217670 w 4217670"/>
              <a:gd name="connsiteY3" fmla="*/ 940935 h 940935"/>
              <a:gd name="connsiteX0" fmla="*/ 0 w 4217670"/>
              <a:gd name="connsiteY0" fmla="*/ 921579 h 944439"/>
              <a:gd name="connsiteX1" fmla="*/ 1154430 w 4217670"/>
              <a:gd name="connsiteY1" fmla="*/ 110049 h 944439"/>
              <a:gd name="connsiteX2" fmla="*/ 2137410 w 4217670"/>
              <a:gd name="connsiteY2" fmla="*/ 18609 h 944439"/>
              <a:gd name="connsiteX3" fmla="*/ 3211830 w 4217670"/>
              <a:gd name="connsiteY3" fmla="*/ 98619 h 944439"/>
              <a:gd name="connsiteX4" fmla="*/ 4217670 w 4217670"/>
              <a:gd name="connsiteY4" fmla="*/ 944439 h 944439"/>
              <a:gd name="connsiteX0" fmla="*/ 0 w 4217670"/>
              <a:gd name="connsiteY0" fmla="*/ 839689 h 862549"/>
              <a:gd name="connsiteX1" fmla="*/ 1154430 w 4217670"/>
              <a:gd name="connsiteY1" fmla="*/ 28159 h 862549"/>
              <a:gd name="connsiteX2" fmla="*/ 2171700 w 4217670"/>
              <a:gd name="connsiteY2" fmla="*/ 828259 h 862549"/>
              <a:gd name="connsiteX3" fmla="*/ 3211830 w 4217670"/>
              <a:gd name="connsiteY3" fmla="*/ 16729 h 862549"/>
              <a:gd name="connsiteX4" fmla="*/ 4217670 w 4217670"/>
              <a:gd name="connsiteY4" fmla="*/ 862549 h 862549"/>
              <a:gd name="connsiteX0" fmla="*/ 0 w 4217670"/>
              <a:gd name="connsiteY0" fmla="*/ 811534 h 1700541"/>
              <a:gd name="connsiteX1" fmla="*/ 1154430 w 4217670"/>
              <a:gd name="connsiteY1" fmla="*/ 4 h 1700541"/>
              <a:gd name="connsiteX2" fmla="*/ 2171700 w 4217670"/>
              <a:gd name="connsiteY2" fmla="*/ 800104 h 1700541"/>
              <a:gd name="connsiteX3" fmla="*/ 3131820 w 4217670"/>
              <a:gd name="connsiteY3" fmla="*/ 1691644 h 1700541"/>
              <a:gd name="connsiteX4" fmla="*/ 4217670 w 4217670"/>
              <a:gd name="connsiteY4" fmla="*/ 834394 h 1700541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13182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17170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700558"/>
              <a:gd name="connsiteX1" fmla="*/ 1154430 w 4217670"/>
              <a:gd name="connsiteY1" fmla="*/ 21 h 1700558"/>
              <a:gd name="connsiteX2" fmla="*/ 2068830 w 4217670"/>
              <a:gd name="connsiteY2" fmla="*/ 834411 h 1700558"/>
              <a:gd name="connsiteX3" fmla="*/ 3211830 w 4217670"/>
              <a:gd name="connsiteY3" fmla="*/ 1691661 h 1700558"/>
              <a:gd name="connsiteX4" fmla="*/ 4217670 w 4217670"/>
              <a:gd name="connsiteY4" fmla="*/ 834411 h 1700558"/>
              <a:gd name="connsiteX0" fmla="*/ 0 w 4217670"/>
              <a:gd name="connsiteY0" fmla="*/ 811551 h 1632420"/>
              <a:gd name="connsiteX1" fmla="*/ 1154430 w 4217670"/>
              <a:gd name="connsiteY1" fmla="*/ 21 h 1632420"/>
              <a:gd name="connsiteX2" fmla="*/ 2068830 w 4217670"/>
              <a:gd name="connsiteY2" fmla="*/ 834411 h 1632420"/>
              <a:gd name="connsiteX3" fmla="*/ 3063240 w 4217670"/>
              <a:gd name="connsiteY3" fmla="*/ 1623081 h 1632420"/>
              <a:gd name="connsiteX4" fmla="*/ 4217670 w 4217670"/>
              <a:gd name="connsiteY4" fmla="*/ 834411 h 1632420"/>
              <a:gd name="connsiteX0" fmla="*/ 0 w 4217670"/>
              <a:gd name="connsiteY0" fmla="*/ 811551 h 1641394"/>
              <a:gd name="connsiteX1" fmla="*/ 1154430 w 4217670"/>
              <a:gd name="connsiteY1" fmla="*/ 21 h 1641394"/>
              <a:gd name="connsiteX2" fmla="*/ 2068830 w 4217670"/>
              <a:gd name="connsiteY2" fmla="*/ 834411 h 1641394"/>
              <a:gd name="connsiteX3" fmla="*/ 3063240 w 4217670"/>
              <a:gd name="connsiteY3" fmla="*/ 1623081 h 1641394"/>
              <a:gd name="connsiteX4" fmla="*/ 4217670 w 4217670"/>
              <a:gd name="connsiteY4" fmla="*/ 834411 h 1641394"/>
              <a:gd name="connsiteX0" fmla="*/ 0 w 4217670"/>
              <a:gd name="connsiteY0" fmla="*/ 754405 h 1584248"/>
              <a:gd name="connsiteX1" fmla="*/ 765810 w 4217670"/>
              <a:gd name="connsiteY1" fmla="*/ 25 h 1584248"/>
              <a:gd name="connsiteX2" fmla="*/ 2068830 w 4217670"/>
              <a:gd name="connsiteY2" fmla="*/ 777265 h 1584248"/>
              <a:gd name="connsiteX3" fmla="*/ 3063240 w 4217670"/>
              <a:gd name="connsiteY3" fmla="*/ 1565935 h 1584248"/>
              <a:gd name="connsiteX4" fmla="*/ 4217670 w 4217670"/>
              <a:gd name="connsiteY4" fmla="*/ 777265 h 1584248"/>
              <a:gd name="connsiteX0" fmla="*/ 0 w 4217670"/>
              <a:gd name="connsiteY0" fmla="*/ 769124 h 1598967"/>
              <a:gd name="connsiteX1" fmla="*/ 765810 w 4217670"/>
              <a:gd name="connsiteY1" fmla="*/ 14744 h 1598967"/>
              <a:gd name="connsiteX2" fmla="*/ 1988820 w 4217670"/>
              <a:gd name="connsiteY2" fmla="*/ 1443494 h 1598967"/>
              <a:gd name="connsiteX3" fmla="*/ 3063240 w 4217670"/>
              <a:gd name="connsiteY3" fmla="*/ 1580654 h 1598967"/>
              <a:gd name="connsiteX4" fmla="*/ 4217670 w 4217670"/>
              <a:gd name="connsiteY4" fmla="*/ 791984 h 1598967"/>
              <a:gd name="connsiteX0" fmla="*/ 0 w 4217670"/>
              <a:gd name="connsiteY0" fmla="*/ 769124 h 1468785"/>
              <a:gd name="connsiteX1" fmla="*/ 765810 w 4217670"/>
              <a:gd name="connsiteY1" fmla="*/ 14744 h 1468785"/>
              <a:gd name="connsiteX2" fmla="*/ 1988820 w 4217670"/>
              <a:gd name="connsiteY2" fmla="*/ 1443494 h 1468785"/>
              <a:gd name="connsiteX3" fmla="*/ 3337560 w 4217670"/>
              <a:gd name="connsiteY3" fmla="*/ 197624 h 1468785"/>
              <a:gd name="connsiteX4" fmla="*/ 4217670 w 4217670"/>
              <a:gd name="connsiteY4" fmla="*/ 791984 h 1468785"/>
              <a:gd name="connsiteX0" fmla="*/ 0 w 4217670"/>
              <a:gd name="connsiteY0" fmla="*/ 769124 h 1466633"/>
              <a:gd name="connsiteX1" fmla="*/ 765810 w 4217670"/>
              <a:gd name="connsiteY1" fmla="*/ 14744 h 1466633"/>
              <a:gd name="connsiteX2" fmla="*/ 1988820 w 4217670"/>
              <a:gd name="connsiteY2" fmla="*/ 1443494 h 1466633"/>
              <a:gd name="connsiteX3" fmla="*/ 3326130 w 4217670"/>
              <a:gd name="connsiteY3" fmla="*/ 26174 h 1466633"/>
              <a:gd name="connsiteX4" fmla="*/ 4217670 w 4217670"/>
              <a:gd name="connsiteY4" fmla="*/ 791984 h 1466633"/>
              <a:gd name="connsiteX0" fmla="*/ 0 w 4217670"/>
              <a:gd name="connsiteY0" fmla="*/ 769979 h 1490088"/>
              <a:gd name="connsiteX1" fmla="*/ 765810 w 4217670"/>
              <a:gd name="connsiteY1" fmla="*/ 15599 h 1490088"/>
              <a:gd name="connsiteX2" fmla="*/ 2057400 w 4217670"/>
              <a:gd name="connsiteY2" fmla="*/ 1467209 h 1490088"/>
              <a:gd name="connsiteX3" fmla="*/ 3326130 w 4217670"/>
              <a:gd name="connsiteY3" fmla="*/ 27029 h 1490088"/>
              <a:gd name="connsiteX4" fmla="*/ 4217670 w 4217670"/>
              <a:gd name="connsiteY4" fmla="*/ 792839 h 1490088"/>
              <a:gd name="connsiteX0" fmla="*/ 0 w 4217670"/>
              <a:gd name="connsiteY0" fmla="*/ 769979 h 1490088"/>
              <a:gd name="connsiteX1" fmla="*/ 765810 w 4217670"/>
              <a:gd name="connsiteY1" fmla="*/ 15599 h 1490088"/>
              <a:gd name="connsiteX2" fmla="*/ 2057400 w 4217670"/>
              <a:gd name="connsiteY2" fmla="*/ 1467209 h 1490088"/>
              <a:gd name="connsiteX3" fmla="*/ 3326130 w 4217670"/>
              <a:gd name="connsiteY3" fmla="*/ 27029 h 1490088"/>
              <a:gd name="connsiteX4" fmla="*/ 4217670 w 4217670"/>
              <a:gd name="connsiteY4" fmla="*/ 792839 h 1490088"/>
              <a:gd name="connsiteX0" fmla="*/ 0 w 4217670"/>
              <a:gd name="connsiteY0" fmla="*/ 769979 h 1467676"/>
              <a:gd name="connsiteX1" fmla="*/ 765810 w 4217670"/>
              <a:gd name="connsiteY1" fmla="*/ 15599 h 1467676"/>
              <a:gd name="connsiteX2" fmla="*/ 2057400 w 4217670"/>
              <a:gd name="connsiteY2" fmla="*/ 1467209 h 1467676"/>
              <a:gd name="connsiteX3" fmla="*/ 3326130 w 4217670"/>
              <a:gd name="connsiteY3" fmla="*/ 27029 h 1467676"/>
              <a:gd name="connsiteX4" fmla="*/ 4217670 w 4217670"/>
              <a:gd name="connsiteY4" fmla="*/ 792839 h 1467676"/>
              <a:gd name="connsiteX0" fmla="*/ 0 w 4217670"/>
              <a:gd name="connsiteY0" fmla="*/ 769979 h 1467676"/>
              <a:gd name="connsiteX1" fmla="*/ 765810 w 4217670"/>
              <a:gd name="connsiteY1" fmla="*/ 15599 h 1467676"/>
              <a:gd name="connsiteX2" fmla="*/ 2057400 w 4217670"/>
              <a:gd name="connsiteY2" fmla="*/ 1467209 h 1467676"/>
              <a:gd name="connsiteX3" fmla="*/ 3326130 w 4217670"/>
              <a:gd name="connsiteY3" fmla="*/ 27029 h 1467676"/>
              <a:gd name="connsiteX4" fmla="*/ 4217670 w 4217670"/>
              <a:gd name="connsiteY4" fmla="*/ 792839 h 1467676"/>
              <a:gd name="connsiteX0" fmla="*/ 0 w 4217670"/>
              <a:gd name="connsiteY0" fmla="*/ 769979 h 1467676"/>
              <a:gd name="connsiteX1" fmla="*/ 765810 w 4217670"/>
              <a:gd name="connsiteY1" fmla="*/ 15599 h 1467676"/>
              <a:gd name="connsiteX2" fmla="*/ 2057400 w 4217670"/>
              <a:gd name="connsiteY2" fmla="*/ 1467209 h 1467676"/>
              <a:gd name="connsiteX3" fmla="*/ 3326130 w 4217670"/>
              <a:gd name="connsiteY3" fmla="*/ 27029 h 1467676"/>
              <a:gd name="connsiteX4" fmla="*/ 4217670 w 4217670"/>
              <a:gd name="connsiteY4" fmla="*/ 792839 h 1467676"/>
              <a:gd name="connsiteX0" fmla="*/ 0 w 4217670"/>
              <a:gd name="connsiteY0" fmla="*/ 769979 h 1467758"/>
              <a:gd name="connsiteX1" fmla="*/ 765810 w 4217670"/>
              <a:gd name="connsiteY1" fmla="*/ 15599 h 1467758"/>
              <a:gd name="connsiteX2" fmla="*/ 2057400 w 4217670"/>
              <a:gd name="connsiteY2" fmla="*/ 1467209 h 1467758"/>
              <a:gd name="connsiteX3" fmla="*/ 3326130 w 4217670"/>
              <a:gd name="connsiteY3" fmla="*/ 27029 h 1467758"/>
              <a:gd name="connsiteX4" fmla="*/ 4217670 w 4217670"/>
              <a:gd name="connsiteY4" fmla="*/ 792839 h 1467758"/>
              <a:gd name="connsiteX0" fmla="*/ 0 w 4217670"/>
              <a:gd name="connsiteY0" fmla="*/ 769979 h 1467758"/>
              <a:gd name="connsiteX1" fmla="*/ 765810 w 4217670"/>
              <a:gd name="connsiteY1" fmla="*/ 15599 h 1467758"/>
              <a:gd name="connsiteX2" fmla="*/ 2057400 w 4217670"/>
              <a:gd name="connsiteY2" fmla="*/ 1467209 h 1467758"/>
              <a:gd name="connsiteX3" fmla="*/ 3326130 w 4217670"/>
              <a:gd name="connsiteY3" fmla="*/ 27029 h 1467758"/>
              <a:gd name="connsiteX4" fmla="*/ 4217670 w 4217670"/>
              <a:gd name="connsiteY4" fmla="*/ 792839 h 1467758"/>
              <a:gd name="connsiteX0" fmla="*/ 0 w 4217670"/>
              <a:gd name="connsiteY0" fmla="*/ 769979 h 1467776"/>
              <a:gd name="connsiteX1" fmla="*/ 765810 w 4217670"/>
              <a:gd name="connsiteY1" fmla="*/ 15599 h 1467776"/>
              <a:gd name="connsiteX2" fmla="*/ 2057400 w 4217670"/>
              <a:gd name="connsiteY2" fmla="*/ 1467209 h 1467776"/>
              <a:gd name="connsiteX3" fmla="*/ 3246120 w 4217670"/>
              <a:gd name="connsiteY3" fmla="*/ 72749 h 1467776"/>
              <a:gd name="connsiteX4" fmla="*/ 4217670 w 4217670"/>
              <a:gd name="connsiteY4" fmla="*/ 792839 h 146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7670" h="1467776">
                <a:moveTo>
                  <a:pt x="0" y="769979"/>
                </a:moveTo>
                <a:cubicBezTo>
                  <a:pt x="338137" y="460416"/>
                  <a:pt x="422910" y="-100606"/>
                  <a:pt x="765810" y="15599"/>
                </a:cubicBezTo>
                <a:cubicBezTo>
                  <a:pt x="1108710" y="131804"/>
                  <a:pt x="1680210" y="1423394"/>
                  <a:pt x="2057400" y="1467209"/>
                </a:cubicBezTo>
                <a:cubicBezTo>
                  <a:pt x="2560320" y="1499594"/>
                  <a:pt x="2865120" y="135614"/>
                  <a:pt x="3246120" y="72749"/>
                </a:cubicBezTo>
                <a:cubicBezTo>
                  <a:pt x="3747135" y="135614"/>
                  <a:pt x="3656647" y="418506"/>
                  <a:pt x="4217670" y="79283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1634664" y="3583364"/>
                <a:ext cx="570111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664" y="3583364"/>
                <a:ext cx="5701112" cy="857799"/>
              </a:xfrm>
              <a:prstGeom prst="rect">
                <a:avLst/>
              </a:prstGeom>
              <a:blipFill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25ADE-95A9-6590-7EC8-845D2D259C8E}"/>
                  </a:ext>
                </a:extLst>
              </p:cNvPr>
              <p:cNvSpPr txBox="1"/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25ADE-95A9-6590-7EC8-845D2D259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69" y="5641627"/>
                <a:ext cx="5040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5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/>
              <p:nvPr/>
            </p:nvSpPr>
            <p:spPr>
              <a:xfrm>
                <a:off x="561443" y="631598"/>
                <a:ext cx="5337680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satisfied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9F481-50BE-388C-DC80-D1A8C126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3" y="631598"/>
                <a:ext cx="5337680" cy="857799"/>
              </a:xfrm>
              <a:prstGeom prst="rect">
                <a:avLst/>
              </a:prstGeom>
              <a:blipFill>
                <a:blip r:embed="rId2"/>
                <a:stretch>
                  <a:fillRect l="-2854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268563-6A1C-DF65-C323-1565FF0AC70D}"/>
              </a:ext>
            </a:extLst>
          </p:cNvPr>
          <p:cNvSpPr txBox="1"/>
          <p:nvPr/>
        </p:nvSpPr>
        <p:spPr>
          <a:xfrm>
            <a:off x="7988644" y="1999692"/>
            <a:ext cx="328109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modal frequencies</a:t>
            </a:r>
          </a:p>
          <a:p>
            <a:r>
              <a:rPr lang="en-US" sz="3200" dirty="0"/>
              <a:t>evenly-spaced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17060-17AD-EBCE-782C-088DF30933D7}"/>
              </a:ext>
            </a:extLst>
          </p:cNvPr>
          <p:cNvSpPr txBox="1"/>
          <p:nvPr/>
        </p:nvSpPr>
        <p:spPr>
          <a:xfrm rot="16200000">
            <a:off x="164246" y="4496782"/>
            <a:ext cx="77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psd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/>
              <p:nvPr/>
            </p:nvSpPr>
            <p:spPr>
              <a:xfrm>
                <a:off x="5528780" y="2022831"/>
                <a:ext cx="2002664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9C958E-A0A3-4A2D-4A22-1017127D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0" y="2022831"/>
                <a:ext cx="2002664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98684B-6BE8-4641-53BE-5C2C8F1E3649}"/>
                  </a:ext>
                </a:extLst>
              </p:cNvPr>
              <p:cNvSpPr txBox="1"/>
              <p:nvPr/>
            </p:nvSpPr>
            <p:spPr>
              <a:xfrm>
                <a:off x="5528780" y="2930870"/>
                <a:ext cx="2002664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98684B-6BE8-4641-53BE-5C2C8F1E3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0" y="2930870"/>
                <a:ext cx="2002664" cy="857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ED5FC6-F7F4-7153-E898-F5CCFD49CA2C}"/>
              </a:ext>
            </a:extLst>
          </p:cNvPr>
          <p:cNvCxnSpPr>
            <a:cxnSpLocks/>
          </p:cNvCxnSpPr>
          <p:nvPr/>
        </p:nvCxnSpPr>
        <p:spPr>
          <a:xfrm>
            <a:off x="189738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998199-FC87-4CCC-008A-C9294E092E2F}"/>
              </a:ext>
            </a:extLst>
          </p:cNvPr>
          <p:cNvCxnSpPr>
            <a:cxnSpLocks/>
          </p:cNvCxnSpPr>
          <p:nvPr/>
        </p:nvCxnSpPr>
        <p:spPr>
          <a:xfrm>
            <a:off x="2884170" y="4416512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F8150C-5498-F582-DBEC-D513284580DC}"/>
              </a:ext>
            </a:extLst>
          </p:cNvPr>
          <p:cNvCxnSpPr>
            <a:cxnSpLocks/>
          </p:cNvCxnSpPr>
          <p:nvPr/>
        </p:nvCxnSpPr>
        <p:spPr>
          <a:xfrm>
            <a:off x="386986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26ED6-D6FA-4B60-0879-BAF46662D6F7}"/>
              </a:ext>
            </a:extLst>
          </p:cNvPr>
          <p:cNvCxnSpPr>
            <a:cxnSpLocks/>
          </p:cNvCxnSpPr>
          <p:nvPr/>
        </p:nvCxnSpPr>
        <p:spPr>
          <a:xfrm>
            <a:off x="4838472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E2C9E9-6DA1-A2D7-94CF-02AD94AF3201}"/>
              </a:ext>
            </a:extLst>
          </p:cNvPr>
          <p:cNvSpPr txBox="1"/>
          <p:nvPr/>
        </p:nvSpPr>
        <p:spPr>
          <a:xfrm>
            <a:off x="5215288" y="452258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98494-6016-3704-783D-9CB461F71CBC}"/>
                  </a:ext>
                </a:extLst>
              </p:cNvPr>
              <p:cNvSpPr txBox="1"/>
              <p:nvPr/>
            </p:nvSpPr>
            <p:spPr>
              <a:xfrm>
                <a:off x="5528780" y="1256384"/>
                <a:ext cx="1820050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98494-6016-3704-783D-9CB461F71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0" y="1256384"/>
                <a:ext cx="1820050" cy="857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/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/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/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/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41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5090B6-C494-3919-349E-F483ABA99EBA}"/>
              </a:ext>
            </a:extLst>
          </p:cNvPr>
          <p:cNvSpPr/>
          <p:nvPr/>
        </p:nvSpPr>
        <p:spPr>
          <a:xfrm>
            <a:off x="960120" y="3726180"/>
            <a:ext cx="4251960" cy="1965960"/>
          </a:xfrm>
          <a:custGeom>
            <a:avLst/>
            <a:gdLst>
              <a:gd name="connsiteX0" fmla="*/ 0 w 4286250"/>
              <a:gd name="connsiteY0" fmla="*/ 0 h 1897380"/>
              <a:gd name="connsiteX1" fmla="*/ 34290 w 4286250"/>
              <a:gd name="connsiteY1" fmla="*/ 1897380 h 1897380"/>
              <a:gd name="connsiteX2" fmla="*/ 4286250 w 4286250"/>
              <a:gd name="connsiteY2" fmla="*/ 1863090 h 1897380"/>
              <a:gd name="connsiteX0" fmla="*/ 34290 w 4251960"/>
              <a:gd name="connsiteY0" fmla="*/ 0 h 1897380"/>
              <a:gd name="connsiteX1" fmla="*/ 0 w 4251960"/>
              <a:gd name="connsiteY1" fmla="*/ 1897380 h 1897380"/>
              <a:gd name="connsiteX2" fmla="*/ 4251960 w 4251960"/>
              <a:gd name="connsiteY2" fmla="*/ 1863090 h 1897380"/>
              <a:gd name="connsiteX0" fmla="*/ 0 w 4274820"/>
              <a:gd name="connsiteY0" fmla="*/ 0 h 1920240"/>
              <a:gd name="connsiteX1" fmla="*/ 22860 w 4274820"/>
              <a:gd name="connsiteY1" fmla="*/ 1920240 h 1920240"/>
              <a:gd name="connsiteX2" fmla="*/ 4274820 w 4274820"/>
              <a:gd name="connsiteY2" fmla="*/ 1885950 h 192024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31670 h 1965960"/>
              <a:gd name="connsiteX0" fmla="*/ 0 w 4251960"/>
              <a:gd name="connsiteY0" fmla="*/ 0 h 1965960"/>
              <a:gd name="connsiteX1" fmla="*/ 0 w 4251960"/>
              <a:gd name="connsiteY1" fmla="*/ 1965960 h 1965960"/>
              <a:gd name="connsiteX2" fmla="*/ 4251960 w 4251960"/>
              <a:gd name="connsiteY2" fmla="*/ 195453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1960" h="1965960">
                <a:moveTo>
                  <a:pt x="0" y="0"/>
                </a:moveTo>
                <a:lnTo>
                  <a:pt x="0" y="1965960"/>
                </a:lnTo>
                <a:lnTo>
                  <a:pt x="4251960" y="195453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17060-17AD-EBCE-782C-088DF30933D7}"/>
              </a:ext>
            </a:extLst>
          </p:cNvPr>
          <p:cNvSpPr txBox="1"/>
          <p:nvPr/>
        </p:nvSpPr>
        <p:spPr>
          <a:xfrm rot="16200000">
            <a:off x="164246" y="4496782"/>
            <a:ext cx="77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psd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/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4B83F0-722C-B279-0F7C-6BA51166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12" y="5349239"/>
                <a:ext cx="58484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/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2BBA30-9C55-EFD6-B914-7972514A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6" y="5641627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ED5FC6-F7F4-7153-E898-F5CCFD49CA2C}"/>
              </a:ext>
            </a:extLst>
          </p:cNvPr>
          <p:cNvCxnSpPr>
            <a:cxnSpLocks/>
          </p:cNvCxnSpPr>
          <p:nvPr/>
        </p:nvCxnSpPr>
        <p:spPr>
          <a:xfrm>
            <a:off x="189738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998199-FC87-4CCC-008A-C9294E092E2F}"/>
              </a:ext>
            </a:extLst>
          </p:cNvPr>
          <p:cNvCxnSpPr>
            <a:cxnSpLocks/>
          </p:cNvCxnSpPr>
          <p:nvPr/>
        </p:nvCxnSpPr>
        <p:spPr>
          <a:xfrm>
            <a:off x="2884170" y="4416512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F8150C-5498-F582-DBEC-D513284580DC}"/>
              </a:ext>
            </a:extLst>
          </p:cNvPr>
          <p:cNvCxnSpPr>
            <a:cxnSpLocks/>
          </p:cNvCxnSpPr>
          <p:nvPr/>
        </p:nvCxnSpPr>
        <p:spPr>
          <a:xfrm>
            <a:off x="3869860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126ED6-D6FA-4B60-0879-BAF46662D6F7}"/>
              </a:ext>
            </a:extLst>
          </p:cNvPr>
          <p:cNvCxnSpPr>
            <a:cxnSpLocks/>
          </p:cNvCxnSpPr>
          <p:nvPr/>
        </p:nvCxnSpPr>
        <p:spPr>
          <a:xfrm>
            <a:off x="4838472" y="4401274"/>
            <a:ext cx="0" cy="1290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E2C9E9-6DA1-A2D7-94CF-02AD94AF3201}"/>
              </a:ext>
            </a:extLst>
          </p:cNvPr>
          <p:cNvSpPr txBox="1"/>
          <p:nvPr/>
        </p:nvSpPr>
        <p:spPr>
          <a:xfrm>
            <a:off x="5215288" y="452258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/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0FFABC-7477-0797-0D80-ED5CF876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35" y="5786267"/>
                <a:ext cx="75648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/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AC930-85EB-7A64-0D52-8761AE371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56" y="5786266"/>
                <a:ext cx="7659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/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2B42-52E7-382C-0C33-E5179D334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70" y="5782459"/>
                <a:ext cx="76597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/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FAC81-B283-EC55-CA2C-3DFB6677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445" y="5731946"/>
                <a:ext cx="74994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2EDB77F-0764-0430-191E-A956B47FE57E}"/>
              </a:ext>
            </a:extLst>
          </p:cNvPr>
          <p:cNvSpPr txBox="1"/>
          <p:nvPr/>
        </p:nvSpPr>
        <p:spPr>
          <a:xfrm rot="16200000">
            <a:off x="734626" y="2870058"/>
            <a:ext cx="23255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fundamental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D7D76-ADED-A3B7-ECBE-2DBA5CD40B46}"/>
              </a:ext>
            </a:extLst>
          </p:cNvPr>
          <p:cNvSpPr txBox="1"/>
          <p:nvPr/>
        </p:nvSpPr>
        <p:spPr>
          <a:xfrm rot="16200000">
            <a:off x="1614916" y="2810272"/>
            <a:ext cx="24394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first overtone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41E61-8E9E-7616-2720-3DE1B7FBEB4B}"/>
              </a:ext>
            </a:extLst>
          </p:cNvPr>
          <p:cNvSpPr txBox="1"/>
          <p:nvPr/>
        </p:nvSpPr>
        <p:spPr>
          <a:xfrm rot="16200000">
            <a:off x="2383137" y="2501968"/>
            <a:ext cx="29734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second overtone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522E6-80F2-21BB-7EF7-ADD66F500C5D}"/>
              </a:ext>
            </a:extLst>
          </p:cNvPr>
          <p:cNvSpPr txBox="1"/>
          <p:nvPr/>
        </p:nvSpPr>
        <p:spPr>
          <a:xfrm rot="16200000">
            <a:off x="3502974" y="2633703"/>
            <a:ext cx="259288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third overtone</a:t>
            </a:r>
          </a:p>
        </p:txBody>
      </p:sp>
    </p:spTree>
    <p:extLst>
      <p:ext uri="{BB962C8B-B14F-4D97-AF65-F5344CB8AC3E}">
        <p14:creationId xmlns:p14="http://schemas.microsoft.com/office/powerpoint/2010/main" val="31314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C8647-D610-87B7-4499-8D0A2AEE1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7" t="21921" r="32219" b="8621"/>
          <a:stretch/>
        </p:blipFill>
        <p:spPr>
          <a:xfrm>
            <a:off x="2678431" y="152777"/>
            <a:ext cx="6608446" cy="6590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3AAF2-C894-232A-1814-C81FB3527280}"/>
              </a:ext>
            </a:extLst>
          </p:cNvPr>
          <p:cNvSpPr txBox="1"/>
          <p:nvPr/>
        </p:nvSpPr>
        <p:spPr>
          <a:xfrm rot="16200000">
            <a:off x="-370968" y="2663406"/>
            <a:ext cx="452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TODAY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DF5B1-AEB4-ABC6-6C2C-C5DF722294C2}"/>
              </a:ext>
            </a:extLst>
          </p:cNvPr>
          <p:cNvSpPr txBox="1"/>
          <p:nvPr/>
        </p:nvSpPr>
        <p:spPr>
          <a:xfrm rot="5400000">
            <a:off x="7807138" y="2487007"/>
            <a:ext cx="452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TODAY !</a:t>
            </a:r>
          </a:p>
        </p:txBody>
      </p:sp>
    </p:spTree>
    <p:extLst>
      <p:ext uri="{BB962C8B-B14F-4D97-AF65-F5344CB8AC3E}">
        <p14:creationId xmlns:p14="http://schemas.microsoft.com/office/powerpoint/2010/main" val="228584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/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how does a force</a:t>
                </a:r>
              </a:p>
              <a:p>
                <a:pPr algn="ctr"/>
                <a:r>
                  <a:rPr lang="en-US" sz="3200" dirty="0"/>
                  <a:t>excite</a:t>
                </a:r>
              </a:p>
              <a:p>
                <a:pPr algn="ctr"/>
                <a:r>
                  <a:rPr lang="en-US" sz="3200" dirty="0"/>
                  <a:t>modes of the organ pipe?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each with a different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blipFill>
                <a:blip r:embed="rId2"/>
                <a:stretch>
                  <a:fillRect l="-591" t="-3103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5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/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how does a force</a:t>
                </a:r>
              </a:p>
              <a:p>
                <a:pPr algn="ctr"/>
                <a:r>
                  <a:rPr lang="en-US" sz="3200" dirty="0"/>
                  <a:t>excite</a:t>
                </a:r>
              </a:p>
              <a:p>
                <a:pPr algn="ctr"/>
                <a:r>
                  <a:rPr lang="en-US" sz="3200" dirty="0"/>
                  <a:t>modes of the organ pipe?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each with a different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EDB77F-0764-0430-191E-A956B47F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68" y="1147793"/>
                <a:ext cx="6195992" cy="2554545"/>
              </a:xfrm>
              <a:prstGeom prst="rect">
                <a:avLst/>
              </a:prstGeom>
              <a:blipFill>
                <a:blip r:embed="rId2"/>
                <a:stretch>
                  <a:fillRect l="-591" t="-3103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3510271" y="416436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71" y="4164363"/>
                <a:ext cx="5719386" cy="14350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28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DB40A127-CA3B-4A50-26C3-20D6A30FA4F9}"/>
              </a:ext>
            </a:extLst>
          </p:cNvPr>
          <p:cNvSpPr/>
          <p:nvPr/>
        </p:nvSpPr>
        <p:spPr>
          <a:xfrm rot="5400000">
            <a:off x="5531519" y="-1645318"/>
            <a:ext cx="794084" cy="8765008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/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/>
              <p:nvPr/>
            </p:nvSpPr>
            <p:spPr>
              <a:xfrm>
                <a:off x="592878" y="382864"/>
                <a:ext cx="1159548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spatially impulsive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that’s also impulsive in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78" y="382864"/>
                <a:ext cx="11595482" cy="584775"/>
              </a:xfrm>
              <a:prstGeom prst="rect">
                <a:avLst/>
              </a:prstGeom>
              <a:blipFill>
                <a:blip r:embed="rId3"/>
                <a:stretch>
                  <a:fillRect l="-1314" t="-12500" r="-12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/>
              <p:nvPr/>
            </p:nvSpPr>
            <p:spPr>
              <a:xfrm>
                <a:off x="5508084" y="4506733"/>
                <a:ext cx="5579925" cy="960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84" y="4506733"/>
                <a:ext cx="5579925" cy="960263"/>
              </a:xfrm>
              <a:prstGeom prst="rect">
                <a:avLst/>
              </a:prstGeom>
              <a:blipFill>
                <a:blip r:embed="rId4"/>
                <a:stretch>
                  <a:fillRect l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5867A61-4DE1-1407-905C-8A905FF3CD67}"/>
              </a:ext>
            </a:extLst>
          </p:cNvPr>
          <p:cNvSpPr txBox="1"/>
          <p:nvPr/>
        </p:nvSpPr>
        <p:spPr>
          <a:xfrm>
            <a:off x="500513" y="10522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E9B1E-21BF-4E6F-CC77-DF3BAAC15C8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46057" y="2737186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/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/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C556F-6AAF-F4CB-DE52-BD7151D33409}"/>
                  </a:ext>
                </a:extLst>
              </p:cNvPr>
              <p:cNvSpPr txBox="1"/>
              <p:nvPr/>
            </p:nvSpPr>
            <p:spPr>
              <a:xfrm>
                <a:off x="3842808" y="3138998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C556F-6AAF-F4CB-DE52-BD7151D33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808" y="3138998"/>
                <a:ext cx="68185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3548202-CB2C-D1DB-069D-A1F1991E1BB7}"/>
              </a:ext>
            </a:extLst>
          </p:cNvPr>
          <p:cNvSpPr txBox="1"/>
          <p:nvPr/>
        </p:nvSpPr>
        <p:spPr>
          <a:xfrm>
            <a:off x="860504" y="4831982"/>
            <a:ext cx="40044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equation with a source</a:t>
            </a: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0C5422C5-950C-E0EA-2222-C71F860B2026}"/>
              </a:ext>
            </a:extLst>
          </p:cNvPr>
          <p:cNvSpPr/>
          <p:nvPr/>
        </p:nvSpPr>
        <p:spPr>
          <a:xfrm>
            <a:off x="3664784" y="2356602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7D0078-B883-B3D8-9873-584111B1E5CF}"/>
                  </a:ext>
                </a:extLst>
              </p:cNvPr>
              <p:cNvSpPr txBox="1"/>
              <p:nvPr/>
            </p:nvSpPr>
            <p:spPr>
              <a:xfrm>
                <a:off x="3842808" y="2421938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7D0078-B883-B3D8-9873-584111B1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808" y="2421938"/>
                <a:ext cx="62491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4388D-BF1E-E0B2-FD47-C5118C154B1F}"/>
                  </a:ext>
                </a:extLst>
              </p:cNvPr>
              <p:cNvSpPr txBox="1"/>
              <p:nvPr/>
            </p:nvSpPr>
            <p:spPr>
              <a:xfrm>
                <a:off x="8726722" y="5834457"/>
                <a:ext cx="23612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pressure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source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4388D-BF1E-E0B2-FD47-C5118C15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722" y="5834457"/>
                <a:ext cx="2361287" cy="830997"/>
              </a:xfrm>
              <a:prstGeom prst="rect">
                <a:avLst/>
              </a:prstGeom>
              <a:blipFill>
                <a:blip r:embed="rId9"/>
                <a:stretch>
                  <a:fillRect l="-387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74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DB40A127-CA3B-4A50-26C3-20D6A30FA4F9}"/>
              </a:ext>
            </a:extLst>
          </p:cNvPr>
          <p:cNvSpPr/>
          <p:nvPr/>
        </p:nvSpPr>
        <p:spPr>
          <a:xfrm rot="5400000">
            <a:off x="5531519" y="-1645318"/>
            <a:ext cx="794084" cy="8765008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/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304" y="3138998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0EF76D-F202-ACCE-958E-A9D350BA1C2F}"/>
              </a:ext>
            </a:extLst>
          </p:cNvPr>
          <p:cNvSpPr txBox="1"/>
          <p:nvPr/>
        </p:nvSpPr>
        <p:spPr>
          <a:xfrm>
            <a:off x="592878" y="382864"/>
            <a:ext cx="81948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 is pressure source a derivative of the force?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/>
              <p:nvPr/>
            </p:nvSpPr>
            <p:spPr>
              <a:xfrm>
                <a:off x="7165622" y="4679194"/>
                <a:ext cx="3444917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622" y="4679194"/>
                <a:ext cx="3444917" cy="11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5867A61-4DE1-1407-905C-8A905FF3CD67}"/>
              </a:ext>
            </a:extLst>
          </p:cNvPr>
          <p:cNvSpPr txBox="1"/>
          <p:nvPr/>
        </p:nvSpPr>
        <p:spPr>
          <a:xfrm>
            <a:off x="500513" y="10522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E9B1E-21BF-4E6F-CC77-DF3BAAC15C8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46057" y="2737186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/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/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F0F8AC-D9D4-A720-D412-33BAE6CE9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22" y="3238882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D1AF109-EE99-AB1A-85A6-1CD9154A318E}"/>
              </a:ext>
            </a:extLst>
          </p:cNvPr>
          <p:cNvGrpSpPr/>
          <p:nvPr/>
        </p:nvGrpSpPr>
        <p:grpSpPr>
          <a:xfrm>
            <a:off x="2862719" y="2369810"/>
            <a:ext cx="2438331" cy="1353963"/>
            <a:chOff x="2862719" y="2369810"/>
            <a:chExt cx="2438331" cy="135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CC556F-6AAF-F4CB-DE52-BD7151D33409}"/>
                    </a:ext>
                  </a:extLst>
                </p:cNvPr>
                <p:cNvSpPr txBox="1"/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CC556F-6AAF-F4CB-DE52-BD7151D33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9DE4749-CACB-EA7E-6B01-F65367AF07DC}"/>
                </a:ext>
              </a:extLst>
            </p:cNvPr>
            <p:cNvSpPr/>
            <p:nvPr/>
          </p:nvSpPr>
          <p:spPr>
            <a:xfrm>
              <a:off x="2862719" y="2396675"/>
              <a:ext cx="1117316" cy="681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D99E75-1AF2-9F38-DC94-4E73616D0D61}"/>
                </a:ext>
              </a:extLst>
            </p:cNvPr>
            <p:cNvSpPr/>
            <p:nvPr/>
          </p:nvSpPr>
          <p:spPr>
            <a:xfrm>
              <a:off x="4183734" y="2405083"/>
              <a:ext cx="1117316" cy="681021"/>
            </a:xfrm>
            <a:prstGeom prst="ellipse">
              <a:avLst/>
            </a:prstGeom>
            <a:solidFill>
              <a:srgbClr val="F99F8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Striped Right 12">
              <a:extLst>
                <a:ext uri="{FF2B5EF4-FFF2-40B4-BE49-F238E27FC236}">
                  <a16:creationId xmlns:a16="http://schemas.microsoft.com/office/drawing/2014/main" id="{0C5422C5-950C-E0EA-2222-C71F860B2026}"/>
                </a:ext>
              </a:extLst>
            </p:cNvPr>
            <p:cNvSpPr/>
            <p:nvPr/>
          </p:nvSpPr>
          <p:spPr>
            <a:xfrm>
              <a:off x="3679685" y="2561709"/>
              <a:ext cx="844976" cy="350954"/>
            </a:xfrm>
            <a:prstGeom prst="strip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FD90B7-A597-F600-541F-3CF528EC7143}"/>
                    </a:ext>
                  </a:extLst>
                </p:cNvPr>
                <p:cNvSpPr txBox="1"/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FD90B7-A597-F600-541F-3CF528EC7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596E3C-74A3-19EF-25EF-1F54EC659DB7}"/>
                    </a:ext>
                  </a:extLst>
                </p:cNvPr>
                <p:cNvSpPr txBox="1"/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596E3C-74A3-19EF-25EF-1F54EC659D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61DA59B-537D-621D-558B-2F37619E55D9}"/>
              </a:ext>
            </a:extLst>
          </p:cNvPr>
          <p:cNvSpPr/>
          <p:nvPr/>
        </p:nvSpPr>
        <p:spPr>
          <a:xfrm>
            <a:off x="9694287" y="4297680"/>
            <a:ext cx="1049913" cy="1931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A176E-BDC0-AA76-2B72-E497897072BF}"/>
              </a:ext>
            </a:extLst>
          </p:cNvPr>
          <p:cNvSpPr txBox="1"/>
          <p:nvPr/>
        </p:nvSpPr>
        <p:spPr>
          <a:xfrm>
            <a:off x="5003536" y="3565537"/>
            <a:ext cx="67362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force causes + pressure ahead, - behind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61A8F-B2CF-7EBC-FF25-C2D61B2B519D}"/>
              </a:ext>
            </a:extLst>
          </p:cNvPr>
          <p:cNvSpPr txBox="1"/>
          <p:nvPr/>
        </p:nvSpPr>
        <p:spPr>
          <a:xfrm>
            <a:off x="4972297" y="4019391"/>
            <a:ext cx="17177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“dipolar”</a:t>
            </a:r>
          </a:p>
        </p:txBody>
      </p:sp>
    </p:spTree>
    <p:extLst>
      <p:ext uri="{BB962C8B-B14F-4D97-AF65-F5344CB8AC3E}">
        <p14:creationId xmlns:p14="http://schemas.microsoft.com/office/powerpoint/2010/main" val="2265637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33D082-4B69-B950-98B2-16A7C5CFE51E}"/>
                  </a:ext>
                </a:extLst>
              </p:cNvPr>
              <p:cNvSpPr txBox="1"/>
              <p:nvPr/>
            </p:nvSpPr>
            <p:spPr>
              <a:xfrm>
                <a:off x="6657907" y="3388338"/>
                <a:ext cx="60979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33D082-4B69-B950-98B2-16A7C5CFE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3388338"/>
                <a:ext cx="609790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6DDB55-0E3C-024D-F568-C15741BB3E06}"/>
                  </a:ext>
                </a:extLst>
              </p:cNvPr>
              <p:cNvSpPr txBox="1"/>
              <p:nvPr/>
            </p:nvSpPr>
            <p:spPr>
              <a:xfrm>
                <a:off x="869276" y="5493335"/>
                <a:ext cx="5857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6DDB55-0E3C-024D-F568-C15741BB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76" y="5493335"/>
                <a:ext cx="5857875" cy="707886"/>
              </a:xfrm>
              <a:prstGeom prst="rect">
                <a:avLst/>
              </a:prstGeom>
              <a:blipFill>
                <a:blip r:embed="rId7"/>
                <a:stretch>
                  <a:fillRect l="-374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01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/>
              <p:nvPr/>
            </p:nvSpPr>
            <p:spPr>
              <a:xfrm>
                <a:off x="6004432" y="3384866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384866"/>
                <a:ext cx="6097904" cy="154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371E01-C82E-BB8A-ABC1-4794D106AE13}"/>
                  </a:ext>
                </a:extLst>
              </p:cNvPr>
              <p:cNvSpPr txBox="1"/>
              <p:nvPr/>
            </p:nvSpPr>
            <p:spPr>
              <a:xfrm>
                <a:off x="560003" y="2877461"/>
                <a:ext cx="6097904" cy="1619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371E01-C82E-BB8A-ABC1-4794D106A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3" y="2877461"/>
                <a:ext cx="6097904" cy="1619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84284D7-2A8D-F021-ED5A-5B5ADFC0D729}"/>
              </a:ext>
            </a:extLst>
          </p:cNvPr>
          <p:cNvSpPr/>
          <p:nvPr/>
        </p:nvSpPr>
        <p:spPr>
          <a:xfrm>
            <a:off x="7486650" y="3384866"/>
            <a:ext cx="1211580" cy="1924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C151A5-3C27-AD2C-5473-2ECB02A5F576}"/>
              </a:ext>
            </a:extLst>
          </p:cNvPr>
          <p:cNvSpPr/>
          <p:nvPr/>
        </p:nvSpPr>
        <p:spPr>
          <a:xfrm>
            <a:off x="3970020" y="3164942"/>
            <a:ext cx="3425190" cy="1758632"/>
          </a:xfrm>
          <a:custGeom>
            <a:avLst/>
            <a:gdLst>
              <a:gd name="connsiteX0" fmla="*/ 4491990 w 4491990"/>
              <a:gd name="connsiteY0" fmla="*/ 0 h 788670"/>
              <a:gd name="connsiteX1" fmla="*/ 2846070 w 4491990"/>
              <a:gd name="connsiteY1" fmla="*/ 548640 h 788670"/>
              <a:gd name="connsiteX2" fmla="*/ 1303020 w 4491990"/>
              <a:gd name="connsiteY2" fmla="*/ 80010 h 788670"/>
              <a:gd name="connsiteX3" fmla="*/ 0 w 4491990"/>
              <a:gd name="connsiteY3" fmla="*/ 788670 h 788670"/>
              <a:gd name="connsiteX0" fmla="*/ 3425190 w 3425190"/>
              <a:gd name="connsiteY0" fmla="*/ 1184268 h 1733159"/>
              <a:gd name="connsiteX1" fmla="*/ 1779270 w 3425190"/>
              <a:gd name="connsiteY1" fmla="*/ 1732908 h 1733159"/>
              <a:gd name="connsiteX2" fmla="*/ 236220 w 3425190"/>
              <a:gd name="connsiteY2" fmla="*/ 1264278 h 1733159"/>
              <a:gd name="connsiteX3" fmla="*/ 0 w 3425190"/>
              <a:gd name="connsiteY3" fmla="*/ 46167 h 1733159"/>
              <a:gd name="connsiteX0" fmla="*/ 3425190 w 3425190"/>
              <a:gd name="connsiteY0" fmla="*/ 1201317 h 1758632"/>
              <a:gd name="connsiteX1" fmla="*/ 1779270 w 3425190"/>
              <a:gd name="connsiteY1" fmla="*/ 1749957 h 1758632"/>
              <a:gd name="connsiteX2" fmla="*/ 1052648 w 3425190"/>
              <a:gd name="connsiteY2" fmla="*/ 791470 h 1758632"/>
              <a:gd name="connsiteX3" fmla="*/ 0 w 3425190"/>
              <a:gd name="connsiteY3" fmla="*/ 63216 h 17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190" h="1758632">
                <a:moveTo>
                  <a:pt x="3425190" y="1201317"/>
                </a:moveTo>
                <a:cubicBezTo>
                  <a:pt x="2867977" y="1468969"/>
                  <a:pt x="2174694" y="1818265"/>
                  <a:pt x="1779270" y="1749957"/>
                </a:cubicBezTo>
                <a:cubicBezTo>
                  <a:pt x="1383846" y="1681649"/>
                  <a:pt x="1526993" y="751465"/>
                  <a:pt x="1052648" y="791470"/>
                </a:cubicBezTo>
                <a:cubicBezTo>
                  <a:pt x="578303" y="831475"/>
                  <a:pt x="414337" y="-271112"/>
                  <a:pt x="0" y="6321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EC2AC-8FA5-295E-B114-486D95428E66}"/>
              </a:ext>
            </a:extLst>
          </p:cNvPr>
          <p:cNvSpPr txBox="1"/>
          <p:nvPr/>
        </p:nvSpPr>
        <p:spPr>
          <a:xfrm>
            <a:off x="2469244" y="2465455"/>
            <a:ext cx="1840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chosen 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3BD870-6D91-2F3A-089A-4D535F0DE97C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3BD870-6D91-2F3A-089A-4D535F0DE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8DAEB-F47D-40D5-F400-AC4A13309AE2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8DAEB-F47D-40D5-F400-AC4A1330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537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/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/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DBF4E-4D42-C444-CC3E-D41FBDB88291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DBF4E-4D42-C444-CC3E-D41FBDB8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BE01E-B43C-21FB-8CE6-9B22A5259286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BE01E-B43C-21FB-8CE6-9B22A525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134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/>
              <p:nvPr/>
            </p:nvSpPr>
            <p:spPr>
              <a:xfrm>
                <a:off x="938521" y="5133507"/>
                <a:ext cx="7639178" cy="1027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33507"/>
                <a:ext cx="7639178" cy="102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53AA6-50F3-1841-6CF6-F118F64A6627}"/>
                  </a:ext>
                </a:extLst>
              </p:cNvPr>
              <p:cNvSpPr txBox="1"/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53AA6-50F3-1841-6CF6-F118F64A6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473" y="2192431"/>
                <a:ext cx="2033442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B7532-647A-EAC9-25CD-F492DAAFCC5F}"/>
                  </a:ext>
                </a:extLst>
              </p:cNvPr>
              <p:cNvSpPr txBox="1"/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B7532-647A-EAC9-25CD-F492DAAF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07" y="2238152"/>
                <a:ext cx="1651542" cy="748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1CA7-5D9C-F1CC-0B1E-80740580541E}"/>
                  </a:ext>
                </a:extLst>
              </p:cNvPr>
              <p:cNvSpPr txBox="1"/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091CA7-5D9C-F1CC-0B1E-807405805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356296"/>
                <a:ext cx="6097904" cy="1547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553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/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0C1396-C3B0-78C2-AE13-9BCD704D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518193"/>
                <a:ext cx="5719386" cy="143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/>
              <p:nvPr/>
            </p:nvSpPr>
            <p:spPr>
              <a:xfrm>
                <a:off x="6004432" y="3041960"/>
                <a:ext cx="6097904" cy="1547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2A0BE-417E-1CDB-F60C-51A5FA19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32" y="3041960"/>
                <a:ext cx="6097904" cy="1547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/>
              <p:nvPr/>
            </p:nvSpPr>
            <p:spPr>
              <a:xfrm>
                <a:off x="8390993" y="1807286"/>
                <a:ext cx="2033442" cy="8577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27231-8161-1B2C-9978-F23BBBD56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93" y="1807286"/>
                <a:ext cx="2033442" cy="857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/>
              <p:nvPr/>
            </p:nvSpPr>
            <p:spPr>
              <a:xfrm>
                <a:off x="6698679" y="1906335"/>
                <a:ext cx="1651542" cy="748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720DF-6543-1841-33D0-79F4DF01D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79" y="1906335"/>
                <a:ext cx="1651542" cy="748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/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BB8F3C-3731-8B31-F614-BCCDCC94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21" y="4868003"/>
                <a:ext cx="7639178" cy="1619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88EAE424-5047-9829-0640-659A6DCC17D2}"/>
              </a:ext>
            </a:extLst>
          </p:cNvPr>
          <p:cNvSpPr/>
          <p:nvPr/>
        </p:nvSpPr>
        <p:spPr>
          <a:xfrm rot="10800000">
            <a:off x="6657907" y="5327956"/>
            <a:ext cx="1157287" cy="7000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C0195-EF64-977C-9B85-77BF6F5CBCF4}"/>
              </a:ext>
            </a:extLst>
          </p:cNvPr>
          <p:cNvSpPr txBox="1"/>
          <p:nvPr/>
        </p:nvSpPr>
        <p:spPr>
          <a:xfrm>
            <a:off x="8239184" y="4646948"/>
            <a:ext cx="3519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code uses this version, because point source is not realistic</a:t>
            </a:r>
          </a:p>
        </p:txBody>
      </p:sp>
    </p:spTree>
    <p:extLst>
      <p:ext uri="{BB962C8B-B14F-4D97-AF65-F5344CB8AC3E}">
        <p14:creationId xmlns:p14="http://schemas.microsoft.com/office/powerpoint/2010/main" val="275089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265271" y="1397407"/>
            <a:ext cx="116614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eigenfrequencies and eigenfunction of organ pipe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np.linspace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(1,Nw,Nw));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n*pi*c/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sqrt(2*lam/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(pi/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n.T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3611F-E191-8024-7764-9590F38023EB}"/>
              </a:ext>
            </a:extLst>
          </p:cNvPr>
          <p:cNvSpPr txBox="1"/>
          <p:nvPr/>
        </p:nvSpPr>
        <p:spPr>
          <a:xfrm>
            <a:off x="2880360" y="3940336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all modal shapes stored in a matrix </a:t>
            </a:r>
            <a:r>
              <a:rPr lang="en-US" sz="3600" dirty="0" err="1">
                <a:solidFill>
                  <a:srgbClr val="FF0000"/>
                </a:solidFill>
              </a:rPr>
              <a:t>pn</a:t>
            </a:r>
            <a:r>
              <a:rPr lang="en-US" sz="3600" dirty="0">
                <a:solidFill>
                  <a:srgbClr val="FF0000"/>
                </a:solidFill>
              </a:rPr>
              <a:t>[</a:t>
            </a:r>
            <a:r>
              <a:rPr lang="en-US" sz="3600" dirty="0" err="1">
                <a:solidFill>
                  <a:srgbClr val="FF0000"/>
                </a:solidFill>
              </a:rPr>
              <a:t>ix,n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8516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Vibrations of finite bodies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E.g. Organ pipe, bell, Earth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Similar to the Fourier Transform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228600" y="551587"/>
            <a:ext cx="118643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force has a Gaussian shape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sf = 2.0;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sf2 = sf**2;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x0 = x[ix0,0];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= (1.0/(sqrt(2*pi)*sf))*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-0.5*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(x-x0,2)/sf2 );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34C55-2883-DE8C-B942-4765D4906D99}"/>
              </a:ext>
            </a:extLst>
          </p:cNvPr>
          <p:cNvSpPr txBox="1"/>
          <p:nvPr/>
        </p:nvSpPr>
        <p:spPr>
          <a:xfrm>
            <a:off x="1754505" y="3323116"/>
            <a:ext cx="971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use small bell-shaped force instead of a point force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39AD85D-5A83-5221-D690-8D6E919BD70B}"/>
              </a:ext>
            </a:extLst>
          </p:cNvPr>
          <p:cNvSpPr/>
          <p:nvPr/>
        </p:nvSpPr>
        <p:spPr>
          <a:xfrm>
            <a:off x="2417763" y="4539934"/>
            <a:ext cx="2843212" cy="1328738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BB3092-079D-2D20-57C6-66AB96B9AE34}"/>
                  </a:ext>
                </a:extLst>
              </p:cNvPr>
              <p:cNvSpPr txBox="1"/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BB3092-079D-2D20-57C6-66AB96B9A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7C1B44-4902-D2A0-5436-927D03006EC4}"/>
                  </a:ext>
                </a:extLst>
              </p:cNvPr>
              <p:cNvSpPr txBox="1"/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7C1B44-4902-D2A0-5436-927D03006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CD8F6E-3506-F3A2-C145-DC3AD5DD921D}"/>
                  </a:ext>
                </a:extLst>
              </p:cNvPr>
              <p:cNvSpPr txBox="1"/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CD8F6E-3506-F3A2-C145-DC3AD5DD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3D97FA-7E35-8B92-A9A7-9AB54094606E}"/>
                  </a:ext>
                </a:extLst>
              </p:cNvPr>
              <p:cNvSpPr txBox="1"/>
              <p:nvPr/>
            </p:nvSpPr>
            <p:spPr>
              <a:xfrm>
                <a:off x="1664042" y="4911915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3D97FA-7E35-8B92-A9A7-9AB540946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42" y="4911915"/>
                <a:ext cx="62491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4C5C78-6DF2-8968-2EBB-3F17727EEB3B}"/>
              </a:ext>
            </a:extLst>
          </p:cNvPr>
          <p:cNvCxnSpPr/>
          <p:nvPr/>
        </p:nvCxnSpPr>
        <p:spPr>
          <a:xfrm>
            <a:off x="3222171" y="5707213"/>
            <a:ext cx="0" cy="453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CB09E1-BD5E-22C7-6B3E-5B48BC876B4B}"/>
                  </a:ext>
                </a:extLst>
              </p:cNvPr>
              <p:cNvSpPr txBox="1"/>
              <p:nvPr/>
            </p:nvSpPr>
            <p:spPr>
              <a:xfrm>
                <a:off x="2952828" y="4207375"/>
                <a:ext cx="671402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CB09E1-BD5E-22C7-6B3E-5B48BC876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828" y="4207375"/>
                <a:ext cx="671402" cy="624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DCE129-7328-9A10-AF85-6FF5B3C863D7}"/>
              </a:ext>
            </a:extLst>
          </p:cNvPr>
          <p:cNvSpPr/>
          <p:nvPr/>
        </p:nvSpPr>
        <p:spPr>
          <a:xfrm>
            <a:off x="2579914" y="5104254"/>
            <a:ext cx="1153886" cy="775062"/>
          </a:xfrm>
          <a:custGeom>
            <a:avLst/>
            <a:gdLst>
              <a:gd name="connsiteX0" fmla="*/ 0 w 1153886"/>
              <a:gd name="connsiteY0" fmla="*/ 741375 h 775062"/>
              <a:gd name="connsiteX1" fmla="*/ 337457 w 1153886"/>
              <a:gd name="connsiteY1" fmla="*/ 730489 h 775062"/>
              <a:gd name="connsiteX2" fmla="*/ 468086 w 1153886"/>
              <a:gd name="connsiteY2" fmla="*/ 305946 h 775062"/>
              <a:gd name="connsiteX3" fmla="*/ 642257 w 1153886"/>
              <a:gd name="connsiteY3" fmla="*/ 1146 h 775062"/>
              <a:gd name="connsiteX4" fmla="*/ 827315 w 1153886"/>
              <a:gd name="connsiteY4" fmla="*/ 414803 h 775062"/>
              <a:gd name="connsiteX5" fmla="*/ 936172 w 1153886"/>
              <a:gd name="connsiteY5" fmla="*/ 654289 h 775062"/>
              <a:gd name="connsiteX6" fmla="*/ 1153886 w 1153886"/>
              <a:gd name="connsiteY6" fmla="*/ 752260 h 77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886" h="775062">
                <a:moveTo>
                  <a:pt x="0" y="741375"/>
                </a:moveTo>
                <a:cubicBezTo>
                  <a:pt x="129721" y="772217"/>
                  <a:pt x="259443" y="803060"/>
                  <a:pt x="337457" y="730489"/>
                </a:cubicBezTo>
                <a:cubicBezTo>
                  <a:pt x="415471" y="657918"/>
                  <a:pt x="417286" y="427503"/>
                  <a:pt x="468086" y="305946"/>
                </a:cubicBezTo>
                <a:cubicBezTo>
                  <a:pt x="518886" y="184389"/>
                  <a:pt x="582386" y="-16997"/>
                  <a:pt x="642257" y="1146"/>
                </a:cubicBezTo>
                <a:cubicBezTo>
                  <a:pt x="702128" y="19289"/>
                  <a:pt x="778329" y="305946"/>
                  <a:pt x="827315" y="414803"/>
                </a:cubicBezTo>
                <a:cubicBezTo>
                  <a:pt x="876301" y="523660"/>
                  <a:pt x="881744" y="598046"/>
                  <a:pt x="936172" y="654289"/>
                </a:cubicBezTo>
                <a:cubicBezTo>
                  <a:pt x="990601" y="710532"/>
                  <a:pt x="1072243" y="731396"/>
                  <a:pt x="1153886" y="75226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BE8D1B-F847-A71A-BBE0-770A0CC659BC}"/>
              </a:ext>
            </a:extLst>
          </p:cNvPr>
          <p:cNvCxnSpPr>
            <a:cxnSpLocks/>
          </p:cNvCxnSpPr>
          <p:nvPr/>
        </p:nvCxnSpPr>
        <p:spPr>
          <a:xfrm flipH="1" flipV="1">
            <a:off x="3180977" y="4889004"/>
            <a:ext cx="215104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4F6A42-0DC2-FA9D-F8C2-CE7D103A8EDD}"/>
                  </a:ext>
                </a:extLst>
              </p:cNvPr>
              <p:cNvSpPr txBox="1"/>
              <p:nvPr/>
            </p:nvSpPr>
            <p:spPr>
              <a:xfrm>
                <a:off x="3148319" y="6299171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4F6A42-0DC2-FA9D-F8C2-CE7D103A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19" y="6299171"/>
                <a:ext cx="68185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961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0" y="751344"/>
            <a:ext cx="119214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excitation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((Nw,1)); 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(1/lam) (integral)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 f(s)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 = -c2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(D1,f);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= (1.0/lam) * Dx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/>
              <p:nvPr/>
            </p:nvSpPr>
            <p:spPr>
              <a:xfrm>
                <a:off x="4720591" y="4529942"/>
                <a:ext cx="6743699" cy="157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𝑒𝑥𝑐𝑖𝑡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591" y="4529942"/>
                <a:ext cx="6743699" cy="1576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FBC90F8-A6A3-F685-0CCB-56BC5E53F3CF}"/>
              </a:ext>
            </a:extLst>
          </p:cNvPr>
          <p:cNvSpPr txBox="1"/>
          <p:nvPr/>
        </p:nvSpPr>
        <p:spPr>
          <a:xfrm>
            <a:off x="1097280" y="5029423"/>
            <a:ext cx="350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 the integral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BE731-2C2E-81C2-DD80-351E3B372476}"/>
              </a:ext>
            </a:extLst>
          </p:cNvPr>
          <p:cNvSpPr txBox="1"/>
          <p:nvPr/>
        </p:nvSpPr>
        <p:spPr>
          <a:xfrm>
            <a:off x="1097280" y="3906046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excitation of all modes stored in a vector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9CCC0-5F18-7047-54D7-5212EA463C8B}"/>
              </a:ext>
            </a:extLst>
          </p:cNvPr>
          <p:cNvSpPr txBox="1"/>
          <p:nvPr/>
        </p:nvSpPr>
        <p:spPr>
          <a:xfrm>
            <a:off x="3108960" y="5986127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by Reimann summation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074161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/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A9CCC0-5F18-7047-54D7-5212EA463C8B}"/>
              </a:ext>
            </a:extLst>
          </p:cNvPr>
          <p:cNvSpPr txBox="1"/>
          <p:nvPr/>
        </p:nvSpPr>
        <p:spPr>
          <a:xfrm>
            <a:off x="880110" y="1028365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by Reimann summation approximation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8A2FA13-9951-6639-E4C9-FBEACF38EE80}"/>
              </a:ext>
            </a:extLst>
          </p:cNvPr>
          <p:cNvSpPr/>
          <p:nvPr/>
        </p:nvSpPr>
        <p:spPr>
          <a:xfrm>
            <a:off x="2417763" y="4539934"/>
            <a:ext cx="2843212" cy="1328738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C3C68-F37B-D108-C3AA-498A8E2BE892}"/>
                  </a:ext>
                </a:extLst>
              </p:cNvPr>
              <p:cNvSpPr txBox="1"/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C3C68-F37B-D108-C3AA-498A8E2BE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66" y="5868671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919FA-9E99-B557-FBD8-1F3293B02793}"/>
                  </a:ext>
                </a:extLst>
              </p:cNvPr>
              <p:cNvSpPr txBox="1"/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8919FA-9E99-B557-FBD8-1F3293B0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75" y="5576284"/>
                <a:ext cx="50404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F448F-BC1D-DC7F-0B98-CB64BF031A0F}"/>
                  </a:ext>
                </a:extLst>
              </p:cNvPr>
              <p:cNvSpPr txBox="1"/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CF448F-BC1D-DC7F-0B98-CB64BF031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59" y="5868671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8C9E3-F6A0-8498-794F-D848EAE7ED95}"/>
                  </a:ext>
                </a:extLst>
              </p:cNvPr>
              <p:cNvSpPr txBox="1"/>
              <p:nvPr/>
            </p:nvSpPr>
            <p:spPr>
              <a:xfrm>
                <a:off x="1290988" y="4911915"/>
                <a:ext cx="1086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8C9E3-F6A0-8498-794F-D848EAE7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88" y="4911915"/>
                <a:ext cx="108677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F56557-54EB-F996-011C-E89115162407}"/>
              </a:ext>
            </a:extLst>
          </p:cNvPr>
          <p:cNvSpPr/>
          <p:nvPr/>
        </p:nvSpPr>
        <p:spPr>
          <a:xfrm>
            <a:off x="2679992" y="4493250"/>
            <a:ext cx="2164742" cy="1380108"/>
          </a:xfrm>
          <a:custGeom>
            <a:avLst/>
            <a:gdLst>
              <a:gd name="connsiteX0" fmla="*/ 249843 w 2608099"/>
              <a:gd name="connsiteY0" fmla="*/ 827408 h 1467381"/>
              <a:gd name="connsiteX1" fmla="*/ 792768 w 2608099"/>
              <a:gd name="connsiteY1" fmla="*/ 513083 h 1467381"/>
              <a:gd name="connsiteX2" fmla="*/ 1464280 w 2608099"/>
              <a:gd name="connsiteY2" fmla="*/ 455933 h 1467381"/>
              <a:gd name="connsiteX3" fmla="*/ 2378680 w 2608099"/>
              <a:gd name="connsiteY3" fmla="*/ 27308 h 1467381"/>
              <a:gd name="connsiteX4" fmla="*/ 2421543 w 2608099"/>
              <a:gd name="connsiteY4" fmla="*/ 1341758 h 1467381"/>
              <a:gd name="connsiteX5" fmla="*/ 221268 w 2608099"/>
              <a:gd name="connsiteY5" fmla="*/ 1356046 h 1467381"/>
              <a:gd name="connsiteX6" fmla="*/ 192693 w 2608099"/>
              <a:gd name="connsiteY6" fmla="*/ 827408 h 1467381"/>
              <a:gd name="connsiteX0" fmla="*/ 249843 w 2608099"/>
              <a:gd name="connsiteY0" fmla="*/ 827408 h 1467381"/>
              <a:gd name="connsiteX1" fmla="*/ 792768 w 2608099"/>
              <a:gd name="connsiteY1" fmla="*/ 513083 h 1467381"/>
              <a:gd name="connsiteX2" fmla="*/ 1464280 w 2608099"/>
              <a:gd name="connsiteY2" fmla="*/ 455933 h 1467381"/>
              <a:gd name="connsiteX3" fmla="*/ 2378680 w 2608099"/>
              <a:gd name="connsiteY3" fmla="*/ 27308 h 1467381"/>
              <a:gd name="connsiteX4" fmla="*/ 2421543 w 2608099"/>
              <a:gd name="connsiteY4" fmla="*/ 1341758 h 1467381"/>
              <a:gd name="connsiteX5" fmla="*/ 221268 w 2608099"/>
              <a:gd name="connsiteY5" fmla="*/ 1356046 h 1467381"/>
              <a:gd name="connsiteX6" fmla="*/ 192693 w 2608099"/>
              <a:gd name="connsiteY6" fmla="*/ 827408 h 1467381"/>
              <a:gd name="connsiteX0" fmla="*/ 249843 w 2574302"/>
              <a:gd name="connsiteY0" fmla="*/ 827408 h 1467381"/>
              <a:gd name="connsiteX1" fmla="*/ 792768 w 2574302"/>
              <a:gd name="connsiteY1" fmla="*/ 513083 h 1467381"/>
              <a:gd name="connsiteX2" fmla="*/ 1464280 w 2574302"/>
              <a:gd name="connsiteY2" fmla="*/ 455933 h 1467381"/>
              <a:gd name="connsiteX3" fmla="*/ 2378680 w 2574302"/>
              <a:gd name="connsiteY3" fmla="*/ 27308 h 1467381"/>
              <a:gd name="connsiteX4" fmla="*/ 2421543 w 2574302"/>
              <a:gd name="connsiteY4" fmla="*/ 1341758 h 1467381"/>
              <a:gd name="connsiteX5" fmla="*/ 221268 w 2574302"/>
              <a:gd name="connsiteY5" fmla="*/ 1356046 h 1467381"/>
              <a:gd name="connsiteX6" fmla="*/ 192693 w 2574302"/>
              <a:gd name="connsiteY6" fmla="*/ 827408 h 1467381"/>
              <a:gd name="connsiteX0" fmla="*/ 249843 w 2574302"/>
              <a:gd name="connsiteY0" fmla="*/ 827408 h 1467381"/>
              <a:gd name="connsiteX1" fmla="*/ 792768 w 2574302"/>
              <a:gd name="connsiteY1" fmla="*/ 513083 h 1467381"/>
              <a:gd name="connsiteX2" fmla="*/ 1464280 w 2574302"/>
              <a:gd name="connsiteY2" fmla="*/ 455933 h 1467381"/>
              <a:gd name="connsiteX3" fmla="*/ 2378680 w 2574302"/>
              <a:gd name="connsiteY3" fmla="*/ 27308 h 1467381"/>
              <a:gd name="connsiteX4" fmla="*/ 2421543 w 2574302"/>
              <a:gd name="connsiteY4" fmla="*/ 1341758 h 1467381"/>
              <a:gd name="connsiteX5" fmla="*/ 221268 w 2574302"/>
              <a:gd name="connsiteY5" fmla="*/ 1356046 h 1467381"/>
              <a:gd name="connsiteX6" fmla="*/ 192693 w 2574302"/>
              <a:gd name="connsiteY6" fmla="*/ 827408 h 1467381"/>
              <a:gd name="connsiteX0" fmla="*/ 249843 w 2421543"/>
              <a:gd name="connsiteY0" fmla="*/ 827408 h 1467381"/>
              <a:gd name="connsiteX1" fmla="*/ 792768 w 2421543"/>
              <a:gd name="connsiteY1" fmla="*/ 513083 h 1467381"/>
              <a:gd name="connsiteX2" fmla="*/ 1464280 w 2421543"/>
              <a:gd name="connsiteY2" fmla="*/ 455933 h 1467381"/>
              <a:gd name="connsiteX3" fmla="*/ 2378680 w 2421543"/>
              <a:gd name="connsiteY3" fmla="*/ 27308 h 1467381"/>
              <a:gd name="connsiteX4" fmla="*/ 2421543 w 2421543"/>
              <a:gd name="connsiteY4" fmla="*/ 1341758 h 1467381"/>
              <a:gd name="connsiteX5" fmla="*/ 221268 w 2421543"/>
              <a:gd name="connsiteY5" fmla="*/ 1356046 h 1467381"/>
              <a:gd name="connsiteX6" fmla="*/ 192693 w 2421543"/>
              <a:gd name="connsiteY6" fmla="*/ 827408 h 1467381"/>
              <a:gd name="connsiteX0" fmla="*/ 249843 w 2421543"/>
              <a:gd name="connsiteY0" fmla="*/ 827408 h 1398640"/>
              <a:gd name="connsiteX1" fmla="*/ 792768 w 2421543"/>
              <a:gd name="connsiteY1" fmla="*/ 513083 h 1398640"/>
              <a:gd name="connsiteX2" fmla="*/ 1464280 w 2421543"/>
              <a:gd name="connsiteY2" fmla="*/ 455933 h 1398640"/>
              <a:gd name="connsiteX3" fmla="*/ 2378680 w 2421543"/>
              <a:gd name="connsiteY3" fmla="*/ 27308 h 1398640"/>
              <a:gd name="connsiteX4" fmla="*/ 2421543 w 2421543"/>
              <a:gd name="connsiteY4" fmla="*/ 1341758 h 1398640"/>
              <a:gd name="connsiteX5" fmla="*/ 221268 w 2421543"/>
              <a:gd name="connsiteY5" fmla="*/ 1356046 h 1398640"/>
              <a:gd name="connsiteX6" fmla="*/ 192693 w 2421543"/>
              <a:gd name="connsiteY6" fmla="*/ 827408 h 1398640"/>
              <a:gd name="connsiteX0" fmla="*/ 249843 w 2421543"/>
              <a:gd name="connsiteY0" fmla="*/ 827408 h 1398640"/>
              <a:gd name="connsiteX1" fmla="*/ 792768 w 2421543"/>
              <a:gd name="connsiteY1" fmla="*/ 513083 h 1398640"/>
              <a:gd name="connsiteX2" fmla="*/ 1464280 w 2421543"/>
              <a:gd name="connsiteY2" fmla="*/ 455933 h 1398640"/>
              <a:gd name="connsiteX3" fmla="*/ 2378680 w 2421543"/>
              <a:gd name="connsiteY3" fmla="*/ 27308 h 1398640"/>
              <a:gd name="connsiteX4" fmla="*/ 2421543 w 2421543"/>
              <a:gd name="connsiteY4" fmla="*/ 1341758 h 1398640"/>
              <a:gd name="connsiteX5" fmla="*/ 221268 w 2421543"/>
              <a:gd name="connsiteY5" fmla="*/ 1356046 h 1398640"/>
              <a:gd name="connsiteX6" fmla="*/ 192693 w 2421543"/>
              <a:gd name="connsiteY6" fmla="*/ 827408 h 1398640"/>
              <a:gd name="connsiteX0" fmla="*/ 249843 w 2421543"/>
              <a:gd name="connsiteY0" fmla="*/ 827408 h 1367751"/>
              <a:gd name="connsiteX1" fmla="*/ 792768 w 2421543"/>
              <a:gd name="connsiteY1" fmla="*/ 513083 h 1367751"/>
              <a:gd name="connsiteX2" fmla="*/ 1464280 w 2421543"/>
              <a:gd name="connsiteY2" fmla="*/ 455933 h 1367751"/>
              <a:gd name="connsiteX3" fmla="*/ 2378680 w 2421543"/>
              <a:gd name="connsiteY3" fmla="*/ 27308 h 1367751"/>
              <a:gd name="connsiteX4" fmla="*/ 2421543 w 2421543"/>
              <a:gd name="connsiteY4" fmla="*/ 1341758 h 1367751"/>
              <a:gd name="connsiteX5" fmla="*/ 221268 w 2421543"/>
              <a:gd name="connsiteY5" fmla="*/ 1356046 h 1367751"/>
              <a:gd name="connsiteX6" fmla="*/ 192693 w 2421543"/>
              <a:gd name="connsiteY6" fmla="*/ 827408 h 1367751"/>
              <a:gd name="connsiteX0" fmla="*/ 121508 w 2293208"/>
              <a:gd name="connsiteY0" fmla="*/ 827408 h 1367751"/>
              <a:gd name="connsiteX1" fmla="*/ 664433 w 2293208"/>
              <a:gd name="connsiteY1" fmla="*/ 513083 h 1367751"/>
              <a:gd name="connsiteX2" fmla="*/ 1335945 w 2293208"/>
              <a:gd name="connsiteY2" fmla="*/ 455933 h 1367751"/>
              <a:gd name="connsiteX3" fmla="*/ 2250345 w 2293208"/>
              <a:gd name="connsiteY3" fmla="*/ 27308 h 1367751"/>
              <a:gd name="connsiteX4" fmla="*/ 2293208 w 2293208"/>
              <a:gd name="connsiteY4" fmla="*/ 1341758 h 1367751"/>
              <a:gd name="connsiteX5" fmla="*/ 92933 w 2293208"/>
              <a:gd name="connsiteY5" fmla="*/ 1356046 h 1367751"/>
              <a:gd name="connsiteX6" fmla="*/ 64358 w 2293208"/>
              <a:gd name="connsiteY6" fmla="*/ 827408 h 1367751"/>
              <a:gd name="connsiteX0" fmla="*/ 59062 w 2230762"/>
              <a:gd name="connsiteY0" fmla="*/ 827408 h 1367751"/>
              <a:gd name="connsiteX1" fmla="*/ 601987 w 2230762"/>
              <a:gd name="connsiteY1" fmla="*/ 513083 h 1367751"/>
              <a:gd name="connsiteX2" fmla="*/ 1273499 w 2230762"/>
              <a:gd name="connsiteY2" fmla="*/ 455933 h 1367751"/>
              <a:gd name="connsiteX3" fmla="*/ 2187899 w 2230762"/>
              <a:gd name="connsiteY3" fmla="*/ 27308 h 1367751"/>
              <a:gd name="connsiteX4" fmla="*/ 2230762 w 2230762"/>
              <a:gd name="connsiteY4" fmla="*/ 1341758 h 1367751"/>
              <a:gd name="connsiteX5" fmla="*/ 30487 w 2230762"/>
              <a:gd name="connsiteY5" fmla="*/ 1356046 h 1367751"/>
              <a:gd name="connsiteX6" fmla="*/ 1912 w 2230762"/>
              <a:gd name="connsiteY6" fmla="*/ 827408 h 1367751"/>
              <a:gd name="connsiteX0" fmla="*/ 59062 w 2230762"/>
              <a:gd name="connsiteY0" fmla="*/ 827408 h 1367751"/>
              <a:gd name="connsiteX1" fmla="*/ 601987 w 2230762"/>
              <a:gd name="connsiteY1" fmla="*/ 513083 h 1367751"/>
              <a:gd name="connsiteX2" fmla="*/ 1273499 w 2230762"/>
              <a:gd name="connsiteY2" fmla="*/ 455933 h 1367751"/>
              <a:gd name="connsiteX3" fmla="*/ 2187899 w 2230762"/>
              <a:gd name="connsiteY3" fmla="*/ 27308 h 1367751"/>
              <a:gd name="connsiteX4" fmla="*/ 2230762 w 2230762"/>
              <a:gd name="connsiteY4" fmla="*/ 1341758 h 1367751"/>
              <a:gd name="connsiteX5" fmla="*/ 30487 w 2230762"/>
              <a:gd name="connsiteY5" fmla="*/ 1356046 h 1367751"/>
              <a:gd name="connsiteX6" fmla="*/ 1912 w 2230762"/>
              <a:gd name="connsiteY6" fmla="*/ 827408 h 1367751"/>
              <a:gd name="connsiteX7" fmla="*/ 59062 w 2230762"/>
              <a:gd name="connsiteY7" fmla="*/ 827408 h 1367751"/>
              <a:gd name="connsiteX0" fmla="*/ 1912 w 2230762"/>
              <a:gd name="connsiteY0" fmla="*/ 827408 h 1367751"/>
              <a:gd name="connsiteX1" fmla="*/ 601987 w 2230762"/>
              <a:gd name="connsiteY1" fmla="*/ 513083 h 1367751"/>
              <a:gd name="connsiteX2" fmla="*/ 1273499 w 2230762"/>
              <a:gd name="connsiteY2" fmla="*/ 455933 h 1367751"/>
              <a:gd name="connsiteX3" fmla="*/ 2187899 w 2230762"/>
              <a:gd name="connsiteY3" fmla="*/ 27308 h 1367751"/>
              <a:gd name="connsiteX4" fmla="*/ 2230762 w 2230762"/>
              <a:gd name="connsiteY4" fmla="*/ 1341758 h 1367751"/>
              <a:gd name="connsiteX5" fmla="*/ 30487 w 2230762"/>
              <a:gd name="connsiteY5" fmla="*/ 1356046 h 1367751"/>
              <a:gd name="connsiteX6" fmla="*/ 1912 w 2230762"/>
              <a:gd name="connsiteY6" fmla="*/ 827408 h 1367751"/>
              <a:gd name="connsiteX0" fmla="*/ 9525 w 2200275"/>
              <a:gd name="connsiteY0" fmla="*/ 819788 h 1367751"/>
              <a:gd name="connsiteX1" fmla="*/ 571500 w 2200275"/>
              <a:gd name="connsiteY1" fmla="*/ 513083 h 1367751"/>
              <a:gd name="connsiteX2" fmla="*/ 1243012 w 2200275"/>
              <a:gd name="connsiteY2" fmla="*/ 455933 h 1367751"/>
              <a:gd name="connsiteX3" fmla="*/ 2157412 w 2200275"/>
              <a:gd name="connsiteY3" fmla="*/ 27308 h 1367751"/>
              <a:gd name="connsiteX4" fmla="*/ 2200275 w 2200275"/>
              <a:gd name="connsiteY4" fmla="*/ 1341758 h 1367751"/>
              <a:gd name="connsiteX5" fmla="*/ 0 w 2200275"/>
              <a:gd name="connsiteY5" fmla="*/ 1356046 h 1367751"/>
              <a:gd name="connsiteX6" fmla="*/ 9525 w 2200275"/>
              <a:gd name="connsiteY6" fmla="*/ 819788 h 1367751"/>
              <a:gd name="connsiteX0" fmla="*/ 17860 w 2208610"/>
              <a:gd name="connsiteY0" fmla="*/ 819788 h 1367751"/>
              <a:gd name="connsiteX1" fmla="*/ 579835 w 2208610"/>
              <a:gd name="connsiteY1" fmla="*/ 513083 h 1367751"/>
              <a:gd name="connsiteX2" fmla="*/ 1251347 w 2208610"/>
              <a:gd name="connsiteY2" fmla="*/ 455933 h 1367751"/>
              <a:gd name="connsiteX3" fmla="*/ 2165747 w 2208610"/>
              <a:gd name="connsiteY3" fmla="*/ 27308 h 1367751"/>
              <a:gd name="connsiteX4" fmla="*/ 2208610 w 2208610"/>
              <a:gd name="connsiteY4" fmla="*/ 1341758 h 1367751"/>
              <a:gd name="connsiteX5" fmla="*/ 8335 w 2208610"/>
              <a:gd name="connsiteY5" fmla="*/ 1356046 h 1367751"/>
              <a:gd name="connsiteX6" fmla="*/ 17860 w 2208610"/>
              <a:gd name="connsiteY6" fmla="*/ 819788 h 1367751"/>
              <a:gd name="connsiteX0" fmla="*/ 12871 w 2203621"/>
              <a:gd name="connsiteY0" fmla="*/ 819788 h 1384152"/>
              <a:gd name="connsiteX1" fmla="*/ 574846 w 2203621"/>
              <a:gd name="connsiteY1" fmla="*/ 513083 h 1384152"/>
              <a:gd name="connsiteX2" fmla="*/ 1246358 w 2203621"/>
              <a:gd name="connsiteY2" fmla="*/ 455933 h 1384152"/>
              <a:gd name="connsiteX3" fmla="*/ 2160758 w 2203621"/>
              <a:gd name="connsiteY3" fmla="*/ 27308 h 1384152"/>
              <a:gd name="connsiteX4" fmla="*/ 2203621 w 2203621"/>
              <a:gd name="connsiteY4" fmla="*/ 1341758 h 1384152"/>
              <a:gd name="connsiteX5" fmla="*/ 10966 w 2203621"/>
              <a:gd name="connsiteY5" fmla="*/ 1378906 h 1384152"/>
              <a:gd name="connsiteX6" fmla="*/ 12871 w 2203621"/>
              <a:gd name="connsiteY6" fmla="*/ 819788 h 1384152"/>
              <a:gd name="connsiteX0" fmla="*/ 4472 w 2195222"/>
              <a:gd name="connsiteY0" fmla="*/ 819788 h 1384152"/>
              <a:gd name="connsiteX1" fmla="*/ 566447 w 2195222"/>
              <a:gd name="connsiteY1" fmla="*/ 513083 h 1384152"/>
              <a:gd name="connsiteX2" fmla="*/ 1237959 w 2195222"/>
              <a:gd name="connsiteY2" fmla="*/ 455933 h 1384152"/>
              <a:gd name="connsiteX3" fmla="*/ 2152359 w 2195222"/>
              <a:gd name="connsiteY3" fmla="*/ 27308 h 1384152"/>
              <a:gd name="connsiteX4" fmla="*/ 2195222 w 2195222"/>
              <a:gd name="connsiteY4" fmla="*/ 1341758 h 1384152"/>
              <a:gd name="connsiteX5" fmla="*/ 2567 w 2195222"/>
              <a:gd name="connsiteY5" fmla="*/ 1378906 h 1384152"/>
              <a:gd name="connsiteX6" fmla="*/ 4472 w 2195222"/>
              <a:gd name="connsiteY6" fmla="*/ 819788 h 1384152"/>
              <a:gd name="connsiteX0" fmla="*/ 4472 w 2195222"/>
              <a:gd name="connsiteY0" fmla="*/ 819788 h 1381034"/>
              <a:gd name="connsiteX1" fmla="*/ 566447 w 2195222"/>
              <a:gd name="connsiteY1" fmla="*/ 513083 h 1381034"/>
              <a:gd name="connsiteX2" fmla="*/ 1237959 w 2195222"/>
              <a:gd name="connsiteY2" fmla="*/ 455933 h 1381034"/>
              <a:gd name="connsiteX3" fmla="*/ 2152359 w 2195222"/>
              <a:gd name="connsiteY3" fmla="*/ 27308 h 1381034"/>
              <a:gd name="connsiteX4" fmla="*/ 2195222 w 2195222"/>
              <a:gd name="connsiteY4" fmla="*/ 1341758 h 1381034"/>
              <a:gd name="connsiteX5" fmla="*/ 2567 w 2195222"/>
              <a:gd name="connsiteY5" fmla="*/ 1378906 h 1381034"/>
              <a:gd name="connsiteX6" fmla="*/ 4472 w 2195222"/>
              <a:gd name="connsiteY6" fmla="*/ 819788 h 1381034"/>
              <a:gd name="connsiteX0" fmla="*/ 4472 w 2154606"/>
              <a:gd name="connsiteY0" fmla="*/ 819788 h 1381034"/>
              <a:gd name="connsiteX1" fmla="*/ 566447 w 2154606"/>
              <a:gd name="connsiteY1" fmla="*/ 513083 h 1381034"/>
              <a:gd name="connsiteX2" fmla="*/ 1237959 w 2154606"/>
              <a:gd name="connsiteY2" fmla="*/ 455933 h 1381034"/>
              <a:gd name="connsiteX3" fmla="*/ 2152359 w 2154606"/>
              <a:gd name="connsiteY3" fmla="*/ 27308 h 1381034"/>
              <a:gd name="connsiteX4" fmla="*/ 2126642 w 2154606"/>
              <a:gd name="connsiteY4" fmla="*/ 1341758 h 1381034"/>
              <a:gd name="connsiteX5" fmla="*/ 2567 w 2154606"/>
              <a:gd name="connsiteY5" fmla="*/ 1378906 h 1381034"/>
              <a:gd name="connsiteX6" fmla="*/ 4472 w 2154606"/>
              <a:gd name="connsiteY6" fmla="*/ 819788 h 1381034"/>
              <a:gd name="connsiteX0" fmla="*/ 4472 w 2164742"/>
              <a:gd name="connsiteY0" fmla="*/ 819788 h 1387657"/>
              <a:gd name="connsiteX1" fmla="*/ 566447 w 2164742"/>
              <a:gd name="connsiteY1" fmla="*/ 513083 h 1387657"/>
              <a:gd name="connsiteX2" fmla="*/ 1237959 w 2164742"/>
              <a:gd name="connsiteY2" fmla="*/ 455933 h 1387657"/>
              <a:gd name="connsiteX3" fmla="*/ 2152359 w 2164742"/>
              <a:gd name="connsiteY3" fmla="*/ 27308 h 1387657"/>
              <a:gd name="connsiteX4" fmla="*/ 2164742 w 2164742"/>
              <a:gd name="connsiteY4" fmla="*/ 1364618 h 1387657"/>
              <a:gd name="connsiteX5" fmla="*/ 2567 w 2164742"/>
              <a:gd name="connsiteY5" fmla="*/ 1378906 h 1387657"/>
              <a:gd name="connsiteX6" fmla="*/ 4472 w 2164742"/>
              <a:gd name="connsiteY6" fmla="*/ 819788 h 1387657"/>
              <a:gd name="connsiteX0" fmla="*/ 4472 w 2164742"/>
              <a:gd name="connsiteY0" fmla="*/ 819788 h 1380108"/>
              <a:gd name="connsiteX1" fmla="*/ 566447 w 2164742"/>
              <a:gd name="connsiteY1" fmla="*/ 513083 h 1380108"/>
              <a:gd name="connsiteX2" fmla="*/ 1237959 w 2164742"/>
              <a:gd name="connsiteY2" fmla="*/ 455933 h 1380108"/>
              <a:gd name="connsiteX3" fmla="*/ 2152359 w 2164742"/>
              <a:gd name="connsiteY3" fmla="*/ 27308 h 1380108"/>
              <a:gd name="connsiteX4" fmla="*/ 2164742 w 2164742"/>
              <a:gd name="connsiteY4" fmla="*/ 1364618 h 1380108"/>
              <a:gd name="connsiteX5" fmla="*/ 2567 w 2164742"/>
              <a:gd name="connsiteY5" fmla="*/ 1378906 h 1380108"/>
              <a:gd name="connsiteX6" fmla="*/ 4472 w 2164742"/>
              <a:gd name="connsiteY6" fmla="*/ 819788 h 1380108"/>
              <a:gd name="connsiteX0" fmla="*/ 4472 w 2164742"/>
              <a:gd name="connsiteY0" fmla="*/ 819788 h 1380108"/>
              <a:gd name="connsiteX1" fmla="*/ 566447 w 2164742"/>
              <a:gd name="connsiteY1" fmla="*/ 513083 h 1380108"/>
              <a:gd name="connsiteX2" fmla="*/ 1237959 w 2164742"/>
              <a:gd name="connsiteY2" fmla="*/ 455933 h 1380108"/>
              <a:gd name="connsiteX3" fmla="*/ 2152359 w 2164742"/>
              <a:gd name="connsiteY3" fmla="*/ 27308 h 1380108"/>
              <a:gd name="connsiteX4" fmla="*/ 2164742 w 2164742"/>
              <a:gd name="connsiteY4" fmla="*/ 1364618 h 1380108"/>
              <a:gd name="connsiteX5" fmla="*/ 2567 w 2164742"/>
              <a:gd name="connsiteY5" fmla="*/ 1378906 h 1380108"/>
              <a:gd name="connsiteX6" fmla="*/ 4472 w 2164742"/>
              <a:gd name="connsiteY6" fmla="*/ 819788 h 13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4742" h="1380108">
                <a:moveTo>
                  <a:pt x="4472" y="819788"/>
                </a:moveTo>
                <a:cubicBezTo>
                  <a:pt x="191797" y="717553"/>
                  <a:pt x="360866" y="573725"/>
                  <a:pt x="566447" y="513083"/>
                </a:cubicBezTo>
                <a:cubicBezTo>
                  <a:pt x="772028" y="452441"/>
                  <a:pt x="973640" y="536895"/>
                  <a:pt x="1237959" y="455933"/>
                </a:cubicBezTo>
                <a:cubicBezTo>
                  <a:pt x="1502278" y="374970"/>
                  <a:pt x="1992815" y="-120329"/>
                  <a:pt x="2152359" y="27308"/>
                </a:cubicBezTo>
                <a:cubicBezTo>
                  <a:pt x="2169028" y="860745"/>
                  <a:pt x="2154741" y="435454"/>
                  <a:pt x="2164742" y="1364618"/>
                </a:cubicBezTo>
                <a:cubicBezTo>
                  <a:pt x="1405123" y="1362237"/>
                  <a:pt x="916967" y="1385573"/>
                  <a:pt x="2567" y="1378906"/>
                </a:cubicBezTo>
                <a:cubicBezTo>
                  <a:pt x="15902" y="1106491"/>
                  <a:pt x="-9815" y="1112682"/>
                  <a:pt x="4472" y="81978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DA56C3-35EC-69D5-5EE4-622B756F43E9}"/>
              </a:ext>
            </a:extLst>
          </p:cNvPr>
          <p:cNvGrpSpPr/>
          <p:nvPr/>
        </p:nvGrpSpPr>
        <p:grpSpPr>
          <a:xfrm>
            <a:off x="6041942" y="4491045"/>
            <a:ext cx="4474036" cy="1960196"/>
            <a:chOff x="5680619" y="4378950"/>
            <a:chExt cx="4474036" cy="196019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8C37BC-6223-4925-9B06-4D529F0D8248}"/>
                </a:ext>
              </a:extLst>
            </p:cNvPr>
            <p:cNvSpPr/>
            <p:nvPr/>
          </p:nvSpPr>
          <p:spPr>
            <a:xfrm>
              <a:off x="6807394" y="4425634"/>
              <a:ext cx="2843212" cy="1328738"/>
            </a:xfrm>
            <a:custGeom>
              <a:avLst/>
              <a:gdLst>
                <a:gd name="connsiteX0" fmla="*/ 11430 w 8012430"/>
                <a:gd name="connsiteY0" fmla="*/ 0 h 4366260"/>
                <a:gd name="connsiteX1" fmla="*/ 0 w 8012430"/>
                <a:gd name="connsiteY1" fmla="*/ 4366260 h 4366260"/>
                <a:gd name="connsiteX2" fmla="*/ 8012430 w 8012430"/>
                <a:gd name="connsiteY2" fmla="*/ 4354830 h 43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2430" h="4366260">
                  <a:moveTo>
                    <a:pt x="11430" y="0"/>
                  </a:moveTo>
                  <a:lnTo>
                    <a:pt x="0" y="4366260"/>
                  </a:lnTo>
                  <a:lnTo>
                    <a:pt x="8012430" y="4354830"/>
                  </a:lnTo>
                </a:path>
              </a:pathLst>
            </a:custGeom>
            <a:noFill/>
            <a:ln w="38100"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B7CE61-1DCF-F302-E24C-B03B965BEC62}"/>
                    </a:ext>
                  </a:extLst>
                </p:cNvPr>
                <p:cNvSpPr txBox="1"/>
                <p:nvPr/>
              </p:nvSpPr>
              <p:spPr>
                <a:xfrm>
                  <a:off x="8999097" y="5754371"/>
                  <a:ext cx="5040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B7CE61-1DCF-F302-E24C-B03B965BE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97" y="5754371"/>
                  <a:ext cx="504049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797ABE-5CC7-58B3-2804-1BA4D65CC08B}"/>
                    </a:ext>
                  </a:extLst>
                </p:cNvPr>
                <p:cNvSpPr txBox="1"/>
                <p:nvPr/>
              </p:nvSpPr>
              <p:spPr>
                <a:xfrm>
                  <a:off x="9650606" y="5461984"/>
                  <a:ext cx="5040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797ABE-5CC7-58B3-2804-1BA4D65CC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0606" y="5461984"/>
                  <a:ext cx="504049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B541CD-839B-0679-2B9E-070F1AD59BFD}"/>
                    </a:ext>
                  </a:extLst>
                </p:cNvPr>
                <p:cNvSpPr txBox="1"/>
                <p:nvPr/>
              </p:nvSpPr>
              <p:spPr>
                <a:xfrm>
                  <a:off x="6767390" y="5754371"/>
                  <a:ext cx="5052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0B541CD-839B-0679-2B9E-070F1AD59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390" y="5754371"/>
                  <a:ext cx="50526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E8E55D-2199-507E-EB26-122FDE0C52A0}"/>
                    </a:ext>
                  </a:extLst>
                </p:cNvPr>
                <p:cNvSpPr txBox="1"/>
                <p:nvPr/>
              </p:nvSpPr>
              <p:spPr>
                <a:xfrm>
                  <a:off x="5680619" y="4797615"/>
                  <a:ext cx="10867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E8E55D-2199-507E-EB26-122FDE0C5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619" y="4797615"/>
                  <a:ext cx="1086771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2499FD-44D2-FB8E-24F2-9F309CAA7947}"/>
                </a:ext>
              </a:extLst>
            </p:cNvPr>
            <p:cNvSpPr/>
            <p:nvPr/>
          </p:nvSpPr>
          <p:spPr>
            <a:xfrm>
              <a:off x="7069623" y="4378950"/>
              <a:ext cx="2164742" cy="1380108"/>
            </a:xfrm>
            <a:custGeom>
              <a:avLst/>
              <a:gdLst>
                <a:gd name="connsiteX0" fmla="*/ 249843 w 2608099"/>
                <a:gd name="connsiteY0" fmla="*/ 827408 h 1467381"/>
                <a:gd name="connsiteX1" fmla="*/ 792768 w 2608099"/>
                <a:gd name="connsiteY1" fmla="*/ 513083 h 1467381"/>
                <a:gd name="connsiteX2" fmla="*/ 1464280 w 2608099"/>
                <a:gd name="connsiteY2" fmla="*/ 455933 h 1467381"/>
                <a:gd name="connsiteX3" fmla="*/ 2378680 w 2608099"/>
                <a:gd name="connsiteY3" fmla="*/ 27308 h 1467381"/>
                <a:gd name="connsiteX4" fmla="*/ 2421543 w 2608099"/>
                <a:gd name="connsiteY4" fmla="*/ 1341758 h 1467381"/>
                <a:gd name="connsiteX5" fmla="*/ 221268 w 2608099"/>
                <a:gd name="connsiteY5" fmla="*/ 1356046 h 1467381"/>
                <a:gd name="connsiteX6" fmla="*/ 192693 w 2608099"/>
                <a:gd name="connsiteY6" fmla="*/ 827408 h 1467381"/>
                <a:gd name="connsiteX0" fmla="*/ 249843 w 2608099"/>
                <a:gd name="connsiteY0" fmla="*/ 827408 h 1467381"/>
                <a:gd name="connsiteX1" fmla="*/ 792768 w 2608099"/>
                <a:gd name="connsiteY1" fmla="*/ 513083 h 1467381"/>
                <a:gd name="connsiteX2" fmla="*/ 1464280 w 2608099"/>
                <a:gd name="connsiteY2" fmla="*/ 455933 h 1467381"/>
                <a:gd name="connsiteX3" fmla="*/ 2378680 w 2608099"/>
                <a:gd name="connsiteY3" fmla="*/ 27308 h 1467381"/>
                <a:gd name="connsiteX4" fmla="*/ 2421543 w 2608099"/>
                <a:gd name="connsiteY4" fmla="*/ 1341758 h 1467381"/>
                <a:gd name="connsiteX5" fmla="*/ 221268 w 2608099"/>
                <a:gd name="connsiteY5" fmla="*/ 1356046 h 1467381"/>
                <a:gd name="connsiteX6" fmla="*/ 192693 w 2608099"/>
                <a:gd name="connsiteY6" fmla="*/ 827408 h 1467381"/>
                <a:gd name="connsiteX0" fmla="*/ 249843 w 2574302"/>
                <a:gd name="connsiteY0" fmla="*/ 827408 h 1467381"/>
                <a:gd name="connsiteX1" fmla="*/ 792768 w 2574302"/>
                <a:gd name="connsiteY1" fmla="*/ 513083 h 1467381"/>
                <a:gd name="connsiteX2" fmla="*/ 1464280 w 2574302"/>
                <a:gd name="connsiteY2" fmla="*/ 455933 h 1467381"/>
                <a:gd name="connsiteX3" fmla="*/ 2378680 w 2574302"/>
                <a:gd name="connsiteY3" fmla="*/ 27308 h 1467381"/>
                <a:gd name="connsiteX4" fmla="*/ 2421543 w 2574302"/>
                <a:gd name="connsiteY4" fmla="*/ 1341758 h 1467381"/>
                <a:gd name="connsiteX5" fmla="*/ 221268 w 2574302"/>
                <a:gd name="connsiteY5" fmla="*/ 1356046 h 1467381"/>
                <a:gd name="connsiteX6" fmla="*/ 192693 w 2574302"/>
                <a:gd name="connsiteY6" fmla="*/ 827408 h 1467381"/>
                <a:gd name="connsiteX0" fmla="*/ 249843 w 2574302"/>
                <a:gd name="connsiteY0" fmla="*/ 827408 h 1467381"/>
                <a:gd name="connsiteX1" fmla="*/ 792768 w 2574302"/>
                <a:gd name="connsiteY1" fmla="*/ 513083 h 1467381"/>
                <a:gd name="connsiteX2" fmla="*/ 1464280 w 2574302"/>
                <a:gd name="connsiteY2" fmla="*/ 455933 h 1467381"/>
                <a:gd name="connsiteX3" fmla="*/ 2378680 w 2574302"/>
                <a:gd name="connsiteY3" fmla="*/ 27308 h 1467381"/>
                <a:gd name="connsiteX4" fmla="*/ 2421543 w 2574302"/>
                <a:gd name="connsiteY4" fmla="*/ 1341758 h 1467381"/>
                <a:gd name="connsiteX5" fmla="*/ 221268 w 2574302"/>
                <a:gd name="connsiteY5" fmla="*/ 1356046 h 1467381"/>
                <a:gd name="connsiteX6" fmla="*/ 192693 w 2574302"/>
                <a:gd name="connsiteY6" fmla="*/ 827408 h 1467381"/>
                <a:gd name="connsiteX0" fmla="*/ 249843 w 2421543"/>
                <a:gd name="connsiteY0" fmla="*/ 827408 h 1467381"/>
                <a:gd name="connsiteX1" fmla="*/ 792768 w 2421543"/>
                <a:gd name="connsiteY1" fmla="*/ 513083 h 1467381"/>
                <a:gd name="connsiteX2" fmla="*/ 1464280 w 2421543"/>
                <a:gd name="connsiteY2" fmla="*/ 455933 h 1467381"/>
                <a:gd name="connsiteX3" fmla="*/ 2378680 w 2421543"/>
                <a:gd name="connsiteY3" fmla="*/ 27308 h 1467381"/>
                <a:gd name="connsiteX4" fmla="*/ 2421543 w 2421543"/>
                <a:gd name="connsiteY4" fmla="*/ 1341758 h 1467381"/>
                <a:gd name="connsiteX5" fmla="*/ 221268 w 2421543"/>
                <a:gd name="connsiteY5" fmla="*/ 1356046 h 1467381"/>
                <a:gd name="connsiteX6" fmla="*/ 192693 w 2421543"/>
                <a:gd name="connsiteY6" fmla="*/ 827408 h 1467381"/>
                <a:gd name="connsiteX0" fmla="*/ 249843 w 2421543"/>
                <a:gd name="connsiteY0" fmla="*/ 827408 h 1398640"/>
                <a:gd name="connsiteX1" fmla="*/ 792768 w 2421543"/>
                <a:gd name="connsiteY1" fmla="*/ 513083 h 1398640"/>
                <a:gd name="connsiteX2" fmla="*/ 1464280 w 2421543"/>
                <a:gd name="connsiteY2" fmla="*/ 455933 h 1398640"/>
                <a:gd name="connsiteX3" fmla="*/ 2378680 w 2421543"/>
                <a:gd name="connsiteY3" fmla="*/ 27308 h 1398640"/>
                <a:gd name="connsiteX4" fmla="*/ 2421543 w 2421543"/>
                <a:gd name="connsiteY4" fmla="*/ 1341758 h 1398640"/>
                <a:gd name="connsiteX5" fmla="*/ 221268 w 2421543"/>
                <a:gd name="connsiteY5" fmla="*/ 1356046 h 1398640"/>
                <a:gd name="connsiteX6" fmla="*/ 192693 w 2421543"/>
                <a:gd name="connsiteY6" fmla="*/ 827408 h 1398640"/>
                <a:gd name="connsiteX0" fmla="*/ 249843 w 2421543"/>
                <a:gd name="connsiteY0" fmla="*/ 827408 h 1398640"/>
                <a:gd name="connsiteX1" fmla="*/ 792768 w 2421543"/>
                <a:gd name="connsiteY1" fmla="*/ 513083 h 1398640"/>
                <a:gd name="connsiteX2" fmla="*/ 1464280 w 2421543"/>
                <a:gd name="connsiteY2" fmla="*/ 455933 h 1398640"/>
                <a:gd name="connsiteX3" fmla="*/ 2378680 w 2421543"/>
                <a:gd name="connsiteY3" fmla="*/ 27308 h 1398640"/>
                <a:gd name="connsiteX4" fmla="*/ 2421543 w 2421543"/>
                <a:gd name="connsiteY4" fmla="*/ 1341758 h 1398640"/>
                <a:gd name="connsiteX5" fmla="*/ 221268 w 2421543"/>
                <a:gd name="connsiteY5" fmla="*/ 1356046 h 1398640"/>
                <a:gd name="connsiteX6" fmla="*/ 192693 w 2421543"/>
                <a:gd name="connsiteY6" fmla="*/ 827408 h 1398640"/>
                <a:gd name="connsiteX0" fmla="*/ 249843 w 2421543"/>
                <a:gd name="connsiteY0" fmla="*/ 827408 h 1367751"/>
                <a:gd name="connsiteX1" fmla="*/ 792768 w 2421543"/>
                <a:gd name="connsiteY1" fmla="*/ 513083 h 1367751"/>
                <a:gd name="connsiteX2" fmla="*/ 1464280 w 2421543"/>
                <a:gd name="connsiteY2" fmla="*/ 455933 h 1367751"/>
                <a:gd name="connsiteX3" fmla="*/ 2378680 w 2421543"/>
                <a:gd name="connsiteY3" fmla="*/ 27308 h 1367751"/>
                <a:gd name="connsiteX4" fmla="*/ 2421543 w 2421543"/>
                <a:gd name="connsiteY4" fmla="*/ 1341758 h 1367751"/>
                <a:gd name="connsiteX5" fmla="*/ 221268 w 2421543"/>
                <a:gd name="connsiteY5" fmla="*/ 1356046 h 1367751"/>
                <a:gd name="connsiteX6" fmla="*/ 192693 w 2421543"/>
                <a:gd name="connsiteY6" fmla="*/ 827408 h 1367751"/>
                <a:gd name="connsiteX0" fmla="*/ 121508 w 2293208"/>
                <a:gd name="connsiteY0" fmla="*/ 827408 h 1367751"/>
                <a:gd name="connsiteX1" fmla="*/ 664433 w 2293208"/>
                <a:gd name="connsiteY1" fmla="*/ 513083 h 1367751"/>
                <a:gd name="connsiteX2" fmla="*/ 1335945 w 2293208"/>
                <a:gd name="connsiteY2" fmla="*/ 455933 h 1367751"/>
                <a:gd name="connsiteX3" fmla="*/ 2250345 w 2293208"/>
                <a:gd name="connsiteY3" fmla="*/ 27308 h 1367751"/>
                <a:gd name="connsiteX4" fmla="*/ 2293208 w 2293208"/>
                <a:gd name="connsiteY4" fmla="*/ 1341758 h 1367751"/>
                <a:gd name="connsiteX5" fmla="*/ 92933 w 2293208"/>
                <a:gd name="connsiteY5" fmla="*/ 1356046 h 1367751"/>
                <a:gd name="connsiteX6" fmla="*/ 64358 w 2293208"/>
                <a:gd name="connsiteY6" fmla="*/ 827408 h 1367751"/>
                <a:gd name="connsiteX0" fmla="*/ 59062 w 2230762"/>
                <a:gd name="connsiteY0" fmla="*/ 827408 h 1367751"/>
                <a:gd name="connsiteX1" fmla="*/ 601987 w 2230762"/>
                <a:gd name="connsiteY1" fmla="*/ 513083 h 1367751"/>
                <a:gd name="connsiteX2" fmla="*/ 1273499 w 2230762"/>
                <a:gd name="connsiteY2" fmla="*/ 455933 h 1367751"/>
                <a:gd name="connsiteX3" fmla="*/ 2187899 w 2230762"/>
                <a:gd name="connsiteY3" fmla="*/ 27308 h 1367751"/>
                <a:gd name="connsiteX4" fmla="*/ 2230762 w 2230762"/>
                <a:gd name="connsiteY4" fmla="*/ 1341758 h 1367751"/>
                <a:gd name="connsiteX5" fmla="*/ 30487 w 2230762"/>
                <a:gd name="connsiteY5" fmla="*/ 1356046 h 1367751"/>
                <a:gd name="connsiteX6" fmla="*/ 1912 w 2230762"/>
                <a:gd name="connsiteY6" fmla="*/ 827408 h 1367751"/>
                <a:gd name="connsiteX0" fmla="*/ 59062 w 2230762"/>
                <a:gd name="connsiteY0" fmla="*/ 827408 h 1367751"/>
                <a:gd name="connsiteX1" fmla="*/ 601987 w 2230762"/>
                <a:gd name="connsiteY1" fmla="*/ 513083 h 1367751"/>
                <a:gd name="connsiteX2" fmla="*/ 1273499 w 2230762"/>
                <a:gd name="connsiteY2" fmla="*/ 455933 h 1367751"/>
                <a:gd name="connsiteX3" fmla="*/ 2187899 w 2230762"/>
                <a:gd name="connsiteY3" fmla="*/ 27308 h 1367751"/>
                <a:gd name="connsiteX4" fmla="*/ 2230762 w 2230762"/>
                <a:gd name="connsiteY4" fmla="*/ 1341758 h 1367751"/>
                <a:gd name="connsiteX5" fmla="*/ 30487 w 2230762"/>
                <a:gd name="connsiteY5" fmla="*/ 1356046 h 1367751"/>
                <a:gd name="connsiteX6" fmla="*/ 1912 w 2230762"/>
                <a:gd name="connsiteY6" fmla="*/ 827408 h 1367751"/>
                <a:gd name="connsiteX7" fmla="*/ 59062 w 2230762"/>
                <a:gd name="connsiteY7" fmla="*/ 827408 h 1367751"/>
                <a:gd name="connsiteX0" fmla="*/ 1912 w 2230762"/>
                <a:gd name="connsiteY0" fmla="*/ 827408 h 1367751"/>
                <a:gd name="connsiteX1" fmla="*/ 601987 w 2230762"/>
                <a:gd name="connsiteY1" fmla="*/ 513083 h 1367751"/>
                <a:gd name="connsiteX2" fmla="*/ 1273499 w 2230762"/>
                <a:gd name="connsiteY2" fmla="*/ 455933 h 1367751"/>
                <a:gd name="connsiteX3" fmla="*/ 2187899 w 2230762"/>
                <a:gd name="connsiteY3" fmla="*/ 27308 h 1367751"/>
                <a:gd name="connsiteX4" fmla="*/ 2230762 w 2230762"/>
                <a:gd name="connsiteY4" fmla="*/ 1341758 h 1367751"/>
                <a:gd name="connsiteX5" fmla="*/ 30487 w 2230762"/>
                <a:gd name="connsiteY5" fmla="*/ 1356046 h 1367751"/>
                <a:gd name="connsiteX6" fmla="*/ 1912 w 2230762"/>
                <a:gd name="connsiteY6" fmla="*/ 827408 h 1367751"/>
                <a:gd name="connsiteX0" fmla="*/ 9525 w 2200275"/>
                <a:gd name="connsiteY0" fmla="*/ 819788 h 1367751"/>
                <a:gd name="connsiteX1" fmla="*/ 571500 w 2200275"/>
                <a:gd name="connsiteY1" fmla="*/ 513083 h 1367751"/>
                <a:gd name="connsiteX2" fmla="*/ 1243012 w 2200275"/>
                <a:gd name="connsiteY2" fmla="*/ 455933 h 1367751"/>
                <a:gd name="connsiteX3" fmla="*/ 2157412 w 2200275"/>
                <a:gd name="connsiteY3" fmla="*/ 27308 h 1367751"/>
                <a:gd name="connsiteX4" fmla="*/ 2200275 w 2200275"/>
                <a:gd name="connsiteY4" fmla="*/ 1341758 h 1367751"/>
                <a:gd name="connsiteX5" fmla="*/ 0 w 2200275"/>
                <a:gd name="connsiteY5" fmla="*/ 1356046 h 1367751"/>
                <a:gd name="connsiteX6" fmla="*/ 9525 w 2200275"/>
                <a:gd name="connsiteY6" fmla="*/ 819788 h 1367751"/>
                <a:gd name="connsiteX0" fmla="*/ 17860 w 2208610"/>
                <a:gd name="connsiteY0" fmla="*/ 819788 h 1367751"/>
                <a:gd name="connsiteX1" fmla="*/ 579835 w 2208610"/>
                <a:gd name="connsiteY1" fmla="*/ 513083 h 1367751"/>
                <a:gd name="connsiteX2" fmla="*/ 1251347 w 2208610"/>
                <a:gd name="connsiteY2" fmla="*/ 455933 h 1367751"/>
                <a:gd name="connsiteX3" fmla="*/ 2165747 w 2208610"/>
                <a:gd name="connsiteY3" fmla="*/ 27308 h 1367751"/>
                <a:gd name="connsiteX4" fmla="*/ 2208610 w 2208610"/>
                <a:gd name="connsiteY4" fmla="*/ 1341758 h 1367751"/>
                <a:gd name="connsiteX5" fmla="*/ 8335 w 2208610"/>
                <a:gd name="connsiteY5" fmla="*/ 1356046 h 1367751"/>
                <a:gd name="connsiteX6" fmla="*/ 17860 w 2208610"/>
                <a:gd name="connsiteY6" fmla="*/ 819788 h 1367751"/>
                <a:gd name="connsiteX0" fmla="*/ 12871 w 2203621"/>
                <a:gd name="connsiteY0" fmla="*/ 819788 h 1384152"/>
                <a:gd name="connsiteX1" fmla="*/ 574846 w 2203621"/>
                <a:gd name="connsiteY1" fmla="*/ 513083 h 1384152"/>
                <a:gd name="connsiteX2" fmla="*/ 1246358 w 2203621"/>
                <a:gd name="connsiteY2" fmla="*/ 455933 h 1384152"/>
                <a:gd name="connsiteX3" fmla="*/ 2160758 w 2203621"/>
                <a:gd name="connsiteY3" fmla="*/ 27308 h 1384152"/>
                <a:gd name="connsiteX4" fmla="*/ 2203621 w 2203621"/>
                <a:gd name="connsiteY4" fmla="*/ 1341758 h 1384152"/>
                <a:gd name="connsiteX5" fmla="*/ 10966 w 2203621"/>
                <a:gd name="connsiteY5" fmla="*/ 1378906 h 1384152"/>
                <a:gd name="connsiteX6" fmla="*/ 12871 w 2203621"/>
                <a:gd name="connsiteY6" fmla="*/ 819788 h 1384152"/>
                <a:gd name="connsiteX0" fmla="*/ 4472 w 2195222"/>
                <a:gd name="connsiteY0" fmla="*/ 819788 h 1384152"/>
                <a:gd name="connsiteX1" fmla="*/ 566447 w 2195222"/>
                <a:gd name="connsiteY1" fmla="*/ 513083 h 1384152"/>
                <a:gd name="connsiteX2" fmla="*/ 1237959 w 2195222"/>
                <a:gd name="connsiteY2" fmla="*/ 455933 h 1384152"/>
                <a:gd name="connsiteX3" fmla="*/ 2152359 w 2195222"/>
                <a:gd name="connsiteY3" fmla="*/ 27308 h 1384152"/>
                <a:gd name="connsiteX4" fmla="*/ 2195222 w 2195222"/>
                <a:gd name="connsiteY4" fmla="*/ 1341758 h 1384152"/>
                <a:gd name="connsiteX5" fmla="*/ 2567 w 2195222"/>
                <a:gd name="connsiteY5" fmla="*/ 1378906 h 1384152"/>
                <a:gd name="connsiteX6" fmla="*/ 4472 w 2195222"/>
                <a:gd name="connsiteY6" fmla="*/ 819788 h 1384152"/>
                <a:gd name="connsiteX0" fmla="*/ 4472 w 2195222"/>
                <a:gd name="connsiteY0" fmla="*/ 819788 h 1381034"/>
                <a:gd name="connsiteX1" fmla="*/ 566447 w 2195222"/>
                <a:gd name="connsiteY1" fmla="*/ 513083 h 1381034"/>
                <a:gd name="connsiteX2" fmla="*/ 1237959 w 2195222"/>
                <a:gd name="connsiteY2" fmla="*/ 455933 h 1381034"/>
                <a:gd name="connsiteX3" fmla="*/ 2152359 w 2195222"/>
                <a:gd name="connsiteY3" fmla="*/ 27308 h 1381034"/>
                <a:gd name="connsiteX4" fmla="*/ 2195222 w 2195222"/>
                <a:gd name="connsiteY4" fmla="*/ 1341758 h 1381034"/>
                <a:gd name="connsiteX5" fmla="*/ 2567 w 2195222"/>
                <a:gd name="connsiteY5" fmla="*/ 1378906 h 1381034"/>
                <a:gd name="connsiteX6" fmla="*/ 4472 w 2195222"/>
                <a:gd name="connsiteY6" fmla="*/ 819788 h 1381034"/>
                <a:gd name="connsiteX0" fmla="*/ 4472 w 2154606"/>
                <a:gd name="connsiteY0" fmla="*/ 819788 h 1381034"/>
                <a:gd name="connsiteX1" fmla="*/ 566447 w 2154606"/>
                <a:gd name="connsiteY1" fmla="*/ 513083 h 1381034"/>
                <a:gd name="connsiteX2" fmla="*/ 1237959 w 2154606"/>
                <a:gd name="connsiteY2" fmla="*/ 455933 h 1381034"/>
                <a:gd name="connsiteX3" fmla="*/ 2152359 w 2154606"/>
                <a:gd name="connsiteY3" fmla="*/ 27308 h 1381034"/>
                <a:gd name="connsiteX4" fmla="*/ 2126642 w 2154606"/>
                <a:gd name="connsiteY4" fmla="*/ 1341758 h 1381034"/>
                <a:gd name="connsiteX5" fmla="*/ 2567 w 2154606"/>
                <a:gd name="connsiteY5" fmla="*/ 1378906 h 1381034"/>
                <a:gd name="connsiteX6" fmla="*/ 4472 w 2154606"/>
                <a:gd name="connsiteY6" fmla="*/ 819788 h 1381034"/>
                <a:gd name="connsiteX0" fmla="*/ 4472 w 2164742"/>
                <a:gd name="connsiteY0" fmla="*/ 819788 h 1387657"/>
                <a:gd name="connsiteX1" fmla="*/ 566447 w 2164742"/>
                <a:gd name="connsiteY1" fmla="*/ 513083 h 1387657"/>
                <a:gd name="connsiteX2" fmla="*/ 1237959 w 2164742"/>
                <a:gd name="connsiteY2" fmla="*/ 455933 h 1387657"/>
                <a:gd name="connsiteX3" fmla="*/ 2152359 w 2164742"/>
                <a:gd name="connsiteY3" fmla="*/ 27308 h 1387657"/>
                <a:gd name="connsiteX4" fmla="*/ 2164742 w 2164742"/>
                <a:gd name="connsiteY4" fmla="*/ 1364618 h 1387657"/>
                <a:gd name="connsiteX5" fmla="*/ 2567 w 2164742"/>
                <a:gd name="connsiteY5" fmla="*/ 1378906 h 1387657"/>
                <a:gd name="connsiteX6" fmla="*/ 4472 w 2164742"/>
                <a:gd name="connsiteY6" fmla="*/ 819788 h 1387657"/>
                <a:gd name="connsiteX0" fmla="*/ 4472 w 2164742"/>
                <a:gd name="connsiteY0" fmla="*/ 819788 h 1380108"/>
                <a:gd name="connsiteX1" fmla="*/ 566447 w 2164742"/>
                <a:gd name="connsiteY1" fmla="*/ 513083 h 1380108"/>
                <a:gd name="connsiteX2" fmla="*/ 1237959 w 2164742"/>
                <a:gd name="connsiteY2" fmla="*/ 455933 h 1380108"/>
                <a:gd name="connsiteX3" fmla="*/ 2152359 w 2164742"/>
                <a:gd name="connsiteY3" fmla="*/ 27308 h 1380108"/>
                <a:gd name="connsiteX4" fmla="*/ 2164742 w 2164742"/>
                <a:gd name="connsiteY4" fmla="*/ 1364618 h 1380108"/>
                <a:gd name="connsiteX5" fmla="*/ 2567 w 2164742"/>
                <a:gd name="connsiteY5" fmla="*/ 1378906 h 1380108"/>
                <a:gd name="connsiteX6" fmla="*/ 4472 w 2164742"/>
                <a:gd name="connsiteY6" fmla="*/ 819788 h 1380108"/>
                <a:gd name="connsiteX0" fmla="*/ 4472 w 2164742"/>
                <a:gd name="connsiteY0" fmla="*/ 819788 h 1380108"/>
                <a:gd name="connsiteX1" fmla="*/ 566447 w 2164742"/>
                <a:gd name="connsiteY1" fmla="*/ 513083 h 1380108"/>
                <a:gd name="connsiteX2" fmla="*/ 1237959 w 2164742"/>
                <a:gd name="connsiteY2" fmla="*/ 455933 h 1380108"/>
                <a:gd name="connsiteX3" fmla="*/ 2152359 w 2164742"/>
                <a:gd name="connsiteY3" fmla="*/ 27308 h 1380108"/>
                <a:gd name="connsiteX4" fmla="*/ 2164742 w 2164742"/>
                <a:gd name="connsiteY4" fmla="*/ 1364618 h 1380108"/>
                <a:gd name="connsiteX5" fmla="*/ 2567 w 2164742"/>
                <a:gd name="connsiteY5" fmla="*/ 1378906 h 1380108"/>
                <a:gd name="connsiteX6" fmla="*/ 4472 w 2164742"/>
                <a:gd name="connsiteY6" fmla="*/ 819788 h 138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742" h="1380108">
                  <a:moveTo>
                    <a:pt x="4472" y="819788"/>
                  </a:moveTo>
                  <a:cubicBezTo>
                    <a:pt x="191797" y="717553"/>
                    <a:pt x="360866" y="573725"/>
                    <a:pt x="566447" y="513083"/>
                  </a:cubicBezTo>
                  <a:cubicBezTo>
                    <a:pt x="772028" y="452441"/>
                    <a:pt x="973640" y="536895"/>
                    <a:pt x="1237959" y="455933"/>
                  </a:cubicBezTo>
                  <a:cubicBezTo>
                    <a:pt x="1502278" y="374970"/>
                    <a:pt x="1992815" y="-120329"/>
                    <a:pt x="2152359" y="27308"/>
                  </a:cubicBezTo>
                  <a:cubicBezTo>
                    <a:pt x="2169028" y="860745"/>
                    <a:pt x="2154741" y="435454"/>
                    <a:pt x="2164742" y="1364618"/>
                  </a:cubicBezTo>
                  <a:cubicBezTo>
                    <a:pt x="1405123" y="1362237"/>
                    <a:pt x="916967" y="1385573"/>
                    <a:pt x="2567" y="1378906"/>
                  </a:cubicBezTo>
                  <a:cubicBezTo>
                    <a:pt x="15902" y="1106491"/>
                    <a:pt x="-9815" y="1112682"/>
                    <a:pt x="4472" y="81978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25E312-A832-6ED4-0DA2-24BE9FE2F633}"/>
                </a:ext>
              </a:extLst>
            </p:cNvPr>
            <p:cNvSpPr/>
            <p:nvPr/>
          </p:nvSpPr>
          <p:spPr>
            <a:xfrm>
              <a:off x="7114406" y="5167531"/>
              <a:ext cx="164814" cy="5594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C49D4A-ED1D-7FB2-3290-A0FF26459221}"/>
                </a:ext>
              </a:extLst>
            </p:cNvPr>
            <p:cNvSpPr/>
            <p:nvPr/>
          </p:nvSpPr>
          <p:spPr>
            <a:xfrm>
              <a:off x="7294935" y="5035057"/>
              <a:ext cx="182226" cy="691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905E24-DD8B-71F8-BEAF-44960BD1DC38}"/>
                </a:ext>
              </a:extLst>
            </p:cNvPr>
            <p:cNvSpPr/>
            <p:nvPr/>
          </p:nvSpPr>
          <p:spPr>
            <a:xfrm>
              <a:off x="7492876" y="4928228"/>
              <a:ext cx="182225" cy="798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4A65C3-5FD7-F9D5-5745-5D4F6AEC9AF1}"/>
                </a:ext>
              </a:extLst>
            </p:cNvPr>
            <p:cNvSpPr/>
            <p:nvPr/>
          </p:nvSpPr>
          <p:spPr>
            <a:xfrm>
              <a:off x="7690816" y="4846112"/>
              <a:ext cx="131745" cy="880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0ADFBB-BCC6-7928-9A5F-3E2A243D47C3}"/>
                </a:ext>
              </a:extLst>
            </p:cNvPr>
            <p:cNvSpPr/>
            <p:nvPr/>
          </p:nvSpPr>
          <p:spPr>
            <a:xfrm>
              <a:off x="7858886" y="4852177"/>
              <a:ext cx="152355" cy="8747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EABFF6-0C8F-0BB6-B553-06B958778CD6}"/>
                </a:ext>
              </a:extLst>
            </p:cNvPr>
            <p:cNvSpPr/>
            <p:nvPr/>
          </p:nvSpPr>
          <p:spPr>
            <a:xfrm>
              <a:off x="8026956" y="4852177"/>
              <a:ext cx="152355" cy="8747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AD2C245-E3D3-5A3A-B10E-41CF31ADE1EC}"/>
                </a:ext>
              </a:extLst>
            </p:cNvPr>
            <p:cNvSpPr/>
            <p:nvPr/>
          </p:nvSpPr>
          <p:spPr>
            <a:xfrm>
              <a:off x="8195026" y="4846112"/>
              <a:ext cx="152355" cy="8808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90B588-9493-D443-F2B2-75C3597E9E7A}"/>
                </a:ext>
              </a:extLst>
            </p:cNvPr>
            <p:cNvSpPr/>
            <p:nvPr/>
          </p:nvSpPr>
          <p:spPr>
            <a:xfrm>
              <a:off x="8363097" y="4797615"/>
              <a:ext cx="152354" cy="929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3ECE1A-B4EA-7F5E-7AC4-4D7BF9A1B912}"/>
                </a:ext>
              </a:extLst>
            </p:cNvPr>
            <p:cNvSpPr/>
            <p:nvPr/>
          </p:nvSpPr>
          <p:spPr>
            <a:xfrm>
              <a:off x="8531167" y="4714868"/>
              <a:ext cx="152354" cy="10121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44BBD0-EF4B-F6BD-C646-06679B9C0EBF}"/>
                </a:ext>
              </a:extLst>
            </p:cNvPr>
            <p:cNvSpPr/>
            <p:nvPr/>
          </p:nvSpPr>
          <p:spPr>
            <a:xfrm>
              <a:off x="8699237" y="4623428"/>
              <a:ext cx="152354" cy="11035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0B4DA9-C106-BECC-C5C7-66A1EA38132E}"/>
                </a:ext>
              </a:extLst>
            </p:cNvPr>
            <p:cNvSpPr/>
            <p:nvPr/>
          </p:nvSpPr>
          <p:spPr>
            <a:xfrm>
              <a:off x="8867307" y="4539934"/>
              <a:ext cx="138354" cy="11870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868F6C-4DB8-A630-5816-D8329A066413}"/>
                </a:ext>
              </a:extLst>
            </p:cNvPr>
            <p:cNvSpPr/>
            <p:nvPr/>
          </p:nvSpPr>
          <p:spPr>
            <a:xfrm>
              <a:off x="9035381" y="4420948"/>
              <a:ext cx="168220" cy="1306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F18ED5-B514-6085-FB1F-48898A6CF1B5}"/>
                  </a:ext>
                </a:extLst>
              </p:cNvPr>
              <p:cNvSpPr txBox="1"/>
              <p:nvPr/>
            </p:nvSpPr>
            <p:spPr>
              <a:xfrm>
                <a:off x="5389781" y="4783883"/>
                <a:ext cx="4741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F18ED5-B514-6085-FB1F-48898A6CF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81" y="4783883"/>
                <a:ext cx="474123" cy="923330"/>
              </a:xfrm>
              <a:prstGeom prst="rect">
                <a:avLst/>
              </a:prstGeom>
              <a:blipFill>
                <a:blip r:embed="rId11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56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/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8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1314D-6130-3331-1F0D-85EF9604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66" y="2640643"/>
                <a:ext cx="6743699" cy="1576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A9CCC0-5F18-7047-54D7-5212EA463C8B}"/>
              </a:ext>
            </a:extLst>
          </p:cNvPr>
          <p:cNvSpPr txBox="1"/>
          <p:nvPr/>
        </p:nvSpPr>
        <p:spPr>
          <a:xfrm>
            <a:off x="880110" y="1028365"/>
            <a:ext cx="83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by Reimann summation approximation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95AB1-5B1E-C29F-A26E-9605D00B8EB4}"/>
              </a:ext>
            </a:extLst>
          </p:cNvPr>
          <p:cNvSpPr txBox="1"/>
          <p:nvPr/>
        </p:nvSpPr>
        <p:spPr>
          <a:xfrm>
            <a:off x="5548721" y="4542082"/>
            <a:ext cx="524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Dx * </a:t>
            </a:r>
            <a:r>
              <a:rPr lang="en-US" sz="3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3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(f);</a:t>
            </a:r>
          </a:p>
        </p:txBody>
      </p:sp>
    </p:spTree>
    <p:extLst>
      <p:ext uri="{BB962C8B-B14F-4D97-AF65-F5344CB8AC3E}">
        <p14:creationId xmlns:p14="http://schemas.microsoft.com/office/powerpoint/2010/main" val="2480005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0" y="751344"/>
            <a:ext cx="119214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excitation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((Nw,1)); 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(1/lam) (integral)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(x) f(s)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 = -c2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(D1,f);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= (1.0/lam) *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Dx *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p,g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35990-09AB-BCF2-6B37-681202052D58}"/>
              </a:ext>
            </a:extLst>
          </p:cNvPr>
          <p:cNvSpPr txBox="1"/>
          <p:nvPr/>
        </p:nvSpPr>
        <p:spPr>
          <a:xfrm>
            <a:off x="5550082" y="3575623"/>
            <a:ext cx="581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Reimann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143633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89535" y="643027"/>
            <a:ext cx="120129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compute pressure by performing mode sum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t 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P + (1.0/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[iw,0])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tfun,p.T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DF0AC-5B0C-90EC-9E99-B81B24ABBE33}"/>
              </a:ext>
            </a:extLst>
          </p:cNvPr>
          <p:cNvSpPr txBox="1"/>
          <p:nvPr/>
        </p:nvSpPr>
        <p:spPr>
          <a:xfrm>
            <a:off x="914400" y="4095600"/>
            <a:ext cx="890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summation code relies very heavily on matrix math to improve speed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25F35-D814-07F4-FB98-1A47F3C03F7C}"/>
              </a:ext>
            </a:extLst>
          </p:cNvPr>
          <p:cNvSpPr txBox="1"/>
          <p:nvPr/>
        </p:nvSpPr>
        <p:spPr>
          <a:xfrm>
            <a:off x="914400" y="320031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All times and positions calculated at once, P[</a:t>
            </a:r>
            <a:r>
              <a:rPr lang="en-US" sz="3600" dirty="0" err="1">
                <a:solidFill>
                  <a:srgbClr val="FF0000"/>
                </a:solidFill>
              </a:rPr>
              <a:t>t,x</a:t>
            </a:r>
            <a:r>
              <a:rPr lang="en-US" sz="3600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6108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1EC61-EB1D-4EE0-78DF-DA937E3D9FA0}"/>
              </a:ext>
            </a:extLst>
          </p:cNvPr>
          <p:cNvSpPr txBox="1"/>
          <p:nvPr/>
        </p:nvSpPr>
        <p:spPr>
          <a:xfrm>
            <a:off x="89535" y="643027"/>
            <a:ext cx="120129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compute pressure by performing mode sum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[0:Nx,iw:iw+1];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t 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 = P + (1.0/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[iw,0])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[iw,0] *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tfun,p.T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DF0AC-5B0C-90EC-9E99-B81B24ABBE33}"/>
              </a:ext>
            </a:extLst>
          </p:cNvPr>
          <p:cNvSpPr txBox="1"/>
          <p:nvPr/>
        </p:nvSpPr>
        <p:spPr>
          <a:xfrm>
            <a:off x="914400" y="4095600"/>
            <a:ext cx="890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summation code relies very </a:t>
            </a:r>
            <a:r>
              <a:rPr lang="en-US" sz="3600" dirty="0" err="1">
                <a:solidFill>
                  <a:srgbClr val="FF0000"/>
                </a:solidFill>
              </a:rPr>
              <a:t>leavily</a:t>
            </a:r>
            <a:r>
              <a:rPr lang="en-US" sz="3600" dirty="0">
                <a:solidFill>
                  <a:srgbClr val="FF0000"/>
                </a:solidFill>
              </a:rPr>
              <a:t> on matrix math to improve speed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25F35-D814-07F4-FB98-1A47F3C03F7C}"/>
              </a:ext>
            </a:extLst>
          </p:cNvPr>
          <p:cNvSpPr txBox="1"/>
          <p:nvPr/>
        </p:nvSpPr>
        <p:spPr>
          <a:xfrm>
            <a:off x="914400" y="320031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All times and positions calculated at once, P[</a:t>
            </a:r>
            <a:r>
              <a:rPr lang="en-US" sz="3600" dirty="0" err="1">
                <a:solidFill>
                  <a:srgbClr val="FF0000"/>
                </a:solidFill>
              </a:rPr>
              <a:t>t,x</a:t>
            </a:r>
            <a:r>
              <a:rPr lang="en-US" sz="36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71DC1-BFCD-2FB8-9CFC-0BB71A53D64B}"/>
              </a:ext>
            </a:extLst>
          </p:cNvPr>
          <p:cNvSpPr txBox="1"/>
          <p:nvPr/>
        </p:nvSpPr>
        <p:spPr>
          <a:xfrm>
            <a:off x="914400" y="5544888"/>
            <a:ext cx="890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just 18 lines of code to do it all</a:t>
            </a:r>
          </a:p>
        </p:txBody>
      </p:sp>
    </p:spTree>
    <p:extLst>
      <p:ext uri="{BB962C8B-B14F-4D97-AF65-F5344CB8AC3E}">
        <p14:creationId xmlns:p14="http://schemas.microsoft.com/office/powerpoint/2010/main" val="332846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935605" y="354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600099" y="1389025"/>
            <a:ext cx="794084" cy="8765008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10085884" y="6173341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884" y="6173341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614637" y="5771529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>
                <a:off x="11304270" y="5487550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270" y="5487550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614637" y="674370"/>
            <a:ext cx="8765008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618A13-54AB-8CE2-BFAA-0E0611331F0B}"/>
                  </a:ext>
                </a:extLst>
              </p:cNvPr>
              <p:cNvSpPr txBox="1"/>
              <p:nvPr/>
            </p:nvSpPr>
            <p:spPr>
              <a:xfrm>
                <a:off x="976746" y="2565112"/>
                <a:ext cx="449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618A13-54AB-8CE2-BFAA-0E061133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46" y="2565112"/>
                <a:ext cx="44954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D6B348-7E1A-791E-B963-ADA3BC537B91}"/>
                  </a:ext>
                </a:extLst>
              </p:cNvPr>
              <p:cNvSpPr txBox="1"/>
              <p:nvPr/>
            </p:nvSpPr>
            <p:spPr>
              <a:xfrm>
                <a:off x="10422907" y="4736743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D6B348-7E1A-791E-B963-ADA3BC537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07" y="4736743"/>
                <a:ext cx="5080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ECA451C-FB67-D770-E4DE-0C037B50EBCD}"/>
              </a:ext>
            </a:extLst>
          </p:cNvPr>
          <p:cNvSpPr txBox="1"/>
          <p:nvPr/>
        </p:nvSpPr>
        <p:spPr>
          <a:xfrm>
            <a:off x="5409754" y="1272449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231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5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668905" y="711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Where are the modes?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3182B-F4EF-54D3-B21F-53BF6E4F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4" t="28571" r="35500" b="6588"/>
          <a:stretch/>
        </p:blipFill>
        <p:spPr>
          <a:xfrm>
            <a:off x="2948940" y="229776"/>
            <a:ext cx="5669280" cy="63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12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668905" y="711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waves moving at velocity of c=1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6B8DED-1AE6-66AA-FE09-D1D3406812E4}"/>
              </a:ext>
            </a:extLst>
          </p:cNvPr>
          <p:cNvSpPr/>
          <p:nvPr/>
        </p:nvSpPr>
        <p:spPr>
          <a:xfrm>
            <a:off x="5318760" y="3291840"/>
            <a:ext cx="1554480" cy="834390"/>
          </a:xfrm>
          <a:custGeom>
            <a:avLst/>
            <a:gdLst>
              <a:gd name="connsiteX0" fmla="*/ 0 w 1554480"/>
              <a:gd name="connsiteY0" fmla="*/ 834390 h 834390"/>
              <a:gd name="connsiteX1" fmla="*/ 1554480 w 1554480"/>
              <a:gd name="connsiteY1" fmla="*/ 811530 h 834390"/>
              <a:gd name="connsiteX2" fmla="*/ 1554480 w 1554480"/>
              <a:gd name="connsiteY2" fmla="*/ 0 h 8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834390">
                <a:moveTo>
                  <a:pt x="0" y="834390"/>
                </a:moveTo>
                <a:lnTo>
                  <a:pt x="1554480" y="811530"/>
                </a:lnTo>
                <a:lnTo>
                  <a:pt x="1554480" y="0"/>
                </a:lnTo>
              </a:path>
            </a:pathLst>
          </a:custGeom>
          <a:noFill/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B35B05-637D-C19E-8FE7-773B24958048}"/>
              </a:ext>
            </a:extLst>
          </p:cNvPr>
          <p:cNvSpPr txBox="1"/>
          <p:nvPr/>
        </p:nvSpPr>
        <p:spPr>
          <a:xfrm>
            <a:off x="5833511" y="41767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14EC6-937B-8C28-250E-DD77B8C7DC44}"/>
              </a:ext>
            </a:extLst>
          </p:cNvPr>
          <p:cNvSpPr txBox="1"/>
          <p:nvPr/>
        </p:nvSpPr>
        <p:spPr>
          <a:xfrm>
            <a:off x="6918960" y="350563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133856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2935605" y="35452"/>
            <a:ext cx="632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dipolar near t=0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987403-7140-FE1E-7727-6BFD80F59B22}"/>
              </a:ext>
            </a:extLst>
          </p:cNvPr>
          <p:cNvSpPr/>
          <p:nvPr/>
        </p:nvSpPr>
        <p:spPr>
          <a:xfrm>
            <a:off x="3478537" y="4510184"/>
            <a:ext cx="865701" cy="6765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6863EC-CE35-79EE-E725-D8F4CF983078}"/>
              </a:ext>
            </a:extLst>
          </p:cNvPr>
          <p:cNvGrpSpPr/>
          <p:nvPr/>
        </p:nvGrpSpPr>
        <p:grpSpPr>
          <a:xfrm>
            <a:off x="2692221" y="5456138"/>
            <a:ext cx="2438331" cy="1353963"/>
            <a:chOff x="2862719" y="2369810"/>
            <a:chExt cx="2438331" cy="1353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B7C442A-19E3-3E5C-8FD1-4C6846DD0712}"/>
                    </a:ext>
                  </a:extLst>
                </p:cNvPr>
                <p:cNvSpPr txBox="1"/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B7C442A-19E3-3E5C-8FD1-4C6846DD0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808" y="3138998"/>
                  <a:ext cx="681853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E74188-A301-B6BE-48E5-0B41AFF44D48}"/>
                </a:ext>
              </a:extLst>
            </p:cNvPr>
            <p:cNvSpPr/>
            <p:nvPr/>
          </p:nvSpPr>
          <p:spPr>
            <a:xfrm>
              <a:off x="2862719" y="2396675"/>
              <a:ext cx="1117316" cy="681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F7DED8-2D79-438C-653A-0D890A06345B}"/>
                </a:ext>
              </a:extLst>
            </p:cNvPr>
            <p:cNvSpPr/>
            <p:nvPr/>
          </p:nvSpPr>
          <p:spPr>
            <a:xfrm>
              <a:off x="4183734" y="2405083"/>
              <a:ext cx="1117316" cy="681021"/>
            </a:xfrm>
            <a:prstGeom prst="ellipse">
              <a:avLst/>
            </a:prstGeom>
            <a:solidFill>
              <a:srgbClr val="F99F8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Striped Right 19">
              <a:extLst>
                <a:ext uri="{FF2B5EF4-FFF2-40B4-BE49-F238E27FC236}">
                  <a16:creationId xmlns:a16="http://schemas.microsoft.com/office/drawing/2014/main" id="{25906A8F-5E92-672E-521E-01D0A189C060}"/>
                </a:ext>
              </a:extLst>
            </p:cNvPr>
            <p:cNvSpPr/>
            <p:nvPr/>
          </p:nvSpPr>
          <p:spPr>
            <a:xfrm>
              <a:off x="3679685" y="2561709"/>
              <a:ext cx="844976" cy="350954"/>
            </a:xfrm>
            <a:prstGeom prst="striped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27224E3-8645-F840-957F-6FEC7619FD06}"/>
                    </a:ext>
                  </a:extLst>
                </p:cNvPr>
                <p:cNvSpPr txBox="1"/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27224E3-8645-F840-957F-6FEC7619F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212" y="2369810"/>
                  <a:ext cx="683199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CA969B-4564-B87F-27DD-81948639582F}"/>
                    </a:ext>
                  </a:extLst>
                </p:cNvPr>
                <p:cNvSpPr txBox="1"/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FCA969B-4564-B87F-27DD-819486395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192" y="2375195"/>
                  <a:ext cx="68320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1614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4861-D851-A444-C1AE-494049A7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6" t="44641" r="4750" b="8855"/>
          <a:stretch/>
        </p:blipFill>
        <p:spPr>
          <a:xfrm>
            <a:off x="1253558" y="724880"/>
            <a:ext cx="10050712" cy="4626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F6FD46-094C-D32C-EB97-0D4A675033E4}"/>
              </a:ext>
            </a:extLst>
          </p:cNvPr>
          <p:cNvSpPr txBox="1"/>
          <p:nvPr/>
        </p:nvSpPr>
        <p:spPr>
          <a:xfrm>
            <a:off x="1160145" y="183951"/>
            <a:ext cx="933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reflecting off the boundaries (and with a sign reversal)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814CC4D8-835E-FE4C-8626-785DBDA42CD7}"/>
              </a:ext>
            </a:extLst>
          </p:cNvPr>
          <p:cNvSpPr/>
          <p:nvPr/>
        </p:nvSpPr>
        <p:spPr>
          <a:xfrm rot="5400000">
            <a:off x="5432258" y="1783060"/>
            <a:ext cx="794084" cy="7976937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/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E30719-44E6-A0E6-CC06-22972204A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71" y="6256767"/>
                <a:ext cx="5040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80B0A5-1C15-84C8-5707-4A2E5D2B5F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40832" y="5771529"/>
            <a:ext cx="8373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/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A1EBC-44DF-50F0-335C-D26E9DA6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53376" y="5456280"/>
                <a:ext cx="812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/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E50A4D-CF9C-0A82-A866-F3DA095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02" y="627322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/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99D89D-8197-C22D-37E9-B22742DC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6173341"/>
                <a:ext cx="6818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C0B8FBE6-5651-23B8-9AA5-AD8609C1A720}"/>
              </a:ext>
            </a:extLst>
          </p:cNvPr>
          <p:cNvSpPr/>
          <p:nvPr/>
        </p:nvSpPr>
        <p:spPr>
          <a:xfrm>
            <a:off x="3733364" y="5390945"/>
            <a:ext cx="1200150" cy="77798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/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877A5-807A-6BB3-A7DF-D6BBDE31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88" y="5456281"/>
                <a:ext cx="6249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5A9F20-9555-6EE0-79BC-958A4E505EAC}"/>
              </a:ext>
            </a:extLst>
          </p:cNvPr>
          <p:cNvSpPr/>
          <p:nvPr/>
        </p:nvSpPr>
        <p:spPr>
          <a:xfrm>
            <a:off x="1977390" y="674370"/>
            <a:ext cx="8012430" cy="4366260"/>
          </a:xfrm>
          <a:custGeom>
            <a:avLst/>
            <a:gdLst>
              <a:gd name="connsiteX0" fmla="*/ 11430 w 8012430"/>
              <a:gd name="connsiteY0" fmla="*/ 0 h 4366260"/>
              <a:gd name="connsiteX1" fmla="*/ 0 w 8012430"/>
              <a:gd name="connsiteY1" fmla="*/ 4366260 h 4366260"/>
              <a:gd name="connsiteX2" fmla="*/ 8012430 w 8012430"/>
              <a:gd name="connsiteY2" fmla="*/ 4354830 h 436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430" h="4366260">
                <a:moveTo>
                  <a:pt x="11430" y="0"/>
                </a:moveTo>
                <a:lnTo>
                  <a:pt x="0" y="4366260"/>
                </a:lnTo>
                <a:lnTo>
                  <a:pt x="8012430" y="435483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987403-7140-FE1E-7727-6BFD80F59B22}"/>
              </a:ext>
            </a:extLst>
          </p:cNvPr>
          <p:cNvSpPr/>
          <p:nvPr/>
        </p:nvSpPr>
        <p:spPr>
          <a:xfrm>
            <a:off x="1578642" y="3405974"/>
            <a:ext cx="1004538" cy="8686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262F12-490C-4EF3-D5E4-F6E4F40F4829}"/>
              </a:ext>
            </a:extLst>
          </p:cNvPr>
          <p:cNvSpPr/>
          <p:nvPr/>
        </p:nvSpPr>
        <p:spPr>
          <a:xfrm>
            <a:off x="9148838" y="1398104"/>
            <a:ext cx="1004538" cy="8686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32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348E0-1415-A14F-66B1-5A108E7D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4" t="41876" r="4938" b="15597"/>
          <a:stretch/>
        </p:blipFill>
        <p:spPr>
          <a:xfrm>
            <a:off x="194310" y="1914525"/>
            <a:ext cx="11302548" cy="4720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D7E29-C854-8B64-B729-6E67B34C5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57" t="42639" r="12288" b="10945"/>
          <a:stretch/>
        </p:blipFill>
        <p:spPr>
          <a:xfrm>
            <a:off x="7052310" y="571500"/>
            <a:ext cx="3817620" cy="20955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094843-80A3-6B76-7F10-534108277615}"/>
              </a:ext>
            </a:extLst>
          </p:cNvPr>
          <p:cNvCxnSpPr/>
          <p:nvPr/>
        </p:nvCxnSpPr>
        <p:spPr>
          <a:xfrm flipV="1">
            <a:off x="7600950" y="674370"/>
            <a:ext cx="0" cy="186309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C855B-EF76-809C-E793-2B9EDB5A8238}"/>
              </a:ext>
            </a:extLst>
          </p:cNvPr>
          <p:cNvSpPr txBox="1"/>
          <p:nvPr/>
        </p:nvSpPr>
        <p:spPr>
          <a:xfrm>
            <a:off x="6783705" y="2794020"/>
            <a:ext cx="163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observer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8425EA0-B4ED-3514-84DD-4E8551B767F9}"/>
              </a:ext>
            </a:extLst>
          </p:cNvPr>
          <p:cNvSpPr/>
          <p:nvPr/>
        </p:nvSpPr>
        <p:spPr>
          <a:xfrm>
            <a:off x="7412355" y="2450767"/>
            <a:ext cx="377190" cy="3791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2DE23-9140-6AAD-9DC3-4010DE23B669}"/>
              </a:ext>
            </a:extLst>
          </p:cNvPr>
          <p:cNvSpPr txBox="1"/>
          <p:nvPr/>
        </p:nvSpPr>
        <p:spPr>
          <a:xfrm>
            <a:off x="5589270" y="6273225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time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F5E61-E6FE-B03E-A78C-4F54086A2A37}"/>
              </a:ext>
            </a:extLst>
          </p:cNvPr>
          <p:cNvSpPr txBox="1"/>
          <p:nvPr/>
        </p:nvSpPr>
        <p:spPr>
          <a:xfrm rot="16200000">
            <a:off x="-642969" y="385587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pressure  </a:t>
            </a:r>
          </a:p>
        </p:txBody>
      </p:sp>
    </p:spTree>
    <p:extLst>
      <p:ext uri="{BB962C8B-B14F-4D97-AF65-F5344CB8AC3E}">
        <p14:creationId xmlns:p14="http://schemas.microsoft.com/office/powerpoint/2010/main" val="1396829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4A1DD1-B408-EB0A-6B35-C1C8F59B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31" t="39561" r="5031" b="15078"/>
          <a:stretch/>
        </p:blipFill>
        <p:spPr>
          <a:xfrm>
            <a:off x="203834" y="857250"/>
            <a:ext cx="11784331" cy="5276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42A0C-88E0-46A4-5E5C-99BCC45D6976}"/>
              </a:ext>
            </a:extLst>
          </p:cNvPr>
          <p:cNvSpPr txBox="1"/>
          <p:nvPr/>
        </p:nvSpPr>
        <p:spPr>
          <a:xfrm>
            <a:off x="925830" y="139460"/>
            <a:ext cx="258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longer time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9B18855-7AEA-7548-5055-CEF0CF10EC01}"/>
              </a:ext>
            </a:extLst>
          </p:cNvPr>
          <p:cNvSpPr/>
          <p:nvPr/>
        </p:nvSpPr>
        <p:spPr>
          <a:xfrm>
            <a:off x="1925955" y="5614340"/>
            <a:ext cx="377190" cy="3791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3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CBFBD-F413-7E9D-30A0-EA0FFE691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63" t="49913" r="4843" b="7645"/>
          <a:stretch/>
        </p:blipFill>
        <p:spPr>
          <a:xfrm>
            <a:off x="560070" y="1055914"/>
            <a:ext cx="11474548" cy="4750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77FEE2-A328-C6C0-28CE-EF3D3FF811E8}"/>
              </a:ext>
            </a:extLst>
          </p:cNvPr>
          <p:cNvSpPr txBox="1"/>
          <p:nvPr/>
        </p:nvSpPr>
        <p:spPr>
          <a:xfrm>
            <a:off x="5943600" y="5514052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C496F-5B63-5FFE-5C22-19242506B679}"/>
              </a:ext>
            </a:extLst>
          </p:cNvPr>
          <p:cNvSpPr txBox="1"/>
          <p:nvPr/>
        </p:nvSpPr>
        <p:spPr>
          <a:xfrm rot="16200000">
            <a:off x="-143856" y="269001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pressure  </a:t>
            </a:r>
          </a:p>
        </p:txBody>
      </p:sp>
    </p:spTree>
    <p:extLst>
      <p:ext uri="{BB962C8B-B14F-4D97-AF65-F5344CB8AC3E}">
        <p14:creationId xmlns:p14="http://schemas.microsoft.com/office/powerpoint/2010/main" val="2727163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A9C48-50D4-8955-F09B-366FB0A0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5" t="37293" r="5032" b="21475"/>
          <a:stretch/>
        </p:blipFill>
        <p:spPr>
          <a:xfrm>
            <a:off x="994410" y="765810"/>
            <a:ext cx="10660070" cy="449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278C3-B919-604B-7486-94FF5C5CD016}"/>
              </a:ext>
            </a:extLst>
          </p:cNvPr>
          <p:cNvSpPr txBox="1"/>
          <p:nvPr/>
        </p:nvSpPr>
        <p:spPr>
          <a:xfrm>
            <a:off x="5383530" y="5354032"/>
            <a:ext cx="20802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frequency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B6996-E6B2-0195-E081-E72A6AA9950C}"/>
              </a:ext>
            </a:extLst>
          </p:cNvPr>
          <p:cNvSpPr txBox="1"/>
          <p:nvPr/>
        </p:nvSpPr>
        <p:spPr>
          <a:xfrm rot="16200000">
            <a:off x="-143856" y="269001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asd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2A800E-32AC-46AC-707C-1AD20E5EC18E}"/>
              </a:ext>
            </a:extLst>
          </p:cNvPr>
          <p:cNvCxnSpPr/>
          <p:nvPr/>
        </p:nvCxnSpPr>
        <p:spPr>
          <a:xfrm>
            <a:off x="9418320" y="552069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7BD12A-DE36-480A-B221-0F82E881E91B}"/>
              </a:ext>
            </a:extLst>
          </p:cNvPr>
          <p:cNvSpPr txBox="1"/>
          <p:nvPr/>
        </p:nvSpPr>
        <p:spPr>
          <a:xfrm>
            <a:off x="9601200" y="5448091"/>
            <a:ext cx="239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modal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frequencies  </a:t>
            </a:r>
          </a:p>
        </p:txBody>
      </p:sp>
    </p:spTree>
    <p:extLst>
      <p:ext uri="{BB962C8B-B14F-4D97-AF65-F5344CB8AC3E}">
        <p14:creationId xmlns:p14="http://schemas.microsoft.com/office/powerpoint/2010/main" val="2616219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A9C48-50D4-8955-F09B-366FB0A0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5" t="37083" r="5032" b="21475"/>
          <a:stretch/>
        </p:blipFill>
        <p:spPr>
          <a:xfrm>
            <a:off x="994410" y="742950"/>
            <a:ext cx="10660070" cy="451485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278C3-B919-604B-7486-94FF5C5CD016}"/>
              </a:ext>
            </a:extLst>
          </p:cNvPr>
          <p:cNvSpPr txBox="1"/>
          <p:nvPr/>
        </p:nvSpPr>
        <p:spPr>
          <a:xfrm>
            <a:off x="5383530" y="5354032"/>
            <a:ext cx="20802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frequency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B6996-E6B2-0195-E081-E72A6AA9950C}"/>
              </a:ext>
            </a:extLst>
          </p:cNvPr>
          <p:cNvSpPr txBox="1"/>
          <p:nvPr/>
        </p:nvSpPr>
        <p:spPr>
          <a:xfrm rot="16200000">
            <a:off x="-143856" y="2690010"/>
            <a:ext cx="19926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asd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2A800E-32AC-46AC-707C-1AD20E5EC18E}"/>
              </a:ext>
            </a:extLst>
          </p:cNvPr>
          <p:cNvCxnSpPr/>
          <p:nvPr/>
        </p:nvCxnSpPr>
        <p:spPr>
          <a:xfrm>
            <a:off x="9418320" y="552069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7BD12A-DE36-480A-B221-0F82E881E91B}"/>
              </a:ext>
            </a:extLst>
          </p:cNvPr>
          <p:cNvSpPr txBox="1"/>
          <p:nvPr/>
        </p:nvSpPr>
        <p:spPr>
          <a:xfrm>
            <a:off x="9601200" y="5448091"/>
            <a:ext cx="239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modal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frequencies  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7328326-43F7-EC7E-A64D-6F6A2FA58BAF}"/>
              </a:ext>
            </a:extLst>
          </p:cNvPr>
          <p:cNvSpPr/>
          <p:nvPr/>
        </p:nvSpPr>
        <p:spPr>
          <a:xfrm rot="20049813">
            <a:off x="2965531" y="614650"/>
            <a:ext cx="1348740" cy="443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A85C0D-731A-72E4-F47E-5900C8B1AA55}"/>
                  </a:ext>
                </a:extLst>
              </p:cNvPr>
              <p:cNvSpPr txBox="1"/>
              <p:nvPr/>
            </p:nvSpPr>
            <p:spPr>
              <a:xfrm>
                <a:off x="4455795" y="217169"/>
                <a:ext cx="328041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strongly excited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A85C0D-731A-72E4-F47E-5900C8B1A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95" y="217169"/>
                <a:ext cx="3280410" cy="584775"/>
              </a:xfrm>
              <a:prstGeom prst="rect">
                <a:avLst/>
              </a:prstGeom>
              <a:blipFill>
                <a:blip r:embed="rId3"/>
                <a:stretch>
                  <a:fillRect t="-12500" r="-9851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CFEDBA-8B46-315E-E549-0113035B558A}"/>
                  </a:ext>
                </a:extLst>
              </p:cNvPr>
              <p:cNvSpPr txBox="1"/>
              <p:nvPr/>
            </p:nvSpPr>
            <p:spPr>
              <a:xfrm>
                <a:off x="2125480" y="5896035"/>
                <a:ext cx="328041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not excited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CFEDBA-8B46-315E-E549-0113035B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480" y="5896035"/>
                <a:ext cx="3280410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Left 7">
            <a:extLst>
              <a:ext uri="{FF2B5EF4-FFF2-40B4-BE49-F238E27FC236}">
                <a16:creationId xmlns:a16="http://schemas.microsoft.com/office/drawing/2014/main" id="{639943B4-92CE-7A4D-16F5-A8C1EEEBE720}"/>
              </a:ext>
            </a:extLst>
          </p:cNvPr>
          <p:cNvSpPr/>
          <p:nvPr/>
        </p:nvSpPr>
        <p:spPr>
          <a:xfrm rot="2534089">
            <a:off x="2099308" y="5167729"/>
            <a:ext cx="1348740" cy="443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3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7F0BB-8BDE-0BF1-E915-475A2A882BBB}"/>
              </a:ext>
            </a:extLst>
          </p:cNvPr>
          <p:cNvSpPr txBox="1"/>
          <p:nvPr/>
        </p:nvSpPr>
        <p:spPr>
          <a:xfrm>
            <a:off x="720090" y="560070"/>
            <a:ext cx="10995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Group 1</a:t>
            </a:r>
          </a:p>
          <a:p>
            <a:endParaRPr lang="en-US" sz="3600" dirty="0"/>
          </a:p>
          <a:p>
            <a:r>
              <a:rPr lang="en-US" sz="3600" dirty="0"/>
              <a:t>experiment with different source locations</a:t>
            </a:r>
          </a:p>
          <a:p>
            <a:endParaRPr lang="en-US" sz="3600" dirty="0"/>
          </a:p>
          <a:p>
            <a:r>
              <a:rPr lang="en-US" sz="3600" dirty="0"/>
              <a:t>can you find locations where a given mode is not excited</a:t>
            </a:r>
          </a:p>
          <a:p>
            <a:endParaRPr lang="en-US" sz="3600" dirty="0"/>
          </a:p>
          <a:p>
            <a:r>
              <a:rPr lang="en-US" sz="3600" dirty="0"/>
              <a:t>can you find interesting patterns, like alternate modes being excited</a:t>
            </a:r>
          </a:p>
        </p:txBody>
      </p:sp>
    </p:spTree>
    <p:extLst>
      <p:ext uri="{BB962C8B-B14F-4D97-AF65-F5344CB8AC3E}">
        <p14:creationId xmlns:p14="http://schemas.microsoft.com/office/powerpoint/2010/main" val="3387886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7F0BB-8BDE-0BF1-E915-475A2A882BBB}"/>
              </a:ext>
            </a:extLst>
          </p:cNvPr>
          <p:cNvSpPr txBox="1"/>
          <p:nvPr/>
        </p:nvSpPr>
        <p:spPr>
          <a:xfrm>
            <a:off x="720090" y="560070"/>
            <a:ext cx="11304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Group 2</a:t>
            </a:r>
          </a:p>
          <a:p>
            <a:endParaRPr lang="en-US" sz="3600" dirty="0"/>
          </a:p>
          <a:p>
            <a:r>
              <a:rPr lang="en-US" sz="3600" dirty="0"/>
              <a:t>experiment with different observer locations</a:t>
            </a:r>
          </a:p>
          <a:p>
            <a:endParaRPr lang="en-US" sz="3600" dirty="0"/>
          </a:p>
          <a:p>
            <a:r>
              <a:rPr lang="en-US" sz="3600" dirty="0"/>
              <a:t>can you find locations where a given mode is not excited</a:t>
            </a:r>
          </a:p>
          <a:p>
            <a:endParaRPr lang="en-US" sz="3600" dirty="0"/>
          </a:p>
          <a:p>
            <a:r>
              <a:rPr lang="en-US" sz="3600" dirty="0"/>
              <a:t>can you find interesting patterns, like alternate modes being excited</a:t>
            </a:r>
          </a:p>
        </p:txBody>
      </p:sp>
    </p:spTree>
    <p:extLst>
      <p:ext uri="{BB962C8B-B14F-4D97-AF65-F5344CB8AC3E}">
        <p14:creationId xmlns:p14="http://schemas.microsoft.com/office/powerpoint/2010/main" val="388429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F1041-D825-CAF2-FF6E-1696347A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42875"/>
            <a:ext cx="10953750" cy="6572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7E02E-AA5F-B6C5-172E-181DD633AB48}"/>
              </a:ext>
            </a:extLst>
          </p:cNvPr>
          <p:cNvSpPr txBox="1"/>
          <p:nvPr/>
        </p:nvSpPr>
        <p:spPr>
          <a:xfrm>
            <a:off x="4729012" y="895751"/>
            <a:ext cx="628351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PSD of one continuously-played pipe</a:t>
            </a:r>
          </a:p>
        </p:txBody>
      </p:sp>
    </p:spTree>
    <p:extLst>
      <p:ext uri="{BB962C8B-B14F-4D97-AF65-F5344CB8AC3E}">
        <p14:creationId xmlns:p14="http://schemas.microsoft.com/office/powerpoint/2010/main" val="558751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7F0BB-8BDE-0BF1-E915-475A2A882BBB}"/>
              </a:ext>
            </a:extLst>
          </p:cNvPr>
          <p:cNvSpPr txBox="1"/>
          <p:nvPr/>
        </p:nvSpPr>
        <p:spPr>
          <a:xfrm>
            <a:off x="720090" y="560070"/>
            <a:ext cx="11304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Group 3</a:t>
            </a:r>
          </a:p>
          <a:p>
            <a:endParaRPr lang="en-US" sz="3600" dirty="0"/>
          </a:p>
          <a:p>
            <a:r>
              <a:rPr lang="en-US" sz="3600" dirty="0"/>
              <a:t>experiment with making the source increasingly wider, try moving the source location around, too</a:t>
            </a:r>
          </a:p>
          <a:p>
            <a:endParaRPr lang="en-US" sz="3600" dirty="0"/>
          </a:p>
          <a:p>
            <a:r>
              <a:rPr lang="en-US" sz="3600" dirty="0"/>
              <a:t>how is the pressure field affected?</a:t>
            </a:r>
          </a:p>
          <a:p>
            <a:endParaRPr lang="en-US" sz="3600" dirty="0"/>
          </a:p>
          <a:p>
            <a:r>
              <a:rPr lang="en-US" sz="3600" dirty="0"/>
              <a:t>What happens to the ASD?</a:t>
            </a:r>
          </a:p>
          <a:p>
            <a:endParaRPr lang="en-US" sz="3600" dirty="0"/>
          </a:p>
          <a:p>
            <a:r>
              <a:rPr lang="en-US" sz="3600" dirty="0"/>
              <a:t>What are the fewest modes you can excite?</a:t>
            </a:r>
          </a:p>
        </p:txBody>
      </p:sp>
    </p:spTree>
    <p:extLst>
      <p:ext uri="{BB962C8B-B14F-4D97-AF65-F5344CB8AC3E}">
        <p14:creationId xmlns:p14="http://schemas.microsoft.com/office/powerpoint/2010/main" val="64723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E32E88-FE29-2096-E070-66EB15ECE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11" y="528209"/>
            <a:ext cx="10226866" cy="6329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6B175-D872-0560-9419-8D5214272A76}"/>
              </a:ext>
            </a:extLst>
          </p:cNvPr>
          <p:cNvSpPr txBox="1"/>
          <p:nvPr/>
        </p:nvSpPr>
        <p:spPr>
          <a:xfrm>
            <a:off x="1347537" y="0"/>
            <a:ext cx="99140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PSD of bell</a:t>
            </a:r>
          </a:p>
        </p:txBody>
      </p:sp>
    </p:spTree>
    <p:extLst>
      <p:ext uri="{BB962C8B-B14F-4D97-AF65-F5344CB8AC3E}">
        <p14:creationId xmlns:p14="http://schemas.microsoft.com/office/powerpoint/2010/main" val="392610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90212-8295-A526-985D-B6856BC7D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351279"/>
            <a:ext cx="11748770" cy="4871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11EA2-4996-7DA1-3380-8C7312F82689}"/>
              </a:ext>
            </a:extLst>
          </p:cNvPr>
          <p:cNvSpPr txBox="1"/>
          <p:nvPr/>
        </p:nvSpPr>
        <p:spPr>
          <a:xfrm>
            <a:off x="2004461" y="97089"/>
            <a:ext cx="857129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PSD of ground motion at one observer on the earth’s surface after a very large earthquake</a:t>
            </a:r>
          </a:p>
        </p:txBody>
      </p:sp>
    </p:spTree>
    <p:extLst>
      <p:ext uri="{BB962C8B-B14F-4D97-AF65-F5344CB8AC3E}">
        <p14:creationId xmlns:p14="http://schemas.microsoft.com/office/powerpoint/2010/main" val="186566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ylinder 3">
            <a:extLst>
              <a:ext uri="{FF2B5EF4-FFF2-40B4-BE49-F238E27FC236}">
                <a16:creationId xmlns:a16="http://schemas.microsoft.com/office/drawing/2014/main" id="{DB40A127-CA3B-4A50-26C3-20D6A30FA4F9}"/>
              </a:ext>
            </a:extLst>
          </p:cNvPr>
          <p:cNvSpPr/>
          <p:nvPr/>
        </p:nvSpPr>
        <p:spPr>
          <a:xfrm rot="5400000">
            <a:off x="5531519" y="-1645318"/>
            <a:ext cx="794084" cy="876500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/>
              <p:nvPr/>
            </p:nvSpPr>
            <p:spPr>
              <a:xfrm>
                <a:off x="10017304" y="3101913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D27A5A-188C-E9E2-2B0D-F882C7B9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304" y="3101913"/>
                <a:ext cx="50404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/>
              <p:nvPr/>
            </p:nvSpPr>
            <p:spPr>
              <a:xfrm>
                <a:off x="685244" y="207778"/>
                <a:ext cx="7833042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pressure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in organ pipe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pipe open at both ends, no forces</a:t>
                </a:r>
              </a:p>
              <a:p>
                <a:r>
                  <a:rPr lang="en-US" sz="3200" dirty="0"/>
                  <a:t>air of uniform compressibility </a:t>
                </a:r>
                <a:r>
                  <a:rPr lang="el-G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density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EF76D-F202-ACCE-958E-A9D350BA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" y="207778"/>
                <a:ext cx="7833042" cy="1569660"/>
              </a:xfrm>
              <a:prstGeom prst="rect">
                <a:avLst/>
              </a:prstGeom>
              <a:blipFill>
                <a:blip r:embed="rId3"/>
                <a:stretch>
                  <a:fillRect l="-1946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/>
              <p:nvPr/>
            </p:nvSpPr>
            <p:spPr>
              <a:xfrm>
                <a:off x="3003253" y="4239148"/>
                <a:ext cx="6412846" cy="1339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4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3374C-C534-8C76-0EE6-D18A1D51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53" y="4239148"/>
                <a:ext cx="6412846" cy="1339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5867A61-4DE1-1407-905C-8A905FF3CD67}"/>
              </a:ext>
            </a:extLst>
          </p:cNvPr>
          <p:cNvSpPr txBox="1"/>
          <p:nvPr/>
        </p:nvSpPr>
        <p:spPr>
          <a:xfrm>
            <a:off x="500513" y="10522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188496-C411-23E8-24AD-061DC75C2840}"/>
                  </a:ext>
                </a:extLst>
              </p:cNvPr>
              <p:cNvSpPr txBox="1"/>
              <p:nvPr/>
            </p:nvSpPr>
            <p:spPr>
              <a:xfrm>
                <a:off x="22081" y="3654373"/>
                <a:ext cx="26065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188496-C411-23E8-24AD-061DC75C2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1" y="3654373"/>
                <a:ext cx="26065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2865E0-06D6-452B-36DA-BACC1D8E07C1}"/>
                  </a:ext>
                </a:extLst>
              </p:cNvPr>
              <p:cNvSpPr txBox="1"/>
              <p:nvPr/>
            </p:nvSpPr>
            <p:spPr>
              <a:xfrm>
                <a:off x="9416099" y="3531270"/>
                <a:ext cx="26053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2865E0-06D6-452B-36DA-BACC1D8E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099" y="3531270"/>
                <a:ext cx="260532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E9B1E-21BF-4E6F-CC77-DF3BAAC15C8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546057" y="2737186"/>
            <a:ext cx="9689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/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658BE-E7B3-5C2E-C83D-5466EFBE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690" y="2453207"/>
                <a:ext cx="50404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7E7F2D-B5D0-63B9-69BF-46CCD48B8E22}"/>
                  </a:ext>
                </a:extLst>
              </p:cNvPr>
              <p:cNvSpPr txBox="1"/>
              <p:nvPr/>
            </p:nvSpPr>
            <p:spPr>
              <a:xfrm>
                <a:off x="3123569" y="5943534"/>
                <a:ext cx="5626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/>
                  <a:t>initial condition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7E7F2D-B5D0-63B9-69BF-46CCD48B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69" y="5943534"/>
                <a:ext cx="5626284" cy="584775"/>
              </a:xfrm>
              <a:prstGeom prst="rect">
                <a:avLst/>
              </a:prstGeom>
              <a:blipFill>
                <a:blip r:embed="rId8"/>
                <a:stretch>
                  <a:fillRect l="-270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57D8DC-E526-6485-C66B-09C073CD1F24}"/>
                  </a:ext>
                </a:extLst>
              </p:cNvPr>
              <p:cNvSpPr txBox="1"/>
              <p:nvPr/>
            </p:nvSpPr>
            <p:spPr>
              <a:xfrm>
                <a:off x="1429275" y="3145999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57D8DC-E526-6485-C66B-09C073CD1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75" y="3145999"/>
                <a:ext cx="5052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85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1E545-A32D-8742-06E3-33BC5AD8D05F}"/>
              </a:ext>
            </a:extLst>
          </p:cNvPr>
          <p:cNvSpPr txBox="1"/>
          <p:nvPr/>
        </p:nvSpPr>
        <p:spPr>
          <a:xfrm>
            <a:off x="3281631" y="929673"/>
            <a:ext cx="5110502" cy="20621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MODE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spatial pattern of pressure</a:t>
            </a:r>
          </a:p>
          <a:p>
            <a:pPr algn="ctr"/>
            <a:r>
              <a:rPr lang="en-US" sz="3200" dirty="0"/>
              <a:t>with sinusoidal time variation</a:t>
            </a:r>
          </a:p>
        </p:txBody>
      </p:sp>
    </p:spTree>
    <p:extLst>
      <p:ext uri="{BB962C8B-B14F-4D97-AF65-F5344CB8AC3E}">
        <p14:creationId xmlns:p14="http://schemas.microsoft.com/office/powerpoint/2010/main" val="38750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1509</Words>
  <Application>Microsoft Office PowerPoint</Application>
  <PresentationFormat>Widescreen</PresentationFormat>
  <Paragraphs>341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79</cp:revision>
  <dcterms:created xsi:type="dcterms:W3CDTF">2023-10-13T16:14:50Z</dcterms:created>
  <dcterms:modified xsi:type="dcterms:W3CDTF">2023-12-05T22:01:04Z</dcterms:modified>
</cp:coreProperties>
</file>