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518" r:id="rId3"/>
    <p:sldId id="559" r:id="rId4"/>
    <p:sldId id="571" r:id="rId5"/>
    <p:sldId id="572" r:id="rId6"/>
    <p:sldId id="573" r:id="rId7"/>
    <p:sldId id="574" r:id="rId8"/>
    <p:sldId id="521" r:id="rId9"/>
    <p:sldId id="570" r:id="rId10"/>
    <p:sldId id="576" r:id="rId11"/>
    <p:sldId id="524" r:id="rId12"/>
    <p:sldId id="575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584" r:id="rId21"/>
    <p:sldId id="585" r:id="rId22"/>
    <p:sldId id="587" r:id="rId23"/>
    <p:sldId id="586" r:id="rId24"/>
    <p:sldId id="588" r:id="rId25"/>
    <p:sldId id="589" r:id="rId26"/>
    <p:sldId id="590" r:id="rId27"/>
    <p:sldId id="591" r:id="rId28"/>
    <p:sldId id="595" r:id="rId29"/>
    <p:sldId id="596" r:id="rId30"/>
    <p:sldId id="600" r:id="rId31"/>
    <p:sldId id="592" r:id="rId32"/>
    <p:sldId id="593" r:id="rId33"/>
    <p:sldId id="534" r:id="rId34"/>
    <p:sldId id="594" r:id="rId35"/>
    <p:sldId id="602" r:id="rId36"/>
    <p:sldId id="601" r:id="rId37"/>
    <p:sldId id="603" r:id="rId38"/>
    <p:sldId id="604" r:id="rId39"/>
    <p:sldId id="597" r:id="rId40"/>
    <p:sldId id="605" r:id="rId41"/>
    <p:sldId id="608" r:id="rId42"/>
    <p:sldId id="609" r:id="rId43"/>
    <p:sldId id="610" r:id="rId44"/>
    <p:sldId id="607" r:id="rId45"/>
    <p:sldId id="611" r:id="rId46"/>
    <p:sldId id="552" r:id="rId47"/>
    <p:sldId id="612" r:id="rId48"/>
    <p:sldId id="613" r:id="rId49"/>
    <p:sldId id="614" r:id="rId50"/>
    <p:sldId id="553" r:id="rId51"/>
    <p:sldId id="617" r:id="rId52"/>
    <p:sldId id="618" r:id="rId53"/>
    <p:sldId id="615" r:id="rId54"/>
    <p:sldId id="619" r:id="rId55"/>
    <p:sldId id="599" r:id="rId56"/>
    <p:sldId id="620" r:id="rId57"/>
    <p:sldId id="621" r:id="rId58"/>
    <p:sldId id="598" r:id="rId59"/>
    <p:sldId id="622" r:id="rId60"/>
    <p:sldId id="627" r:id="rId61"/>
    <p:sldId id="628" r:id="rId62"/>
    <p:sldId id="624" r:id="rId63"/>
    <p:sldId id="629" r:id="rId64"/>
    <p:sldId id="630" r:id="rId65"/>
    <p:sldId id="631" r:id="rId66"/>
    <p:sldId id="554" r:id="rId67"/>
    <p:sldId id="632" r:id="rId68"/>
    <p:sldId id="633" r:id="rId69"/>
    <p:sldId id="639" r:id="rId70"/>
    <p:sldId id="634" r:id="rId71"/>
    <p:sldId id="635" r:id="rId72"/>
    <p:sldId id="636" r:id="rId73"/>
    <p:sldId id="637" r:id="rId74"/>
    <p:sldId id="638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7" autoAdjust="0"/>
    <p:restoredTop sz="86376" autoAdjust="0"/>
  </p:normalViewPr>
  <p:slideViewPr>
    <p:cSldViewPr snapToGrid="0">
      <p:cViewPr varScale="1">
        <p:scale>
          <a:sx n="57" d="100"/>
          <a:sy n="57" d="100"/>
        </p:scale>
        <p:origin x="9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9A8DE-9D9C-4C99-A102-396ACD540F7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71043-8DF1-4871-A3DC-820FFF21B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3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0D91-A479-5222-7585-AE48F33CF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D4CC4-F6E8-9AD5-FFAF-CA63470BC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617C0-AEAB-CD5A-1403-531F6CFC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06E6-3CB6-49B9-A981-7D98574D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67CD9-1E3B-CF29-6D80-454B19D9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0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11043-F92D-DB42-2554-43EBEEFC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FCA3B-D39C-6525-2419-3198DE5D7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74B3-E579-36BB-04E2-457E3D9D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5CE86-BB85-C129-4C86-51935B75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7A1A-0E66-FBBD-4D03-91A93C48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7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3C0C4-3869-F518-8BBE-A2850A026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74ABF-8E23-7C10-54A5-5F6384E4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FDDE-FDFB-5A23-B87F-8980B63E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F473D-7891-5072-0E00-39D75F73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B5467-C466-5EFD-C96C-A7266F6D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5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7C65-71A2-878F-3E0A-E2FB2E6E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78FD4-87EF-F808-0058-93A391BD2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5D37B-53A9-31E0-09F3-3E8A0499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999BA-9DE1-7C5E-C9FF-A344692B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3B5DD-E983-99FD-623F-F9E33512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9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C9D9-2205-D701-5C00-AA5A44AA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67143-5919-CE6E-E422-DD503CF2A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18501-4F70-2F35-0F7D-F141BB65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BDA1E-9922-E0E4-53FE-0EEE347F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A6B5B-3FD0-0B0B-E58E-97B315C0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9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9AFB-D4BF-0F77-94B6-A4A6088F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0E7CA-482D-0FBB-E15B-2122C1DEF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B0E23-A188-4A52-04E8-E049F6F2D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14CCC-0586-DDA1-DB7E-6BE597AA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DE815-FB52-3DFD-133E-6811AAF3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94B6E-342E-4E53-07A0-732BCA06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37C0-4901-56F7-2DC9-210D0210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7D6B1-A1AD-8653-E6B0-8211DCC6C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9368E-40D2-B1E0-283E-00872A989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3C6FE-4710-0EE6-0AE5-4CCDD0339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C4E302-B9BD-20D4-0081-497759E6A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0B876-AF1F-F5E2-CBC1-366A904EF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1FCF6-56AE-F672-3794-65D03408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A27D6-5803-2509-4C37-BA353517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6931-26DE-114B-F9D3-1A5F1599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8B325-0FEB-0C6D-AE91-66E4722A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7D8F5-BC51-AD50-05C7-4DD795AF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30860-5578-47F7-6DD4-877F2CBA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8ECE9-736E-DCE6-7A4E-8CD7BF01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134B0-D436-07A1-6E4A-484C8A0D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430C1-9F61-7C29-5340-808ABD80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3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5EB0F-A49B-0A7E-C516-3F2C934E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C557-3E87-595B-6960-0B9815D88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A0C21-5BCE-8EFF-FD0A-3ECEA8A2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462A4-20DF-938C-5914-2F0137EA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437CE-56B4-3164-26D1-EAC43644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FD9E9-E2B5-A0FB-2DCC-148B0326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8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7C8A-B99D-0E47-30E6-B03A91741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CC987-AC26-1D86-B8A4-A30FB596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E8AB3-83B7-ABC2-558F-E2CE56552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D908E-9F4B-1693-7FEB-7EDB5BCC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281AA-D4E2-E0C2-9D47-92A64244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6DAED-045E-D3B0-D809-413B94D9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5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40F9BC-CF58-DC22-32DB-C8ED69C0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EC15F-20A7-D0BA-C18C-03EB356F5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8C2D-86A5-3526-C38F-904E606B7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AB0CD-5079-4FF0-87B0-4778CB46731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0F4E-027A-968C-96D4-9D24FEC0B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3BE93-BFD3-DF0A-FB6D-97BC3C74E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0.png"/><Relationship Id="rId4" Type="http://schemas.openxmlformats.org/officeDocument/2006/relationships/image" Target="../media/image860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AB23CB-46B8-3450-A01C-7841B2B59C5F}"/>
              </a:ext>
            </a:extLst>
          </p:cNvPr>
          <p:cNvSpPr txBox="1"/>
          <p:nvPr/>
        </p:nvSpPr>
        <p:spPr>
          <a:xfrm>
            <a:off x="786580" y="1799303"/>
            <a:ext cx="10795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2023 EESC W3400</a:t>
            </a:r>
          </a:p>
          <a:p>
            <a:pPr algn="ctr"/>
            <a:r>
              <a:rPr lang="en-US" sz="2800" b="1" dirty="0" err="1"/>
              <a:t>Lec</a:t>
            </a:r>
            <a:r>
              <a:rPr lang="en-US" sz="2800" b="1" dirty="0"/>
              <a:t> 19: Vibration of 2D finite bodies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Computational Earth Science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Bill Menke, Instructor</a:t>
            </a:r>
          </a:p>
          <a:p>
            <a:pPr algn="ctr"/>
            <a:r>
              <a:rPr lang="en-US" sz="2800" dirty="0"/>
              <a:t>Emily Glazer, Teaching Assistant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TR 2:40 – 3:55</a:t>
            </a:r>
          </a:p>
        </p:txBody>
      </p:sp>
    </p:spTree>
    <p:extLst>
      <p:ext uri="{BB962C8B-B14F-4D97-AF65-F5344CB8AC3E}">
        <p14:creationId xmlns:p14="http://schemas.microsoft.com/office/powerpoint/2010/main" val="183380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5C3CCA-CE4E-4761-C66E-C80F3EAA80FD}"/>
              </a:ext>
            </a:extLst>
          </p:cNvPr>
          <p:cNvSpPr/>
          <p:nvPr/>
        </p:nvSpPr>
        <p:spPr>
          <a:xfrm rot="11220519" flipH="1">
            <a:off x="926689" y="723775"/>
            <a:ext cx="3099061" cy="2777996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  <a:gd name="connsiteX0" fmla="*/ 0 w 4671869"/>
              <a:gd name="connsiteY0" fmla="*/ 91934 h 3201163"/>
              <a:gd name="connsiteX1" fmla="*/ 4205018 w 4671869"/>
              <a:gd name="connsiteY1" fmla="*/ 537973 h 3201163"/>
              <a:gd name="connsiteX2" fmla="*/ 4433618 w 4671869"/>
              <a:gd name="connsiteY2" fmla="*/ 3201163 h 32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1869" h="3201163">
                <a:moveTo>
                  <a:pt x="0" y="91934"/>
                </a:moveTo>
                <a:cubicBezTo>
                  <a:pt x="1643062" y="-144286"/>
                  <a:pt x="3502073" y="99823"/>
                  <a:pt x="4205018" y="537973"/>
                </a:cubicBezTo>
                <a:cubicBezTo>
                  <a:pt x="4907963" y="976123"/>
                  <a:pt x="4670790" y="2088643"/>
                  <a:pt x="4433618" y="3201163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4EC29B-387B-D324-CF2C-A6AEF75DDB62}"/>
              </a:ext>
            </a:extLst>
          </p:cNvPr>
          <p:cNvSpPr/>
          <p:nvPr/>
        </p:nvSpPr>
        <p:spPr>
          <a:xfrm rot="10478878" flipH="1">
            <a:off x="967850" y="957086"/>
            <a:ext cx="1996209" cy="1174495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E1B1F-082B-DF30-2A1A-95F25C048DE1}"/>
              </a:ext>
            </a:extLst>
          </p:cNvPr>
          <p:cNvSpPr txBox="1"/>
          <p:nvPr/>
        </p:nvSpPr>
        <p:spPr>
          <a:xfrm>
            <a:off x="386079" y="1544333"/>
            <a:ext cx="1855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pattern in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8440B-C6B5-311F-61B8-98CB5F800CB5}"/>
              </a:ext>
            </a:extLst>
          </p:cNvPr>
          <p:cNvSpPr txBox="1"/>
          <p:nvPr/>
        </p:nvSpPr>
        <p:spPr>
          <a:xfrm>
            <a:off x="386079" y="2705049"/>
            <a:ext cx="1861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pattern in 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C7C48A4-C1CF-B462-3486-CF120742AAE1}"/>
              </a:ext>
            </a:extLst>
          </p:cNvPr>
          <p:cNvSpPr/>
          <p:nvPr/>
        </p:nvSpPr>
        <p:spPr>
          <a:xfrm rot="10379481">
            <a:off x="4751380" y="655847"/>
            <a:ext cx="3099061" cy="2777996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  <a:gd name="connsiteX0" fmla="*/ 0 w 4671869"/>
              <a:gd name="connsiteY0" fmla="*/ 91934 h 3201163"/>
              <a:gd name="connsiteX1" fmla="*/ 4205018 w 4671869"/>
              <a:gd name="connsiteY1" fmla="*/ 537973 h 3201163"/>
              <a:gd name="connsiteX2" fmla="*/ 4433618 w 4671869"/>
              <a:gd name="connsiteY2" fmla="*/ 3201163 h 32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1869" h="3201163">
                <a:moveTo>
                  <a:pt x="0" y="91934"/>
                </a:moveTo>
                <a:cubicBezTo>
                  <a:pt x="1643062" y="-144286"/>
                  <a:pt x="3502073" y="99823"/>
                  <a:pt x="4205018" y="537973"/>
                </a:cubicBezTo>
                <a:cubicBezTo>
                  <a:pt x="4907963" y="976123"/>
                  <a:pt x="4670790" y="2088643"/>
                  <a:pt x="4433618" y="3201163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03BC1-D237-54AC-6532-AAC99CBD45C5}"/>
              </a:ext>
            </a:extLst>
          </p:cNvPr>
          <p:cNvSpPr txBox="1"/>
          <p:nvPr/>
        </p:nvSpPr>
        <p:spPr>
          <a:xfrm>
            <a:off x="6569748" y="2610654"/>
            <a:ext cx="269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sinusoid in time t</a:t>
            </a:r>
          </a:p>
        </p:txBody>
      </p:sp>
    </p:spTree>
    <p:extLst>
      <p:ext uri="{BB962C8B-B14F-4D97-AF65-F5344CB8AC3E}">
        <p14:creationId xmlns:p14="http://schemas.microsoft.com/office/powerpoint/2010/main" val="114149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60519-6845-6031-43D4-DB7678CD5E1D}"/>
                  </a:ext>
                </a:extLst>
              </p:cNvPr>
              <p:cNvSpPr txBox="1"/>
              <p:nvPr/>
            </p:nvSpPr>
            <p:spPr>
              <a:xfrm>
                <a:off x="0" y="511143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60519-6845-6031-43D4-DB7678CD5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1143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5C3CCA-CE4E-4761-C66E-C80F3EAA80FD}"/>
              </a:ext>
            </a:extLst>
          </p:cNvPr>
          <p:cNvSpPr/>
          <p:nvPr/>
        </p:nvSpPr>
        <p:spPr>
          <a:xfrm rot="485604">
            <a:off x="6444284" y="3137216"/>
            <a:ext cx="2955813" cy="1454256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4EC29B-387B-D324-CF2C-A6AEF75DDB62}"/>
              </a:ext>
            </a:extLst>
          </p:cNvPr>
          <p:cNvSpPr/>
          <p:nvPr/>
        </p:nvSpPr>
        <p:spPr>
          <a:xfrm rot="485604">
            <a:off x="724010" y="931764"/>
            <a:ext cx="1996209" cy="1174495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E35FAA6-5BC6-F310-AB41-A84C7E08DA34}"/>
              </a:ext>
            </a:extLst>
          </p:cNvPr>
          <p:cNvSpPr/>
          <p:nvPr/>
        </p:nvSpPr>
        <p:spPr>
          <a:xfrm rot="485604">
            <a:off x="734491" y="1074014"/>
            <a:ext cx="4080017" cy="878171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37A8C4-688E-2307-3C4D-1D92CC444C54}"/>
                  </a:ext>
                </a:extLst>
              </p:cNvPr>
              <p:cNvSpPr txBox="1"/>
              <p:nvPr/>
            </p:nvSpPr>
            <p:spPr>
              <a:xfrm>
                <a:off x="1087163" y="2235019"/>
                <a:ext cx="5249770" cy="1395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37A8C4-688E-2307-3C4D-1D92CC444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63" y="2235019"/>
                <a:ext cx="5249770" cy="1395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79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813869" y="3429000"/>
                <a:ext cx="9315499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69" y="3429000"/>
                <a:ext cx="9315499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41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582863" y="3486598"/>
                <a:ext cx="8978355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63" y="3486598"/>
                <a:ext cx="8978355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E4610C4-C3ED-71B9-1FB8-2E86F410D47C}"/>
              </a:ext>
            </a:extLst>
          </p:cNvPr>
          <p:cNvSpPr txBox="1"/>
          <p:nvPr/>
        </p:nvSpPr>
        <p:spPr>
          <a:xfrm>
            <a:off x="241673" y="5094927"/>
            <a:ext cx="1978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constant</a:t>
            </a:r>
          </a:p>
        </p:txBody>
      </p:sp>
    </p:spTree>
    <p:extLst>
      <p:ext uri="{BB962C8B-B14F-4D97-AF65-F5344CB8AC3E}">
        <p14:creationId xmlns:p14="http://schemas.microsoft.com/office/powerpoint/2010/main" val="422471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8978355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8978355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E4610C4-C3ED-71B9-1FB8-2E86F410D47C}"/>
              </a:ext>
            </a:extLst>
          </p:cNvPr>
          <p:cNvSpPr txBox="1"/>
          <p:nvPr/>
        </p:nvSpPr>
        <p:spPr>
          <a:xfrm>
            <a:off x="241673" y="5094927"/>
            <a:ext cx="1978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constant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A5EA0-9CED-C2B6-5C2E-EC99C09D4CA9}"/>
              </a:ext>
            </a:extLst>
          </p:cNvPr>
          <p:cNvSpPr txBox="1"/>
          <p:nvPr/>
        </p:nvSpPr>
        <p:spPr>
          <a:xfrm>
            <a:off x="3743738" y="4919944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331A3-A757-16E4-8C56-D0390CF60109}"/>
              </a:ext>
            </a:extLst>
          </p:cNvPr>
          <p:cNvSpPr txBox="1"/>
          <p:nvPr/>
        </p:nvSpPr>
        <p:spPr>
          <a:xfrm>
            <a:off x="8853148" y="4919008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</p:spTree>
    <p:extLst>
      <p:ext uri="{BB962C8B-B14F-4D97-AF65-F5344CB8AC3E}">
        <p14:creationId xmlns:p14="http://schemas.microsoft.com/office/powerpoint/2010/main" val="304694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3237968" y="3317222"/>
                <a:ext cx="4845493" cy="133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968" y="3317222"/>
                <a:ext cx="4845493" cy="13392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DA5EA0-9CED-C2B6-5C2E-EC99C09D4CA9}"/>
              </a:ext>
            </a:extLst>
          </p:cNvPr>
          <p:cNvSpPr txBox="1"/>
          <p:nvPr/>
        </p:nvSpPr>
        <p:spPr>
          <a:xfrm>
            <a:off x="3743738" y="4919944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5331A3-A757-16E4-8C56-D0390CF60109}"/>
                  </a:ext>
                </a:extLst>
              </p:cNvPr>
              <p:cNvSpPr txBox="1"/>
              <p:nvPr/>
            </p:nvSpPr>
            <p:spPr>
              <a:xfrm>
                <a:off x="7581827" y="4793879"/>
                <a:ext cx="235378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</a:rPr>
                  <a:t>call the constant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5331A3-A757-16E4-8C56-D0390CF60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827" y="4793879"/>
                <a:ext cx="2353784" cy="1938992"/>
              </a:xfrm>
              <a:prstGeom prst="rect">
                <a:avLst/>
              </a:prstGeom>
              <a:blipFill>
                <a:blip r:embed="rId5"/>
                <a:stretch>
                  <a:fillRect l="-9326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98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/>
              <p:nvPr/>
            </p:nvSpPr>
            <p:spPr>
              <a:xfrm>
                <a:off x="456267" y="439268"/>
                <a:ext cx="4840491" cy="133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67" y="439268"/>
                <a:ext cx="4840491" cy="1339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/>
              <p:nvPr/>
            </p:nvSpPr>
            <p:spPr>
              <a:xfrm>
                <a:off x="2726225" y="2584096"/>
                <a:ext cx="4760021" cy="12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225" y="2584096"/>
                <a:ext cx="4760021" cy="1235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343720" y="4634548"/>
                <a:ext cx="39348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720" y="4634548"/>
                <a:ext cx="3934860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484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45564" y="457184"/>
                <a:ext cx="39348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64" y="457184"/>
                <a:ext cx="3934860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B73D395-74F6-5932-1471-7DE43724F424}"/>
              </a:ext>
            </a:extLst>
          </p:cNvPr>
          <p:cNvSpPr txBox="1"/>
          <p:nvPr/>
        </p:nvSpPr>
        <p:spPr>
          <a:xfrm>
            <a:off x="645564" y="1628104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boundary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/>
              <p:nvPr/>
            </p:nvSpPr>
            <p:spPr>
              <a:xfrm>
                <a:off x="720962" y="2583580"/>
                <a:ext cx="32694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2583580"/>
                <a:ext cx="3269485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5AF5F40-840A-479B-084C-A31FF540DA31}"/>
              </a:ext>
            </a:extLst>
          </p:cNvPr>
          <p:cNvSpPr txBox="1"/>
          <p:nvPr/>
        </p:nvSpPr>
        <p:spPr>
          <a:xfrm>
            <a:off x="4455564" y="2491247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always satisfied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/>
              <p:nvPr/>
            </p:nvSpPr>
            <p:spPr>
              <a:xfrm>
                <a:off x="720962" y="3709401"/>
                <a:ext cx="32687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3709401"/>
                <a:ext cx="3268780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/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satisfied only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blipFill>
                <a:blip r:embed="rId5"/>
                <a:stretch>
                  <a:fillRect l="-3422" t="-3333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/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and integer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blipFill>
                <a:blip r:embed="rId6"/>
                <a:stretch>
                  <a:fillRect l="-332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46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E4610C4-C3ED-71B9-1FB8-2E86F410D47C}"/>
              </a:ext>
            </a:extLst>
          </p:cNvPr>
          <p:cNvSpPr txBox="1"/>
          <p:nvPr/>
        </p:nvSpPr>
        <p:spPr>
          <a:xfrm>
            <a:off x="241673" y="5094927"/>
            <a:ext cx="1978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constant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A5EA0-9CED-C2B6-5C2E-EC99C09D4CA9}"/>
              </a:ext>
            </a:extLst>
          </p:cNvPr>
          <p:cNvSpPr txBox="1"/>
          <p:nvPr/>
        </p:nvSpPr>
        <p:spPr>
          <a:xfrm>
            <a:off x="3743738" y="4919944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331A3-A757-16E4-8C56-D0390CF60109}"/>
              </a:ext>
            </a:extLst>
          </p:cNvPr>
          <p:cNvSpPr txBox="1"/>
          <p:nvPr/>
        </p:nvSpPr>
        <p:spPr>
          <a:xfrm>
            <a:off x="8853148" y="4919008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</p:spTree>
    <p:extLst>
      <p:ext uri="{BB962C8B-B14F-4D97-AF65-F5344CB8AC3E}">
        <p14:creationId xmlns:p14="http://schemas.microsoft.com/office/powerpoint/2010/main" val="2021321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5883922" y="3429000"/>
                <a:ext cx="5077480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922" y="3429000"/>
                <a:ext cx="5077480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5331A3-A757-16E4-8C56-D0390CF60109}"/>
              </a:ext>
            </a:extLst>
          </p:cNvPr>
          <p:cNvSpPr txBox="1"/>
          <p:nvPr/>
        </p:nvSpPr>
        <p:spPr>
          <a:xfrm>
            <a:off x="6444461" y="4833317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CC7B0E-8687-2FBB-8CA5-579EE70EDA37}"/>
                  </a:ext>
                </a:extLst>
              </p:cNvPr>
              <p:cNvSpPr txBox="1"/>
              <p:nvPr/>
            </p:nvSpPr>
            <p:spPr>
              <a:xfrm>
                <a:off x="9632008" y="4818993"/>
                <a:ext cx="2353784" cy="200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</a:rPr>
                  <a:t>call the constant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CC7B0E-8687-2FBB-8CA5-579EE70ED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008" y="4818993"/>
                <a:ext cx="2353784" cy="2000035"/>
              </a:xfrm>
              <a:prstGeom prst="rect">
                <a:avLst/>
              </a:prstGeom>
              <a:blipFill>
                <a:blip r:embed="rId5"/>
                <a:stretch>
                  <a:fillRect l="-9067" t="-5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79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AB23CB-46B8-3450-A01C-7841B2B59C5F}"/>
              </a:ext>
            </a:extLst>
          </p:cNvPr>
          <p:cNvSpPr txBox="1"/>
          <p:nvPr/>
        </p:nvSpPr>
        <p:spPr>
          <a:xfrm>
            <a:off x="1181216" y="1337291"/>
            <a:ext cx="107958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More on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Vibrations of finite bodies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2D and 3D bodies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5739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/>
              <p:nvPr/>
            </p:nvSpPr>
            <p:spPr>
              <a:xfrm>
                <a:off x="456267" y="439268"/>
                <a:ext cx="5248039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67" y="439268"/>
                <a:ext cx="5248039" cy="13404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/>
              <p:nvPr/>
            </p:nvSpPr>
            <p:spPr>
              <a:xfrm>
                <a:off x="2726225" y="2584096"/>
                <a:ext cx="5167568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225" y="2584096"/>
                <a:ext cx="5167568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343720" y="4634548"/>
                <a:ext cx="4106317" cy="708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720" y="4634548"/>
                <a:ext cx="4106317" cy="7082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61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45564" y="457184"/>
                <a:ext cx="4106317" cy="708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64" y="457184"/>
                <a:ext cx="4106317" cy="7082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B73D395-74F6-5932-1471-7DE43724F424}"/>
              </a:ext>
            </a:extLst>
          </p:cNvPr>
          <p:cNvSpPr txBox="1"/>
          <p:nvPr/>
        </p:nvSpPr>
        <p:spPr>
          <a:xfrm>
            <a:off x="645564" y="1628104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boundary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/>
              <p:nvPr/>
            </p:nvSpPr>
            <p:spPr>
              <a:xfrm>
                <a:off x="720962" y="2583580"/>
                <a:ext cx="33829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2583580"/>
                <a:ext cx="3382977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5AF5F40-840A-479B-084C-A31FF540DA31}"/>
              </a:ext>
            </a:extLst>
          </p:cNvPr>
          <p:cNvSpPr txBox="1"/>
          <p:nvPr/>
        </p:nvSpPr>
        <p:spPr>
          <a:xfrm>
            <a:off x="4455564" y="2491247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always satisfied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/>
              <p:nvPr/>
            </p:nvSpPr>
            <p:spPr>
              <a:xfrm>
                <a:off x="720962" y="3709401"/>
                <a:ext cx="33822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3709401"/>
                <a:ext cx="3382273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/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satisfied only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blipFill>
                <a:blip r:embed="rId5"/>
                <a:stretch>
                  <a:fillRect l="-3422" t="-3333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/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and integer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blipFill>
                <a:blip r:embed="rId6"/>
                <a:stretch>
                  <a:fillRect l="-332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681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1678262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1678262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A5EA0-9CED-C2B6-5C2E-EC99C09D4CA9}"/>
                  </a:ext>
                </a:extLst>
              </p:cNvPr>
              <p:cNvSpPr txBox="1"/>
              <p:nvPr/>
            </p:nvSpPr>
            <p:spPr>
              <a:xfrm>
                <a:off x="3743738" y="4919944"/>
                <a:ext cx="23537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A5EA0-9CED-C2B6-5C2E-EC99C09D4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738" y="4919944"/>
                <a:ext cx="235378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0237A-5F34-C16C-995D-FD4DB174A81B}"/>
                  </a:ext>
                </a:extLst>
              </p:cNvPr>
              <p:cNvSpPr txBox="1"/>
              <p:nvPr/>
            </p:nvSpPr>
            <p:spPr>
              <a:xfrm>
                <a:off x="6851094" y="4919008"/>
                <a:ext cx="2353784" cy="768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0237A-5F34-C16C-995D-FD4DB174A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094" y="4919008"/>
                <a:ext cx="2353784" cy="7689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741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7895623" cy="1235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7895623" cy="12354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/>
              <p:nvPr/>
            </p:nvSpPr>
            <p:spPr>
              <a:xfrm>
                <a:off x="4518677" y="5021713"/>
                <a:ext cx="4607736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677" y="5021713"/>
                <a:ext cx="4607736" cy="10500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44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/>
              <p:nvPr/>
            </p:nvSpPr>
            <p:spPr>
              <a:xfrm>
                <a:off x="6432052" y="517081"/>
                <a:ext cx="4607736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052" y="517081"/>
                <a:ext cx="4607736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4BF8FD-96CC-DBAE-E407-51D8F37100BB}"/>
              </a:ext>
            </a:extLst>
          </p:cNvPr>
          <p:cNvSpPr txBox="1"/>
          <p:nvPr/>
        </p:nvSpPr>
        <p:spPr>
          <a:xfrm>
            <a:off x="510810" y="334211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modal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5B568-B0FC-3BD6-7B4B-1AAF63EEB88B}"/>
              </a:ext>
            </a:extLst>
          </p:cNvPr>
          <p:cNvSpPr txBox="1"/>
          <p:nvPr/>
        </p:nvSpPr>
        <p:spPr>
          <a:xfrm>
            <a:off x="632472" y="2618281"/>
            <a:ext cx="247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267FFC-E1BF-D48F-5CCD-1D06B64CB2C0}"/>
                  </a:ext>
                </a:extLst>
              </p:cNvPr>
              <p:cNvSpPr txBox="1"/>
              <p:nvPr/>
            </p:nvSpPr>
            <p:spPr>
              <a:xfrm>
                <a:off x="3214029" y="2404254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267FFC-E1BF-D48F-5CCD-1D06B64C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029" y="2404254"/>
                <a:ext cx="7552773" cy="1088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F4A41E5-C593-8ABE-C68F-3533A3F5782A}"/>
              </a:ext>
            </a:extLst>
          </p:cNvPr>
          <p:cNvSpPr txBox="1"/>
          <p:nvPr/>
        </p:nvSpPr>
        <p:spPr>
          <a:xfrm>
            <a:off x="632472" y="4824501"/>
            <a:ext cx="54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4A5C94-5740-3C06-0348-63CF1287034D}"/>
                  </a:ext>
                </a:extLst>
              </p:cNvPr>
              <p:cNvSpPr txBox="1"/>
              <p:nvPr/>
            </p:nvSpPr>
            <p:spPr>
              <a:xfrm>
                <a:off x="2714697" y="4824501"/>
                <a:ext cx="9030677" cy="16028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4A5C94-5740-3C06-0348-63CF12870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697" y="4824501"/>
                <a:ext cx="9030677" cy="16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147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EA0C21-07DB-122B-566E-7AD3D1FA2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26" t="39895" r="6290" b="17788"/>
          <a:stretch/>
        </p:blipFill>
        <p:spPr>
          <a:xfrm>
            <a:off x="1116530" y="1260909"/>
            <a:ext cx="10270621" cy="4639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/>
              <p:nvPr/>
            </p:nvSpPr>
            <p:spPr>
              <a:xfrm>
                <a:off x="531765" y="67376"/>
                <a:ext cx="7121693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65" y="67376"/>
                <a:ext cx="7121693" cy="10500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55A66F8-D379-A7CC-BE37-FFBE346217B4}"/>
              </a:ext>
            </a:extLst>
          </p:cNvPr>
          <p:cNvSpPr/>
          <p:nvPr/>
        </p:nvSpPr>
        <p:spPr>
          <a:xfrm>
            <a:off x="1636295" y="1395663"/>
            <a:ext cx="9596387" cy="3965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19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E5508-91DC-1E9E-B329-47ECD49E5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94" t="42812" r="5658" b="14142"/>
          <a:stretch/>
        </p:blipFill>
        <p:spPr>
          <a:xfrm>
            <a:off x="1029903" y="1193533"/>
            <a:ext cx="10453036" cy="4686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/>
              <p:nvPr/>
            </p:nvSpPr>
            <p:spPr>
              <a:xfrm>
                <a:off x="531765" y="67376"/>
                <a:ext cx="6951711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65" y="67376"/>
                <a:ext cx="6951711" cy="10500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163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70C85-FF34-369D-7F41-E4677C8F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54" t="45294" r="5264" b="11514"/>
          <a:stretch/>
        </p:blipFill>
        <p:spPr>
          <a:xfrm>
            <a:off x="891944" y="1241658"/>
            <a:ext cx="10696874" cy="4753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/>
              <p:nvPr/>
            </p:nvSpPr>
            <p:spPr>
              <a:xfrm>
                <a:off x="531765" y="67376"/>
                <a:ext cx="4607735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65" y="67376"/>
                <a:ext cx="4607735" cy="10500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1500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1C9152-161D-627A-D6B4-DE6A363FADC7}"/>
                  </a:ext>
                </a:extLst>
              </p:cNvPr>
              <p:cNvSpPr txBox="1"/>
              <p:nvPr/>
            </p:nvSpPr>
            <p:spPr>
              <a:xfrm>
                <a:off x="217731" y="228038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1C9152-161D-627A-D6B4-DE6A363FA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31" y="228038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32C9E-6631-F8D8-829F-6132E3625EE7}"/>
                  </a:ext>
                </a:extLst>
              </p:cNvPr>
              <p:cNvSpPr txBox="1"/>
              <p:nvPr/>
            </p:nvSpPr>
            <p:spPr>
              <a:xfrm>
                <a:off x="217731" y="1534632"/>
                <a:ext cx="4465646" cy="1152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32C9E-6631-F8D8-829F-6132E3625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31" y="1534632"/>
                <a:ext cx="4465646" cy="11526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80A943-5BC6-AA73-CF5D-7E9BD4339070}"/>
                  </a:ext>
                </a:extLst>
              </p:cNvPr>
              <p:cNvSpPr txBox="1"/>
              <p:nvPr/>
            </p:nvSpPr>
            <p:spPr>
              <a:xfrm>
                <a:off x="573051" y="3003135"/>
                <a:ext cx="4698017" cy="1152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80A943-5BC6-AA73-CF5D-7E9BD4339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51" y="3003135"/>
                <a:ext cx="4698017" cy="1152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FB462C-E39C-9671-EAA8-9EB8735F126D}"/>
              </a:ext>
            </a:extLst>
          </p:cNvPr>
          <p:cNvCxnSpPr>
            <a:cxnSpLocks/>
          </p:cNvCxnSpPr>
          <p:nvPr/>
        </p:nvCxnSpPr>
        <p:spPr>
          <a:xfrm flipV="1">
            <a:off x="8529443" y="5719812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2C0166-21F4-0066-DE2F-55D958497F78}"/>
                  </a:ext>
                </a:extLst>
              </p:cNvPr>
              <p:cNvSpPr txBox="1"/>
              <p:nvPr/>
            </p:nvSpPr>
            <p:spPr>
              <a:xfrm>
                <a:off x="11152307" y="5408174"/>
                <a:ext cx="5202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2C0166-21F4-0066-DE2F-55D958497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307" y="5408174"/>
                <a:ext cx="52027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B4FD8-36E1-F00F-A3DA-6309EB8FFE4E}"/>
              </a:ext>
            </a:extLst>
          </p:cNvPr>
          <p:cNvCxnSpPr>
            <a:cxnSpLocks/>
          </p:cNvCxnSpPr>
          <p:nvPr/>
        </p:nvCxnSpPr>
        <p:spPr>
          <a:xfrm flipV="1">
            <a:off x="8672218" y="3190029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4E7C4F-75BD-BB51-3E51-F98205D55C62}"/>
                  </a:ext>
                </a:extLst>
              </p:cNvPr>
              <p:cNvSpPr txBox="1"/>
              <p:nvPr/>
            </p:nvSpPr>
            <p:spPr>
              <a:xfrm>
                <a:off x="8420193" y="2716326"/>
                <a:ext cx="6292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4E7C4F-75BD-BB51-3E51-F98205D55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93" y="2716326"/>
                <a:ext cx="62927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334766-C3C2-B484-0DBF-A71138D720A5}"/>
                  </a:ext>
                </a:extLst>
              </p:cNvPr>
              <p:cNvSpPr txBox="1"/>
              <p:nvPr/>
            </p:nvSpPr>
            <p:spPr>
              <a:xfrm>
                <a:off x="8048329" y="5427424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334766-C3C2-B484-0DBF-A71138D72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329" y="5427424"/>
                <a:ext cx="5052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B9E109-E12D-B531-05A1-82AC821D7806}"/>
                  </a:ext>
                </a:extLst>
              </p:cNvPr>
              <p:cNvSpPr txBox="1"/>
              <p:nvPr/>
            </p:nvSpPr>
            <p:spPr>
              <a:xfrm>
                <a:off x="8428785" y="5810450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B9E109-E12D-B531-05A1-82AC821D7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785" y="5810450"/>
                <a:ext cx="50526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DCA741C9-A9FB-C0F6-9671-770734AA5294}"/>
              </a:ext>
            </a:extLst>
          </p:cNvPr>
          <p:cNvGrpSpPr/>
          <p:nvPr/>
        </p:nvGrpSpPr>
        <p:grpSpPr>
          <a:xfrm>
            <a:off x="8796177" y="5571870"/>
            <a:ext cx="1828741" cy="45719"/>
            <a:chOff x="9267583" y="3008771"/>
            <a:chExt cx="1828741" cy="4571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A504161-4E82-66D7-23EC-260A0B8B13DD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43D5EE-D63D-F3B8-86E0-C552069206F0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AD6D117-DE54-4C35-D301-7C7C41B579F6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735B8B-0D8F-BCE0-9C82-8DCBDA1AFC09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209884D-2C21-4506-99F3-DB1E3494EB06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70BF3D0-C41F-C96D-B5FF-7A6551B32F40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C3A25D2-38CF-1E9E-DAEA-0B8E4A7EA77A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DDB152A-EBB1-006C-DC0F-766F5FAAEE1D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BF35F98-E7B0-5392-E315-6FC568870E3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00168A6-C6E1-79BA-D529-4F867EAED578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88C279-6C83-8107-2EDC-71F64A89B334}"/>
              </a:ext>
            </a:extLst>
          </p:cNvPr>
          <p:cNvGrpSpPr/>
          <p:nvPr/>
        </p:nvGrpSpPr>
        <p:grpSpPr>
          <a:xfrm>
            <a:off x="8796177" y="3579479"/>
            <a:ext cx="1828741" cy="45719"/>
            <a:chOff x="9267583" y="3008771"/>
            <a:chExt cx="1828741" cy="4571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3225D27-BE89-F237-1F32-F07517F46E34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55448AC-A751-C1CF-DA6B-4003A170C3E9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B314254-3C39-CB39-2139-B7E660110B58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39FB6DE-1B23-D740-BC2C-34C16381B932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B9D7581-9E1B-FE12-64D7-D976309B9243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DC6C96-F1A8-3FF2-F4D9-52E3075B97CE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213790-81CD-E004-8896-5DBBC276A3A7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22E104A-E6FE-6D37-CEB9-B4E8FB799C7A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5BDDC46-D714-A2D2-3A27-DE3673D6F1E1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28EA98-CE8D-3A7C-CAF7-A58C3AB9DD40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C26749-59AF-21FC-A181-E37F5DAB617A}"/>
              </a:ext>
            </a:extLst>
          </p:cNvPr>
          <p:cNvGrpSpPr/>
          <p:nvPr/>
        </p:nvGrpSpPr>
        <p:grpSpPr>
          <a:xfrm>
            <a:off x="8796177" y="3732740"/>
            <a:ext cx="1828741" cy="45719"/>
            <a:chOff x="9267583" y="3008771"/>
            <a:chExt cx="1828741" cy="4571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1EBCBEC-9D99-9796-8B29-083B48D9A679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E0278CB-7328-472F-04A2-F750E4A7C384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3D259DA-C31B-C40A-41F0-C318BB2A2011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7009149-2686-3202-B49A-572ABA26823F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7EB7094-DFD1-F96E-447B-E78717DF4E50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3D4E461-7ED3-825B-D787-DD8D123DF694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F05DF98-091F-48B4-8E16-A960DA5046F8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FA48EA-F0B6-338D-1373-E6C557C84B7E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38840A8-60F0-E250-5B72-481D6A4F894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AAD87F1-1FF4-1909-1F7C-7002E2C374A5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4CE33FE-C1F5-6569-7AB9-F2438BCD3137}"/>
              </a:ext>
            </a:extLst>
          </p:cNvPr>
          <p:cNvGrpSpPr/>
          <p:nvPr/>
        </p:nvGrpSpPr>
        <p:grpSpPr>
          <a:xfrm>
            <a:off x="8796177" y="3886001"/>
            <a:ext cx="1828741" cy="45719"/>
            <a:chOff x="9267583" y="3008771"/>
            <a:chExt cx="1828741" cy="45719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3FA3D76-21C0-C8B0-C26F-189A6A665974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72284E6-3322-E8F1-DBA8-E2473E538A19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F14E9AE-307E-3153-DCAB-9CF386942209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8F88CBF-7BF1-A53D-C961-4AEE86250D47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083D1D-0CCD-520B-0D09-E12AC9526067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7968BC5-4FDB-6DD2-13F8-95AFC9807042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47F1734-4C0B-F2AF-D4CA-5E19A081E352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9EFD27D-FEA9-3703-219C-E4DFC0C755C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22CDCDF-C321-B618-E0FE-406596211639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895B2D4-84C9-5CFA-A8DF-FEC7EB3527C1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5A260B-358B-6CA3-24A4-F3F87FE7BC8D}"/>
              </a:ext>
            </a:extLst>
          </p:cNvPr>
          <p:cNvGrpSpPr/>
          <p:nvPr/>
        </p:nvGrpSpPr>
        <p:grpSpPr>
          <a:xfrm>
            <a:off x="8796177" y="4039262"/>
            <a:ext cx="1828741" cy="45719"/>
            <a:chOff x="9267583" y="3008771"/>
            <a:chExt cx="1828741" cy="45719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42480CE-86D3-B763-3F09-BC4D812F1AEA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862A047-532F-4EA6-CA11-5D894332732A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48B8233-B826-AFB2-035C-32DF15954145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9CB5791-2373-842B-BC29-22E24B44CD2A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F4FCE16-4B76-8672-996C-F5537DFEE897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AB270A3-E5D9-27F8-9B58-D322B7126FBF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4CBBF8C-C799-CE0C-F3DF-BEDCBFAE239B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464F407-789D-F0CA-D822-1384EAFF33AE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01453E1-E953-A1C4-6528-33B2CAEBD2A3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9B614FE-92E2-4D3D-5084-DC48238DEF3D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22AF919-B1E3-375D-2774-48867B2EDC63}"/>
              </a:ext>
            </a:extLst>
          </p:cNvPr>
          <p:cNvGrpSpPr/>
          <p:nvPr/>
        </p:nvGrpSpPr>
        <p:grpSpPr>
          <a:xfrm>
            <a:off x="8796177" y="4192523"/>
            <a:ext cx="1828741" cy="45719"/>
            <a:chOff x="9267583" y="3008771"/>
            <a:chExt cx="1828741" cy="4571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F2613C5-6807-7147-934A-4302F10646E8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325C78F-9327-4129-F0B6-19D8078FAC92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80449B2-D7DF-E44D-DF16-45D079BDB71B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40A91D6-C166-2988-5170-ED385CDCBAF7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78B5FA3-C18B-488C-85A5-41FB17B31CC2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FF47B88-ACAE-EB5F-EBA5-8EFE6F7D21B0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C7CE940-65C8-D74D-C6D4-CB7D9583569F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396032F-8BA7-E382-AF65-A51BCF9EE9B4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B1AC820-3D51-2861-6C38-1F743F1BF623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A6720AF-E899-5D51-21CB-F2FC8C116FB6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2641D17-521C-C9B9-A079-B401F998B083}"/>
              </a:ext>
            </a:extLst>
          </p:cNvPr>
          <p:cNvGrpSpPr/>
          <p:nvPr/>
        </p:nvGrpSpPr>
        <p:grpSpPr>
          <a:xfrm>
            <a:off x="8796177" y="4345784"/>
            <a:ext cx="1828741" cy="45719"/>
            <a:chOff x="9267583" y="3008771"/>
            <a:chExt cx="1828741" cy="4571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9CBEB10-FAA5-028D-244B-CD6FA1CC66D8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6FEBDBF-733E-7EAA-7E6A-39901FAB97C8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8DE571E-599E-7778-828F-95D7931344A2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83DA744-ECB5-B397-9091-2508BF0FF923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650E6EF-C583-8AFF-C75A-ED8C22234A96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EC29E53-2EDD-424F-569D-B53A4A71D0DD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B94E423-13F4-E075-89ED-CC9DDBF9BBB9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B449F64-E0D7-448F-821A-738E2BD66500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22AE381-4ECF-3D9E-821B-E81DC98D0DA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A15FCF4-181B-8551-6239-19ED306B94F0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29EA350-1772-1F03-5DE9-6A6B0A4A8C58}"/>
              </a:ext>
            </a:extLst>
          </p:cNvPr>
          <p:cNvGrpSpPr/>
          <p:nvPr/>
        </p:nvGrpSpPr>
        <p:grpSpPr>
          <a:xfrm>
            <a:off x="8796177" y="4499045"/>
            <a:ext cx="1828741" cy="45719"/>
            <a:chOff x="9267583" y="3008771"/>
            <a:chExt cx="1828741" cy="45719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855FC96-6316-FC43-ACCD-01D676A6F834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B523C3D-2E7C-D6A6-3B18-6B16401B0A4C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3092635-7B45-0D66-249A-6831E339A6CD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EC935A8-4B5D-73F3-9ECC-B238AC8084C5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2634C63-4E14-C668-4226-2F1C412EA8BC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17FA2F2-C23C-D893-45B6-F3B728BD3D0D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EE09134-E129-D90D-3AE1-78D1F37507B3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E75E70D-4856-69D9-5A99-F90421E4A16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488639D-F21C-0B7B-DAA3-17108111740C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10A7975-C9CA-DFA2-8840-E9E9D0F811DB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6818E89-127F-D5AF-C57A-8408855C2429}"/>
              </a:ext>
            </a:extLst>
          </p:cNvPr>
          <p:cNvGrpSpPr/>
          <p:nvPr/>
        </p:nvGrpSpPr>
        <p:grpSpPr>
          <a:xfrm>
            <a:off x="8796177" y="4652306"/>
            <a:ext cx="1828741" cy="45719"/>
            <a:chOff x="9267583" y="3008771"/>
            <a:chExt cx="1828741" cy="45719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007998B-B22E-DB7F-7290-72E7637CE8E1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75AFD12-A2C1-1A8D-8DA6-7900B265FCE7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5417F40-CF51-3254-0B17-D9068163C70E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ABF2ACF-33F0-8DE5-7544-91A3EA31C2E9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BF2679A-7AB2-8340-52CD-264C6A0CA2A9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51B044C-B8D2-1752-74AC-65E232202A65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AE4A6EC-EA43-1905-9683-F7B3E8C43EE2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053179D-CBCD-2691-FAD9-8267F25182BA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473ACBB-4590-CA1B-41C8-AEF7DCF8065C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47F2D4D-B54C-FCDF-F2DA-4D02C88B875D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724069E-E190-7F71-C760-D8A630252496}"/>
              </a:ext>
            </a:extLst>
          </p:cNvPr>
          <p:cNvGrpSpPr/>
          <p:nvPr/>
        </p:nvGrpSpPr>
        <p:grpSpPr>
          <a:xfrm>
            <a:off x="8796177" y="4805567"/>
            <a:ext cx="1828741" cy="45719"/>
            <a:chOff x="9267583" y="3008771"/>
            <a:chExt cx="1828741" cy="45719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A76AEF4-3EDE-B75E-8AFA-5DD630863EA0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00F1187-B25C-ACBF-AD54-188906056B24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5219450-470F-0904-F60F-34174D444EC7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FF3CDD8-AF29-270D-4A7D-708866C8E716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2E49E4A1-756A-4849-9E60-8577F158EA20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9E1FBD9-2136-40FD-091A-74E96C37CAFE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977908B-1B76-FFA9-BE1B-1A8C5B4BF810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1BE9BED-4D03-6CB4-45C6-9DBF9A10BAD2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3DC24CF-EA1C-87AB-DAA4-13B7DCA659A7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CE2AD8A-1EBC-3760-B91D-C1AC96C6DDB4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A984C9F-54F7-53FB-EE8E-350ADDCFC615}"/>
              </a:ext>
            </a:extLst>
          </p:cNvPr>
          <p:cNvGrpSpPr/>
          <p:nvPr/>
        </p:nvGrpSpPr>
        <p:grpSpPr>
          <a:xfrm>
            <a:off x="8796177" y="4958828"/>
            <a:ext cx="1828741" cy="45719"/>
            <a:chOff x="9267583" y="3008771"/>
            <a:chExt cx="1828741" cy="45719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0D84FB72-A59D-4389-A1C0-50BF69CB3B9A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C67DE8C-C1ED-B6A9-90EE-4F7856A4354B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EE0A622-B7BB-7B32-E841-6C156591FAEB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5348DCB-3E55-98A2-4D26-16D5B18DE131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2FA62EE-B9D6-61A0-BA58-3FEE376694D5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E759863-0E46-BA75-8450-4DB65C0FA620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7FAA25F-9293-268E-D5E1-2FB9D270ED03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BA53E1-4753-BE5C-5BE7-E95DBFCF7409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9655C0B-772E-2FD3-7639-9252B19D6C3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F05C66E-CBA9-E58A-2AAF-E13A028A7881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F24F73B-7082-4A0A-D68A-AEB3EC344106}"/>
              </a:ext>
            </a:extLst>
          </p:cNvPr>
          <p:cNvGrpSpPr/>
          <p:nvPr/>
        </p:nvGrpSpPr>
        <p:grpSpPr>
          <a:xfrm>
            <a:off x="8796177" y="5112089"/>
            <a:ext cx="1828741" cy="45719"/>
            <a:chOff x="9267583" y="3008771"/>
            <a:chExt cx="1828741" cy="45719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D8E833C-DC12-1056-748D-D6BDD3DE6292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7110881F-42B1-5298-74AC-FA1C4ED5ECD6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B34F23F-E8D0-B6B6-7EA7-F04EC4EA56F5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498A8F0-B6A7-DBE5-2964-6ABFA096C2FC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A51892E-002C-F9C3-6E63-6B7D3033BD34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675805B-148C-2820-DF8B-2A86808886C1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CEECC69E-AE64-9982-4B40-014F98B5274F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6F01B85-8AB8-7291-D40D-B7784B45A34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9131CEFC-C5B9-8F75-B7F5-82086338948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29BA9CA5-DC22-E3CB-E0A5-0DDE1E3D1415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4C14478-93A3-0B88-0C63-DA2ABD262C72}"/>
              </a:ext>
            </a:extLst>
          </p:cNvPr>
          <p:cNvGrpSpPr/>
          <p:nvPr/>
        </p:nvGrpSpPr>
        <p:grpSpPr>
          <a:xfrm>
            <a:off x="8796177" y="5265350"/>
            <a:ext cx="1828741" cy="45719"/>
            <a:chOff x="9267583" y="3008771"/>
            <a:chExt cx="1828741" cy="45719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94DE9F1F-C7C3-5B63-192A-4AE3F5090990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E717F92-8C5E-F749-22F4-5543D09A8C7A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8639D16B-44A6-BF79-7C53-3266F39158FA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E68D58C-3D49-7FBB-0FA3-0CE8A3199BBA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B7C4BBD-93B3-0A2C-627D-D7B6C4B3D64B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170FE2-8F85-27B7-80D0-7A432B4C9A46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3DA158A-8522-E29E-F728-00E320129E90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5703F78C-D5E3-9345-ADF9-42B4C144747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67941E8-EFD7-559B-CA92-73AF61E3AC80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7025CA1-6E03-54F4-7C7C-411CA728552A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5F92C9A-4A2D-9335-8269-F2EE082BBDBC}"/>
              </a:ext>
            </a:extLst>
          </p:cNvPr>
          <p:cNvGrpSpPr/>
          <p:nvPr/>
        </p:nvGrpSpPr>
        <p:grpSpPr>
          <a:xfrm>
            <a:off x="8796177" y="5418611"/>
            <a:ext cx="1828741" cy="45719"/>
            <a:chOff x="9267583" y="3008771"/>
            <a:chExt cx="1828741" cy="45719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2E88B0C1-642C-3627-C3E6-9B81A1EC6455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9CBEEC62-E99F-D4A8-C5C4-BA7AFE75C49E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ECE340F-621E-29F7-3E93-F9A78B294FA4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6335A33-A1BA-C8CD-A298-7EBD8CC25741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2E329A0-86D1-5921-B918-754295AC7ADD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F53E280-B5F1-4FAE-4D7C-43E3C2815A0B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9C5DC39-6342-4C9D-749B-AABA2635CFE4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9A7E143-8918-5A0B-7661-EEAD7E767C24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04E4137-8EC5-E11A-EA55-CA610A4803C9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B90C864-68C6-BC01-DFD3-E28828F45E87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5" name="Arc 184">
            <a:extLst>
              <a:ext uri="{FF2B5EF4-FFF2-40B4-BE49-F238E27FC236}">
                <a16:creationId xmlns:a16="http://schemas.microsoft.com/office/drawing/2014/main" id="{A018FE55-8DA9-2585-5BB0-357268E841E5}"/>
              </a:ext>
            </a:extLst>
          </p:cNvPr>
          <p:cNvSpPr/>
          <p:nvPr/>
        </p:nvSpPr>
        <p:spPr>
          <a:xfrm>
            <a:off x="7276173" y="4223959"/>
            <a:ext cx="3035383" cy="2865534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5F34A87F-8740-3948-0F3D-6CF0A82126A5}"/>
              </a:ext>
            </a:extLst>
          </p:cNvPr>
          <p:cNvCxnSpPr>
            <a:cxnSpLocks/>
            <a:endCxn id="135" idx="1"/>
          </p:cNvCxnSpPr>
          <p:nvPr/>
        </p:nvCxnSpPr>
        <p:spPr>
          <a:xfrm flipV="1">
            <a:off x="8681418" y="4812262"/>
            <a:ext cx="1288853" cy="8822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87323E0C-829C-BA15-0685-06674AB7CC45}"/>
                  </a:ext>
                </a:extLst>
              </p:cNvPr>
              <p:cNvSpPr txBox="1"/>
              <p:nvPr/>
            </p:nvSpPr>
            <p:spPr>
              <a:xfrm>
                <a:off x="9765763" y="5525717"/>
                <a:ext cx="11099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87323E0C-829C-BA15-0685-06674AB7C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763" y="5525717"/>
                <a:ext cx="1109984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00A7CC44-80F8-09E8-18DF-CA2CBC54D7AC}"/>
                  </a:ext>
                </a:extLst>
              </p:cNvPr>
              <p:cNvSpPr txBox="1"/>
              <p:nvPr/>
            </p:nvSpPr>
            <p:spPr>
              <a:xfrm>
                <a:off x="753392" y="5112089"/>
                <a:ext cx="5296706" cy="1235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00A7CC44-80F8-09E8-18DF-CA2CBC54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92" y="5112089"/>
                <a:ext cx="5296706" cy="12354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4CDB01-CF00-786E-7957-1298B33BBC64}"/>
                  </a:ext>
                </a:extLst>
              </p:cNvPr>
              <p:cNvSpPr txBox="1"/>
              <p:nvPr/>
            </p:nvSpPr>
            <p:spPr>
              <a:xfrm>
                <a:off x="7470015" y="259140"/>
                <a:ext cx="359984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How many modes have frequencies 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4CDB01-CF00-786E-7957-1298B33BB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015" y="259140"/>
                <a:ext cx="3599849" cy="1384995"/>
              </a:xfrm>
              <a:prstGeom prst="rect">
                <a:avLst/>
              </a:prstGeom>
              <a:blipFill>
                <a:blip r:embed="rId11"/>
                <a:stretch>
                  <a:fillRect l="-3384" t="-4405" r="-4061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282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37C9BB-C08E-F56C-AB9E-55366B2C5EE4}"/>
                  </a:ext>
                </a:extLst>
              </p:cNvPr>
              <p:cNvSpPr txBox="1"/>
              <p:nvPr/>
            </p:nvSpPr>
            <p:spPr>
              <a:xfrm>
                <a:off x="589763" y="511213"/>
                <a:ext cx="2939138" cy="960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modes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37C9BB-C08E-F56C-AB9E-55366B2C5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63" y="511213"/>
                <a:ext cx="2939138" cy="960263"/>
              </a:xfrm>
              <a:prstGeom prst="rect">
                <a:avLst/>
              </a:prstGeom>
              <a:blipFill>
                <a:blip r:embed="rId2"/>
                <a:stretch>
                  <a:fillRect l="-207" r="-9129" b="-18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800DB-7815-21DB-488F-4655AD57A7A0}"/>
                  </a:ext>
                </a:extLst>
              </p:cNvPr>
              <p:cNvSpPr txBox="1"/>
              <p:nvPr/>
            </p:nvSpPr>
            <p:spPr>
              <a:xfrm>
                <a:off x="589763" y="3146930"/>
                <a:ext cx="4233210" cy="1150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modes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800DB-7815-21DB-488F-4655AD57A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63" y="3146930"/>
                <a:ext cx="4233210" cy="1150443"/>
              </a:xfrm>
              <a:prstGeom prst="rect">
                <a:avLst/>
              </a:prstGeom>
              <a:blipFill>
                <a:blip r:embed="rId3"/>
                <a:stretch>
                  <a:fillRect l="-144" r="-6196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1ED500E-0B08-DE98-1F17-6634DCE2A3B8}"/>
              </a:ext>
            </a:extLst>
          </p:cNvPr>
          <p:cNvSpPr txBox="1"/>
          <p:nvPr/>
        </p:nvSpPr>
        <p:spPr>
          <a:xfrm>
            <a:off x="589763" y="2048363"/>
            <a:ext cx="595355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/>
              <a:t>modes &lt; 1 Hz for “flat Earth”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/>
              <p:nvPr/>
            </p:nvSpPr>
            <p:spPr>
              <a:xfrm>
                <a:off x="512761" y="4979607"/>
                <a:ext cx="5865708" cy="9593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3.6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modes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61" y="4979607"/>
                <a:ext cx="5865708" cy="959365"/>
              </a:xfrm>
              <a:prstGeom prst="rect">
                <a:avLst/>
              </a:prstGeom>
              <a:blipFill>
                <a:blip r:embed="rId4"/>
                <a:stretch>
                  <a:fillRect r="-4262" b="-1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86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C90212-8295-A526-985D-B6856BC7D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1351279"/>
            <a:ext cx="11748770" cy="4871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11EA2-4996-7DA1-3380-8C7312F82689}"/>
              </a:ext>
            </a:extLst>
          </p:cNvPr>
          <p:cNvSpPr txBox="1"/>
          <p:nvPr/>
        </p:nvSpPr>
        <p:spPr>
          <a:xfrm>
            <a:off x="2004461" y="97089"/>
            <a:ext cx="857129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PSD of ground motion at one observer on the earth’s surface after a very large earthquake</a:t>
            </a:r>
          </a:p>
        </p:txBody>
      </p:sp>
    </p:spTree>
    <p:extLst>
      <p:ext uri="{BB962C8B-B14F-4D97-AF65-F5344CB8AC3E}">
        <p14:creationId xmlns:p14="http://schemas.microsoft.com/office/powerpoint/2010/main" val="1865667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ED500E-0B08-DE98-1F17-6634DCE2A3B8}"/>
              </a:ext>
            </a:extLst>
          </p:cNvPr>
          <p:cNvSpPr txBox="1"/>
          <p:nvPr/>
        </p:nvSpPr>
        <p:spPr>
          <a:xfrm>
            <a:off x="589763" y="2048363"/>
            <a:ext cx="625350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/>
              <a:t>modes &lt; 1 Hz for “cube Earth”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/>
              <p:nvPr/>
            </p:nvSpPr>
            <p:spPr>
              <a:xfrm>
                <a:off x="5671901" y="3121223"/>
                <a:ext cx="18555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𝑖𝑙𝑙𝑖𝑜𝑛𝑠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901" y="3121223"/>
                <a:ext cx="1855573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474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/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1FF482-9328-00A6-849B-04EFD35DF53D}"/>
              </a:ext>
            </a:extLst>
          </p:cNvPr>
          <p:cNvCxnSpPr>
            <a:cxnSpLocks/>
          </p:cNvCxnSpPr>
          <p:nvPr/>
        </p:nvCxnSpPr>
        <p:spPr>
          <a:xfrm flipV="1">
            <a:off x="1387498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/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4A6043-1616-5B27-2D53-9F8BBC971EE0}"/>
              </a:ext>
            </a:extLst>
          </p:cNvPr>
          <p:cNvCxnSpPr>
            <a:cxnSpLocks/>
          </p:cNvCxnSpPr>
          <p:nvPr/>
        </p:nvCxnSpPr>
        <p:spPr>
          <a:xfrm flipV="1">
            <a:off x="1530273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/>
              <p:nvPr/>
            </p:nvSpPr>
            <p:spPr>
              <a:xfrm>
                <a:off x="1278248" y="36776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248" y="367764"/>
                <a:ext cx="51385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/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/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/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66FB3D5-807E-89BE-C82E-4BAA55AA0EA2}"/>
              </a:ext>
            </a:extLst>
          </p:cNvPr>
          <p:cNvSpPr/>
          <p:nvPr/>
        </p:nvSpPr>
        <p:spPr>
          <a:xfrm>
            <a:off x="1530273" y="1270535"/>
            <a:ext cx="2175441" cy="106379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B232E7-FE2D-5DED-E82C-25D45CB63624}"/>
              </a:ext>
            </a:extLst>
          </p:cNvPr>
          <p:cNvSpPr/>
          <p:nvPr/>
        </p:nvSpPr>
        <p:spPr>
          <a:xfrm>
            <a:off x="1530272" y="2337856"/>
            <a:ext cx="2175441" cy="10637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/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454ED0-AE82-0CF6-AC03-F126267EB1E3}"/>
              </a:ext>
            </a:extLst>
          </p:cNvPr>
          <p:cNvCxnSpPr>
            <a:cxnSpLocks/>
          </p:cNvCxnSpPr>
          <p:nvPr/>
        </p:nvCxnSpPr>
        <p:spPr>
          <a:xfrm flipV="1">
            <a:off x="6661317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/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90AEF2-5A9C-F59B-832F-2AE34F1306DA}"/>
              </a:ext>
            </a:extLst>
          </p:cNvPr>
          <p:cNvCxnSpPr>
            <a:cxnSpLocks/>
          </p:cNvCxnSpPr>
          <p:nvPr/>
        </p:nvCxnSpPr>
        <p:spPr>
          <a:xfrm flipV="1">
            <a:off x="6804092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/>
              <p:nvPr/>
            </p:nvSpPr>
            <p:spPr>
              <a:xfrm>
                <a:off x="6552067" y="36776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067" y="367764"/>
                <a:ext cx="51385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/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/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/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DBA3E7FD-2C08-9D0F-E973-50573B458064}"/>
              </a:ext>
            </a:extLst>
          </p:cNvPr>
          <p:cNvGrpSpPr/>
          <p:nvPr/>
        </p:nvGrpSpPr>
        <p:grpSpPr>
          <a:xfrm rot="5400000">
            <a:off x="6804091" y="1270535"/>
            <a:ext cx="2175442" cy="2131111"/>
            <a:chOff x="6804091" y="1270535"/>
            <a:chExt cx="2175442" cy="213111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726823-0BA0-BE79-73C3-2050D2A2215B}"/>
                </a:ext>
              </a:extLst>
            </p:cNvPr>
            <p:cNvSpPr/>
            <p:nvPr/>
          </p:nvSpPr>
          <p:spPr>
            <a:xfrm>
              <a:off x="6804092" y="1270535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08E6E7-2798-B3D2-C8B0-BC00030975BB}"/>
                </a:ext>
              </a:extLst>
            </p:cNvPr>
            <p:cNvSpPr/>
            <p:nvPr/>
          </p:nvSpPr>
          <p:spPr>
            <a:xfrm>
              <a:off x="6804091" y="2337856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/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/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9481F16-5054-B1B9-DB2A-13B363421042}"/>
              </a:ext>
            </a:extLst>
          </p:cNvPr>
          <p:cNvSpPr txBox="1"/>
          <p:nvPr/>
        </p:nvSpPr>
        <p:spPr>
          <a:xfrm>
            <a:off x="3226407" y="199978"/>
            <a:ext cx="359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Two different modes</a:t>
            </a:r>
          </a:p>
        </p:txBody>
      </p:sp>
    </p:spTree>
    <p:extLst>
      <p:ext uri="{BB962C8B-B14F-4D97-AF65-F5344CB8AC3E}">
        <p14:creationId xmlns:p14="http://schemas.microsoft.com/office/powerpoint/2010/main" val="3433187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/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1FF482-9328-00A6-849B-04EFD35DF53D}"/>
              </a:ext>
            </a:extLst>
          </p:cNvPr>
          <p:cNvCxnSpPr>
            <a:cxnSpLocks/>
          </p:cNvCxnSpPr>
          <p:nvPr/>
        </p:nvCxnSpPr>
        <p:spPr>
          <a:xfrm flipV="1">
            <a:off x="1387498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/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4A6043-1616-5B27-2D53-9F8BBC971EE0}"/>
              </a:ext>
            </a:extLst>
          </p:cNvPr>
          <p:cNvCxnSpPr>
            <a:cxnSpLocks/>
          </p:cNvCxnSpPr>
          <p:nvPr/>
        </p:nvCxnSpPr>
        <p:spPr>
          <a:xfrm flipV="1">
            <a:off x="1530273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/>
              <p:nvPr/>
            </p:nvSpPr>
            <p:spPr>
              <a:xfrm>
                <a:off x="1278248" y="42551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248" y="425514"/>
                <a:ext cx="51385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/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/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/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66FB3D5-807E-89BE-C82E-4BAA55AA0EA2}"/>
              </a:ext>
            </a:extLst>
          </p:cNvPr>
          <p:cNvSpPr/>
          <p:nvPr/>
        </p:nvSpPr>
        <p:spPr>
          <a:xfrm>
            <a:off x="1530273" y="1270535"/>
            <a:ext cx="2175441" cy="106379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B232E7-FE2D-5DED-E82C-25D45CB63624}"/>
              </a:ext>
            </a:extLst>
          </p:cNvPr>
          <p:cNvSpPr/>
          <p:nvPr/>
        </p:nvSpPr>
        <p:spPr>
          <a:xfrm>
            <a:off x="1530272" y="2337856"/>
            <a:ext cx="2175441" cy="10637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/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454ED0-AE82-0CF6-AC03-F126267EB1E3}"/>
              </a:ext>
            </a:extLst>
          </p:cNvPr>
          <p:cNvCxnSpPr>
            <a:cxnSpLocks/>
          </p:cNvCxnSpPr>
          <p:nvPr/>
        </p:nvCxnSpPr>
        <p:spPr>
          <a:xfrm flipV="1">
            <a:off x="6661317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/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90AEF2-5A9C-F59B-832F-2AE34F1306DA}"/>
              </a:ext>
            </a:extLst>
          </p:cNvPr>
          <p:cNvCxnSpPr>
            <a:cxnSpLocks/>
          </p:cNvCxnSpPr>
          <p:nvPr/>
        </p:nvCxnSpPr>
        <p:spPr>
          <a:xfrm flipV="1">
            <a:off x="6804092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/>
              <p:nvPr/>
            </p:nvSpPr>
            <p:spPr>
              <a:xfrm>
                <a:off x="6552067" y="42551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067" y="425514"/>
                <a:ext cx="51385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/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/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/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DBA3E7FD-2C08-9D0F-E973-50573B458064}"/>
              </a:ext>
            </a:extLst>
          </p:cNvPr>
          <p:cNvGrpSpPr/>
          <p:nvPr/>
        </p:nvGrpSpPr>
        <p:grpSpPr>
          <a:xfrm rot="5400000">
            <a:off x="6804091" y="1270535"/>
            <a:ext cx="2175442" cy="2131111"/>
            <a:chOff x="6804091" y="1270535"/>
            <a:chExt cx="2175442" cy="213111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726823-0BA0-BE79-73C3-2050D2A2215B}"/>
                </a:ext>
              </a:extLst>
            </p:cNvPr>
            <p:cNvSpPr/>
            <p:nvPr/>
          </p:nvSpPr>
          <p:spPr>
            <a:xfrm>
              <a:off x="6804092" y="1270535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08E6E7-2798-B3D2-C8B0-BC00030975BB}"/>
                </a:ext>
              </a:extLst>
            </p:cNvPr>
            <p:cNvSpPr/>
            <p:nvPr/>
          </p:nvSpPr>
          <p:spPr>
            <a:xfrm>
              <a:off x="6804091" y="2337856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/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/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3B6508-4FEC-6351-4F1A-F15D98846030}"/>
                  </a:ext>
                </a:extLst>
              </p:cNvPr>
              <p:cNvSpPr txBox="1"/>
              <p:nvPr/>
            </p:nvSpPr>
            <p:spPr>
              <a:xfrm>
                <a:off x="1614988" y="5207629"/>
                <a:ext cx="8074646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3B6508-4FEC-6351-4F1A-F15D98846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988" y="5207629"/>
                <a:ext cx="8074646" cy="10500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6873914-5EB4-5A65-F77B-FA6826A8E56B}"/>
              </a:ext>
            </a:extLst>
          </p:cNvPr>
          <p:cNvSpPr txBox="1"/>
          <p:nvPr/>
        </p:nvSpPr>
        <p:spPr>
          <a:xfrm>
            <a:off x="336559" y="-29991"/>
            <a:ext cx="1127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two modes with the same frequency ... “degenerate”</a:t>
            </a:r>
          </a:p>
        </p:txBody>
      </p:sp>
    </p:spTree>
    <p:extLst>
      <p:ext uri="{BB962C8B-B14F-4D97-AF65-F5344CB8AC3E}">
        <p14:creationId xmlns:p14="http://schemas.microsoft.com/office/powerpoint/2010/main" val="2338270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EDB77F-0764-0430-191E-A956B47FE57E}"/>
                  </a:ext>
                </a:extLst>
              </p:cNvPr>
              <p:cNvSpPr txBox="1"/>
              <p:nvPr/>
            </p:nvSpPr>
            <p:spPr>
              <a:xfrm>
                <a:off x="3228527" y="1147793"/>
                <a:ext cx="6282875" cy="255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how does a force</a:t>
                </a:r>
              </a:p>
              <a:p>
                <a:pPr algn="ctr"/>
                <a:r>
                  <a:rPr lang="en-US" sz="3200" dirty="0"/>
                  <a:t>excite</a:t>
                </a:r>
              </a:p>
              <a:p>
                <a:pPr algn="ctr"/>
                <a:r>
                  <a:rPr lang="en-US" sz="3200" dirty="0"/>
                  <a:t>modes of the square?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each with a different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EDB77F-0764-0430-191E-A956B47F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527" y="1147793"/>
                <a:ext cx="6282875" cy="2554545"/>
              </a:xfrm>
              <a:prstGeom prst="rect">
                <a:avLst/>
              </a:prstGeom>
              <a:blipFill>
                <a:blip r:embed="rId2"/>
                <a:stretch>
                  <a:fillRect l="-2039" t="-3103" b="-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53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B8F3C-3731-8B31-F614-BCCDCC94AEAD}"/>
                  </a:ext>
                </a:extLst>
              </p:cNvPr>
              <p:cNvSpPr txBox="1"/>
              <p:nvPr/>
            </p:nvSpPr>
            <p:spPr>
              <a:xfrm>
                <a:off x="1073275" y="2752230"/>
                <a:ext cx="7639178" cy="1619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nary>
                        <m:naryPr>
                          <m:limLoc m:val="undOvr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B8F3C-3731-8B31-F614-BCCDCC94A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275" y="2752230"/>
                <a:ext cx="7639178" cy="16199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63E588A-DEB6-E2E5-3F7D-6D0D0822EB50}"/>
              </a:ext>
            </a:extLst>
          </p:cNvPr>
          <p:cNvSpPr txBox="1"/>
          <p:nvPr/>
        </p:nvSpPr>
        <p:spPr>
          <a:xfrm>
            <a:off x="859157" y="1302508"/>
            <a:ext cx="44105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with mode normalized 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F0058C-70F3-5D32-2F08-D12C2E4EFFBC}"/>
                  </a:ext>
                </a:extLst>
              </p:cNvPr>
              <p:cNvSpPr txBox="1"/>
              <p:nvPr/>
            </p:nvSpPr>
            <p:spPr>
              <a:xfrm>
                <a:off x="5892399" y="865781"/>
                <a:ext cx="6097904" cy="1619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𝑥𝑑𝑦</m:t>
                              </m:r>
                            </m:e>
                          </m:nary>
                        </m:e>
                      </m:nary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F0058C-70F3-5D32-2F08-D12C2E4EF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399" y="865781"/>
                <a:ext cx="6097904" cy="1619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497ED-9409-2D63-C550-2DD61B014A20}"/>
                  </a:ext>
                </a:extLst>
              </p:cNvPr>
              <p:cNvSpPr txBox="1"/>
              <p:nvPr/>
            </p:nvSpPr>
            <p:spPr>
              <a:xfrm>
                <a:off x="5892399" y="4516761"/>
                <a:ext cx="4311950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497ED-9409-2D63-C550-2DD61B014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399" y="4516761"/>
                <a:ext cx="4311950" cy="1106521"/>
              </a:xfrm>
              <a:prstGeom prst="rect">
                <a:avLst/>
              </a:prstGeom>
              <a:blipFill>
                <a:blip r:embed="rId4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C488E45-0B4B-6111-70E7-5198D903FD33}"/>
              </a:ext>
            </a:extLst>
          </p:cNvPr>
          <p:cNvSpPr txBox="1"/>
          <p:nvPr/>
        </p:nvSpPr>
        <p:spPr>
          <a:xfrm>
            <a:off x="453198" y="384451"/>
            <a:ext cx="564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Same as organ pipe, except 2D</a:t>
            </a:r>
          </a:p>
        </p:txBody>
      </p:sp>
    </p:spTree>
    <p:extLst>
      <p:ext uri="{BB962C8B-B14F-4D97-AF65-F5344CB8AC3E}">
        <p14:creationId xmlns:p14="http://schemas.microsoft.com/office/powerpoint/2010/main" val="60203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77776-CAF2-6728-834F-0F7C6349D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9" y="1049154"/>
            <a:ext cx="11464329" cy="4776804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89FB0B7B-0FD6-91F2-4929-9818446BA446}"/>
              </a:ext>
            </a:extLst>
          </p:cNvPr>
          <p:cNvSpPr/>
          <p:nvPr/>
        </p:nvSpPr>
        <p:spPr>
          <a:xfrm>
            <a:off x="5082139" y="2877954"/>
            <a:ext cx="567891" cy="106840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4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BF38CD-0213-AA97-719D-6227CFF6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47750"/>
            <a:ext cx="114300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0249FE-CECF-C82C-1E6B-C232C24145AB}"/>
              </a:ext>
            </a:extLst>
          </p:cNvPr>
          <p:cNvSpPr txBox="1"/>
          <p:nvPr/>
        </p:nvSpPr>
        <p:spPr>
          <a:xfrm>
            <a:off x="453197" y="384451"/>
            <a:ext cx="677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force in x direction, 2500 modes in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1D974B-39A0-13FA-E4E1-3E58D4AA4243}"/>
                  </a:ext>
                </a:extLst>
              </p:cNvPr>
              <p:cNvSpPr txBox="1"/>
              <p:nvPr/>
            </p:nvSpPr>
            <p:spPr>
              <a:xfrm>
                <a:off x="1765037" y="5688719"/>
                <a:ext cx="71575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1D974B-39A0-13FA-E4E1-3E58D4AA4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037" y="5688719"/>
                <a:ext cx="715758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841721-7887-6774-552C-FD43D131C270}"/>
                  </a:ext>
                </a:extLst>
              </p:cNvPr>
              <p:cNvSpPr txBox="1"/>
              <p:nvPr/>
            </p:nvSpPr>
            <p:spPr>
              <a:xfrm rot="16200000">
                <a:off x="-1090791" y="3216713"/>
                <a:ext cx="38043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841721-7887-6774-552C-FD43D131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90791" y="3216713"/>
                <a:ext cx="38043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623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1: Frequencies</a:t>
            </a:r>
          </a:p>
          <a:p>
            <a:pPr marL="0" indent="0">
              <a:buNone/>
            </a:pPr>
            <a:r>
              <a:rPr lang="en-US" dirty="0"/>
              <a:t>Step 2: Modes</a:t>
            </a:r>
          </a:p>
          <a:p>
            <a:pPr marL="0" indent="0">
              <a:buNone/>
            </a:pPr>
            <a:r>
              <a:rPr lang="en-US" dirty="0"/>
              <a:t>Step 3: Force</a:t>
            </a:r>
          </a:p>
          <a:p>
            <a:pPr marL="0" indent="0">
              <a:buNone/>
            </a:pPr>
            <a:r>
              <a:rPr lang="en-US" dirty="0"/>
              <a:t>Step 4: Source</a:t>
            </a:r>
          </a:p>
          <a:p>
            <a:pPr marL="0" indent="0">
              <a:buNone/>
            </a:pPr>
            <a:r>
              <a:rPr lang="en-US" dirty="0"/>
              <a:t>Step 5: Excitation</a:t>
            </a:r>
          </a:p>
          <a:p>
            <a:pPr marL="0" indent="0">
              <a:buNone/>
            </a:pPr>
            <a:r>
              <a:rPr lang="en-US" dirty="0"/>
              <a:t>Step 6: Mode Sum</a:t>
            </a:r>
          </a:p>
        </p:txBody>
      </p:sp>
    </p:spTree>
    <p:extLst>
      <p:ext uri="{BB962C8B-B14F-4D97-AF65-F5344CB8AC3E}">
        <p14:creationId xmlns:p14="http://schemas.microsoft.com/office/powerpoint/2010/main" val="3785655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4430028" y="1690688"/>
                <a:ext cx="671632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r>
                  <a:rPr lang="en-US" sz="4000" dirty="0">
                    <a:cs typeface="Courier New" panose="02070309020205020404" pitchFamily="49" charset="0"/>
                  </a:rPr>
                  <a:t> in matrix 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wnm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n,m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028" y="1690688"/>
                <a:ext cx="6716326" cy="615553"/>
              </a:xfrm>
              <a:prstGeom prst="rect">
                <a:avLst/>
              </a:prstGeom>
              <a:blipFill>
                <a:blip r:embed="rId2"/>
                <a:stretch>
                  <a:fillRect l="-4632" t="-27723" r="-3724" b="-5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46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1837623" y="1938440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many frequencies?  50 by 50</a:t>
            </a:r>
          </a:p>
        </p:txBody>
      </p:sp>
    </p:spTree>
    <p:extLst>
      <p:ext uri="{BB962C8B-B14F-4D97-AF65-F5344CB8AC3E}">
        <p14:creationId xmlns:p14="http://schemas.microsoft.com/office/powerpoint/2010/main" val="2470833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1E545-A32D-8742-06E3-33BC5AD8D05F}"/>
              </a:ext>
            </a:extLst>
          </p:cNvPr>
          <p:cNvSpPr txBox="1"/>
          <p:nvPr/>
        </p:nvSpPr>
        <p:spPr>
          <a:xfrm>
            <a:off x="3281631" y="929673"/>
            <a:ext cx="5110502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MODE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spatial pattern of pressure</a:t>
            </a:r>
          </a:p>
          <a:p>
            <a:pPr algn="ctr"/>
            <a:r>
              <a:rPr lang="en-US" sz="3200" dirty="0"/>
              <a:t>with sinusoidal time variation</a:t>
            </a:r>
          </a:p>
        </p:txBody>
      </p:sp>
    </p:spTree>
    <p:extLst>
      <p:ext uri="{BB962C8B-B14F-4D97-AF65-F5344CB8AC3E}">
        <p14:creationId xmlns:p14="http://schemas.microsoft.com/office/powerpoint/2010/main" val="3002697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6249602" y="2333558"/>
            <a:ext cx="4354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a pain! modes start at n=1 but Python arrays at zero.  So make a vector that starts at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03360-B4AF-7943-449A-75FBCD2CE8A7}"/>
              </a:ext>
            </a:extLst>
          </p:cNvPr>
          <p:cNvSpPr txBox="1"/>
          <p:nvPr/>
        </p:nvSpPr>
        <p:spPr>
          <a:xfrm>
            <a:off x="6249602" y="3482728"/>
            <a:ext cx="487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 = [1, 2, 3, ...]</a:t>
            </a:r>
          </a:p>
        </p:txBody>
      </p:sp>
    </p:spTree>
    <p:extLst>
      <p:ext uri="{BB962C8B-B14F-4D97-AF65-F5344CB8AC3E}">
        <p14:creationId xmlns:p14="http://schemas.microsoft.com/office/powerpoint/2010/main" val="578160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5475972" y="2521257"/>
            <a:ext cx="508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empty matrix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wmn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n,m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19510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pi*c*sqrt((n[iw,0]/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)**2+(n[jw,0]/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1327484" y="5354081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frequencies in an array </a:t>
            </a:r>
            <a:r>
              <a:rPr lang="en-US" sz="3600" dirty="0" err="1">
                <a:solidFill>
                  <a:srgbClr val="FF0000"/>
                </a:solidFill>
              </a:rPr>
              <a:t>wmn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03360-B4AF-7943-449A-75FBCD2CE8A7}"/>
              </a:ext>
            </a:extLst>
          </p:cNvPr>
          <p:cNvSpPr txBox="1"/>
          <p:nvPr/>
        </p:nvSpPr>
        <p:spPr>
          <a:xfrm>
            <a:off x="1327484" y="4676477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vector n = [1, 2, 3, ...]</a:t>
            </a:r>
          </a:p>
        </p:txBody>
      </p:sp>
    </p:spTree>
    <p:extLst>
      <p:ext uri="{BB962C8B-B14F-4D97-AF65-F5344CB8AC3E}">
        <p14:creationId xmlns:p14="http://schemas.microsoft.com/office/powerpoint/2010/main" val="2593725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1327484" y="5354081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frequencies in an array </a:t>
            </a:r>
            <a:r>
              <a:rPr lang="en-US" sz="3600" dirty="0" err="1">
                <a:solidFill>
                  <a:srgbClr val="FF0000"/>
                </a:solidFill>
              </a:rPr>
              <a:t>wmn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03360-B4AF-7943-449A-75FBCD2CE8A7}"/>
              </a:ext>
            </a:extLst>
          </p:cNvPr>
          <p:cNvSpPr txBox="1"/>
          <p:nvPr/>
        </p:nvSpPr>
        <p:spPr>
          <a:xfrm>
            <a:off x="4162659" y="2782669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outer loop </a:t>
            </a:r>
            <a:r>
              <a:rPr lang="en-US" sz="3600" dirty="0" err="1">
                <a:solidFill>
                  <a:srgbClr val="FF0000"/>
                </a:solidFill>
              </a:rPr>
              <a:t>iw</a:t>
            </a:r>
            <a:r>
              <a:rPr lang="en-US" sz="3600" dirty="0">
                <a:solidFill>
                  <a:srgbClr val="FF0000"/>
                </a:solidFill>
              </a:rPr>
              <a:t> = 0, 1, 2, 3 ... 49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C343C-E617-4846-6D6C-700EAD22073E}"/>
              </a:ext>
            </a:extLst>
          </p:cNvPr>
          <p:cNvSpPr txBox="1"/>
          <p:nvPr/>
        </p:nvSpPr>
        <p:spPr>
          <a:xfrm>
            <a:off x="4772259" y="3219549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inner loop </a:t>
            </a:r>
            <a:r>
              <a:rPr lang="en-US" sz="3600" dirty="0" err="1">
                <a:solidFill>
                  <a:srgbClr val="FF0000"/>
                </a:solidFill>
              </a:rPr>
              <a:t>jw</a:t>
            </a:r>
            <a:r>
              <a:rPr lang="en-US" sz="3600" dirty="0">
                <a:solidFill>
                  <a:srgbClr val="FF0000"/>
                </a:solidFill>
              </a:rPr>
              <a:t> = 0, 1, 2, 3 ... 49</a:t>
            </a:r>
          </a:p>
        </p:txBody>
      </p:sp>
    </p:spTree>
    <p:extLst>
      <p:ext uri="{BB962C8B-B14F-4D97-AF65-F5344CB8AC3E}">
        <p14:creationId xmlns:p14="http://schemas.microsoft.com/office/powerpoint/2010/main" val="4286250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pi*c*sqrt((n[iw,0]/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)**2+(n[jw,0]/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90E483-20A7-1ADE-80FB-C03425A38E8F}"/>
                  </a:ext>
                </a:extLst>
              </p:cNvPr>
              <p:cNvSpPr txBox="1"/>
              <p:nvPr/>
            </p:nvSpPr>
            <p:spPr>
              <a:xfrm>
                <a:off x="1433363" y="4119882"/>
                <a:ext cx="9844238" cy="843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set matrix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wmn</a:t>
                </a:r>
                <a:r>
                  <a:rPr lang="en-US" sz="3600" dirty="0">
                    <a:solidFill>
                      <a:srgbClr val="FF0000"/>
                    </a:solidFill>
                  </a:rPr>
                  <a:t>[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n,m</a:t>
                </a:r>
                <a:r>
                  <a:rPr lang="en-US" sz="3600" dirty="0">
                    <a:solidFill>
                      <a:srgbClr val="FF0000"/>
                    </a:solidFill>
                  </a:rPr>
                  <a:t>]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90E483-20A7-1ADE-80FB-C03425A38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363" y="4119882"/>
                <a:ext cx="9844238" cy="843693"/>
              </a:xfrm>
              <a:prstGeom prst="rect">
                <a:avLst/>
              </a:prstGeom>
              <a:blipFill>
                <a:blip r:embed="rId3"/>
                <a:stretch>
                  <a:fillRect l="-1858" t="-1449" b="-13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605F0E6-9020-0538-C368-3A33F9D60454}"/>
              </a:ext>
            </a:extLst>
          </p:cNvPr>
          <p:cNvSpPr txBox="1"/>
          <p:nvPr/>
        </p:nvSpPr>
        <p:spPr>
          <a:xfrm>
            <a:off x="1768643" y="4759748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element by element</a:t>
            </a:r>
          </a:p>
        </p:txBody>
      </p:sp>
    </p:spTree>
    <p:extLst>
      <p:ext uri="{BB962C8B-B14F-4D97-AF65-F5344CB8AC3E}">
        <p14:creationId xmlns:p14="http://schemas.microsoft.com/office/powerpoint/2010/main" val="3249913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/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1AA6A-E786-DC00-377F-09E6EB0525CA}"/>
              </a:ext>
            </a:extLst>
          </p:cNvPr>
          <p:cNvSpPr txBox="1"/>
          <p:nvPr/>
        </p:nvSpPr>
        <p:spPr>
          <a:xfrm>
            <a:off x="7212798" y="4106069"/>
            <a:ext cx="497920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Cambria Math" panose="02040503050406030204" pitchFamily="18" charset="0"/>
              </a:rPr>
              <a:t>Takes too much memory to make one 4D array 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x,y,n,m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800" b="0" i="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C84CAB-00B4-B9EA-1828-789E9D19D183}"/>
                  </a:ext>
                </a:extLst>
              </p:cNvPr>
              <p:cNvSpPr txBox="1"/>
              <p:nvPr/>
            </p:nvSpPr>
            <p:spPr>
              <a:xfrm>
                <a:off x="4198487" y="2350294"/>
                <a:ext cx="7096760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two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matrices</m:t>
                    </m:r>
                  </m:oMath>
                </a14:m>
                <a:endParaRPr lang="en-US" sz="4000" b="0" dirty="0"/>
              </a:p>
              <a:p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pn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x,n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 and pm[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y,m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  <a:endParaRPr lang="en-US" sz="4000" b="0" i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C84CAB-00B4-B9EA-1828-789E9D19D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487" y="2350294"/>
                <a:ext cx="7096760" cy="1231106"/>
              </a:xfrm>
              <a:prstGeom prst="rect">
                <a:avLst/>
              </a:prstGeom>
              <a:blipFill>
                <a:blip r:embed="rId2"/>
                <a:stretch>
                  <a:fillRect l="-4381" t="-12871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04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149767" y="185934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/>
              <p:nvPr/>
            </p:nvSpPr>
            <p:spPr>
              <a:xfrm>
                <a:off x="0" y="2939251"/>
                <a:ext cx="12002702" cy="319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outer product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5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</m:m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39251"/>
                <a:ext cx="12002702" cy="3195490"/>
              </a:xfrm>
              <a:prstGeom prst="rect">
                <a:avLst/>
              </a:prstGeom>
              <a:blipFill>
                <a:blip r:embed="rId2"/>
                <a:stretch>
                  <a:fillRect l="-1524" t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/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1B125BD-3F85-B40A-C6E0-41229A339A4A}"/>
              </a:ext>
            </a:extLst>
          </p:cNvPr>
          <p:cNvSpPr/>
          <p:nvPr/>
        </p:nvSpPr>
        <p:spPr>
          <a:xfrm>
            <a:off x="5980496" y="1742173"/>
            <a:ext cx="5165559" cy="924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5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149767" y="185934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/>
              <p:nvPr/>
            </p:nvSpPr>
            <p:spPr>
              <a:xfrm>
                <a:off x="0" y="2939251"/>
                <a:ext cx="12002702" cy="2429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elementwise sine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39251"/>
                <a:ext cx="12002702" cy="2429896"/>
              </a:xfrm>
              <a:prstGeom prst="rect">
                <a:avLst/>
              </a:prstGeom>
              <a:blipFill>
                <a:blip r:embed="rId2"/>
                <a:stretch>
                  <a:fillRect l="-1524" t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/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1B125BD-3F85-B40A-C6E0-41229A339A4A}"/>
              </a:ext>
            </a:extLst>
          </p:cNvPr>
          <p:cNvSpPr/>
          <p:nvPr/>
        </p:nvSpPr>
        <p:spPr>
          <a:xfrm>
            <a:off x="4517456" y="1706104"/>
            <a:ext cx="1296203" cy="815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23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149767" y="185934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3611F-E191-8024-7764-9590F38023EB}"/>
              </a:ext>
            </a:extLst>
          </p:cNvPr>
          <p:cNvSpPr txBox="1"/>
          <p:nvPr/>
        </p:nvSpPr>
        <p:spPr>
          <a:xfrm>
            <a:off x="189298" y="2866342"/>
            <a:ext cx="615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correct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/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3801A17-4635-A59F-286B-42FDEB357C99}"/>
              </a:ext>
            </a:extLst>
          </p:cNvPr>
          <p:cNvSpPr/>
          <p:nvPr/>
        </p:nvSpPr>
        <p:spPr>
          <a:xfrm>
            <a:off x="1037408" y="1795052"/>
            <a:ext cx="3159207" cy="815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8154F-8AA3-2007-0AB6-5AD184781FAC}"/>
              </a:ext>
            </a:extLst>
          </p:cNvPr>
          <p:cNvSpPr txBox="1"/>
          <p:nvPr/>
        </p:nvSpPr>
        <p:spPr>
          <a:xfrm>
            <a:off x="149767" y="405801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pm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(y,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9C03B-580E-58D5-C9B8-0980FA379B6E}"/>
              </a:ext>
            </a:extLst>
          </p:cNvPr>
          <p:cNvSpPr txBox="1"/>
          <p:nvPr/>
        </p:nvSpPr>
        <p:spPr>
          <a:xfrm>
            <a:off x="189298" y="4847542"/>
            <a:ext cx="615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same for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pm[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39607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/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3573380" y="2739841"/>
                <a:ext cx="6178679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000" dirty="0">
                    <a:ea typeface="Cambria Math" panose="02040503050406030204" pitchFamily="18" charset="0"/>
                  </a:rPr>
                  <a:t> is a 2D Gaussian</a:t>
                </a:r>
              </a:p>
              <a:p>
                <a:r>
                  <a:rPr lang="en-US" sz="4000" dirty="0">
                    <a:ea typeface="Cambria Math" panose="02040503050406030204" pitchFamily="18" charset="0"/>
                  </a:rPr>
                  <a:t>		in two vectors: </a:t>
                </a:r>
                <a:endParaRPr lang="en-US" sz="4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380" y="2739841"/>
                <a:ext cx="6178679" cy="1231106"/>
              </a:xfrm>
              <a:prstGeom prst="rect">
                <a:avLst/>
              </a:prstGeom>
              <a:blipFill>
                <a:blip r:embed="rId2"/>
                <a:stretch>
                  <a:fillRect l="-4931" t="-12376" r="-3945" b="-22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73957A2-EED3-EC23-029C-8C1828A19E7C}"/>
              </a:ext>
            </a:extLst>
          </p:cNvPr>
          <p:cNvSpPr txBox="1"/>
          <p:nvPr/>
        </p:nvSpPr>
        <p:spPr>
          <a:xfrm>
            <a:off x="5371700" y="3992604"/>
            <a:ext cx="461664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fx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[x] and 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fy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[y]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84ADF-8ECC-8D7D-F6F3-29DCC92558DA}"/>
              </a:ext>
            </a:extLst>
          </p:cNvPr>
          <p:cNvSpPr txBox="1"/>
          <p:nvPr/>
        </p:nvSpPr>
        <p:spPr>
          <a:xfrm>
            <a:off x="6460366" y="5160872"/>
            <a:ext cx="4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narrow Gaussian works better than “point force”</a:t>
            </a:r>
          </a:p>
        </p:txBody>
      </p:sp>
    </p:spTree>
    <p:extLst>
      <p:ext uri="{BB962C8B-B14F-4D97-AF65-F5344CB8AC3E}">
        <p14:creationId xmlns:p14="http://schemas.microsoft.com/office/powerpoint/2010/main" val="2775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MODE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spatial pattern of pressure</a:t>
                </a:r>
              </a:p>
              <a:p>
                <a:pPr algn="ctr"/>
                <a:r>
                  <a:rPr lang="en-US" sz="3200" dirty="0"/>
                  <a:t>with sinusoidal time variation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blipFill>
                <a:blip r:embed="rId2"/>
                <a:stretch>
                  <a:fillRect l="-2384" t="-2605" r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/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blipFill>
                <a:blip r:embed="rId3"/>
                <a:stretch>
                  <a:fillRect l="-258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/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blipFill>
                <a:blip r:embed="rId4"/>
                <a:stretch>
                  <a:fillRect l="-34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BC3FD6F-FC5E-9CEA-E4A2-D714B8BCF448}"/>
              </a:ext>
            </a:extLst>
          </p:cNvPr>
          <p:cNvSpPr txBox="1"/>
          <p:nvPr/>
        </p:nvSpPr>
        <p:spPr>
          <a:xfrm>
            <a:off x="4780542" y="5648327"/>
            <a:ext cx="4972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73502-8D1C-E6E5-77DD-9930F2385A73}"/>
              </a:ext>
            </a:extLst>
          </p:cNvPr>
          <p:cNvSpPr txBox="1"/>
          <p:nvPr/>
        </p:nvSpPr>
        <p:spPr>
          <a:xfrm>
            <a:off x="3281631" y="929673"/>
            <a:ext cx="5110502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MODE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spatial pattern of pressure</a:t>
            </a:r>
          </a:p>
          <a:p>
            <a:pPr algn="ctr"/>
            <a:r>
              <a:rPr lang="en-US" sz="3200" dirty="0"/>
              <a:t>with sinusoidal time variation</a:t>
            </a:r>
          </a:p>
        </p:txBody>
      </p:sp>
    </p:spTree>
    <p:extLst>
      <p:ext uri="{BB962C8B-B14F-4D97-AF65-F5344CB8AC3E}">
        <p14:creationId xmlns:p14="http://schemas.microsoft.com/office/powerpoint/2010/main" val="1687799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3068320" y="1455785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half-widths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3600" dirty="0">
                <a:solidFill>
                  <a:srgbClr val="FF0000"/>
                </a:solidFill>
              </a:rPr>
              <a:t> of Gaussian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2748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/>
              <p:nvPr/>
            </p:nvSpPr>
            <p:spPr>
              <a:xfrm>
                <a:off x="3676042" y="210240"/>
                <a:ext cx="7763664" cy="1141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042" y="210240"/>
                <a:ext cx="7763664" cy="11412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835AFE3-A918-D3ED-CC1F-EE211B10B185}"/>
              </a:ext>
            </a:extLst>
          </p:cNvPr>
          <p:cNvSpPr txBox="1"/>
          <p:nvPr/>
        </p:nvSpPr>
        <p:spPr>
          <a:xfrm>
            <a:off x="3068320" y="2265460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peak positions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x0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y0</a:t>
            </a:r>
            <a:r>
              <a:rPr lang="en-US" sz="3600" dirty="0">
                <a:solidFill>
                  <a:srgbClr val="FF0000"/>
                </a:solidFill>
              </a:rPr>
              <a:t> of Gaussian </a:t>
            </a:r>
          </a:p>
        </p:txBody>
      </p:sp>
    </p:spTree>
    <p:extLst>
      <p:ext uri="{BB962C8B-B14F-4D97-AF65-F5344CB8AC3E}">
        <p14:creationId xmlns:p14="http://schemas.microsoft.com/office/powerpoint/2010/main" val="4177961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107180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(x-x0,2)/sfx2 );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/>
              <p:nvPr/>
            </p:nvSpPr>
            <p:spPr>
              <a:xfrm>
                <a:off x="3993676" y="3294246"/>
                <a:ext cx="6226769" cy="1132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676" y="3294246"/>
                <a:ext cx="6226769" cy="11326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273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107180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(x-x0,2)/sfx2 );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78F58C3C-CA02-0178-7F1F-0CFF30663AD7}"/>
              </a:ext>
            </a:extLst>
          </p:cNvPr>
          <p:cNvSpPr/>
          <p:nvPr/>
        </p:nvSpPr>
        <p:spPr>
          <a:xfrm rot="1611436">
            <a:off x="8499108" y="2018087"/>
            <a:ext cx="269507" cy="84702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A4EF6-ED50-F390-ABB5-2C712975FB73}"/>
              </a:ext>
            </a:extLst>
          </p:cNvPr>
          <p:cNvSpPr txBox="1"/>
          <p:nvPr/>
        </p:nvSpPr>
        <p:spPr>
          <a:xfrm>
            <a:off x="8140096" y="1443186"/>
            <a:ext cx="300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vector as input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BC656-0499-ED14-3608-EB1A79C50C12}"/>
              </a:ext>
            </a:extLst>
          </p:cNvPr>
          <p:cNvSpPr txBox="1"/>
          <p:nvPr/>
        </p:nvSpPr>
        <p:spPr>
          <a:xfrm>
            <a:off x="1154588" y="3645099"/>
            <a:ext cx="365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vector as output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A9C6C2E-FC22-B0BB-530F-35BEA742DA17}"/>
              </a:ext>
            </a:extLst>
          </p:cNvPr>
          <p:cNvSpPr/>
          <p:nvPr/>
        </p:nvSpPr>
        <p:spPr>
          <a:xfrm rot="8577185">
            <a:off x="657129" y="3132758"/>
            <a:ext cx="269507" cy="84702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5571F2-82C1-847F-E7B9-B3384EE76415}"/>
                  </a:ext>
                </a:extLst>
              </p:cNvPr>
              <p:cNvSpPr txBox="1"/>
              <p:nvPr/>
            </p:nvSpPr>
            <p:spPr>
              <a:xfrm>
                <a:off x="4542316" y="4497404"/>
                <a:ext cx="6226769" cy="1132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5571F2-82C1-847F-E7B9-B3384EE76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316" y="4497404"/>
                <a:ext cx="6226769" cy="11326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980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107180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(x-x0,2)/sfx2 );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(y-y0,2)/sfy2 );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/>
              <p:nvPr/>
            </p:nvSpPr>
            <p:spPr>
              <a:xfrm>
                <a:off x="3676042" y="210240"/>
                <a:ext cx="7763664" cy="1141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042" y="210240"/>
                <a:ext cx="7763664" cy="11412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92B65-1EFF-9354-46E2-C3DD1D8F24C9}"/>
                  </a:ext>
                </a:extLst>
              </p:cNvPr>
              <p:cNvSpPr txBox="1"/>
              <p:nvPr/>
            </p:nvSpPr>
            <p:spPr>
              <a:xfrm>
                <a:off x="3676042" y="4181900"/>
                <a:ext cx="6419450" cy="1187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92B65-1EFF-9354-46E2-C3DD1D8F2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042" y="4181900"/>
                <a:ext cx="6419450" cy="1187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2A8EC1-7126-FBEA-09A9-72B69B838EAD}"/>
              </a:ext>
            </a:extLst>
          </p:cNvPr>
          <p:cNvSpPr txBox="1"/>
          <p:nvPr/>
        </p:nvSpPr>
        <p:spPr>
          <a:xfrm>
            <a:off x="808079" y="3760602"/>
            <a:ext cx="365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same, except for</a:t>
            </a:r>
          </a:p>
        </p:txBody>
      </p:sp>
    </p:spTree>
    <p:extLst>
      <p:ext uri="{BB962C8B-B14F-4D97-AF65-F5344CB8AC3E}">
        <p14:creationId xmlns:p14="http://schemas.microsoft.com/office/powerpoint/2010/main" val="4157455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/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3573380" y="2739841"/>
                <a:ext cx="2611421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 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4000" b="0" dirty="0">
                  <a:ea typeface="Cambria Math" panose="02040503050406030204" pitchFamily="18" charset="0"/>
                </a:endParaRPr>
              </a:p>
              <a:p>
                <a:r>
                  <a:rPr lang="en-US" sz="4000" dirty="0">
                    <a:ea typeface="Cambria Math" panose="02040503050406030204" pitchFamily="18" charset="0"/>
                  </a:rPr>
                  <a:t>as array</a:t>
                </a:r>
                <a:endParaRPr lang="en-US" sz="4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380" y="2739841"/>
                <a:ext cx="2611421" cy="1231106"/>
              </a:xfrm>
              <a:prstGeom prst="rect">
                <a:avLst/>
              </a:prstGeom>
              <a:blipFill>
                <a:blip r:embed="rId2"/>
                <a:stretch>
                  <a:fillRect l="-11655" t="-12376" b="-22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73957A2-EED3-EC23-029C-8C1828A19E7C}"/>
              </a:ext>
            </a:extLst>
          </p:cNvPr>
          <p:cNvSpPr txBox="1"/>
          <p:nvPr/>
        </p:nvSpPr>
        <p:spPr>
          <a:xfrm>
            <a:off x="5429451" y="3355394"/>
            <a:ext cx="246221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gxy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84ADF-8ECC-8D7D-F6F3-29DCC92558DA}"/>
              </a:ext>
            </a:extLst>
          </p:cNvPr>
          <p:cNvSpPr txBox="1"/>
          <p:nvPr/>
        </p:nvSpPr>
        <p:spPr>
          <a:xfrm>
            <a:off x="6460366" y="5160872"/>
            <a:ext cx="4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sorry ... should have called it “s”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ABFDB7-74F3-9CD8-DEC3-D1C13967047C}"/>
                  </a:ext>
                </a:extLst>
              </p:cNvPr>
              <p:cNvSpPr txBox="1"/>
              <p:nvPr/>
            </p:nvSpPr>
            <p:spPr>
              <a:xfrm>
                <a:off x="6460366" y="2701736"/>
                <a:ext cx="4652364" cy="724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ABFDB7-74F3-9CD8-DEC3-D1C139670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366" y="2701736"/>
                <a:ext cx="4652364" cy="7240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30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535184" y="969234"/>
            <a:ext cx="1071803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gx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-c2 * </a:t>
            </a:r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(D1,fx);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CC1EA-9B11-D74A-F324-F659493AF033}"/>
              </a:ext>
            </a:extLst>
          </p:cNvPr>
          <p:cNvSpPr txBox="1"/>
          <p:nvPr/>
        </p:nvSpPr>
        <p:spPr>
          <a:xfrm>
            <a:off x="928918" y="2550986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multiplication by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D1</a:t>
            </a:r>
            <a:r>
              <a:rPr lang="en-US" sz="3600" dirty="0">
                <a:solidFill>
                  <a:srgbClr val="FF0000"/>
                </a:solidFill>
              </a:rPr>
              <a:t> approximates a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/>
              <p:nvPr/>
            </p:nvSpPr>
            <p:spPr>
              <a:xfrm>
                <a:off x="4660366" y="320147"/>
                <a:ext cx="5041958" cy="724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366" y="320147"/>
                <a:ext cx="5041958" cy="7240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EF9A70-36AE-A0E3-FCBB-45CB76A98B8C}"/>
                  </a:ext>
                </a:extLst>
              </p:cNvPr>
              <p:cNvSpPr txBox="1"/>
              <p:nvPr/>
            </p:nvSpPr>
            <p:spPr>
              <a:xfrm>
                <a:off x="94650" y="3429000"/>
                <a:ext cx="645053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5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EF9A70-36AE-A0E3-FCBB-45CB76A98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0" y="3429000"/>
                <a:ext cx="6450530" cy="16797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8FD128-8650-5F9C-3619-F803C12D3127}"/>
                  </a:ext>
                </a:extLst>
              </p:cNvPr>
              <p:cNvSpPr txBox="1"/>
              <p:nvPr/>
            </p:nvSpPr>
            <p:spPr>
              <a:xfrm>
                <a:off x="5894199" y="4609466"/>
                <a:ext cx="6450530" cy="1827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8FD128-8650-5F9C-3619-F803C12D3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199" y="4609466"/>
                <a:ext cx="6450530" cy="1827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F646A6F-ECF3-93DA-2CCD-B2CA12766C77}"/>
              </a:ext>
            </a:extLst>
          </p:cNvPr>
          <p:cNvSpPr/>
          <p:nvPr/>
        </p:nvSpPr>
        <p:spPr>
          <a:xfrm>
            <a:off x="3243714" y="1665171"/>
            <a:ext cx="4466122" cy="951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74656-30B1-8EE4-3658-A6933F5CA1F1}"/>
              </a:ext>
            </a:extLst>
          </p:cNvPr>
          <p:cNvSpPr/>
          <p:nvPr/>
        </p:nvSpPr>
        <p:spPr>
          <a:xfrm>
            <a:off x="8663806" y="261792"/>
            <a:ext cx="673769" cy="951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731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535184" y="969234"/>
            <a:ext cx="1071803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gx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-c2 * </a:t>
            </a:r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(D1,fx);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/>
              <p:nvPr/>
            </p:nvSpPr>
            <p:spPr>
              <a:xfrm>
                <a:off x="4660366" y="320147"/>
                <a:ext cx="5041958" cy="724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366" y="320147"/>
                <a:ext cx="5041958" cy="7240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601685D-F81D-5CD5-881D-941D82457952}"/>
              </a:ext>
            </a:extLst>
          </p:cNvPr>
          <p:cNvSpPr txBox="1"/>
          <p:nvPr/>
        </p:nvSpPr>
        <p:spPr>
          <a:xfrm>
            <a:off x="535184" y="1693278"/>
            <a:ext cx="1071803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gxy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gx,fy.T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B3BB2-2F5A-4835-D937-DA6A134900DC}"/>
              </a:ext>
            </a:extLst>
          </p:cNvPr>
          <p:cNvSpPr/>
          <p:nvPr/>
        </p:nvSpPr>
        <p:spPr>
          <a:xfrm>
            <a:off x="1971040" y="2509520"/>
            <a:ext cx="4937760" cy="822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1AECA-B005-F089-DCBD-A9A88289558C}"/>
              </a:ext>
            </a:extLst>
          </p:cNvPr>
          <p:cNvSpPr txBox="1"/>
          <p:nvPr/>
        </p:nvSpPr>
        <p:spPr>
          <a:xfrm>
            <a:off x="2280198" y="3525521"/>
            <a:ext cx="534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another outer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A557A1-EAED-3B65-A503-F93346D4F61B}"/>
                  </a:ext>
                </a:extLst>
              </p:cNvPr>
              <p:cNvSpPr txBox="1"/>
              <p:nvPr/>
            </p:nvSpPr>
            <p:spPr>
              <a:xfrm>
                <a:off x="3898231" y="4238154"/>
                <a:ext cx="7719461" cy="1853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A557A1-EAED-3B65-A503-F93346D4F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231" y="4238154"/>
                <a:ext cx="7719461" cy="18531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565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/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F0E3B-3D00-5C81-C269-85720813262C}"/>
              </a:ext>
            </a:extLst>
          </p:cNvPr>
          <p:cNvSpPr txBox="1"/>
          <p:nvPr/>
        </p:nvSpPr>
        <p:spPr>
          <a:xfrm>
            <a:off x="4467460" y="3532321"/>
            <a:ext cx="162307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>
                <a:ea typeface="Cambria Math" panose="02040503050406030204" pitchFamily="18" charset="0"/>
              </a:rPr>
              <a:t>Goal:</a:t>
            </a:r>
            <a:endParaRPr lang="en-US" sz="4000" b="0" dirty="0">
              <a:ea typeface="Cambria Math" panose="02040503050406030204" pitchFamily="18" charset="0"/>
            </a:endParaRPr>
          </a:p>
          <a:p>
            <a:r>
              <a:rPr lang="en-US" sz="4000" dirty="0">
                <a:ea typeface="Cambria Math" panose="02040503050406030204" pitchFamily="18" charset="0"/>
              </a:rPr>
              <a:t>as array</a:t>
            </a:r>
            <a:endParaRPr lang="en-US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957A2-EED3-EC23-029C-8C1828A19E7C}"/>
              </a:ext>
            </a:extLst>
          </p:cNvPr>
          <p:cNvSpPr txBox="1"/>
          <p:nvPr/>
        </p:nvSpPr>
        <p:spPr>
          <a:xfrm>
            <a:off x="6323531" y="4147874"/>
            <a:ext cx="307776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n,m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39B1E7-8BE2-0707-D1E3-19A4CB749A85}"/>
                  </a:ext>
                </a:extLst>
              </p:cNvPr>
              <p:cNvSpPr txBox="1"/>
              <p:nvPr/>
            </p:nvSpPr>
            <p:spPr>
              <a:xfrm>
                <a:off x="5797675" y="3557974"/>
                <a:ext cx="46163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39B1E7-8BE2-0707-D1E3-19A4CB749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675" y="3557974"/>
                <a:ext cx="4616325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683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5AD6BA7-A065-13B8-ADB2-B99838EBADA4}"/>
              </a:ext>
            </a:extLst>
          </p:cNvPr>
          <p:cNvSpPr txBox="1"/>
          <p:nvPr/>
        </p:nvSpPr>
        <p:spPr>
          <a:xfrm>
            <a:off x="4312152" y="1074510"/>
            <a:ext cx="497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empty matrix </a:t>
            </a:r>
            <a:r>
              <a:rPr lang="en-US" sz="3600" dirty="0" err="1">
                <a:solidFill>
                  <a:srgbClr val="FF0000"/>
                </a:solidFill>
              </a:rPr>
              <a:t>excit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54712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4078471" y="1043732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outer loop over n:  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[1, 2, 3, ... </a:t>
            </a:r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3" y="874455"/>
            <a:ext cx="64620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6F5DDF-B509-A331-0993-89677024D027}"/>
              </a:ext>
            </a:extLst>
          </p:cNvPr>
          <p:cNvSpPr txBox="1"/>
          <p:nvPr/>
        </p:nvSpPr>
        <p:spPr>
          <a:xfrm>
            <a:off x="4078471" y="1619210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inner loop over m:  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[1, 2, 3, ... </a:t>
            </a:r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672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MODE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spatial pattern of pressure</a:t>
                </a:r>
              </a:p>
              <a:p>
                <a:pPr algn="ctr"/>
                <a:r>
                  <a:rPr lang="en-US" sz="3200" dirty="0"/>
                  <a:t>with sinusoidal time variation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blipFill>
                <a:blip r:embed="rId2"/>
                <a:stretch>
                  <a:fillRect l="-2384" t="-2605" r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/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blipFill>
                <a:blip r:embed="rId3"/>
                <a:stretch>
                  <a:fillRect l="-258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/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blipFill>
                <a:blip r:embed="rId4"/>
                <a:stretch>
                  <a:fillRect l="-34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BC3FD6F-FC5E-9CEA-E4A2-D714B8BCF448}"/>
              </a:ext>
            </a:extLst>
          </p:cNvPr>
          <p:cNvSpPr txBox="1"/>
          <p:nvPr/>
        </p:nvSpPr>
        <p:spPr>
          <a:xfrm>
            <a:off x="4780542" y="5648327"/>
            <a:ext cx="4972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73502-8D1C-E6E5-77DD-9930F2385A73}"/>
              </a:ext>
            </a:extLst>
          </p:cNvPr>
          <p:cNvSpPr txBox="1"/>
          <p:nvPr/>
        </p:nvSpPr>
        <p:spPr>
          <a:xfrm>
            <a:off x="3281631" y="929673"/>
            <a:ext cx="5110502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MODE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spatial pattern of pressure</a:t>
            </a:r>
          </a:p>
          <a:p>
            <a:pPr algn="ctr"/>
            <a:r>
              <a:rPr lang="en-US" sz="3200" dirty="0"/>
              <a:t>with sinusoidal time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52981A-FC99-829F-07C4-A064F6FC425A}"/>
                  </a:ext>
                </a:extLst>
              </p:cNvPr>
              <p:cNvSpPr txBox="1"/>
              <p:nvPr/>
            </p:nvSpPr>
            <p:spPr>
              <a:xfrm>
                <a:off x="8554689" y="2751821"/>
                <a:ext cx="311721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>
                    <a:solidFill>
                      <a:srgbClr val="FF0000"/>
                    </a:solidFill>
                  </a:rPr>
                  <a:t>satisfies initial condition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52981A-FC99-829F-07C4-A064F6FC4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689" y="2751821"/>
                <a:ext cx="3117211" cy="1569660"/>
              </a:xfrm>
              <a:prstGeom prst="rect">
                <a:avLst/>
              </a:prstGeom>
              <a:blipFill>
                <a:blip r:embed="rId5"/>
                <a:stretch>
                  <a:fillRect l="-4883" t="-5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947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3" y="874455"/>
            <a:ext cx="64620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6F5DDF-B509-A331-0993-89677024D027}"/>
              </a:ext>
            </a:extLst>
          </p:cNvPr>
          <p:cNvSpPr txBox="1"/>
          <p:nvPr/>
        </p:nvSpPr>
        <p:spPr>
          <a:xfrm>
            <a:off x="5003031" y="1943978"/>
            <a:ext cx="559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pm(y) for this m: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3B437-3BCC-D338-7DB5-1B1C3EB1AAB1}"/>
              </a:ext>
            </a:extLst>
          </p:cNvPr>
          <p:cNvSpPr txBox="1"/>
          <p:nvPr/>
        </p:nvSpPr>
        <p:spPr>
          <a:xfrm>
            <a:off x="4301725" y="1366897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pn</a:t>
            </a:r>
            <a:r>
              <a:rPr lang="en-US" sz="3600" dirty="0">
                <a:solidFill>
                  <a:srgbClr val="FF0000"/>
                </a:solidFill>
              </a:rPr>
              <a:t>(x) for this n: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C19C0-3E97-A11D-E90F-0DBF98D73FAD}"/>
              </a:ext>
            </a:extLst>
          </p:cNvPr>
          <p:cNvSpPr txBox="1"/>
          <p:nvPr/>
        </p:nvSpPr>
        <p:spPr>
          <a:xfrm>
            <a:off x="3886379" y="3307457"/>
            <a:ext cx="7890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(transferring stuff to vectors adds a little to execution time, but greatly reduces changes of a coding error)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53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34C55-2883-DE8C-B942-4765D4906D99}"/>
                  </a:ext>
                </a:extLst>
              </p:cNvPr>
              <p:cNvSpPr txBox="1"/>
              <p:nvPr/>
            </p:nvSpPr>
            <p:spPr>
              <a:xfrm>
                <a:off x="664712" y="3915832"/>
                <a:ext cx="105080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outer product creates matrix containing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(for one pair of </a:t>
                </a:r>
                <a:r>
                  <a:rPr lang="en-US" sz="36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n, m</a:t>
                </a:r>
                <a:r>
                  <a:rPr lang="en-US" sz="36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34C55-2883-DE8C-B942-4765D4906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12" y="3915832"/>
                <a:ext cx="10508080" cy="1200329"/>
              </a:xfrm>
              <a:prstGeom prst="rect">
                <a:avLst/>
              </a:prstGeom>
              <a:blipFill>
                <a:blip r:embed="rId2"/>
                <a:stretch>
                  <a:fillRect l="-1740"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F7A69F1-D940-1EE0-907C-8CA8CC2C60A6}"/>
              </a:ext>
            </a:extLst>
          </p:cNvPr>
          <p:cNvSpPr/>
          <p:nvPr/>
        </p:nvSpPr>
        <p:spPr>
          <a:xfrm>
            <a:off x="2357120" y="2438400"/>
            <a:ext cx="3078480" cy="477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45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664712" y="3915832"/>
            <a:ext cx="1050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element-wise multiply creates product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(a matrix)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]=(1.0/lam)*(Dx*Dy)*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np.multiply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pxy,gxy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9181DA-6BC9-A04D-2962-8451EF120645}"/>
              </a:ext>
            </a:extLst>
          </p:cNvPr>
          <p:cNvSpPr/>
          <p:nvPr/>
        </p:nvSpPr>
        <p:spPr>
          <a:xfrm>
            <a:off x="7426960" y="2703408"/>
            <a:ext cx="3261360" cy="417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AC259-6567-3066-1B3F-7F3295FDA670}"/>
              </a:ext>
            </a:extLst>
          </p:cNvPr>
          <p:cNvSpPr/>
          <p:nvPr/>
        </p:nvSpPr>
        <p:spPr>
          <a:xfrm>
            <a:off x="8310880" y="347891"/>
            <a:ext cx="2468880" cy="526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237ABB-6C2B-2849-A53B-60D032784406}"/>
                  </a:ext>
                </a:extLst>
              </p:cNvPr>
              <p:cNvSpPr txBox="1"/>
              <p:nvPr/>
            </p:nvSpPr>
            <p:spPr>
              <a:xfrm>
                <a:off x="8015165" y="3992776"/>
                <a:ext cx="342068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237ABB-6C2B-2849-A53B-60D032784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165" y="3992776"/>
                <a:ext cx="342068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51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664712" y="3488091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sum approximated 2D integral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]=(1.0/lam)*(Dx*Dy)*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np.multiply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pxy,gxy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9181DA-6BC9-A04D-2962-8451EF120645}"/>
              </a:ext>
            </a:extLst>
          </p:cNvPr>
          <p:cNvSpPr/>
          <p:nvPr/>
        </p:nvSpPr>
        <p:spPr>
          <a:xfrm>
            <a:off x="4947920" y="2703408"/>
            <a:ext cx="2286000" cy="417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AC259-6567-3066-1B3F-7F3295FDA670}"/>
              </a:ext>
            </a:extLst>
          </p:cNvPr>
          <p:cNvSpPr/>
          <p:nvPr/>
        </p:nvSpPr>
        <p:spPr>
          <a:xfrm>
            <a:off x="8310880" y="347891"/>
            <a:ext cx="2468880" cy="526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F8DD7-CB32-03A2-36AD-EBB0D430A79B}"/>
                  </a:ext>
                </a:extLst>
              </p:cNvPr>
              <p:cNvSpPr txBox="1"/>
              <p:nvPr/>
            </p:nvSpPr>
            <p:spPr>
              <a:xfrm>
                <a:off x="2451827" y="4382457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F8DD7-CB32-03A2-36AD-EBB0D430A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827" y="4382457"/>
                <a:ext cx="8720965" cy="1391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D2595B0-A2F0-DAF9-7CA5-97A63D076AF8}"/>
              </a:ext>
            </a:extLst>
          </p:cNvPr>
          <p:cNvSpPr/>
          <p:nvPr/>
        </p:nvSpPr>
        <p:spPr>
          <a:xfrm>
            <a:off x="2451827" y="4571305"/>
            <a:ext cx="2628173" cy="1202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2767F2-8BC9-73D8-8446-5EA5A5259830}"/>
              </a:ext>
            </a:extLst>
          </p:cNvPr>
          <p:cNvSpPr txBox="1"/>
          <p:nvPr/>
        </p:nvSpPr>
        <p:spPr>
          <a:xfrm>
            <a:off x="4749032" y="6014629"/>
            <a:ext cx="723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nested sums not necessary in Python</a:t>
            </a:r>
          </a:p>
        </p:txBody>
      </p:sp>
    </p:spTree>
    <p:extLst>
      <p:ext uri="{BB962C8B-B14F-4D97-AF65-F5344CB8AC3E}">
        <p14:creationId xmlns:p14="http://schemas.microsoft.com/office/powerpoint/2010/main" val="113841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664712" y="3488091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results stored in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[]</a:t>
            </a:r>
            <a:r>
              <a:rPr lang="en-US" sz="3600" dirty="0">
                <a:solidFill>
                  <a:srgbClr val="FF0000"/>
                </a:solidFill>
              </a:rPr>
              <a:t>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]=(1.0/lam)*(Dx*Dy)*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np.multiply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pxy,gxy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9181DA-6BC9-A04D-2962-8451EF120645}"/>
              </a:ext>
            </a:extLst>
          </p:cNvPr>
          <p:cNvSpPr/>
          <p:nvPr/>
        </p:nvSpPr>
        <p:spPr>
          <a:xfrm>
            <a:off x="1479913" y="2766943"/>
            <a:ext cx="1991122" cy="3542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AC259-6567-3066-1B3F-7F3295FDA670}"/>
              </a:ext>
            </a:extLst>
          </p:cNvPr>
          <p:cNvSpPr/>
          <p:nvPr/>
        </p:nvSpPr>
        <p:spPr>
          <a:xfrm>
            <a:off x="3449872" y="347892"/>
            <a:ext cx="1477728" cy="526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098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/>
              <a:t>Step 6: Mode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4467460" y="3532321"/>
                <a:ext cx="7023500" cy="24622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</a:t>
                </a:r>
                <a:endParaRPr lang="en-US" sz="4000" b="0" dirty="0">
                  <a:ea typeface="Cambria Math" panose="02040503050406030204" pitchFamily="18" charset="0"/>
                </a:endParaRPr>
              </a:p>
              <a:p>
                <a:r>
                  <a:rPr lang="en-US" sz="4000" dirty="0">
                    <a:ea typeface="Cambria Math" panose="02040503050406030204" pitchFamily="18" charset="0"/>
                  </a:rPr>
                  <a:t>perform the mode sum for one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ea typeface="Cambria Math" panose="02040503050406030204" pitchFamily="18" charset="0"/>
                  </a:rPr>
                  <a:t>and put the results in a matrix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460" y="3532321"/>
                <a:ext cx="7023500" cy="2462213"/>
              </a:xfrm>
              <a:prstGeom prst="rect">
                <a:avLst/>
              </a:prstGeom>
              <a:blipFill>
                <a:blip r:embed="rId2"/>
                <a:stretch>
                  <a:fillRect l="-4427" t="-6188" b="-1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73957A2-EED3-EC23-029C-8C1828A19E7C}"/>
              </a:ext>
            </a:extLst>
          </p:cNvPr>
          <p:cNvSpPr txBox="1"/>
          <p:nvPr/>
        </p:nvSpPr>
        <p:spPr>
          <a:xfrm>
            <a:off x="6096000" y="5378981"/>
            <a:ext cx="184665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47677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BC90F8-A6A3-F685-0CCB-56BC5E53F3CF}"/>
              </a:ext>
            </a:extLst>
          </p:cNvPr>
          <p:cNvSpPr txBox="1"/>
          <p:nvPr/>
        </p:nvSpPr>
        <p:spPr>
          <a:xfrm>
            <a:off x="1097280" y="4702541"/>
            <a:ext cx="769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 a 2D summation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/>
              <p:nvPr/>
            </p:nvSpPr>
            <p:spPr>
              <a:xfrm>
                <a:off x="1559293" y="686764"/>
                <a:ext cx="24539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decide 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293" y="686764"/>
                <a:ext cx="2453908" cy="1200329"/>
              </a:xfrm>
              <a:prstGeom prst="rect">
                <a:avLst/>
              </a:prstGeom>
              <a:blipFill>
                <a:blip r:embed="rId2"/>
                <a:stretch>
                  <a:fillRect l="-7711"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161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8BE731-2C2E-81C2-DD80-351E3B372476}"/>
              </a:ext>
            </a:extLst>
          </p:cNvPr>
          <p:cNvSpPr txBox="1"/>
          <p:nvPr/>
        </p:nvSpPr>
        <p:spPr>
          <a:xfrm>
            <a:off x="2059808" y="1098241"/>
            <a:ext cx="3262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create empty matrix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992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	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7F057-DCEA-F4A0-8EA4-8C0F29F0682A}"/>
              </a:ext>
            </a:extLst>
          </p:cNvPr>
          <p:cNvSpPr txBox="1"/>
          <p:nvPr/>
        </p:nvSpPr>
        <p:spPr>
          <a:xfrm>
            <a:off x="3450557" y="793008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outer loop over n: [1, 2, 3, ... </a:t>
            </a:r>
            <a:r>
              <a:rPr lang="en-US" sz="3600" dirty="0" err="1">
                <a:solidFill>
                  <a:srgbClr val="FF0000"/>
                </a:solidFill>
              </a:rPr>
              <a:t>Nw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31EA6B-4B54-285E-8F9C-271CD5B91C6B}"/>
              </a:ext>
            </a:extLst>
          </p:cNvPr>
          <p:cNvSpPr txBox="1"/>
          <p:nvPr/>
        </p:nvSpPr>
        <p:spPr>
          <a:xfrm>
            <a:off x="4070719" y="1318771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inner loop over m: [1, 2, 3, ... </a:t>
            </a:r>
            <a:r>
              <a:rPr lang="en-US" sz="3600" dirty="0" err="1">
                <a:solidFill>
                  <a:srgbClr val="FF0000"/>
                </a:solidFill>
              </a:rPr>
              <a:t>Nw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88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	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0AE29-D631-4B3B-FD86-609630B9A1A8}"/>
              </a:ext>
            </a:extLst>
          </p:cNvPr>
          <p:cNvSpPr txBox="1"/>
          <p:nvPr/>
        </p:nvSpPr>
        <p:spPr>
          <a:xfrm>
            <a:off x="4598771" y="1965102"/>
            <a:ext cx="559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pm(y) for this m: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7F057-DCEA-F4A0-8EA4-8C0F29F0682A}"/>
              </a:ext>
            </a:extLst>
          </p:cNvPr>
          <p:cNvSpPr txBox="1"/>
          <p:nvPr/>
        </p:nvSpPr>
        <p:spPr>
          <a:xfrm>
            <a:off x="4070719" y="1318771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pn</a:t>
            </a:r>
            <a:r>
              <a:rPr lang="en-US" sz="3600" dirty="0">
                <a:solidFill>
                  <a:srgbClr val="FF0000"/>
                </a:solidFill>
              </a:rPr>
              <a:t>(x) for this n: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4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75090B6-C494-3919-349E-F483ABA99EBA}"/>
              </a:ext>
            </a:extLst>
          </p:cNvPr>
          <p:cNvSpPr/>
          <p:nvPr/>
        </p:nvSpPr>
        <p:spPr>
          <a:xfrm>
            <a:off x="3404936" y="2763654"/>
            <a:ext cx="4251960" cy="1965960"/>
          </a:xfrm>
          <a:custGeom>
            <a:avLst/>
            <a:gdLst>
              <a:gd name="connsiteX0" fmla="*/ 0 w 4286250"/>
              <a:gd name="connsiteY0" fmla="*/ 0 h 1897380"/>
              <a:gd name="connsiteX1" fmla="*/ 34290 w 4286250"/>
              <a:gd name="connsiteY1" fmla="*/ 1897380 h 1897380"/>
              <a:gd name="connsiteX2" fmla="*/ 4286250 w 4286250"/>
              <a:gd name="connsiteY2" fmla="*/ 1863090 h 1897380"/>
              <a:gd name="connsiteX0" fmla="*/ 34290 w 4251960"/>
              <a:gd name="connsiteY0" fmla="*/ 0 h 1897380"/>
              <a:gd name="connsiteX1" fmla="*/ 0 w 4251960"/>
              <a:gd name="connsiteY1" fmla="*/ 1897380 h 1897380"/>
              <a:gd name="connsiteX2" fmla="*/ 4251960 w 4251960"/>
              <a:gd name="connsiteY2" fmla="*/ 1863090 h 1897380"/>
              <a:gd name="connsiteX0" fmla="*/ 0 w 4274820"/>
              <a:gd name="connsiteY0" fmla="*/ 0 h 1920240"/>
              <a:gd name="connsiteX1" fmla="*/ 22860 w 4274820"/>
              <a:gd name="connsiteY1" fmla="*/ 1920240 h 1920240"/>
              <a:gd name="connsiteX2" fmla="*/ 4274820 w 4274820"/>
              <a:gd name="connsiteY2" fmla="*/ 1885950 h 1920240"/>
              <a:gd name="connsiteX0" fmla="*/ 0 w 4251960"/>
              <a:gd name="connsiteY0" fmla="*/ 0 h 1965960"/>
              <a:gd name="connsiteX1" fmla="*/ 0 w 4251960"/>
              <a:gd name="connsiteY1" fmla="*/ 1965960 h 1965960"/>
              <a:gd name="connsiteX2" fmla="*/ 4251960 w 4251960"/>
              <a:gd name="connsiteY2" fmla="*/ 1931670 h 1965960"/>
              <a:gd name="connsiteX0" fmla="*/ 0 w 4251960"/>
              <a:gd name="connsiteY0" fmla="*/ 0 h 1965960"/>
              <a:gd name="connsiteX1" fmla="*/ 0 w 4251960"/>
              <a:gd name="connsiteY1" fmla="*/ 1965960 h 1965960"/>
              <a:gd name="connsiteX2" fmla="*/ 4251960 w 4251960"/>
              <a:gd name="connsiteY2" fmla="*/ 1954530 h 196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1960" h="1965960">
                <a:moveTo>
                  <a:pt x="0" y="0"/>
                </a:moveTo>
                <a:lnTo>
                  <a:pt x="0" y="1965960"/>
                </a:lnTo>
                <a:lnTo>
                  <a:pt x="4251960" y="1954530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17060-17AD-EBCE-782C-088DF30933D7}"/>
              </a:ext>
            </a:extLst>
          </p:cNvPr>
          <p:cNvSpPr txBox="1"/>
          <p:nvPr/>
        </p:nvSpPr>
        <p:spPr>
          <a:xfrm rot="16200000">
            <a:off x="2609062" y="3534256"/>
            <a:ext cx="775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psd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B83F0-722C-B279-0F7C-6BA51166B608}"/>
                  </a:ext>
                </a:extLst>
              </p:cNvPr>
              <p:cNvSpPr txBox="1"/>
              <p:nvPr/>
            </p:nvSpPr>
            <p:spPr>
              <a:xfrm>
                <a:off x="7716628" y="4386713"/>
                <a:ext cx="5848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B83F0-722C-B279-0F7C-6BA51166B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628" y="4386713"/>
                <a:ext cx="58484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2BBA30-9C55-EFD6-B914-7972514AB2A5}"/>
                  </a:ext>
                </a:extLst>
              </p:cNvPr>
              <p:cNvSpPr txBox="1"/>
              <p:nvPr/>
            </p:nvSpPr>
            <p:spPr>
              <a:xfrm>
                <a:off x="3173752" y="4679101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2BBA30-9C55-EFD6-B914-7972514AB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752" y="4679101"/>
                <a:ext cx="50526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ED5FC6-F7F4-7153-E898-F5CCFD49CA2C}"/>
              </a:ext>
            </a:extLst>
          </p:cNvPr>
          <p:cNvCxnSpPr>
            <a:cxnSpLocks/>
          </p:cNvCxnSpPr>
          <p:nvPr/>
        </p:nvCxnSpPr>
        <p:spPr>
          <a:xfrm>
            <a:off x="4342196" y="3438748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998199-FC87-4CCC-008A-C9294E092E2F}"/>
              </a:ext>
            </a:extLst>
          </p:cNvPr>
          <p:cNvCxnSpPr>
            <a:cxnSpLocks/>
          </p:cNvCxnSpPr>
          <p:nvPr/>
        </p:nvCxnSpPr>
        <p:spPr>
          <a:xfrm>
            <a:off x="5598493" y="3453986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F8150C-5498-F582-DBEC-D513284580DC}"/>
              </a:ext>
            </a:extLst>
          </p:cNvPr>
          <p:cNvCxnSpPr>
            <a:cxnSpLocks/>
          </p:cNvCxnSpPr>
          <p:nvPr/>
        </p:nvCxnSpPr>
        <p:spPr>
          <a:xfrm>
            <a:off x="6314676" y="3438748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126ED6-D6FA-4B60-0879-BAF46662D6F7}"/>
              </a:ext>
            </a:extLst>
          </p:cNvPr>
          <p:cNvCxnSpPr>
            <a:cxnSpLocks/>
          </p:cNvCxnSpPr>
          <p:nvPr/>
        </p:nvCxnSpPr>
        <p:spPr>
          <a:xfrm>
            <a:off x="6879027" y="3438748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7E2C9E9-6DA1-A2D7-94CF-02AD94AF3201}"/>
              </a:ext>
            </a:extLst>
          </p:cNvPr>
          <p:cNvSpPr txBox="1"/>
          <p:nvPr/>
        </p:nvSpPr>
        <p:spPr>
          <a:xfrm>
            <a:off x="6994619" y="3629764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0FFABC-7477-0797-0D80-ED5CF8764DC5}"/>
                  </a:ext>
                </a:extLst>
              </p:cNvPr>
              <p:cNvSpPr txBox="1"/>
              <p:nvPr/>
            </p:nvSpPr>
            <p:spPr>
              <a:xfrm>
                <a:off x="3963951" y="4846485"/>
                <a:ext cx="7564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0FFABC-7477-0797-0D80-ED5CF8764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951" y="4846485"/>
                <a:ext cx="75648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AC930-85EB-7A64-0D52-8761AE37194D}"/>
                  </a:ext>
                </a:extLst>
              </p:cNvPr>
              <p:cNvSpPr txBox="1"/>
              <p:nvPr/>
            </p:nvSpPr>
            <p:spPr>
              <a:xfrm>
                <a:off x="5274879" y="4846485"/>
                <a:ext cx="7659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AC930-85EB-7A64-0D52-8761AE371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879" y="4846485"/>
                <a:ext cx="76597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272B42-52E7-382C-0C33-E5179D334F78}"/>
                  </a:ext>
                </a:extLst>
              </p:cNvPr>
              <p:cNvSpPr txBox="1"/>
              <p:nvPr/>
            </p:nvSpPr>
            <p:spPr>
              <a:xfrm>
                <a:off x="5931686" y="4846485"/>
                <a:ext cx="7659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272B42-52E7-382C-0C33-E5179D33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686" y="4846485"/>
                <a:ext cx="76597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C1FAC81-B283-EC55-CA2C-3DFB667748CD}"/>
                  </a:ext>
                </a:extLst>
              </p:cNvPr>
              <p:cNvSpPr txBox="1"/>
              <p:nvPr/>
            </p:nvSpPr>
            <p:spPr>
              <a:xfrm>
                <a:off x="6607062" y="4846485"/>
                <a:ext cx="7499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C1FAC81-B283-EC55-CA2C-3DFB66774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062" y="4846485"/>
                <a:ext cx="74994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2EDB77F-0764-0430-191E-A956B47FE57E}"/>
              </a:ext>
            </a:extLst>
          </p:cNvPr>
          <p:cNvSpPr txBox="1"/>
          <p:nvPr/>
        </p:nvSpPr>
        <p:spPr>
          <a:xfrm rot="16200000">
            <a:off x="3179442" y="1907532"/>
            <a:ext cx="23255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fundamental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D7D76-ADED-A3B7-ECBE-2DBA5CD40B46}"/>
              </a:ext>
            </a:extLst>
          </p:cNvPr>
          <p:cNvSpPr txBox="1"/>
          <p:nvPr/>
        </p:nvSpPr>
        <p:spPr>
          <a:xfrm rot="16200000">
            <a:off x="4329239" y="1847746"/>
            <a:ext cx="24394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first overtone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41E61-8E9E-7616-2720-3DE1B7FBEB4B}"/>
              </a:ext>
            </a:extLst>
          </p:cNvPr>
          <p:cNvSpPr txBox="1"/>
          <p:nvPr/>
        </p:nvSpPr>
        <p:spPr>
          <a:xfrm rot="16200000">
            <a:off x="4827953" y="1539442"/>
            <a:ext cx="297344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second overtone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22E6-80F2-21BB-7EF7-ADD66F500C5D}"/>
              </a:ext>
            </a:extLst>
          </p:cNvPr>
          <p:cNvSpPr txBox="1"/>
          <p:nvPr/>
        </p:nvSpPr>
        <p:spPr>
          <a:xfrm rot="16200000">
            <a:off x="5543529" y="1671177"/>
            <a:ext cx="259288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third overtone</a:t>
            </a:r>
          </a:p>
        </p:txBody>
      </p:sp>
    </p:spTree>
    <p:extLst>
      <p:ext uri="{BB962C8B-B14F-4D97-AF65-F5344CB8AC3E}">
        <p14:creationId xmlns:p14="http://schemas.microsoft.com/office/powerpoint/2010/main" val="9075204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BC90F8-A6A3-F685-0CCB-56BC5E53F3CF}"/>
              </a:ext>
            </a:extLst>
          </p:cNvPr>
          <p:cNvSpPr txBox="1"/>
          <p:nvPr/>
        </p:nvSpPr>
        <p:spPr>
          <a:xfrm>
            <a:off x="2348565" y="3528259"/>
            <a:ext cx="769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as array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3600" dirty="0">
                <a:solidFill>
                  <a:srgbClr val="FF0000"/>
                </a:solidFill>
              </a:rPr>
              <a:t>for single pair of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n,m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/>
              <p:nvPr/>
            </p:nvSpPr>
            <p:spPr>
              <a:xfrm>
                <a:off x="2348565" y="2857188"/>
                <a:ext cx="83553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outer product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565" y="2857188"/>
                <a:ext cx="8355330" cy="646331"/>
              </a:xfrm>
              <a:prstGeom prst="rect">
                <a:avLst/>
              </a:prstGeom>
              <a:blipFill>
                <a:blip r:embed="rId2"/>
                <a:stretch>
                  <a:fillRect l="-218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pxy</a:t>
            </a:r>
            <a:r>
              <a:rPr lang="en-US" sz="2400" b="1" dirty="0"/>
              <a:t> = </a:t>
            </a:r>
            <a:r>
              <a:rPr lang="en-US" sz="2400" b="1" dirty="0" err="1"/>
              <a:t>np.matmul</a:t>
            </a:r>
            <a:r>
              <a:rPr lang="en-US" sz="2400" b="1" dirty="0"/>
              <a:t>(</a:t>
            </a:r>
            <a:r>
              <a:rPr lang="en-US" sz="2400" b="1" dirty="0" err="1"/>
              <a:t>px,py.T</a:t>
            </a:r>
            <a:r>
              <a:rPr lang="en-US" sz="2400" b="1" dirty="0"/>
              <a:t>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5595F67F-6304-0EF7-37AD-24F56B94CD87}"/>
              </a:ext>
            </a:extLst>
          </p:cNvPr>
          <p:cNvSpPr/>
          <p:nvPr/>
        </p:nvSpPr>
        <p:spPr>
          <a:xfrm>
            <a:off x="8431731" y="753694"/>
            <a:ext cx="1607954" cy="539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438681-FC0F-B966-C3B3-0C99CDF17428}"/>
              </a:ext>
            </a:extLst>
          </p:cNvPr>
          <p:cNvSpPr/>
          <p:nvPr/>
        </p:nvSpPr>
        <p:spPr>
          <a:xfrm>
            <a:off x="2029327" y="2428057"/>
            <a:ext cx="2821806" cy="539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393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/>
              <p:nvPr/>
            </p:nvSpPr>
            <p:spPr>
              <a:xfrm>
                <a:off x="2483318" y="3360398"/>
                <a:ext cx="83553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time function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𝑛𝑚</m:t>
                                </m:r>
                              </m:sub>
                            </m:sSub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for one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318" y="3360398"/>
                <a:ext cx="8355330" cy="646331"/>
              </a:xfrm>
              <a:prstGeom prst="rect">
                <a:avLst/>
              </a:prstGeom>
              <a:blipFill>
                <a:blip r:embed="rId2"/>
                <a:stretch>
                  <a:fillRect l="-2188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pxy</a:t>
            </a:r>
            <a:r>
              <a:rPr lang="en-US" sz="2400" b="1" dirty="0"/>
              <a:t> = </a:t>
            </a:r>
            <a:r>
              <a:rPr lang="en-US" sz="2400" b="1" dirty="0" err="1"/>
              <a:t>np.matmul</a:t>
            </a:r>
            <a:r>
              <a:rPr lang="en-US" sz="2400" b="1" dirty="0"/>
              <a:t>(</a:t>
            </a:r>
            <a:r>
              <a:rPr lang="en-US" sz="2400" b="1" dirty="0" err="1"/>
              <a:t>px,py.T</a:t>
            </a:r>
            <a:r>
              <a:rPr lang="en-US" sz="2400" b="1" dirty="0"/>
              <a:t>);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tfun</a:t>
            </a:r>
            <a:r>
              <a:rPr lang="en-US" sz="2400" b="1" dirty="0"/>
              <a:t> = </a:t>
            </a:r>
            <a:r>
              <a:rPr lang="en-US" sz="2400" b="1" dirty="0" err="1"/>
              <a:t>np.sin</a:t>
            </a:r>
            <a:r>
              <a:rPr lang="en-US" sz="2400" b="1" dirty="0"/>
              <a:t>( </a:t>
            </a:r>
            <a:r>
              <a:rPr lang="en-US" sz="2400" b="1" dirty="0" err="1"/>
              <a:t>wnm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 * t0 );</a:t>
            </a:r>
          </a:p>
          <a:p>
            <a:r>
              <a:rPr lang="en-US" sz="2400" b="1" dirty="0"/>
              <a:t>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1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8BE731-2C2E-81C2-DD80-351E3B372476}"/>
              </a:ext>
            </a:extLst>
          </p:cNvPr>
          <p:cNvSpPr txBox="1"/>
          <p:nvPr/>
        </p:nvSpPr>
        <p:spPr>
          <a:xfrm>
            <a:off x="1097280" y="4031470"/>
            <a:ext cx="8355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“stack” result for this (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r>
              <a:rPr lang="en-US" sz="3600" dirty="0">
                <a:solidFill>
                  <a:srgbClr val="FF0000"/>
                </a:solidFill>
              </a:rPr>
              <a:t>into matrix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3600" dirty="0">
                <a:solidFill>
                  <a:srgbClr val="FF0000"/>
                </a:solidFill>
                <a:cs typeface="Courier New" panose="02070309020205020404" pitchFamily="49" charset="0"/>
              </a:rPr>
              <a:t>with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 = P + something</a:t>
            </a:r>
          </a:p>
          <a:p>
            <a:r>
              <a:rPr lang="en-US" sz="3600" dirty="0">
                <a:solidFill>
                  <a:srgbClr val="FF0000"/>
                </a:solidFill>
              </a:rPr>
              <a:t>syntax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pxy</a:t>
            </a:r>
            <a:r>
              <a:rPr lang="en-US" sz="2400" b="1" dirty="0"/>
              <a:t> = </a:t>
            </a:r>
            <a:r>
              <a:rPr lang="en-US" sz="2400" b="1" dirty="0" err="1"/>
              <a:t>np.matmul</a:t>
            </a:r>
            <a:r>
              <a:rPr lang="en-US" sz="2400" b="1" dirty="0"/>
              <a:t>(</a:t>
            </a:r>
            <a:r>
              <a:rPr lang="en-US" sz="2400" b="1" dirty="0" err="1"/>
              <a:t>px,py.T</a:t>
            </a:r>
            <a:r>
              <a:rPr lang="en-US" sz="2400" b="1" dirty="0"/>
              <a:t>);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tfun</a:t>
            </a:r>
            <a:r>
              <a:rPr lang="en-US" sz="2400" b="1" dirty="0"/>
              <a:t> = </a:t>
            </a:r>
            <a:r>
              <a:rPr lang="en-US" sz="2400" b="1" dirty="0" err="1"/>
              <a:t>np.sin</a:t>
            </a:r>
            <a:r>
              <a:rPr lang="en-US" sz="2400" b="1" dirty="0"/>
              <a:t>( </a:t>
            </a:r>
            <a:r>
              <a:rPr lang="en-US" sz="2400" b="1" dirty="0" err="1"/>
              <a:t>wnm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 * t0 );</a:t>
            </a:r>
          </a:p>
          <a:p>
            <a:r>
              <a:rPr lang="en-US" sz="2400" b="1" dirty="0"/>
              <a:t>            P = P + (1.0/</a:t>
            </a:r>
            <a:r>
              <a:rPr lang="en-US" sz="2400" b="1" dirty="0" err="1"/>
              <a:t>wnm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]) * </a:t>
            </a:r>
            <a:r>
              <a:rPr lang="en-US" sz="2400" b="1" dirty="0" err="1"/>
              <a:t>excit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 * </a:t>
            </a:r>
            <a:r>
              <a:rPr lang="en-US" sz="2400" b="1" dirty="0" err="1"/>
              <a:t>pxy</a:t>
            </a:r>
            <a:r>
              <a:rPr lang="en-US" sz="2400" b="1" dirty="0"/>
              <a:t> * </a:t>
            </a:r>
            <a:r>
              <a:rPr lang="en-US" sz="2400" b="1" dirty="0" err="1"/>
              <a:t>tfun</a:t>
            </a:r>
            <a:r>
              <a:rPr lang="en-US" sz="2400" b="1" dirty="0"/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C18C34B-41F8-4C44-0A6A-2963774375B5}"/>
              </a:ext>
            </a:extLst>
          </p:cNvPr>
          <p:cNvSpPr/>
          <p:nvPr/>
        </p:nvSpPr>
        <p:spPr>
          <a:xfrm>
            <a:off x="1193533" y="3253339"/>
            <a:ext cx="1049153" cy="430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16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FC33CB-D4BB-D53C-9397-913DBBE9C78D}"/>
                  </a:ext>
                </a:extLst>
              </p:cNvPr>
              <p:cNvSpPr txBox="1"/>
              <p:nvPr/>
            </p:nvSpPr>
            <p:spPr>
              <a:xfrm>
                <a:off x="277528" y="58846"/>
                <a:ext cx="11636944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</a:rPr>
                  <a:t>Some observations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avoid arrays with &gt;2 dimensions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(too complicated, too much memory)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like the outer product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like breaking the process into clear steps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even though some steps could be combined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like making vectors and matrices of intermediate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results, even though they could be avoided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if you look at the code, you will see that I also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include “test calculations” to make sure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results are sensible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 correctly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normalized).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FC33CB-D4BB-D53C-9397-913DBBE9C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28" y="58846"/>
                <a:ext cx="11636944" cy="6740307"/>
              </a:xfrm>
              <a:prstGeom prst="rect">
                <a:avLst/>
              </a:prstGeom>
              <a:blipFill>
                <a:blip r:embed="rId2"/>
                <a:stretch>
                  <a:fillRect l="-1625" t="-1448" b="-2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1834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FC33CB-D4BB-D53C-9397-913DBBE9C78D}"/>
              </a:ext>
            </a:extLst>
          </p:cNvPr>
          <p:cNvSpPr txBox="1"/>
          <p:nvPr/>
        </p:nvSpPr>
        <p:spPr>
          <a:xfrm>
            <a:off x="442761" y="1605904"/>
            <a:ext cx="1163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In code development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- CPU-time &amp; Memory </a:t>
            </a:r>
            <a:r>
              <a:rPr lang="en-US" sz="3600" dirty="0">
                <a:cs typeface="Courier New" panose="02070309020205020404" pitchFamily="49" charset="0"/>
              </a:rPr>
              <a:t>e</a:t>
            </a:r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fficiency is </a:t>
            </a:r>
            <a:r>
              <a:rPr lang="en-US" sz="3600" dirty="0">
                <a:cs typeface="Courier New" panose="02070309020205020404" pitchFamily="49" charset="0"/>
              </a:rPr>
              <a:t>not necessarily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	a virtue</a:t>
            </a:r>
          </a:p>
          <a:p>
            <a:r>
              <a:rPr lang="en-US" sz="3600" dirty="0">
                <a:cs typeface="Courier New" panose="02070309020205020404" pitchFamily="49" charset="0"/>
              </a:rPr>
              <a:t>	- How many times are you planning to run the code?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- </a:t>
            </a:r>
            <a:r>
              <a:rPr lang="en-US" sz="3600" dirty="0">
                <a:cs typeface="Courier New" panose="02070309020205020404" pitchFamily="49" charset="0"/>
              </a:rPr>
              <a:t>What matters is speed in </a:t>
            </a:r>
            <a:r>
              <a:rPr lang="en-US" sz="3600" b="1" dirty="0">
                <a:cs typeface="Courier New" panose="02070309020205020404" pitchFamily="49" charset="0"/>
              </a:rPr>
              <a:t>writing</a:t>
            </a:r>
            <a:r>
              <a:rPr lang="en-US" sz="3600" dirty="0">
                <a:cs typeface="Courier New" panose="02070309020205020404" pitchFamily="49" charset="0"/>
              </a:rPr>
              <a:t> the code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</a:t>
            </a:r>
            <a:r>
              <a:rPr lang="en-US" sz="3600" dirty="0">
                <a:cs typeface="Courier New" panose="02070309020205020404" pitchFamily="49" charset="0"/>
              </a:rPr>
              <a:t>	and ensuring that the code is </a:t>
            </a:r>
            <a:r>
              <a:rPr lang="en-US" sz="3600" b="1" dirty="0">
                <a:cs typeface="Courier New" panose="02070309020205020404" pitchFamily="49" charset="0"/>
              </a:rPr>
              <a:t>correct</a:t>
            </a:r>
            <a:endParaRPr lang="en-US" sz="3600" b="1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DB40A127-CA3B-4A50-26C3-20D6A30FA4F9}"/>
              </a:ext>
            </a:extLst>
          </p:cNvPr>
          <p:cNvSpPr/>
          <p:nvPr/>
        </p:nvSpPr>
        <p:spPr>
          <a:xfrm rot="5400000">
            <a:off x="5791401" y="-2809973"/>
            <a:ext cx="794084" cy="8765008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/>
              <p:nvPr/>
            </p:nvSpPr>
            <p:spPr>
              <a:xfrm>
                <a:off x="10277186" y="193725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86" y="1937258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/>
              <p:nvPr/>
            </p:nvSpPr>
            <p:spPr>
              <a:xfrm>
                <a:off x="609387" y="5283849"/>
                <a:ext cx="3042691" cy="12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87" y="5283849"/>
                <a:ext cx="3042691" cy="1235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/>
              <p:nvPr/>
            </p:nvSpPr>
            <p:spPr>
              <a:xfrm>
                <a:off x="281963" y="2489718"/>
                <a:ext cx="26065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63" y="2489718"/>
                <a:ext cx="260654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2865E0-06D6-452B-36DA-BACC1D8E07C1}"/>
                  </a:ext>
                </a:extLst>
              </p:cNvPr>
              <p:cNvSpPr txBox="1"/>
              <p:nvPr/>
            </p:nvSpPr>
            <p:spPr>
              <a:xfrm>
                <a:off x="9675981" y="2366615"/>
                <a:ext cx="26053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2865E0-06D6-452B-36DA-BACC1D8E0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981" y="2366615"/>
                <a:ext cx="260532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8E9B1E-21BF-4E6F-CC77-DF3BAAC15C8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805939" y="1572531"/>
            <a:ext cx="96896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/>
              <p:nvPr/>
            </p:nvSpPr>
            <p:spPr>
              <a:xfrm>
                <a:off x="11495572" y="128855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572" y="1288552"/>
                <a:ext cx="50404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/>
              <p:nvPr/>
            </p:nvSpPr>
            <p:spPr>
              <a:xfrm>
                <a:off x="5726782" y="5713754"/>
                <a:ext cx="56262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0" dirty="0"/>
                  <a:t>initial condition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782" y="5713754"/>
                <a:ext cx="5626284" cy="584775"/>
              </a:xfrm>
              <a:prstGeom prst="rect">
                <a:avLst/>
              </a:prstGeom>
              <a:blipFill>
                <a:blip r:embed="rId7"/>
                <a:stretch>
                  <a:fillRect l="-270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57D8DC-E526-6485-C66B-09C073CD1F24}"/>
                  </a:ext>
                </a:extLst>
              </p:cNvPr>
              <p:cNvSpPr txBox="1"/>
              <p:nvPr/>
            </p:nvSpPr>
            <p:spPr>
              <a:xfrm>
                <a:off x="1689157" y="1981344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57D8DC-E526-6485-C66B-09C073CD1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157" y="1981344"/>
                <a:ext cx="50526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A09ADD-94A9-4F4A-E185-316B8FEA7737}"/>
              </a:ext>
            </a:extLst>
          </p:cNvPr>
          <p:cNvSpPr txBox="1"/>
          <p:nvPr/>
        </p:nvSpPr>
        <p:spPr>
          <a:xfrm>
            <a:off x="1126157" y="139507"/>
            <a:ext cx="944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/>
              <a:t>Last Lecture: 1D organ Pipe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985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/>
              <p:nvPr/>
            </p:nvSpPr>
            <p:spPr>
              <a:xfrm>
                <a:off x="6094006" y="3659950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006" y="3659950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/>
              <p:nvPr/>
            </p:nvSpPr>
            <p:spPr>
              <a:xfrm>
                <a:off x="609387" y="5283849"/>
                <a:ext cx="5249770" cy="1395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87" y="5283849"/>
                <a:ext cx="5249770" cy="13955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/>
              <p:nvPr/>
            </p:nvSpPr>
            <p:spPr>
              <a:xfrm>
                <a:off x="7642144" y="2488852"/>
                <a:ext cx="34230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𝑏𝑜𝑢𝑛𝑑𝑎𝑟𝑦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144" y="2488852"/>
                <a:ext cx="342305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8E9B1E-21BF-4E6F-CC77-DF3BAAC15C88}"/>
              </a:ext>
            </a:extLst>
          </p:cNvPr>
          <p:cNvCxnSpPr>
            <a:cxnSpLocks/>
          </p:cNvCxnSpPr>
          <p:nvPr/>
        </p:nvCxnSpPr>
        <p:spPr>
          <a:xfrm flipV="1">
            <a:off x="3957443" y="3569312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/>
              <p:nvPr/>
            </p:nvSpPr>
            <p:spPr>
              <a:xfrm>
                <a:off x="6580307" y="3257674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307" y="3257674"/>
                <a:ext cx="50404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/>
              <p:nvPr/>
            </p:nvSpPr>
            <p:spPr>
              <a:xfrm>
                <a:off x="5943456" y="5695635"/>
                <a:ext cx="6015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0" dirty="0"/>
                  <a:t>initial condition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456" y="5695635"/>
                <a:ext cx="6015878" cy="584775"/>
              </a:xfrm>
              <a:prstGeom prst="rect">
                <a:avLst/>
              </a:prstGeom>
              <a:blipFill>
                <a:blip r:embed="rId7"/>
                <a:stretch>
                  <a:fillRect l="-263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A09ADD-94A9-4F4A-E185-316B8FEA7737}"/>
              </a:ext>
            </a:extLst>
          </p:cNvPr>
          <p:cNvSpPr txBox="1"/>
          <p:nvPr/>
        </p:nvSpPr>
        <p:spPr>
          <a:xfrm>
            <a:off x="959045" y="64332"/>
            <a:ext cx="944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/>
              <a:t>This Lecture: 2D square box</a:t>
            </a:r>
            <a:endParaRPr lang="en-US" sz="32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21CEAC-AF04-6BAB-2960-0AFB4652820B}"/>
              </a:ext>
            </a:extLst>
          </p:cNvPr>
          <p:cNvCxnSpPr>
            <a:cxnSpLocks/>
          </p:cNvCxnSpPr>
          <p:nvPr/>
        </p:nvCxnSpPr>
        <p:spPr>
          <a:xfrm flipV="1">
            <a:off x="4100218" y="1039529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958253-C75F-2A4B-0E7A-AB64960A10DA}"/>
                  </a:ext>
                </a:extLst>
              </p:cNvPr>
              <p:cNvSpPr txBox="1"/>
              <p:nvPr/>
            </p:nvSpPr>
            <p:spPr>
              <a:xfrm>
                <a:off x="3848193" y="565826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958253-C75F-2A4B-0E7A-AB64960A1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93" y="565826"/>
                <a:ext cx="51385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8A853A-23D2-61CB-C064-3EE15D8B6AAB}"/>
                  </a:ext>
                </a:extLst>
              </p:cNvPr>
              <p:cNvSpPr txBox="1"/>
              <p:nvPr/>
            </p:nvSpPr>
            <p:spPr>
              <a:xfrm>
                <a:off x="3524781" y="992145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8A853A-23D2-61CB-C064-3EE15D8B6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781" y="992145"/>
                <a:ext cx="50404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C52CC3-DACE-2C87-D9E6-D5D2BDBC84EF}"/>
                  </a:ext>
                </a:extLst>
              </p:cNvPr>
              <p:cNvSpPr txBox="1"/>
              <p:nvPr/>
            </p:nvSpPr>
            <p:spPr>
              <a:xfrm>
                <a:off x="3476329" y="3276924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C52CC3-DACE-2C87-D9E6-D5D2BDBC8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329" y="3276924"/>
                <a:ext cx="50526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EC0B2C-47A0-DECD-0F7A-1728D0BCDAFF}"/>
                  </a:ext>
                </a:extLst>
              </p:cNvPr>
              <p:cNvSpPr txBox="1"/>
              <p:nvPr/>
            </p:nvSpPr>
            <p:spPr>
              <a:xfrm>
                <a:off x="3856785" y="3659950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EC0B2C-47A0-DECD-0F7A-1728D0BCD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85" y="3659950"/>
                <a:ext cx="50526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157CDE-56EB-E79C-EFC8-5CB82E8CF8FD}"/>
              </a:ext>
            </a:extLst>
          </p:cNvPr>
          <p:cNvSpPr/>
          <p:nvPr/>
        </p:nvSpPr>
        <p:spPr>
          <a:xfrm>
            <a:off x="6516303" y="1874259"/>
            <a:ext cx="1145406" cy="936318"/>
          </a:xfrm>
          <a:custGeom>
            <a:avLst/>
            <a:gdLst>
              <a:gd name="connsiteX0" fmla="*/ 0 w 1145406"/>
              <a:gd name="connsiteY0" fmla="*/ 551307 h 936318"/>
              <a:gd name="connsiteX1" fmla="*/ 875899 w 1145406"/>
              <a:gd name="connsiteY1" fmla="*/ 2667 h 936318"/>
              <a:gd name="connsiteX2" fmla="*/ 644893 w 1145406"/>
              <a:gd name="connsiteY2" fmla="*/ 753438 h 936318"/>
              <a:gd name="connsiteX3" fmla="*/ 1145406 w 1145406"/>
              <a:gd name="connsiteY3" fmla="*/ 936318 h 93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406" h="936318">
                <a:moveTo>
                  <a:pt x="0" y="551307"/>
                </a:moveTo>
                <a:cubicBezTo>
                  <a:pt x="384208" y="260143"/>
                  <a:pt x="768417" y="-31021"/>
                  <a:pt x="875899" y="2667"/>
                </a:cubicBezTo>
                <a:cubicBezTo>
                  <a:pt x="983381" y="36355"/>
                  <a:pt x="599975" y="597829"/>
                  <a:pt x="644893" y="753438"/>
                </a:cubicBezTo>
                <a:cubicBezTo>
                  <a:pt x="689811" y="909047"/>
                  <a:pt x="917608" y="922682"/>
                  <a:pt x="1145406" y="936318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66317F-E3AC-37D7-25C7-FFD109CB1A5E}"/>
              </a:ext>
            </a:extLst>
          </p:cNvPr>
          <p:cNvSpPr/>
          <p:nvPr/>
        </p:nvSpPr>
        <p:spPr>
          <a:xfrm>
            <a:off x="4100218" y="1283312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0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5234</TotalTime>
  <Words>3483</Words>
  <Application>Microsoft Office PowerPoint</Application>
  <PresentationFormat>Widescreen</PresentationFormat>
  <Paragraphs>535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code</vt:lpstr>
      <vt:lpstr>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</dc:creator>
  <cp:lastModifiedBy>AU</cp:lastModifiedBy>
  <cp:revision>103</cp:revision>
  <dcterms:created xsi:type="dcterms:W3CDTF">2023-10-13T16:14:50Z</dcterms:created>
  <dcterms:modified xsi:type="dcterms:W3CDTF">2023-12-05T22:00:36Z</dcterms:modified>
</cp:coreProperties>
</file>