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518" r:id="rId3"/>
    <p:sldId id="766" r:id="rId4"/>
    <p:sldId id="745" r:id="rId5"/>
    <p:sldId id="834" r:id="rId6"/>
    <p:sldId id="788" r:id="rId7"/>
    <p:sldId id="821" r:id="rId8"/>
    <p:sldId id="789" r:id="rId9"/>
    <p:sldId id="790" r:id="rId10"/>
    <p:sldId id="791" r:id="rId11"/>
    <p:sldId id="822" r:id="rId12"/>
    <p:sldId id="793" r:id="rId13"/>
    <p:sldId id="792" r:id="rId14"/>
    <p:sldId id="794" r:id="rId15"/>
    <p:sldId id="795" r:id="rId16"/>
    <p:sldId id="796" r:id="rId17"/>
    <p:sldId id="797" r:id="rId18"/>
    <p:sldId id="798" r:id="rId19"/>
    <p:sldId id="835" r:id="rId20"/>
    <p:sldId id="799" r:id="rId21"/>
    <p:sldId id="800" r:id="rId22"/>
    <p:sldId id="801" r:id="rId23"/>
    <p:sldId id="802" r:id="rId24"/>
    <p:sldId id="803" r:id="rId25"/>
    <p:sldId id="823" r:id="rId26"/>
    <p:sldId id="804" r:id="rId27"/>
    <p:sldId id="805" r:id="rId28"/>
    <p:sldId id="810" r:id="rId29"/>
    <p:sldId id="811" r:id="rId30"/>
    <p:sldId id="812" r:id="rId31"/>
    <p:sldId id="813" r:id="rId32"/>
    <p:sldId id="748" r:id="rId33"/>
    <p:sldId id="815" r:id="rId34"/>
    <p:sldId id="816" r:id="rId35"/>
    <p:sldId id="819" r:id="rId36"/>
    <p:sldId id="824" r:id="rId37"/>
    <p:sldId id="817" r:id="rId38"/>
    <p:sldId id="309" r:id="rId39"/>
    <p:sldId id="818" r:id="rId40"/>
    <p:sldId id="310" r:id="rId41"/>
    <p:sldId id="825" r:id="rId42"/>
    <p:sldId id="833" r:id="rId43"/>
    <p:sldId id="829" r:id="rId44"/>
    <p:sldId id="305" r:id="rId45"/>
    <p:sldId id="312" r:id="rId46"/>
    <p:sldId id="827" r:id="rId47"/>
    <p:sldId id="828" r:id="rId48"/>
    <p:sldId id="832" r:id="rId49"/>
    <p:sldId id="313" r:id="rId50"/>
    <p:sldId id="319" r:id="rId51"/>
    <p:sldId id="314" r:id="rId52"/>
    <p:sldId id="315" r:id="rId53"/>
    <p:sldId id="316" r:id="rId54"/>
    <p:sldId id="317" r:id="rId55"/>
    <p:sldId id="318" r:id="rId56"/>
    <p:sldId id="320" r:id="rId57"/>
    <p:sldId id="321" r:id="rId58"/>
    <p:sldId id="322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830" r:id="rId67"/>
    <p:sldId id="831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" initials="AU" lastIdx="1" clrIdx="0">
    <p:extLst>
      <p:ext uri="{19B8F6BF-5375-455C-9EA6-DF929625EA0E}">
        <p15:presenceInfo xmlns:p15="http://schemas.microsoft.com/office/powerpoint/2012/main" userId="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739"/>
    <a:srgbClr val="F9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33" autoAdjust="0"/>
  </p:normalViewPr>
  <p:slideViewPr>
    <p:cSldViewPr snapToGrid="0">
      <p:cViewPr varScale="1">
        <p:scale>
          <a:sx n="66" d="100"/>
          <a:sy n="66" d="100"/>
        </p:scale>
        <p:origin x="9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2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16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24: FD method illustrated by convection in box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75981" y="621411"/>
            <a:ext cx="196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</a:t>
            </a:r>
          </a:p>
          <a:p>
            <a:pPr algn="ctr"/>
            <a:r>
              <a:rPr lang="en-US" sz="2400" dirty="0"/>
              <a:t>in momentum</a:t>
            </a:r>
          </a:p>
          <a:p>
            <a:pPr algn="ctr"/>
            <a:r>
              <a:rPr lang="en-US" sz="2400" dirty="0"/>
              <a:t>with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7479488" y="2537140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88" y="2537140"/>
                <a:ext cx="18909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/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/>
              <p:nvPr/>
            </p:nvSpPr>
            <p:spPr>
              <a:xfrm>
                <a:off x="5263873" y="2537138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73" y="2537138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8EE8CD-1260-25CD-3C66-790DC8631AC2}"/>
              </a:ext>
            </a:extLst>
          </p:cNvPr>
          <p:cNvSpPr txBox="1"/>
          <p:nvPr/>
        </p:nvSpPr>
        <p:spPr>
          <a:xfrm>
            <a:off x="2894813" y="621411"/>
            <a:ext cx="1659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flow of</a:t>
            </a:r>
          </a:p>
          <a:p>
            <a:pPr algn="ctr"/>
            <a:r>
              <a:rPr lang="en-US" sz="2400" dirty="0"/>
              <a:t>momentum</a:t>
            </a:r>
          </a:p>
          <a:p>
            <a:pPr algn="ctr"/>
            <a:r>
              <a:rPr lang="en-US" sz="2400" dirty="0"/>
              <a:t>into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CB226-F4E3-57FB-3F73-C70142C05AD1}"/>
              </a:ext>
            </a:extLst>
          </p:cNvPr>
          <p:cNvSpPr txBox="1"/>
          <p:nvPr/>
        </p:nvSpPr>
        <p:spPr>
          <a:xfrm>
            <a:off x="5582110" y="806075"/>
            <a:ext cx="1208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external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345E5-22A8-A0C5-BD33-08CD5EEE143A}"/>
              </a:ext>
            </a:extLst>
          </p:cNvPr>
          <p:cNvSpPr txBox="1"/>
          <p:nvPr/>
        </p:nvSpPr>
        <p:spPr>
          <a:xfrm>
            <a:off x="7637439" y="871036"/>
            <a:ext cx="12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pressure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F3D78-DB58-7C65-AE06-47ADA10A865A}"/>
              </a:ext>
            </a:extLst>
          </p:cNvPr>
          <p:cNvSpPr txBox="1"/>
          <p:nvPr/>
        </p:nvSpPr>
        <p:spPr>
          <a:xfrm>
            <a:off x="4907346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2964C-CEEB-8E73-9BCB-554DE5042445}"/>
              </a:ext>
            </a:extLst>
          </p:cNvPr>
          <p:cNvSpPr txBox="1"/>
          <p:nvPr/>
        </p:nvSpPr>
        <p:spPr>
          <a:xfrm>
            <a:off x="6863079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9420D-4714-6C97-09E2-381B9FC6B5A5}"/>
              </a:ext>
            </a:extLst>
          </p:cNvPr>
          <p:cNvSpPr txBox="1"/>
          <p:nvPr/>
        </p:nvSpPr>
        <p:spPr>
          <a:xfrm>
            <a:off x="9014670" y="9613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2EEC3-0F19-E5C9-CEA6-CB785A396C8E}"/>
              </a:ext>
            </a:extLst>
          </p:cNvPr>
          <p:cNvSpPr txBox="1"/>
          <p:nvPr/>
        </p:nvSpPr>
        <p:spPr>
          <a:xfrm>
            <a:off x="4885092" y="25371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951B4-DC01-44DC-C1BA-4FADBA831652}"/>
              </a:ext>
            </a:extLst>
          </p:cNvPr>
          <p:cNvSpPr txBox="1"/>
          <p:nvPr/>
        </p:nvSpPr>
        <p:spPr>
          <a:xfrm>
            <a:off x="9816752" y="871036"/>
            <a:ext cx="108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viscous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1915D3-172A-26C9-34F3-4BC375E2EC19}"/>
              </a:ext>
            </a:extLst>
          </p:cNvPr>
          <p:cNvSpPr txBox="1"/>
          <p:nvPr/>
        </p:nvSpPr>
        <p:spPr>
          <a:xfrm>
            <a:off x="2468322" y="863183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1507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75981" y="621411"/>
            <a:ext cx="196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</a:t>
            </a:r>
          </a:p>
          <a:p>
            <a:pPr algn="ctr"/>
            <a:r>
              <a:rPr lang="en-US" sz="2400" dirty="0"/>
              <a:t>in momentum</a:t>
            </a:r>
          </a:p>
          <a:p>
            <a:pPr algn="ctr"/>
            <a:r>
              <a:rPr lang="en-US" sz="2400" dirty="0"/>
              <a:t>with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7479488" y="2537140"/>
                <a:ext cx="1890943" cy="1005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88" y="2537140"/>
                <a:ext cx="1890943" cy="1005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/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dirty="0"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/>
              <p:nvPr/>
            </p:nvSpPr>
            <p:spPr>
              <a:xfrm>
                <a:off x="5263873" y="2537138"/>
                <a:ext cx="1844751" cy="1019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73" y="2537138"/>
                <a:ext cx="1844751" cy="1019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8EE8CD-1260-25CD-3C66-790DC8631AC2}"/>
              </a:ext>
            </a:extLst>
          </p:cNvPr>
          <p:cNvSpPr txBox="1"/>
          <p:nvPr/>
        </p:nvSpPr>
        <p:spPr>
          <a:xfrm>
            <a:off x="2894813" y="621411"/>
            <a:ext cx="1659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flow of</a:t>
            </a:r>
          </a:p>
          <a:p>
            <a:pPr algn="ctr"/>
            <a:r>
              <a:rPr lang="en-US" sz="2400" dirty="0"/>
              <a:t>momentum</a:t>
            </a:r>
          </a:p>
          <a:p>
            <a:pPr algn="ctr"/>
            <a:r>
              <a:rPr lang="en-US" sz="2400" dirty="0"/>
              <a:t>into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CB226-F4E3-57FB-3F73-C70142C05AD1}"/>
              </a:ext>
            </a:extLst>
          </p:cNvPr>
          <p:cNvSpPr txBox="1"/>
          <p:nvPr/>
        </p:nvSpPr>
        <p:spPr>
          <a:xfrm>
            <a:off x="5582110" y="806075"/>
            <a:ext cx="1208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external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345E5-22A8-A0C5-BD33-08CD5EEE143A}"/>
              </a:ext>
            </a:extLst>
          </p:cNvPr>
          <p:cNvSpPr txBox="1"/>
          <p:nvPr/>
        </p:nvSpPr>
        <p:spPr>
          <a:xfrm>
            <a:off x="7637439" y="871036"/>
            <a:ext cx="12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pressure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F3D78-DB58-7C65-AE06-47ADA10A865A}"/>
              </a:ext>
            </a:extLst>
          </p:cNvPr>
          <p:cNvSpPr txBox="1"/>
          <p:nvPr/>
        </p:nvSpPr>
        <p:spPr>
          <a:xfrm>
            <a:off x="4907346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2964C-CEEB-8E73-9BCB-554DE5042445}"/>
              </a:ext>
            </a:extLst>
          </p:cNvPr>
          <p:cNvSpPr txBox="1"/>
          <p:nvPr/>
        </p:nvSpPr>
        <p:spPr>
          <a:xfrm>
            <a:off x="6863079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9420D-4714-6C97-09E2-381B9FC6B5A5}"/>
              </a:ext>
            </a:extLst>
          </p:cNvPr>
          <p:cNvSpPr txBox="1"/>
          <p:nvPr/>
        </p:nvSpPr>
        <p:spPr>
          <a:xfrm>
            <a:off x="9014670" y="9613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2EEC3-0F19-E5C9-CEA6-CB785A396C8E}"/>
              </a:ext>
            </a:extLst>
          </p:cNvPr>
          <p:cNvSpPr txBox="1"/>
          <p:nvPr/>
        </p:nvSpPr>
        <p:spPr>
          <a:xfrm>
            <a:off x="4885092" y="25371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951B4-DC01-44DC-C1BA-4FADBA831652}"/>
              </a:ext>
            </a:extLst>
          </p:cNvPr>
          <p:cNvSpPr txBox="1"/>
          <p:nvPr/>
        </p:nvSpPr>
        <p:spPr>
          <a:xfrm>
            <a:off x="9816752" y="871036"/>
            <a:ext cx="108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viscous</a:t>
            </a:r>
          </a:p>
          <a:p>
            <a:pPr algn="ctr"/>
            <a:r>
              <a:rPr lang="en-US" sz="2400"/>
              <a:t>force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1915D3-172A-26C9-34F3-4BC375E2EC19}"/>
              </a:ext>
            </a:extLst>
          </p:cNvPr>
          <p:cNvSpPr txBox="1"/>
          <p:nvPr/>
        </p:nvSpPr>
        <p:spPr>
          <a:xfrm>
            <a:off x="2468322" y="863183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9AB7A-2BBB-03EC-D1E5-5DC6662134C7}"/>
                  </a:ext>
                </a:extLst>
              </p:cNvPr>
              <p:cNvSpPr txBox="1"/>
              <p:nvPr/>
            </p:nvSpPr>
            <p:spPr>
              <a:xfrm>
                <a:off x="9354539" y="4083334"/>
                <a:ext cx="1844751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9AB7A-2BBB-03EC-D1E5-5DC666213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539" y="4083334"/>
                <a:ext cx="1844751" cy="923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070D69-A580-1C86-FE47-5AC87FFDF94E}"/>
              </a:ext>
            </a:extLst>
          </p:cNvPr>
          <p:cNvSpPr txBox="1"/>
          <p:nvPr/>
        </p:nvSpPr>
        <p:spPr>
          <a:xfrm>
            <a:off x="9327417" y="5043577"/>
            <a:ext cx="25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kinematic viscosity</a:t>
            </a:r>
          </a:p>
        </p:txBody>
      </p:sp>
    </p:spTree>
    <p:extLst>
      <p:ext uri="{BB962C8B-B14F-4D97-AF65-F5344CB8AC3E}">
        <p14:creationId xmlns:p14="http://schemas.microsoft.com/office/powerpoint/2010/main" val="10506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2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incompressibility condition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no compression or extension of fluid,</a:t>
            </a:r>
          </a:p>
          <a:p>
            <a:pPr algn="ctr"/>
            <a:r>
              <a:rPr lang="en-US" sz="2800" b="1" dirty="0"/>
              <a:t>so what goes in some faces of a box</a:t>
            </a:r>
          </a:p>
          <a:p>
            <a:pPr algn="ctr"/>
            <a:r>
              <a:rPr lang="en-US" sz="2800" b="1" dirty="0"/>
              <a:t>must go out the others</a:t>
            </a:r>
          </a:p>
        </p:txBody>
      </p:sp>
    </p:spTree>
    <p:extLst>
      <p:ext uri="{BB962C8B-B14F-4D97-AF65-F5344CB8AC3E}">
        <p14:creationId xmlns:p14="http://schemas.microsoft.com/office/powerpoint/2010/main" val="243817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85897" y="1373777"/>
            <a:ext cx="5797040" cy="2055223"/>
            <a:chOff x="3549065" y="1672046"/>
            <a:chExt cx="5797040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/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/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1019090" y="599260"/>
            <a:ext cx="284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 horizontal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93C327-C43F-703A-ECFA-CE79A2A2DAF2}"/>
                  </a:ext>
                </a:extLst>
              </p:cNvPr>
              <p:cNvSpPr txBox="1"/>
              <p:nvPr/>
            </p:nvSpPr>
            <p:spPr>
              <a:xfrm>
                <a:off x="284762" y="3800825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93C327-C43F-703A-ECFA-CE79A2A2D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62" y="3800825"/>
                <a:ext cx="47133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3846B0-0BAD-01DF-4452-190F45A3C1FB}"/>
                  </a:ext>
                </a:extLst>
              </p:cNvPr>
              <p:cNvSpPr txBox="1"/>
              <p:nvPr/>
            </p:nvSpPr>
            <p:spPr>
              <a:xfrm>
                <a:off x="456446" y="4577675"/>
                <a:ext cx="4713367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3846B0-0BAD-01DF-4452-190F45A3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46" y="4577675"/>
                <a:ext cx="4713367" cy="1053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58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85897" y="1373777"/>
            <a:ext cx="5797040" cy="2055223"/>
            <a:chOff x="3549065" y="1672046"/>
            <a:chExt cx="5797040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/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/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1019090" y="599260"/>
            <a:ext cx="284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 horizontal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6096000" y="87255"/>
            <a:ext cx="3610196" cy="3710874"/>
            <a:chOff x="3549065" y="385524"/>
            <a:chExt cx="3610196" cy="37108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51B551-E5A3-B28E-85EE-F585CB7F089D}"/>
                    </a:ext>
                  </a:extLst>
                </p:cNvPr>
                <p:cNvSpPr txBox="1"/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51B551-E5A3-B28E-85EE-F585CB7F0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956376C-CD86-C51B-C492-E49BD6CCD1EE}"/>
                    </a:ext>
                  </a:extLst>
                </p:cNvPr>
                <p:cNvSpPr txBox="1"/>
                <p:nvPr/>
              </p:nvSpPr>
              <p:spPr>
                <a:xfrm>
                  <a:off x="4819763" y="385524"/>
                  <a:ext cx="22886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956376C-CD86-C51B-C492-E49BD6CCD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763" y="385524"/>
                  <a:ext cx="228861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783168E-90BB-2502-77F0-816D36C3A15D}"/>
              </a:ext>
            </a:extLst>
          </p:cNvPr>
          <p:cNvSpPr txBox="1"/>
          <p:nvPr/>
        </p:nvSpPr>
        <p:spPr>
          <a:xfrm>
            <a:off x="7417583" y="634319"/>
            <a:ext cx="245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 vertical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BA7387-702E-9D79-8703-2752ECFBF99A}"/>
                  </a:ext>
                </a:extLst>
              </p:cNvPr>
              <p:cNvSpPr txBox="1"/>
              <p:nvPr/>
            </p:nvSpPr>
            <p:spPr>
              <a:xfrm>
                <a:off x="6294865" y="3800825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BA7387-702E-9D79-8703-2752ECFBF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65" y="3800825"/>
                <a:ext cx="47133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6D2CB2-5092-91D4-C0BE-7E1ECAC454DB}"/>
                  </a:ext>
                </a:extLst>
              </p:cNvPr>
              <p:cNvSpPr txBox="1"/>
              <p:nvPr/>
            </p:nvSpPr>
            <p:spPr>
              <a:xfrm>
                <a:off x="6466549" y="4577675"/>
                <a:ext cx="4713367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6D2CB2-5092-91D4-C0BE-7E1ECAC4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49" y="4577675"/>
                <a:ext cx="4713367" cy="10534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/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69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456446" y="1373777"/>
            <a:ext cx="5110392" cy="2055223"/>
            <a:chOff x="3919614" y="1672046"/>
            <a:chExt cx="5110392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3985914" y="343187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net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7417583" y="649367"/>
            <a:ext cx="2288613" cy="3148762"/>
            <a:chOff x="4870648" y="947636"/>
            <a:chExt cx="2288613" cy="314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/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54672F-FC4A-B920-2356-951A32EB9003}"/>
                  </a:ext>
                </a:extLst>
              </p:cNvPr>
              <p:cNvSpPr txBox="1"/>
              <p:nvPr/>
            </p:nvSpPr>
            <p:spPr>
              <a:xfrm>
                <a:off x="3122113" y="5851729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54672F-FC4A-B920-2356-951A32EB9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13" y="5851729"/>
                <a:ext cx="47133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CB26E1-EE2B-ECDA-AF7D-8D52D9E8F815}"/>
                  </a:ext>
                </a:extLst>
              </p:cNvPr>
              <p:cNvSpPr txBox="1"/>
              <p:nvPr/>
            </p:nvSpPr>
            <p:spPr>
              <a:xfrm>
                <a:off x="10344117" y="5837049"/>
                <a:ext cx="1847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CB26E1-EE2B-ECDA-AF7D-8D52D9E8F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117" y="5837049"/>
                <a:ext cx="18478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72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456446" y="1373777"/>
            <a:ext cx="5110392" cy="2055223"/>
            <a:chOff x="3919614" y="1672046"/>
            <a:chExt cx="5110392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3985914" y="343187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net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7417583" y="649367"/>
            <a:ext cx="2288613" cy="3148762"/>
            <a:chOff x="4870648" y="947636"/>
            <a:chExt cx="2288613" cy="314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4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456446" y="1373777"/>
            <a:ext cx="5110392" cy="2055223"/>
            <a:chOff x="3919614" y="1672046"/>
            <a:chExt cx="5110392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3985914" y="343187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net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7417583" y="649367"/>
            <a:ext cx="2288613" cy="3148762"/>
            <a:chOff x="4870648" y="947636"/>
            <a:chExt cx="2288613" cy="314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475F5E-D9E3-7BF3-6572-766C6364B0A5}"/>
                  </a:ext>
                </a:extLst>
              </p:cNvPr>
              <p:cNvSpPr txBox="1"/>
              <p:nvPr/>
            </p:nvSpPr>
            <p:spPr>
              <a:xfrm>
                <a:off x="2997978" y="4695039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475F5E-D9E3-7BF3-6572-766C6364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978" y="4695039"/>
                <a:ext cx="471336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FB221D1-59A4-00BE-3398-DB25681E63D5}"/>
              </a:ext>
            </a:extLst>
          </p:cNvPr>
          <p:cNvSpPr txBox="1"/>
          <p:nvPr/>
        </p:nvSpPr>
        <p:spPr>
          <a:xfrm>
            <a:off x="4204442" y="4124130"/>
            <a:ext cx="273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divergence = zero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5C915-BF9C-5791-ABB7-95D8D28611A0}"/>
              </a:ext>
            </a:extLst>
          </p:cNvPr>
          <p:cNvSpPr txBox="1"/>
          <p:nvPr/>
        </p:nvSpPr>
        <p:spPr>
          <a:xfrm>
            <a:off x="7036194" y="4647350"/>
            <a:ext cx="242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 notation</a:t>
            </a:r>
          </a:p>
        </p:txBody>
      </p:sp>
    </p:spTree>
    <p:extLst>
      <p:ext uri="{BB962C8B-B14F-4D97-AF65-F5344CB8AC3E}">
        <p14:creationId xmlns:p14="http://schemas.microsoft.com/office/powerpoint/2010/main" val="201168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review of the Heat Conservation Equation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(equation for conservation of heat energy)</a:t>
            </a:r>
          </a:p>
        </p:txBody>
      </p:sp>
    </p:spTree>
    <p:extLst>
      <p:ext uri="{BB962C8B-B14F-4D97-AF65-F5344CB8AC3E}">
        <p14:creationId xmlns:p14="http://schemas.microsoft.com/office/powerpoint/2010/main" val="4022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3740424" y="248523"/>
            <a:ext cx="4353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conservation of heat energy</a:t>
            </a:r>
          </a:p>
        </p:txBody>
      </p:sp>
    </p:spTree>
    <p:extLst>
      <p:ext uri="{BB962C8B-B14F-4D97-AF65-F5344CB8AC3E}">
        <p14:creationId xmlns:p14="http://schemas.microsoft.com/office/powerpoint/2010/main" val="12231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902541" y="631897"/>
            <a:ext cx="10795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Today</a:t>
            </a:r>
          </a:p>
          <a:p>
            <a:endParaRPr lang="en-US" sz="2800" b="1" dirty="0"/>
          </a:p>
          <a:p>
            <a:r>
              <a:rPr lang="en-US" sz="2800" b="1" dirty="0"/>
              <a:t>1. review the Navier Stokes Equation</a:t>
            </a:r>
          </a:p>
          <a:p>
            <a:r>
              <a:rPr lang="en-US" sz="2800" b="1" dirty="0"/>
              <a:t>2. derive the incompressibility condition</a:t>
            </a:r>
          </a:p>
          <a:p>
            <a:r>
              <a:rPr lang="en-US" sz="2800" b="1" dirty="0"/>
              <a:t>3. review the heat flow equation</a:t>
            </a:r>
          </a:p>
          <a:p>
            <a:r>
              <a:rPr lang="en-US" sz="2800" b="1" dirty="0"/>
              <a:t>4. dynamics of convection</a:t>
            </a:r>
          </a:p>
          <a:p>
            <a:r>
              <a:rPr lang="en-US" sz="2800" b="1" dirty="0"/>
              <a:t>5. </a:t>
            </a:r>
            <a:r>
              <a:rPr lang="en-US" sz="2800" b="1" dirty="0" err="1"/>
              <a:t>Boussinesq</a:t>
            </a:r>
            <a:r>
              <a:rPr lang="en-US" sz="2800" b="1" dirty="0"/>
              <a:t> Approximation</a:t>
            </a:r>
          </a:p>
          <a:p>
            <a:r>
              <a:rPr lang="en-US" sz="2800" b="1" dirty="0"/>
              <a:t>6. Setup for convection is a box</a:t>
            </a:r>
          </a:p>
          <a:p>
            <a:r>
              <a:rPr lang="en-US" sz="2800" b="1" dirty="0"/>
              <a:t>7. Things we know about convection is a box</a:t>
            </a:r>
          </a:p>
          <a:p>
            <a:r>
              <a:rPr lang="en-US" sz="2800" b="1" dirty="0"/>
              <a:t>8. Finite Difference simulation of convection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/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blipFill>
                <a:blip r:embed="rId3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36D2-623A-7BE4-2376-73F5A6085BAE}"/>
                  </a:ext>
                </a:extLst>
              </p:cNvPr>
              <p:cNvSpPr txBox="1"/>
              <p:nvPr/>
            </p:nvSpPr>
            <p:spPr>
              <a:xfrm>
                <a:off x="6603969" y="2145437"/>
                <a:ext cx="1844751" cy="988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36D2-623A-7BE4-2376-73F5A6085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69" y="2145437"/>
                <a:ext cx="1844751" cy="98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/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4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/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0D21F-C46F-1969-783F-037AC66B8FDA}"/>
                  </a:ext>
                </a:extLst>
              </p:cNvPr>
              <p:cNvSpPr txBox="1"/>
              <p:nvPr/>
            </p:nvSpPr>
            <p:spPr>
              <a:xfrm>
                <a:off x="6527123" y="3613455"/>
                <a:ext cx="184475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0D21F-C46F-1969-783F-037AC66B8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23" y="3613455"/>
                <a:ext cx="1844751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/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88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/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/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38339-1172-2EC5-591D-B989189E02E9}"/>
                  </a:ext>
                </a:extLst>
              </p:cNvPr>
              <p:cNvSpPr txBox="1"/>
              <p:nvPr/>
            </p:nvSpPr>
            <p:spPr>
              <a:xfrm>
                <a:off x="6631945" y="4875565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38339-1172-2EC5-591D-B989189E0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45" y="4875565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9CB255-281F-EE72-29F9-1CC12BE86D65}"/>
                  </a:ext>
                </a:extLst>
              </p:cNvPr>
              <p:cNvSpPr txBox="1"/>
              <p:nvPr/>
            </p:nvSpPr>
            <p:spPr>
              <a:xfrm>
                <a:off x="9582263" y="4875564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9CB255-281F-EE72-29F9-1CC12BE86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263" y="4875564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3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69533" y="488746"/>
            <a:ext cx="148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 in heat with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803AB-B600-015D-17E9-A8A31734E402}"/>
              </a:ext>
            </a:extLst>
          </p:cNvPr>
          <p:cNvSpPr txBox="1"/>
          <p:nvPr/>
        </p:nvSpPr>
        <p:spPr>
          <a:xfrm>
            <a:off x="5431993" y="390578"/>
            <a:ext cx="1618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conduction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0F2A-F8C3-ABA3-5CCF-11CD3CF8F418}"/>
              </a:ext>
            </a:extLst>
          </p:cNvPr>
          <p:cNvSpPr txBox="1"/>
          <p:nvPr/>
        </p:nvSpPr>
        <p:spPr>
          <a:xfrm>
            <a:off x="2617702" y="502016"/>
            <a:ext cx="236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advection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40665-E256-68C3-E3C9-85A3080693D0}"/>
              </a:ext>
            </a:extLst>
          </p:cNvPr>
          <p:cNvSpPr txBox="1"/>
          <p:nvPr/>
        </p:nvSpPr>
        <p:spPr>
          <a:xfrm>
            <a:off x="2038643" y="765744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D2A79-7AD6-F257-AA9C-585DA5BD42BB}"/>
              </a:ext>
            </a:extLst>
          </p:cNvPr>
          <p:cNvSpPr txBox="1"/>
          <p:nvPr/>
        </p:nvSpPr>
        <p:spPr>
          <a:xfrm>
            <a:off x="7927052" y="858075"/>
            <a:ext cx="164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heat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A8EB3-3B05-C87F-684A-4FE147D7D0FD}"/>
              </a:ext>
            </a:extLst>
          </p:cNvPr>
          <p:cNvSpPr txBox="1"/>
          <p:nvPr/>
        </p:nvSpPr>
        <p:spPr>
          <a:xfrm>
            <a:off x="4923369" y="7657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/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/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/>
              <p:nvPr/>
            </p:nvSpPr>
            <p:spPr>
              <a:xfrm>
                <a:off x="2364374" y="2419106"/>
                <a:ext cx="2362977" cy="530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74" y="2419106"/>
                <a:ext cx="2362977" cy="530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/>
              <p:nvPr/>
            </p:nvSpPr>
            <p:spPr>
              <a:xfrm>
                <a:off x="7777351" y="2303177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51" y="2303177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06021EB-ADB9-D7B5-C75B-B553E71B3BC1}"/>
              </a:ext>
            </a:extLst>
          </p:cNvPr>
          <p:cNvSpPr txBox="1"/>
          <p:nvPr/>
        </p:nvSpPr>
        <p:spPr>
          <a:xfrm>
            <a:off x="4731556" y="230317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/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5D9FF7A-C96A-AB50-6ADC-64D07E8F3C16}"/>
              </a:ext>
            </a:extLst>
          </p:cNvPr>
          <p:cNvSpPr txBox="1"/>
          <p:nvPr/>
        </p:nvSpPr>
        <p:spPr>
          <a:xfrm rot="2179392">
            <a:off x="5660272" y="3548223"/>
            <a:ext cx="277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thermal conductivity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A86182-2707-117A-00FD-A36E7C47816C}"/>
              </a:ext>
            </a:extLst>
          </p:cNvPr>
          <p:cNvSpPr txBox="1"/>
          <p:nvPr/>
        </p:nvSpPr>
        <p:spPr>
          <a:xfrm rot="2179392">
            <a:off x="671215" y="3435437"/>
            <a:ext cx="184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heat capacity</a:t>
            </a:r>
          </a:p>
        </p:txBody>
      </p:sp>
    </p:spTree>
    <p:extLst>
      <p:ext uri="{BB962C8B-B14F-4D97-AF65-F5344CB8AC3E}">
        <p14:creationId xmlns:p14="http://schemas.microsoft.com/office/powerpoint/2010/main" val="427292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69533" y="488746"/>
            <a:ext cx="148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 in heat with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803AB-B600-015D-17E9-A8A31734E402}"/>
              </a:ext>
            </a:extLst>
          </p:cNvPr>
          <p:cNvSpPr txBox="1"/>
          <p:nvPr/>
        </p:nvSpPr>
        <p:spPr>
          <a:xfrm>
            <a:off x="5431993" y="390578"/>
            <a:ext cx="1618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conduction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0F2A-F8C3-ABA3-5CCF-11CD3CF8F418}"/>
              </a:ext>
            </a:extLst>
          </p:cNvPr>
          <p:cNvSpPr txBox="1"/>
          <p:nvPr/>
        </p:nvSpPr>
        <p:spPr>
          <a:xfrm>
            <a:off x="2617702" y="502016"/>
            <a:ext cx="236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advection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40665-E256-68C3-E3C9-85A3080693D0}"/>
              </a:ext>
            </a:extLst>
          </p:cNvPr>
          <p:cNvSpPr txBox="1"/>
          <p:nvPr/>
        </p:nvSpPr>
        <p:spPr>
          <a:xfrm>
            <a:off x="2038643" y="765744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D2A79-7AD6-F257-AA9C-585DA5BD42BB}"/>
              </a:ext>
            </a:extLst>
          </p:cNvPr>
          <p:cNvSpPr txBox="1"/>
          <p:nvPr/>
        </p:nvSpPr>
        <p:spPr>
          <a:xfrm>
            <a:off x="7927052" y="858075"/>
            <a:ext cx="164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heat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A8EB3-3B05-C87F-684A-4FE147D7D0FD}"/>
              </a:ext>
            </a:extLst>
          </p:cNvPr>
          <p:cNvSpPr txBox="1"/>
          <p:nvPr/>
        </p:nvSpPr>
        <p:spPr>
          <a:xfrm>
            <a:off x="4923369" y="7657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/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/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/>
              <p:nvPr/>
            </p:nvSpPr>
            <p:spPr>
              <a:xfrm>
                <a:off x="2129468" y="2380121"/>
                <a:ext cx="236297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68" y="2380121"/>
                <a:ext cx="236297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/>
              <p:nvPr/>
            </p:nvSpPr>
            <p:spPr>
              <a:xfrm>
                <a:off x="7777351" y="2008487"/>
                <a:ext cx="1844751" cy="1078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51" y="2008487"/>
                <a:ext cx="1844751" cy="10783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06021EB-ADB9-D7B5-C75B-B553E71B3BC1}"/>
              </a:ext>
            </a:extLst>
          </p:cNvPr>
          <p:cNvSpPr txBox="1"/>
          <p:nvPr/>
        </p:nvSpPr>
        <p:spPr>
          <a:xfrm>
            <a:off x="4731556" y="230317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/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E2BBBF-B2FC-68D6-2EC3-08D37269977D}"/>
                  </a:ext>
                </a:extLst>
              </p:cNvPr>
              <p:cNvSpPr txBox="1"/>
              <p:nvPr/>
            </p:nvSpPr>
            <p:spPr>
              <a:xfrm>
                <a:off x="6995518" y="3668979"/>
                <a:ext cx="1563666" cy="1030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E2BBBF-B2FC-68D6-2EC3-08D372699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18" y="3668979"/>
                <a:ext cx="1563666" cy="10304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CAB4762-4F3C-933F-A60F-1D2D403B387F}"/>
              </a:ext>
            </a:extLst>
          </p:cNvPr>
          <p:cNvSpPr txBox="1"/>
          <p:nvPr/>
        </p:nvSpPr>
        <p:spPr>
          <a:xfrm>
            <a:off x="6847196" y="4699454"/>
            <a:ext cx="246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thermal diffusivity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9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dynamics of convection</a:t>
            </a:r>
          </a:p>
        </p:txBody>
      </p:sp>
    </p:spTree>
    <p:extLst>
      <p:ext uri="{BB962C8B-B14F-4D97-AF65-F5344CB8AC3E}">
        <p14:creationId xmlns:p14="http://schemas.microsoft.com/office/powerpoint/2010/main" val="412223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564925" y="18319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947247" y="868177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47" y="868177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21AE81-AFE0-52D4-3EB8-47BCF3B93F58}"/>
              </a:ext>
            </a:extLst>
          </p:cNvPr>
          <p:cNvSpPr txBox="1"/>
          <p:nvPr/>
        </p:nvSpPr>
        <p:spPr>
          <a:xfrm rot="3069769">
            <a:off x="6079437" y="2751385"/>
            <a:ext cx="42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thermal expansion coefficient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C1482-9500-5519-CCEC-4846FC77D83E}"/>
              </a:ext>
            </a:extLst>
          </p:cNvPr>
          <p:cNvSpPr txBox="1"/>
          <p:nvPr/>
        </p:nvSpPr>
        <p:spPr>
          <a:xfrm rot="3003049">
            <a:off x="7261647" y="2829020"/>
            <a:ext cx="42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reference temperature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22B3D-C92B-F62D-5E94-6F70F6997676}"/>
              </a:ext>
            </a:extLst>
          </p:cNvPr>
          <p:cNvSpPr txBox="1"/>
          <p:nvPr/>
        </p:nvSpPr>
        <p:spPr>
          <a:xfrm rot="3011920">
            <a:off x="5008577" y="2832060"/>
            <a:ext cx="42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reference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103B3-1C86-A6AD-98AA-BCED3C2D1F64}"/>
                  </a:ext>
                </a:extLst>
              </p:cNvPr>
              <p:cNvSpPr txBox="1"/>
              <p:nvPr/>
            </p:nvSpPr>
            <p:spPr>
              <a:xfrm>
                <a:off x="2764820" y="4110006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per K for rock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103B3-1C86-A6AD-98AA-BCED3C2D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820" y="4110006"/>
                <a:ext cx="3705521" cy="523220"/>
              </a:xfrm>
              <a:prstGeom prst="rect">
                <a:avLst/>
              </a:prstGeom>
              <a:blipFill>
                <a:blip r:embed="rId3"/>
                <a:stretch>
                  <a:fillRect t="-9302" r="-115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70DE4-8064-0A01-70C0-F2959434C5FF}"/>
                  </a:ext>
                </a:extLst>
              </p:cNvPr>
              <p:cNvSpPr txBox="1"/>
              <p:nvPr/>
            </p:nvSpPr>
            <p:spPr>
              <a:xfrm>
                <a:off x="4356572" y="4698370"/>
                <a:ext cx="42275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0.1%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K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pretty small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70DE4-8064-0A01-70C0-F2959434C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572" y="4698370"/>
                <a:ext cx="4227537" cy="1200329"/>
              </a:xfrm>
              <a:prstGeom prst="rect">
                <a:avLst/>
              </a:prstGeom>
              <a:blipFill>
                <a:blip r:embed="rId4"/>
                <a:stretch>
                  <a:fillRect l="-2309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0DB176-DBE0-B863-CB13-47BF8E8D78A7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0DB176-DBE0-B863-CB13-47BF8E8D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E2BC4F6-4E99-2270-FF62-D0757A73D36E}"/>
              </a:ext>
            </a:extLst>
          </p:cNvPr>
          <p:cNvSpPr txBox="1"/>
          <p:nvPr/>
        </p:nvSpPr>
        <p:spPr>
          <a:xfrm rot="3011920">
            <a:off x="6782845" y="3799422"/>
            <a:ext cx="290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reference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11189-8F37-F8DB-87F9-04B3AE61C9FE}"/>
              </a:ext>
            </a:extLst>
          </p:cNvPr>
          <p:cNvSpPr txBox="1"/>
          <p:nvPr/>
        </p:nvSpPr>
        <p:spPr>
          <a:xfrm rot="3011920">
            <a:off x="5353727" y="4156356"/>
            <a:ext cx="35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acceleration of gravity</a:t>
            </a:r>
          </a:p>
        </p:txBody>
      </p:sp>
    </p:spTree>
    <p:extLst>
      <p:ext uri="{BB962C8B-B14F-4D97-AF65-F5344CB8AC3E}">
        <p14:creationId xmlns:p14="http://schemas.microsoft.com/office/powerpoint/2010/main" val="3913266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AC5BD-D2E9-ACDD-C53D-65355056BB72}"/>
              </a:ext>
            </a:extLst>
          </p:cNvPr>
          <p:cNvSpPr txBox="1"/>
          <p:nvPr/>
        </p:nvSpPr>
        <p:spPr>
          <a:xfrm>
            <a:off x="362218" y="3462012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 change causes velocity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/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DF66CA0-9E87-4469-3CD8-A1ECED3E9BB7}"/>
              </a:ext>
            </a:extLst>
          </p:cNvPr>
          <p:cNvSpPr txBox="1"/>
          <p:nvPr/>
        </p:nvSpPr>
        <p:spPr>
          <a:xfrm rot="3011920">
            <a:off x="7958244" y="4560033"/>
            <a:ext cx="2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Navier Stokes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A47EED-7064-1808-B69D-A2600DFB241C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A47EED-7064-1808-B69D-A2600DFB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43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review of the Navier Stokes Equation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(equation for conservation of momentum in a moving fluid)</a:t>
            </a:r>
          </a:p>
        </p:txBody>
      </p:sp>
    </p:spTree>
    <p:extLst>
      <p:ext uri="{BB962C8B-B14F-4D97-AF65-F5344CB8AC3E}">
        <p14:creationId xmlns:p14="http://schemas.microsoft.com/office/powerpoint/2010/main" val="179003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AC5BD-D2E9-ACDD-C53D-65355056BB72}"/>
              </a:ext>
            </a:extLst>
          </p:cNvPr>
          <p:cNvSpPr txBox="1"/>
          <p:nvPr/>
        </p:nvSpPr>
        <p:spPr>
          <a:xfrm>
            <a:off x="362218" y="3462012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 change causes velocity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/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27CBF21-7882-25AC-48A2-4E6DB82621ED}"/>
              </a:ext>
            </a:extLst>
          </p:cNvPr>
          <p:cNvSpPr txBox="1"/>
          <p:nvPr/>
        </p:nvSpPr>
        <p:spPr>
          <a:xfrm>
            <a:off x="283799" y="4760508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velocity change causes advection of 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/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ECD3990-1A79-D2BC-8E24-D21C8C56E2BC}"/>
              </a:ext>
            </a:extLst>
          </p:cNvPr>
          <p:cNvSpPr txBox="1"/>
          <p:nvPr/>
        </p:nvSpPr>
        <p:spPr>
          <a:xfrm rot="3011920">
            <a:off x="8152955" y="5767868"/>
            <a:ext cx="2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Heat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0083D1-D11F-9614-2D97-85F2871628FF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0083D1-D11F-9614-2D97-85F28716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76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AC5BD-D2E9-ACDD-C53D-65355056BB72}"/>
              </a:ext>
            </a:extLst>
          </p:cNvPr>
          <p:cNvSpPr txBox="1"/>
          <p:nvPr/>
        </p:nvSpPr>
        <p:spPr>
          <a:xfrm>
            <a:off x="362218" y="3462012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 change causes velocity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/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27CBF21-7882-25AC-48A2-4E6DB82621ED}"/>
              </a:ext>
            </a:extLst>
          </p:cNvPr>
          <p:cNvSpPr txBox="1"/>
          <p:nvPr/>
        </p:nvSpPr>
        <p:spPr>
          <a:xfrm>
            <a:off x="283799" y="4760508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velocity change causes advection of 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/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12C10F-522F-D508-7CFA-8411FFF3286F}"/>
              </a:ext>
            </a:extLst>
          </p:cNvPr>
          <p:cNvSpPr txBox="1"/>
          <p:nvPr/>
        </p:nvSpPr>
        <p:spPr>
          <a:xfrm>
            <a:off x="431760" y="5819581"/>
            <a:ext cx="80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advection of heat causes temperature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DF7E0-6E77-336C-BE97-59F9C304BBA1}"/>
                  </a:ext>
                </a:extLst>
              </p:cNvPr>
              <p:cNvSpPr txBox="1"/>
              <p:nvPr/>
            </p:nvSpPr>
            <p:spPr>
              <a:xfrm>
                <a:off x="8457178" y="5531201"/>
                <a:ext cx="152724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DF7E0-6E77-336C-BE97-59F9C304B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178" y="5531201"/>
                <a:ext cx="1527241" cy="935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BCF9762-DA8C-DD3A-5E37-08BB54200364}"/>
              </a:ext>
            </a:extLst>
          </p:cNvPr>
          <p:cNvSpPr txBox="1"/>
          <p:nvPr/>
        </p:nvSpPr>
        <p:spPr>
          <a:xfrm rot="18216354">
            <a:off x="8560220" y="4875028"/>
            <a:ext cx="2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Heat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27C5D8-1211-1710-92C4-D736311DBCF3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27C5D8-1211-1710-92C4-D736311D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04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372862" y="203134"/>
                <a:ext cx="7226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now suppose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being transported by fluid motion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203134"/>
                <a:ext cx="7226722" cy="461665"/>
              </a:xfrm>
              <a:prstGeom prst="rect">
                <a:avLst/>
              </a:prstGeom>
              <a:blipFill>
                <a:blip r:embed="rId2"/>
                <a:stretch>
                  <a:fillRect l="-1265" t="-10526" r="-2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B45C1E-98A6-CBFD-BD6E-AC2895DFC474}"/>
                  </a:ext>
                </a:extLst>
              </p:cNvPr>
              <p:cNvSpPr txBox="1"/>
              <p:nvPr/>
            </p:nvSpPr>
            <p:spPr>
              <a:xfrm>
                <a:off x="290354" y="4180183"/>
                <a:ext cx="823220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B45C1E-98A6-CBFD-BD6E-AC2895DFC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54" y="4180183"/>
                <a:ext cx="8232208" cy="1427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1767852" y="1333174"/>
                <a:ext cx="6690199" cy="2004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52" y="1333174"/>
                <a:ext cx="6690199" cy="2004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514899-1271-4EB0-04E1-8B04CE8375DC}"/>
              </a:ext>
            </a:extLst>
          </p:cNvPr>
          <p:cNvSpPr/>
          <p:nvPr/>
        </p:nvSpPr>
        <p:spPr>
          <a:xfrm>
            <a:off x="3081900" y="3714642"/>
            <a:ext cx="1120407" cy="397036"/>
          </a:xfrm>
          <a:custGeom>
            <a:avLst/>
            <a:gdLst>
              <a:gd name="connsiteX0" fmla="*/ 0 w 2542584"/>
              <a:gd name="connsiteY0" fmla="*/ 790113 h 790113"/>
              <a:gd name="connsiteX1" fmla="*/ 541538 w 2542584"/>
              <a:gd name="connsiteY1" fmla="*/ 470517 h 790113"/>
              <a:gd name="connsiteX2" fmla="*/ 2281561 w 2542584"/>
              <a:gd name="connsiteY2" fmla="*/ 239698 h 790113"/>
              <a:gd name="connsiteX3" fmla="*/ 2503503 w 2542584"/>
              <a:gd name="connsiteY3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2584" h="790113">
                <a:moveTo>
                  <a:pt x="0" y="790113"/>
                </a:moveTo>
                <a:cubicBezTo>
                  <a:pt x="80639" y="676183"/>
                  <a:pt x="161278" y="562253"/>
                  <a:pt x="541538" y="470517"/>
                </a:cubicBezTo>
                <a:cubicBezTo>
                  <a:pt x="921798" y="378781"/>
                  <a:pt x="1954567" y="318117"/>
                  <a:pt x="2281561" y="239698"/>
                </a:cubicBezTo>
                <a:cubicBezTo>
                  <a:pt x="2608555" y="161279"/>
                  <a:pt x="2556029" y="80639"/>
                  <a:pt x="250350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35F193-CF4E-8676-F5B8-2E36B4205133}"/>
                  </a:ext>
                </a:extLst>
              </p:cNvPr>
              <p:cNvSpPr txBox="1"/>
              <p:nvPr/>
            </p:nvSpPr>
            <p:spPr>
              <a:xfrm>
                <a:off x="1872527" y="3206753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35F193-CF4E-8676-F5B8-2E36B4205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27" y="3206753"/>
                <a:ext cx="37055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FF6EC7-4F8F-9E2D-9970-E55ADB546195}"/>
              </a:ext>
            </a:extLst>
          </p:cNvPr>
          <p:cNvSpPr/>
          <p:nvPr/>
        </p:nvSpPr>
        <p:spPr>
          <a:xfrm>
            <a:off x="1276411" y="1042000"/>
            <a:ext cx="2434455" cy="4533296"/>
          </a:xfrm>
          <a:custGeom>
            <a:avLst/>
            <a:gdLst>
              <a:gd name="connsiteX0" fmla="*/ 1360257 w 2434455"/>
              <a:gd name="connsiteY0" fmla="*/ 316283 h 4533296"/>
              <a:gd name="connsiteX1" fmla="*/ 632288 w 2434455"/>
              <a:gd name="connsiteY1" fmla="*/ 85464 h 4533296"/>
              <a:gd name="connsiteX2" fmla="*/ 37484 w 2434455"/>
              <a:gd name="connsiteY2" fmla="*/ 1585790 h 4533296"/>
              <a:gd name="connsiteX3" fmla="*/ 206160 w 2434455"/>
              <a:gd name="connsiteY3" fmla="*/ 3636532 h 4533296"/>
              <a:gd name="connsiteX4" fmla="*/ 1378012 w 2434455"/>
              <a:gd name="connsiteY4" fmla="*/ 4524299 h 4533296"/>
              <a:gd name="connsiteX5" fmla="*/ 2434455 w 2434455"/>
              <a:gd name="connsiteY5" fmla="*/ 4018272 h 45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455" h="4533296">
                <a:moveTo>
                  <a:pt x="1360257" y="316283"/>
                </a:moveTo>
                <a:cubicBezTo>
                  <a:pt x="1106503" y="95081"/>
                  <a:pt x="852750" y="-126120"/>
                  <a:pt x="632288" y="85464"/>
                </a:cubicBezTo>
                <a:cubicBezTo>
                  <a:pt x="411826" y="297048"/>
                  <a:pt x="108505" y="993945"/>
                  <a:pt x="37484" y="1585790"/>
                </a:cubicBezTo>
                <a:cubicBezTo>
                  <a:pt x="-33537" y="2177635"/>
                  <a:pt x="-17261" y="3146781"/>
                  <a:pt x="206160" y="3636532"/>
                </a:cubicBezTo>
                <a:cubicBezTo>
                  <a:pt x="429581" y="4126283"/>
                  <a:pt x="1006629" y="4460676"/>
                  <a:pt x="1378012" y="4524299"/>
                </a:cubicBezTo>
                <a:cubicBezTo>
                  <a:pt x="1749395" y="4587922"/>
                  <a:pt x="2091925" y="4303097"/>
                  <a:pt x="2434455" y="401827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30F712-C4A2-C4CD-295D-272FBEC422B7}"/>
              </a:ext>
            </a:extLst>
          </p:cNvPr>
          <p:cNvSpPr txBox="1"/>
          <p:nvPr/>
        </p:nvSpPr>
        <p:spPr>
          <a:xfrm>
            <a:off x="9078923" y="5315237"/>
            <a:ext cx="199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Feedback !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CD5C327-56E6-FF29-3FC0-CE4EFF91FE54}"/>
              </a:ext>
            </a:extLst>
          </p:cNvPr>
          <p:cNvSpPr/>
          <p:nvPr/>
        </p:nvSpPr>
        <p:spPr>
          <a:xfrm>
            <a:off x="5557421" y="1267367"/>
            <a:ext cx="2929473" cy="1191747"/>
          </a:xfrm>
          <a:custGeom>
            <a:avLst/>
            <a:gdLst>
              <a:gd name="connsiteX0" fmla="*/ 22461 w 4070520"/>
              <a:gd name="connsiteY0" fmla="*/ 1475833 h 1475833"/>
              <a:gd name="connsiteX1" fmla="*/ 182259 w 4070520"/>
              <a:gd name="connsiteY1" fmla="*/ 1253891 h 1475833"/>
              <a:gd name="connsiteX2" fmla="*/ 1362989 w 4070520"/>
              <a:gd name="connsiteY2" fmla="*/ 1173992 h 1475833"/>
              <a:gd name="connsiteX3" fmla="*/ 3005358 w 4070520"/>
              <a:gd name="connsiteY3" fmla="*/ 1147359 h 1475833"/>
              <a:gd name="connsiteX4" fmla="*/ 4008535 w 4070520"/>
              <a:gd name="connsiteY4" fmla="*/ 836641 h 1475833"/>
              <a:gd name="connsiteX5" fmla="*/ 3866492 w 4070520"/>
              <a:gd name="connsiteY5" fmla="*/ 126427 h 1475833"/>
              <a:gd name="connsiteX6" fmla="*/ 3076379 w 4070520"/>
              <a:gd name="connsiteY6" fmla="*/ 2140 h 1475833"/>
              <a:gd name="connsiteX7" fmla="*/ 1141047 w 4070520"/>
              <a:gd name="connsiteY7" fmla="*/ 153060 h 1475833"/>
              <a:gd name="connsiteX0" fmla="*/ 0 w 3888261"/>
              <a:gd name="connsiteY0" fmla="*/ 1253891 h 1253891"/>
              <a:gd name="connsiteX1" fmla="*/ 1180730 w 3888261"/>
              <a:gd name="connsiteY1" fmla="*/ 1173992 h 1253891"/>
              <a:gd name="connsiteX2" fmla="*/ 2823099 w 3888261"/>
              <a:gd name="connsiteY2" fmla="*/ 1147359 h 1253891"/>
              <a:gd name="connsiteX3" fmla="*/ 3826276 w 3888261"/>
              <a:gd name="connsiteY3" fmla="*/ 836641 h 1253891"/>
              <a:gd name="connsiteX4" fmla="*/ 3684233 w 3888261"/>
              <a:gd name="connsiteY4" fmla="*/ 126427 h 1253891"/>
              <a:gd name="connsiteX5" fmla="*/ 2894120 w 3888261"/>
              <a:gd name="connsiteY5" fmla="*/ 2140 h 1253891"/>
              <a:gd name="connsiteX6" fmla="*/ 958788 w 3888261"/>
              <a:gd name="connsiteY6" fmla="*/ 153060 h 1253891"/>
              <a:gd name="connsiteX0" fmla="*/ 35511 w 2929473"/>
              <a:gd name="connsiteY0" fmla="*/ 1307157 h 1307157"/>
              <a:gd name="connsiteX1" fmla="*/ 221942 w 2929473"/>
              <a:gd name="connsiteY1" fmla="*/ 1173992 h 1307157"/>
              <a:gd name="connsiteX2" fmla="*/ 1864311 w 2929473"/>
              <a:gd name="connsiteY2" fmla="*/ 1147359 h 1307157"/>
              <a:gd name="connsiteX3" fmla="*/ 2867488 w 2929473"/>
              <a:gd name="connsiteY3" fmla="*/ 836641 h 1307157"/>
              <a:gd name="connsiteX4" fmla="*/ 2725445 w 2929473"/>
              <a:gd name="connsiteY4" fmla="*/ 126427 h 1307157"/>
              <a:gd name="connsiteX5" fmla="*/ 1935332 w 2929473"/>
              <a:gd name="connsiteY5" fmla="*/ 2140 h 1307157"/>
              <a:gd name="connsiteX6" fmla="*/ 0 w 2929473"/>
              <a:gd name="connsiteY6" fmla="*/ 153060 h 1307157"/>
              <a:gd name="connsiteX0" fmla="*/ 35511 w 2929473"/>
              <a:gd name="connsiteY0" fmla="*/ 1307157 h 1307157"/>
              <a:gd name="connsiteX1" fmla="*/ 621437 w 2929473"/>
              <a:gd name="connsiteY1" fmla="*/ 1049705 h 1307157"/>
              <a:gd name="connsiteX2" fmla="*/ 1864311 w 2929473"/>
              <a:gd name="connsiteY2" fmla="*/ 1147359 h 1307157"/>
              <a:gd name="connsiteX3" fmla="*/ 2867488 w 2929473"/>
              <a:gd name="connsiteY3" fmla="*/ 836641 h 1307157"/>
              <a:gd name="connsiteX4" fmla="*/ 2725445 w 2929473"/>
              <a:gd name="connsiteY4" fmla="*/ 126427 h 1307157"/>
              <a:gd name="connsiteX5" fmla="*/ 1935332 w 2929473"/>
              <a:gd name="connsiteY5" fmla="*/ 2140 h 1307157"/>
              <a:gd name="connsiteX6" fmla="*/ 0 w 2929473"/>
              <a:gd name="connsiteY6" fmla="*/ 153060 h 1307157"/>
              <a:gd name="connsiteX0" fmla="*/ 390618 w 2929473"/>
              <a:gd name="connsiteY0" fmla="*/ 1191747 h 1191747"/>
              <a:gd name="connsiteX1" fmla="*/ 621437 w 2929473"/>
              <a:gd name="connsiteY1" fmla="*/ 1049705 h 1191747"/>
              <a:gd name="connsiteX2" fmla="*/ 1864311 w 2929473"/>
              <a:gd name="connsiteY2" fmla="*/ 1147359 h 1191747"/>
              <a:gd name="connsiteX3" fmla="*/ 2867488 w 2929473"/>
              <a:gd name="connsiteY3" fmla="*/ 836641 h 1191747"/>
              <a:gd name="connsiteX4" fmla="*/ 2725445 w 2929473"/>
              <a:gd name="connsiteY4" fmla="*/ 126427 h 1191747"/>
              <a:gd name="connsiteX5" fmla="*/ 1935332 w 2929473"/>
              <a:gd name="connsiteY5" fmla="*/ 2140 h 1191747"/>
              <a:gd name="connsiteX6" fmla="*/ 0 w 2929473"/>
              <a:gd name="connsiteY6" fmla="*/ 153060 h 119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9473" h="1191747">
                <a:moveTo>
                  <a:pt x="390618" y="1191747"/>
                </a:moveTo>
                <a:cubicBezTo>
                  <a:pt x="614039" y="1141440"/>
                  <a:pt x="375822" y="1057103"/>
                  <a:pt x="621437" y="1049705"/>
                </a:cubicBezTo>
                <a:cubicBezTo>
                  <a:pt x="867052" y="1042307"/>
                  <a:pt x="1489969" y="1182870"/>
                  <a:pt x="1864311" y="1147359"/>
                </a:cubicBezTo>
                <a:cubicBezTo>
                  <a:pt x="2238653" y="1111848"/>
                  <a:pt x="2723966" y="1006796"/>
                  <a:pt x="2867488" y="836641"/>
                </a:cubicBezTo>
                <a:cubicBezTo>
                  <a:pt x="3011010" y="666486"/>
                  <a:pt x="2880804" y="265510"/>
                  <a:pt x="2725445" y="126427"/>
                </a:cubicBezTo>
                <a:cubicBezTo>
                  <a:pt x="2570086" y="-12656"/>
                  <a:pt x="2389573" y="-2299"/>
                  <a:pt x="1935332" y="2140"/>
                </a:cubicBezTo>
                <a:cubicBezTo>
                  <a:pt x="1481091" y="6579"/>
                  <a:pt x="740545" y="79819"/>
                  <a:pt x="0" y="1530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EF66D-D89D-6813-FA3D-3FBB3EF6EC7C}"/>
                  </a:ext>
                </a:extLst>
              </p:cNvPr>
              <p:cNvSpPr txBox="1"/>
              <p:nvPr/>
            </p:nvSpPr>
            <p:spPr>
              <a:xfrm>
                <a:off x="5727593" y="2420034"/>
                <a:ext cx="49106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EF66D-D89D-6813-FA3D-3FBB3EF6E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93" y="2420034"/>
                <a:ext cx="491069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115AADB-7186-6D5E-BA47-5E459E982FD5}"/>
              </a:ext>
            </a:extLst>
          </p:cNvPr>
          <p:cNvSpPr/>
          <p:nvPr/>
        </p:nvSpPr>
        <p:spPr>
          <a:xfrm>
            <a:off x="1882033" y="3027285"/>
            <a:ext cx="5878471" cy="410595"/>
          </a:xfrm>
          <a:custGeom>
            <a:avLst/>
            <a:gdLst>
              <a:gd name="connsiteX0" fmla="*/ 159831 w 5878471"/>
              <a:gd name="connsiteY0" fmla="*/ 275208 h 410595"/>
              <a:gd name="connsiteX1" fmla="*/ 150953 w 5878471"/>
              <a:gd name="connsiteY1" fmla="*/ 79899 h 410595"/>
              <a:gd name="connsiteX2" fmla="*/ 4358969 w 5878471"/>
              <a:gd name="connsiteY2" fmla="*/ 159798 h 410595"/>
              <a:gd name="connsiteX3" fmla="*/ 5752763 w 5878471"/>
              <a:gd name="connsiteY3" fmla="*/ 408373 h 410595"/>
              <a:gd name="connsiteX4" fmla="*/ 5726130 w 5878471"/>
              <a:gd name="connsiteY4" fmla="*/ 0 h 4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471" h="410595">
                <a:moveTo>
                  <a:pt x="159831" y="275208"/>
                </a:moveTo>
                <a:cubicBezTo>
                  <a:pt x="-194536" y="187171"/>
                  <a:pt x="150953" y="79899"/>
                  <a:pt x="150953" y="79899"/>
                </a:cubicBezTo>
                <a:cubicBezTo>
                  <a:pt x="850809" y="60664"/>
                  <a:pt x="3425334" y="105052"/>
                  <a:pt x="4358969" y="159798"/>
                </a:cubicBezTo>
                <a:cubicBezTo>
                  <a:pt x="5292604" y="214544"/>
                  <a:pt x="5524903" y="435006"/>
                  <a:pt x="5752763" y="408373"/>
                </a:cubicBezTo>
                <a:cubicBezTo>
                  <a:pt x="5980623" y="381740"/>
                  <a:pt x="5853376" y="190870"/>
                  <a:pt x="572613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Boussinesq</a:t>
            </a:r>
            <a:r>
              <a:rPr lang="en-US" sz="2800" b="1" dirty="0"/>
              <a:t> Approximation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Changing density only affects buoyancy force</a:t>
            </a:r>
          </a:p>
        </p:txBody>
      </p:sp>
    </p:spTree>
    <p:extLst>
      <p:ext uri="{BB962C8B-B14F-4D97-AF65-F5344CB8AC3E}">
        <p14:creationId xmlns:p14="http://schemas.microsoft.com/office/powerpoint/2010/main" val="335614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72DC-A4DD-C643-16CA-0997B12F4BC5}"/>
              </a:ext>
            </a:extLst>
          </p:cNvPr>
          <p:cNvSpPr txBox="1"/>
          <p:nvPr/>
        </p:nvSpPr>
        <p:spPr>
          <a:xfrm>
            <a:off x="372862" y="203134"/>
            <a:ext cx="863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density change too small to affect fluid velocity or heat flow directly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559294" y="1333174"/>
                <a:ext cx="9667782" cy="2024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4" y="1333174"/>
                <a:ext cx="9667782" cy="2024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290354" y="4180183"/>
                <a:ext cx="8232208" cy="1104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54" y="4180183"/>
                <a:ext cx="8232208" cy="1104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B6BC5-2465-C9F8-124C-029B04310B0D}"/>
                  </a:ext>
                </a:extLst>
              </p:cNvPr>
              <p:cNvSpPr txBox="1"/>
              <p:nvPr/>
            </p:nvSpPr>
            <p:spPr>
              <a:xfrm>
                <a:off x="5142556" y="2834162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B6BC5-2465-C9F8-124C-029B04310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56" y="2834162"/>
                <a:ext cx="37055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98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5 unknowns: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blipFill>
                <a:blip r:embed="rId2"/>
                <a:stretch>
                  <a:fillRect l="-317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316984" y="2953365"/>
                <a:ext cx="8232208" cy="1564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4" y="2953365"/>
                <a:ext cx="8232208" cy="1564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5BECD7-0FE7-8B5D-4C7A-071CD802E967}"/>
              </a:ext>
            </a:extLst>
          </p:cNvPr>
          <p:cNvSpPr txBox="1"/>
          <p:nvPr/>
        </p:nvSpPr>
        <p:spPr>
          <a:xfrm>
            <a:off x="7588568" y="1645129"/>
            <a:ext cx="214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 equations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BBA0-F0B0-93A7-F2D3-B9C6FF3DB7A4}"/>
              </a:ext>
            </a:extLst>
          </p:cNvPr>
          <p:cNvSpPr txBox="1"/>
          <p:nvPr/>
        </p:nvSpPr>
        <p:spPr>
          <a:xfrm>
            <a:off x="7588567" y="2441632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E05E1-DFD1-197B-74B8-2C35B0DD5D29}"/>
              </a:ext>
            </a:extLst>
          </p:cNvPr>
          <p:cNvSpPr txBox="1"/>
          <p:nvPr/>
        </p:nvSpPr>
        <p:spPr>
          <a:xfrm>
            <a:off x="7588566" y="3301315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4E165-9F69-92B9-B95F-93897D3BA633}"/>
              </a:ext>
            </a:extLst>
          </p:cNvPr>
          <p:cNvSpPr txBox="1"/>
          <p:nvPr/>
        </p:nvSpPr>
        <p:spPr>
          <a:xfrm>
            <a:off x="10259267" y="2195410"/>
            <a:ext cx="1839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5</a:t>
            </a:r>
          </a:p>
          <a:p>
            <a:pPr algn="ctr"/>
            <a:r>
              <a:rPr lang="en-US" sz="3200" dirty="0"/>
              <a:t>equations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B0D161D-04A7-8AC4-B337-64DEE738DF71}"/>
              </a:ext>
            </a:extLst>
          </p:cNvPr>
          <p:cNvSpPr/>
          <p:nvPr/>
        </p:nvSpPr>
        <p:spPr>
          <a:xfrm>
            <a:off x="9806506" y="1937516"/>
            <a:ext cx="452761" cy="191988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B304D-1C61-B6D8-F8BE-D5D9272FB179}"/>
              </a:ext>
            </a:extLst>
          </p:cNvPr>
          <p:cNvSpPr txBox="1"/>
          <p:nvPr/>
        </p:nvSpPr>
        <p:spPr>
          <a:xfrm>
            <a:off x="6777178" y="4687476"/>
            <a:ext cx="4774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so, some hope of a solution</a:t>
            </a:r>
          </a:p>
        </p:txBody>
      </p:sp>
    </p:spTree>
    <p:extLst>
      <p:ext uri="{BB962C8B-B14F-4D97-AF65-F5344CB8AC3E}">
        <p14:creationId xmlns:p14="http://schemas.microsoft.com/office/powerpoint/2010/main" val="1198546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5 unknowns: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blipFill>
                <a:blip r:embed="rId2"/>
                <a:stretch>
                  <a:fillRect l="-317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316984" y="2953365"/>
                <a:ext cx="8232208" cy="1597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4" y="2953365"/>
                <a:ext cx="8232208" cy="1597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5BECD7-0FE7-8B5D-4C7A-071CD802E967}"/>
              </a:ext>
            </a:extLst>
          </p:cNvPr>
          <p:cNvSpPr txBox="1"/>
          <p:nvPr/>
        </p:nvSpPr>
        <p:spPr>
          <a:xfrm>
            <a:off x="7588568" y="1645129"/>
            <a:ext cx="214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 equations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BBA0-F0B0-93A7-F2D3-B9C6FF3DB7A4}"/>
              </a:ext>
            </a:extLst>
          </p:cNvPr>
          <p:cNvSpPr txBox="1"/>
          <p:nvPr/>
        </p:nvSpPr>
        <p:spPr>
          <a:xfrm>
            <a:off x="7588567" y="2441632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E05E1-DFD1-197B-74B8-2C35B0DD5D29}"/>
              </a:ext>
            </a:extLst>
          </p:cNvPr>
          <p:cNvSpPr txBox="1"/>
          <p:nvPr/>
        </p:nvSpPr>
        <p:spPr>
          <a:xfrm>
            <a:off x="7588566" y="3301315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4E165-9F69-92B9-B95F-93897D3BA633}"/>
              </a:ext>
            </a:extLst>
          </p:cNvPr>
          <p:cNvSpPr txBox="1"/>
          <p:nvPr/>
        </p:nvSpPr>
        <p:spPr>
          <a:xfrm>
            <a:off x="10259267" y="2195410"/>
            <a:ext cx="1839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5</a:t>
            </a:r>
          </a:p>
          <a:p>
            <a:pPr algn="ctr"/>
            <a:r>
              <a:rPr lang="en-US" sz="3200" dirty="0"/>
              <a:t>equations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B0D161D-04A7-8AC4-B337-64DEE738DF71}"/>
              </a:ext>
            </a:extLst>
          </p:cNvPr>
          <p:cNvSpPr/>
          <p:nvPr/>
        </p:nvSpPr>
        <p:spPr>
          <a:xfrm>
            <a:off x="9806506" y="1937516"/>
            <a:ext cx="452761" cy="191988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0FF02-E1BF-D9BD-D4E2-D9699A00C713}"/>
              </a:ext>
            </a:extLst>
          </p:cNvPr>
          <p:cNvSpPr/>
          <p:nvPr/>
        </p:nvSpPr>
        <p:spPr>
          <a:xfrm>
            <a:off x="1070497" y="1592181"/>
            <a:ext cx="1455938" cy="89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D3705-FBB2-3C42-5596-0BB1FCC19206}"/>
              </a:ext>
            </a:extLst>
          </p:cNvPr>
          <p:cNvSpPr/>
          <p:nvPr/>
        </p:nvSpPr>
        <p:spPr>
          <a:xfrm>
            <a:off x="2963955" y="3088054"/>
            <a:ext cx="1324258" cy="799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4139C-FE2B-3E98-A13B-78BF136D16B3}"/>
              </a:ext>
            </a:extLst>
          </p:cNvPr>
          <p:cNvSpPr txBox="1"/>
          <p:nvPr/>
        </p:nvSpPr>
        <p:spPr>
          <a:xfrm>
            <a:off x="6777178" y="4687476"/>
            <a:ext cx="411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but non-linearities </a:t>
            </a:r>
            <a:r>
              <a:rPr lang="en-US" sz="3200" dirty="0">
                <a:solidFill>
                  <a:srgbClr val="FF0000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338565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43864" y="190546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Set  up for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Convection in a Box</a:t>
            </a:r>
          </a:p>
        </p:txBody>
      </p:sp>
    </p:spTree>
    <p:extLst>
      <p:ext uri="{BB962C8B-B14F-4D97-AF65-F5344CB8AC3E}">
        <p14:creationId xmlns:p14="http://schemas.microsoft.com/office/powerpoint/2010/main" val="1091486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C8DC8B-9E34-007D-BB08-D249202E981A}"/>
              </a:ext>
            </a:extLst>
          </p:cNvPr>
          <p:cNvSpPr txBox="1"/>
          <p:nvPr/>
        </p:nvSpPr>
        <p:spPr>
          <a:xfrm>
            <a:off x="6623807" y="1176887"/>
            <a:ext cx="3733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geometry of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9C219-3B08-69FE-110A-A34EDB68FAC0}"/>
              </a:ext>
            </a:extLst>
          </p:cNvPr>
          <p:cNvSpPr txBox="1"/>
          <p:nvPr/>
        </p:nvSpPr>
        <p:spPr>
          <a:xfrm>
            <a:off x="4910096" y="3028120"/>
            <a:ext cx="2821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 heat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08C45-CC16-5C76-80C5-976F0CBDDFB3}"/>
              </a:ext>
            </a:extLst>
          </p:cNvPr>
          <p:cNvSpPr txBox="1"/>
          <p:nvPr/>
        </p:nvSpPr>
        <p:spPr>
          <a:xfrm>
            <a:off x="3933995" y="3997616"/>
            <a:ext cx="477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gravity vertically downward</a:t>
            </a:r>
          </a:p>
        </p:txBody>
      </p:sp>
    </p:spTree>
    <p:extLst>
      <p:ext uri="{BB962C8B-B14F-4D97-AF65-F5344CB8AC3E}">
        <p14:creationId xmlns:p14="http://schemas.microsoft.com/office/powerpoint/2010/main" val="696560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1283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128362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F045E7-EEFF-D20A-BFBC-9C2460704972}"/>
              </a:ext>
            </a:extLst>
          </p:cNvPr>
          <p:cNvSpPr/>
          <p:nvPr/>
        </p:nvSpPr>
        <p:spPr>
          <a:xfrm>
            <a:off x="8149702" y="1159910"/>
            <a:ext cx="1629650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3700017-BF09-D127-B08A-A6B1DA938D18}"/>
              </a:ext>
            </a:extLst>
          </p:cNvPr>
          <p:cNvSpPr/>
          <p:nvPr/>
        </p:nvSpPr>
        <p:spPr>
          <a:xfrm>
            <a:off x="8637841" y="5639921"/>
            <a:ext cx="1506453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7DC48B-3609-31C5-CE8B-672B6ECDF2A3}"/>
              </a:ext>
            </a:extLst>
          </p:cNvPr>
          <p:cNvSpPr/>
          <p:nvPr/>
        </p:nvSpPr>
        <p:spPr>
          <a:xfrm>
            <a:off x="6262255" y="1967345"/>
            <a:ext cx="2678545" cy="3666837"/>
          </a:xfrm>
          <a:custGeom>
            <a:avLst/>
            <a:gdLst>
              <a:gd name="connsiteX0" fmla="*/ 2549236 w 2678545"/>
              <a:gd name="connsiteY0" fmla="*/ 0 h 3666837"/>
              <a:gd name="connsiteX1" fmla="*/ 0 w 2678545"/>
              <a:gd name="connsiteY1" fmla="*/ 1782619 h 3666837"/>
              <a:gd name="connsiteX2" fmla="*/ 2678545 w 2678545"/>
              <a:gd name="connsiteY2" fmla="*/ 3666837 h 36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545" h="3666837">
                <a:moveTo>
                  <a:pt x="2549236" y="0"/>
                </a:moveTo>
                <a:lnTo>
                  <a:pt x="0" y="1782619"/>
                </a:lnTo>
                <a:lnTo>
                  <a:pt x="2678545" y="366683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>
            <a:off x="3082876" y="3149738"/>
            <a:ext cx="46277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no flow through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top or bottom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8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31A4E-7501-D900-1591-8CB0CD81198A}"/>
              </a:ext>
            </a:extLst>
          </p:cNvPr>
          <p:cNvSpPr txBox="1"/>
          <p:nvPr/>
        </p:nvSpPr>
        <p:spPr>
          <a:xfrm>
            <a:off x="906008" y="15656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Conservation of momentum in a moving fluid</a:t>
            </a:r>
          </a:p>
        </p:txBody>
      </p:sp>
    </p:spTree>
    <p:extLst>
      <p:ext uri="{BB962C8B-B14F-4D97-AF65-F5344CB8AC3E}">
        <p14:creationId xmlns:p14="http://schemas.microsoft.com/office/powerpoint/2010/main" val="1803375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F045E7-EEFF-D20A-BFBC-9C2460704972}"/>
              </a:ext>
            </a:extLst>
          </p:cNvPr>
          <p:cNvSpPr/>
          <p:nvPr/>
        </p:nvSpPr>
        <p:spPr>
          <a:xfrm>
            <a:off x="5157008" y="1103613"/>
            <a:ext cx="2678545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3700017-BF09-D127-B08A-A6B1DA938D18}"/>
              </a:ext>
            </a:extLst>
          </p:cNvPr>
          <p:cNvSpPr/>
          <p:nvPr/>
        </p:nvSpPr>
        <p:spPr>
          <a:xfrm>
            <a:off x="5281947" y="5652037"/>
            <a:ext cx="2428669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7DC48B-3609-31C5-CE8B-672B6ECDF2A3}"/>
              </a:ext>
            </a:extLst>
          </p:cNvPr>
          <p:cNvSpPr/>
          <p:nvPr/>
        </p:nvSpPr>
        <p:spPr>
          <a:xfrm flipH="1">
            <a:off x="6321616" y="1938310"/>
            <a:ext cx="1028231" cy="3666837"/>
          </a:xfrm>
          <a:custGeom>
            <a:avLst/>
            <a:gdLst>
              <a:gd name="connsiteX0" fmla="*/ 2549236 w 2678545"/>
              <a:gd name="connsiteY0" fmla="*/ 0 h 3666837"/>
              <a:gd name="connsiteX1" fmla="*/ 0 w 2678545"/>
              <a:gd name="connsiteY1" fmla="*/ 1782619 h 3666837"/>
              <a:gd name="connsiteX2" fmla="*/ 2678545 w 2678545"/>
              <a:gd name="connsiteY2" fmla="*/ 3666837 h 36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545" h="3666837">
                <a:moveTo>
                  <a:pt x="2549236" y="0"/>
                </a:moveTo>
                <a:lnTo>
                  <a:pt x="0" y="1782619"/>
                </a:lnTo>
                <a:lnTo>
                  <a:pt x="2678545" y="366683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>
            <a:off x="7564260" y="2296109"/>
            <a:ext cx="24778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no drag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force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exerted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on top or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bottom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15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F045E7-EEFF-D20A-BFBC-9C2460704972}"/>
              </a:ext>
            </a:extLst>
          </p:cNvPr>
          <p:cNvSpPr/>
          <p:nvPr/>
        </p:nvSpPr>
        <p:spPr>
          <a:xfrm>
            <a:off x="2222283" y="1184495"/>
            <a:ext cx="2030122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3700017-BF09-D127-B08A-A6B1DA938D18}"/>
              </a:ext>
            </a:extLst>
          </p:cNvPr>
          <p:cNvSpPr/>
          <p:nvPr/>
        </p:nvSpPr>
        <p:spPr>
          <a:xfrm>
            <a:off x="2389570" y="5605147"/>
            <a:ext cx="2111409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7DC48B-3609-31C5-CE8B-672B6ECDF2A3}"/>
              </a:ext>
            </a:extLst>
          </p:cNvPr>
          <p:cNvSpPr/>
          <p:nvPr/>
        </p:nvSpPr>
        <p:spPr>
          <a:xfrm flipH="1">
            <a:off x="3981645" y="1932032"/>
            <a:ext cx="1028231" cy="3666837"/>
          </a:xfrm>
          <a:custGeom>
            <a:avLst/>
            <a:gdLst>
              <a:gd name="connsiteX0" fmla="*/ 2549236 w 2678545"/>
              <a:gd name="connsiteY0" fmla="*/ 0 h 3666837"/>
              <a:gd name="connsiteX1" fmla="*/ 0 w 2678545"/>
              <a:gd name="connsiteY1" fmla="*/ 1782619 h 3666837"/>
              <a:gd name="connsiteX2" fmla="*/ 2678545 w 2678545"/>
              <a:gd name="connsiteY2" fmla="*/ 3666837 h 36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545" h="3666837">
                <a:moveTo>
                  <a:pt x="2549236" y="0"/>
                </a:moveTo>
                <a:lnTo>
                  <a:pt x="0" y="1782619"/>
                </a:lnTo>
                <a:lnTo>
                  <a:pt x="2678545" y="366683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>
            <a:off x="5081891" y="2843454"/>
            <a:ext cx="24778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heated from bottom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92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 rot="5400000">
            <a:off x="743413" y="3642856"/>
            <a:ext cx="3608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repeating boundary conditions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017DF-B05A-889E-C82E-791A5B4A3E96}"/>
              </a:ext>
            </a:extLst>
          </p:cNvPr>
          <p:cNvSpPr txBox="1"/>
          <p:nvPr/>
        </p:nvSpPr>
        <p:spPr>
          <a:xfrm rot="16200000">
            <a:off x="8285149" y="3601131"/>
            <a:ext cx="3608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repeating boundary conditions</a:t>
            </a: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85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43864" y="1896584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five things we know about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Convection in a Box</a:t>
            </a:r>
          </a:p>
        </p:txBody>
      </p:sp>
    </p:spTree>
    <p:extLst>
      <p:ext uri="{BB962C8B-B14F-4D97-AF65-F5344CB8AC3E}">
        <p14:creationId xmlns:p14="http://schemas.microsoft.com/office/powerpoint/2010/main" val="2182752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2" y="56796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Thing We Know #1: If you work in scaled variables of order 1 in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CC01A-D34C-FA3B-11FE-2F232719E68F}"/>
                  </a:ext>
                </a:extLst>
              </p:cNvPr>
              <p:cNvSpPr txBox="1"/>
              <p:nvPr/>
            </p:nvSpPr>
            <p:spPr>
              <a:xfrm>
                <a:off x="565404" y="712162"/>
                <a:ext cx="14502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CC01A-D34C-FA3B-11FE-2F232719E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4" y="712162"/>
                <a:ext cx="145020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64DF88-99DA-F9F7-F285-5AE690413751}"/>
                  </a:ext>
                </a:extLst>
              </p:cNvPr>
              <p:cNvSpPr txBox="1"/>
              <p:nvPr/>
            </p:nvSpPr>
            <p:spPr>
              <a:xfrm>
                <a:off x="587781" y="1333848"/>
                <a:ext cx="14278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64DF88-99DA-F9F7-F285-5AE69041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81" y="1333848"/>
                <a:ext cx="142782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604C64-AF87-3E1C-2D7B-F758D2222333}"/>
              </a:ext>
            </a:extLst>
          </p:cNvPr>
          <p:cNvSpPr txBox="1"/>
          <p:nvPr/>
        </p:nvSpPr>
        <p:spPr>
          <a:xfrm>
            <a:off x="4497514" y="2724638"/>
            <a:ext cx="6060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temperature as fractional</a:t>
            </a:r>
          </a:p>
          <a:p>
            <a:r>
              <a:rPr lang="en-US" sz="2800" dirty="0">
                <a:latin typeface="Arial" panose="020B0604020202020204" pitchFamily="34" charset="0"/>
              </a:rPr>
              <a:t>deviation from the mean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67120B8-2023-0EC5-8215-F75A0A20D828}"/>
              </a:ext>
            </a:extLst>
          </p:cNvPr>
          <p:cNvSpPr/>
          <p:nvPr/>
        </p:nvSpPr>
        <p:spPr>
          <a:xfrm>
            <a:off x="2136535" y="869207"/>
            <a:ext cx="190057" cy="7993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6E43CA-DB02-A460-F1DF-14649517E7C7}"/>
                  </a:ext>
                </a:extLst>
              </p:cNvPr>
              <p:cNvSpPr txBox="1"/>
              <p:nvPr/>
            </p:nvSpPr>
            <p:spPr>
              <a:xfrm>
                <a:off x="440625" y="2833750"/>
                <a:ext cx="3853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6E43CA-DB02-A460-F1DF-14649517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5" y="2833750"/>
                <a:ext cx="385336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A17E5F-8809-5827-1745-A2E304CBC91E}"/>
              </a:ext>
            </a:extLst>
          </p:cNvPr>
          <p:cNvSpPr txBox="1"/>
          <p:nvPr/>
        </p:nvSpPr>
        <p:spPr>
          <a:xfrm>
            <a:off x="2535167" y="935735"/>
            <a:ext cx="8020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scaled by height of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3F13F-D203-2C7B-F182-D8C7AA83ACA8}"/>
              </a:ext>
            </a:extLst>
          </p:cNvPr>
          <p:cNvSpPr txBox="1"/>
          <p:nvPr/>
        </p:nvSpPr>
        <p:spPr>
          <a:xfrm>
            <a:off x="2390518" y="2078808"/>
            <a:ext cx="6060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time by rate at which heat conducts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C0973D-D9C9-0095-3140-20C3C68DEF7E}"/>
                  </a:ext>
                </a:extLst>
              </p:cNvPr>
              <p:cNvSpPr txBox="1"/>
              <p:nvPr/>
            </p:nvSpPr>
            <p:spPr>
              <a:xfrm>
                <a:off x="545759" y="2092907"/>
                <a:ext cx="1775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C0973D-D9C9-0095-3140-20C3C68DE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9" y="2092907"/>
                <a:ext cx="1775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F8F96-0112-7230-AE80-23229D599771}"/>
                  </a:ext>
                </a:extLst>
              </p:cNvPr>
              <p:cNvSpPr txBox="1"/>
              <p:nvPr/>
            </p:nvSpPr>
            <p:spPr>
              <a:xfrm>
                <a:off x="440625" y="3755274"/>
                <a:ext cx="1417862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F8F96-0112-7230-AE80-23229D59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5" y="3755274"/>
                <a:ext cx="1417862" cy="956929"/>
              </a:xfrm>
              <a:prstGeom prst="rect">
                <a:avLst/>
              </a:prstGeom>
              <a:blipFill>
                <a:blip r:embed="rId6"/>
                <a:stretch>
                  <a:fillRect r="-4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F9858-D1CB-4E2D-5AFF-CAC59B7AAC0C}"/>
                  </a:ext>
                </a:extLst>
              </p:cNvPr>
              <p:cNvSpPr txBox="1"/>
              <p:nvPr/>
            </p:nvSpPr>
            <p:spPr>
              <a:xfrm>
                <a:off x="428693" y="4868439"/>
                <a:ext cx="1417862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F9858-D1CB-4E2D-5AFF-CAC59B7AA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3" y="4868439"/>
                <a:ext cx="1417862" cy="956929"/>
              </a:xfrm>
              <a:prstGeom prst="rect">
                <a:avLst/>
              </a:prstGeom>
              <a:blipFill>
                <a:blip r:embed="rId7"/>
                <a:stretch>
                  <a:fillRect r="-3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EED1F4F5-8FA5-3308-22EF-7FFD63DE60D8}"/>
              </a:ext>
            </a:extLst>
          </p:cNvPr>
          <p:cNvSpPr/>
          <p:nvPr/>
        </p:nvSpPr>
        <p:spPr>
          <a:xfrm>
            <a:off x="2891137" y="4002359"/>
            <a:ext cx="507967" cy="17321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D5F1C-7523-15C5-9241-14098DAD980B}"/>
              </a:ext>
            </a:extLst>
          </p:cNvPr>
          <p:cNvSpPr txBox="1"/>
          <p:nvPr/>
        </p:nvSpPr>
        <p:spPr>
          <a:xfrm>
            <a:off x="3517709" y="4582374"/>
            <a:ext cx="8020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by combining position and time scaling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EDBA8-DF53-E777-2CC3-C97AC87A4D62}"/>
              </a:ext>
            </a:extLst>
          </p:cNvPr>
          <p:cNvSpPr txBox="1"/>
          <p:nvPr/>
        </p:nvSpPr>
        <p:spPr>
          <a:xfrm>
            <a:off x="7527765" y="5316725"/>
            <a:ext cx="38156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pressure by scaled deviation from hydrostatic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0053DE-FFA9-5645-0C9C-A2B25442C49D}"/>
                  </a:ext>
                </a:extLst>
              </p:cNvPr>
              <p:cNvSpPr txBox="1"/>
              <p:nvPr/>
            </p:nvSpPr>
            <p:spPr>
              <a:xfrm>
                <a:off x="3814221" y="5659091"/>
                <a:ext cx="3341171" cy="93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0053DE-FFA9-5645-0C9C-A2B25442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21" y="5659091"/>
                <a:ext cx="3341171" cy="9377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96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1" y="56796"/>
            <a:ext cx="10101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If you work in scaled variables ... (order 1 in size)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80132-5B0C-5DC3-6BCA-11FBA684BF1A}"/>
              </a:ext>
            </a:extLst>
          </p:cNvPr>
          <p:cNvSpPr txBox="1"/>
          <p:nvPr/>
        </p:nvSpPr>
        <p:spPr>
          <a:xfrm>
            <a:off x="302058" y="1271877"/>
            <a:ext cx="11745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then the ONLY two material constant are the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86923-61C0-8812-C4DF-63FCC1992FD3}"/>
                  </a:ext>
                </a:extLst>
              </p:cNvPr>
              <p:cNvSpPr txBox="1"/>
              <p:nvPr/>
            </p:nvSpPr>
            <p:spPr>
              <a:xfrm>
                <a:off x="1222871" y="3216687"/>
                <a:ext cx="4952076" cy="1203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86923-61C0-8812-C4DF-63FCC199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71" y="3216687"/>
                <a:ext cx="4952076" cy="12039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BA5D80F-218F-3237-F04B-E4B03F884F9D}"/>
              </a:ext>
            </a:extLst>
          </p:cNvPr>
          <p:cNvSpPr txBox="1"/>
          <p:nvPr/>
        </p:nvSpPr>
        <p:spPr>
          <a:xfrm>
            <a:off x="1974799" y="5193662"/>
            <a:ext cx="9684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and only these two combinations of material parameters affects the pattern of convection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2C091-1FF0-9985-81AA-826EFAB457AD}"/>
              </a:ext>
            </a:extLst>
          </p:cNvPr>
          <p:cNvSpPr txBox="1"/>
          <p:nvPr/>
        </p:nvSpPr>
        <p:spPr>
          <a:xfrm>
            <a:off x="1633206" y="2736502"/>
            <a:ext cx="284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Rayleigh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FCE83-B4A7-919C-01BD-A213FC1006F3}"/>
              </a:ext>
            </a:extLst>
          </p:cNvPr>
          <p:cNvSpPr txBox="1"/>
          <p:nvPr/>
        </p:nvSpPr>
        <p:spPr>
          <a:xfrm>
            <a:off x="6734104" y="2755022"/>
            <a:ext cx="284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Prandtl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F930C-89C8-FB03-08FE-FB781ADCCD68}"/>
                  </a:ext>
                </a:extLst>
              </p:cNvPr>
              <p:cNvSpPr txBox="1"/>
              <p:nvPr/>
            </p:nvSpPr>
            <p:spPr>
              <a:xfrm>
                <a:off x="7367698" y="3298215"/>
                <a:ext cx="2433250" cy="104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F930C-89C8-FB03-08FE-FB781ADCC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698" y="3298215"/>
                <a:ext cx="2433250" cy="104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871276-CCE7-2D59-0692-4246941BB194}"/>
              </a:ext>
            </a:extLst>
          </p:cNvPr>
          <p:cNvSpPr txBox="1"/>
          <p:nvPr/>
        </p:nvSpPr>
        <p:spPr>
          <a:xfrm>
            <a:off x="5354932" y="3429000"/>
            <a:ext cx="1223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588523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72DC-A4DD-C643-16CA-0997B12F4BC5}"/>
              </a:ext>
            </a:extLst>
          </p:cNvPr>
          <p:cNvSpPr txBox="1"/>
          <p:nvPr/>
        </p:nvSpPr>
        <p:spPr>
          <a:xfrm>
            <a:off x="435003" y="267570"/>
            <a:ext cx="703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primed variables (but omitting primes)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1247487" y="1368969"/>
                <a:ext cx="10216546" cy="1098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1368969"/>
                <a:ext cx="10216546" cy="1098506"/>
              </a:xfrm>
              <a:prstGeom prst="rect">
                <a:avLst/>
              </a:prstGeom>
              <a:blipFill>
                <a:blip r:embed="rId2"/>
                <a:stretch>
                  <a:fillRect l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1247487" y="3962499"/>
                <a:ext cx="823220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3962499"/>
                <a:ext cx="8232208" cy="1427442"/>
              </a:xfrm>
              <a:prstGeom prst="rect">
                <a:avLst/>
              </a:prstGeom>
              <a:blipFill>
                <a:blip r:embed="rId3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1247487" y="3055093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3055093"/>
                <a:ext cx="182731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381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2" y="56796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Thing We Know #3: For the earth’s 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/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/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211B5C5-78E4-ABFB-E21F-E3AC743405B0}"/>
              </a:ext>
            </a:extLst>
          </p:cNvPr>
          <p:cNvSpPr txBox="1"/>
          <p:nvPr/>
        </p:nvSpPr>
        <p:spPr>
          <a:xfrm>
            <a:off x="311109" y="2540224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so two terms can be eliminated from the Navier Stokes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/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blipFill>
                <a:blip r:embed="rId4"/>
                <a:stretch>
                  <a:fillRect l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/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32FABDB3-1DB0-06B8-AC2C-CDF04FA5CC03}"/>
              </a:ext>
            </a:extLst>
          </p:cNvPr>
          <p:cNvSpPr/>
          <p:nvPr/>
        </p:nvSpPr>
        <p:spPr>
          <a:xfrm rot="18933588">
            <a:off x="3098306" y="4729744"/>
            <a:ext cx="452762" cy="7142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75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2" y="56796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Thing We Know #3: For the earth’s 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/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/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211B5C5-78E4-ABFB-E21F-E3AC743405B0}"/>
              </a:ext>
            </a:extLst>
          </p:cNvPr>
          <p:cNvSpPr txBox="1"/>
          <p:nvPr/>
        </p:nvSpPr>
        <p:spPr>
          <a:xfrm>
            <a:off x="311109" y="2540224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so two terms can be eliminated from the Navier Stokes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/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blipFill>
                <a:blip r:embed="rId4"/>
                <a:stretch>
                  <a:fillRect l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/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32FABDB3-1DB0-06B8-AC2C-CDF04FA5CC03}"/>
              </a:ext>
            </a:extLst>
          </p:cNvPr>
          <p:cNvSpPr/>
          <p:nvPr/>
        </p:nvSpPr>
        <p:spPr>
          <a:xfrm rot="18933588">
            <a:off x="3098306" y="4729744"/>
            <a:ext cx="452762" cy="7142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393D5-9F85-A934-1373-99AC5AF718E4}"/>
              </a:ext>
            </a:extLst>
          </p:cNvPr>
          <p:cNvSpPr txBox="1"/>
          <p:nvPr/>
        </p:nvSpPr>
        <p:spPr>
          <a:xfrm>
            <a:off x="7762229" y="4918256"/>
            <a:ext cx="4328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for short time scales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buoyancy causes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steady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flow</a:t>
            </a:r>
          </a:p>
        </p:txBody>
      </p:sp>
    </p:spTree>
    <p:extLst>
      <p:ext uri="{BB962C8B-B14F-4D97-AF65-F5344CB8AC3E}">
        <p14:creationId xmlns:p14="http://schemas.microsoft.com/office/powerpoint/2010/main" val="1891659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Thing We Know #4:  “no convection” is a solution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90EF9-138A-663E-3D12-F29092201B60}"/>
              </a:ext>
            </a:extLst>
          </p:cNvPr>
          <p:cNvSpPr/>
          <p:nvPr/>
        </p:nvSpPr>
        <p:spPr>
          <a:xfrm>
            <a:off x="1013027" y="1872584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11B013-EC08-2DCA-E8DB-76C8E4E31E67}"/>
                  </a:ext>
                </a:extLst>
              </p:cNvPr>
              <p:cNvSpPr txBox="1"/>
              <p:nvPr/>
            </p:nvSpPr>
            <p:spPr>
              <a:xfrm>
                <a:off x="3530109" y="3246279"/>
                <a:ext cx="34440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11B013-EC08-2DCA-E8DB-76C8E4E3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09" y="3246279"/>
                <a:ext cx="344402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431FEF-A154-5FE7-80EB-C090D8AD5643}"/>
              </a:ext>
            </a:extLst>
          </p:cNvPr>
          <p:cNvSpPr/>
          <p:nvPr/>
        </p:nvSpPr>
        <p:spPr>
          <a:xfrm>
            <a:off x="9766568" y="1792210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1718FB-DAFE-31AB-4819-B5F0484D352F}"/>
                  </a:ext>
                </a:extLst>
              </p:cNvPr>
              <p:cNvSpPr txBox="1"/>
              <p:nvPr/>
            </p:nvSpPr>
            <p:spPr>
              <a:xfrm>
                <a:off x="1231875" y="1257125"/>
                <a:ext cx="15374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1718FB-DAFE-31AB-4819-B5F0484D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75" y="1257125"/>
                <a:ext cx="153740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5F4599-9C3A-DD2C-6895-28BCB283D7A4}"/>
                  </a:ext>
                </a:extLst>
              </p:cNvPr>
              <p:cNvSpPr txBox="1"/>
              <p:nvPr/>
            </p:nvSpPr>
            <p:spPr>
              <a:xfrm>
                <a:off x="1260069" y="5739449"/>
                <a:ext cx="19448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5F4599-9C3A-DD2C-6895-28BCB283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69" y="5739449"/>
                <a:ext cx="19448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D2734-CABA-7B55-BECD-BBDB0AFDC403}"/>
                  </a:ext>
                </a:extLst>
              </p:cNvPr>
              <p:cNvSpPr txBox="1"/>
              <p:nvPr/>
            </p:nvSpPr>
            <p:spPr>
              <a:xfrm>
                <a:off x="11349422" y="1499822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D2734-CABA-7B55-BECD-BBDB0AFD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9422" y="1499822"/>
                <a:ext cx="7755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/>
              <p:nvPr/>
            </p:nvSpPr>
            <p:spPr>
              <a:xfrm>
                <a:off x="9524867" y="5481657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867" y="5481657"/>
                <a:ext cx="48340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/>
              <p:nvPr/>
            </p:nvSpPr>
            <p:spPr>
              <a:xfrm>
                <a:off x="10722631" y="1109491"/>
                <a:ext cx="9126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631" y="1109491"/>
                <a:ext cx="9126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/>
              <p:nvPr/>
            </p:nvSpPr>
            <p:spPr>
              <a:xfrm>
                <a:off x="9462989" y="1086086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989" y="1086086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FA7517-78C2-57E1-20B1-1816C7877337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9767758" y="1792210"/>
            <a:ext cx="1411215" cy="3837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840EE1-2C0F-DD01-3984-A45634069A3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1178974" y="1694266"/>
            <a:ext cx="50944" cy="40797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5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/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blipFill>
                <a:blip r:embed="rId3"/>
                <a:stretch>
                  <a:fillRect r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660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DAADDA-B5C7-24BA-393C-D8F0BE48D8AA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but this solution is not always stable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49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208703" y="1428396"/>
            <a:ext cx="122716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Many possible convection patterns</a:t>
            </a:r>
          </a:p>
          <a:p>
            <a:endParaRPr lang="en-US" sz="3600" dirty="0">
              <a:latin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7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8007405" cy="193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6" y="3461190"/>
            <a:ext cx="8007405" cy="193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One convective roll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9" y="1890584"/>
            <a:ext cx="6559812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3674926" y="3670332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26" y="3670332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3674926" y="2273732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26" y="2273732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172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4398780" y="1707393"/>
            <a:ext cx="4127382" cy="3687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7" y="1669460"/>
            <a:ext cx="3880024" cy="3725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9" y="1890584"/>
            <a:ext cx="6559812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4973733" y="2700976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733" y="2700976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2165675" y="2700977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75" y="2700977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24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4138897" cy="193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6" y="3461190"/>
            <a:ext cx="4138897" cy="193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3212201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1553873" y="3670332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73" y="3670332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1722559" y="2285191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59" y="2285191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D455EF0-1864-4FFE-1AF8-AABDD81435E3}"/>
              </a:ext>
            </a:extLst>
          </p:cNvPr>
          <p:cNvSpPr/>
          <p:nvPr/>
        </p:nvSpPr>
        <p:spPr>
          <a:xfrm>
            <a:off x="4670629" y="3461189"/>
            <a:ext cx="3868508" cy="193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B0077-5F18-6E07-28F1-09B66AD811C4}"/>
              </a:ext>
            </a:extLst>
          </p:cNvPr>
          <p:cNvSpPr/>
          <p:nvPr/>
        </p:nvSpPr>
        <p:spPr>
          <a:xfrm>
            <a:off x="4670628" y="1641276"/>
            <a:ext cx="3855535" cy="193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4766074" y="2008413"/>
            <a:ext cx="3488240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/>
              <p:nvPr/>
            </p:nvSpPr>
            <p:spPr>
              <a:xfrm>
                <a:off x="5820840" y="3698050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840" y="3698050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/>
              <p:nvPr/>
            </p:nvSpPr>
            <p:spPr>
              <a:xfrm>
                <a:off x="5773956" y="2336430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956" y="2336430"/>
                <a:ext cx="148873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728940-AECA-C01D-0A3D-7F2F330E066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Two convective rolls, side-by-side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71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D27ADF-185A-E642-1CEF-039F8D3C8803}"/>
              </a:ext>
            </a:extLst>
          </p:cNvPr>
          <p:cNvSpPr/>
          <p:nvPr/>
        </p:nvSpPr>
        <p:spPr>
          <a:xfrm>
            <a:off x="2745487" y="1707394"/>
            <a:ext cx="3484807" cy="3659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6" y="1707394"/>
            <a:ext cx="2286227" cy="3687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3212201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1223761" y="3033943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61" y="3033943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49B0077-5F18-6E07-28F1-09B66AD811C4}"/>
              </a:ext>
            </a:extLst>
          </p:cNvPr>
          <p:cNvSpPr/>
          <p:nvPr/>
        </p:nvSpPr>
        <p:spPr>
          <a:xfrm>
            <a:off x="6230295" y="1723466"/>
            <a:ext cx="2286227" cy="3659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4766074" y="2008413"/>
            <a:ext cx="3488240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/>
              <p:nvPr/>
            </p:nvSpPr>
            <p:spPr>
              <a:xfrm>
                <a:off x="6578319" y="3222925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19" y="3222925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1B8CAA-428F-93E1-089F-6FC25EF71014}"/>
                  </a:ext>
                </a:extLst>
              </p:cNvPr>
              <p:cNvSpPr txBox="1"/>
              <p:nvPr/>
            </p:nvSpPr>
            <p:spPr>
              <a:xfrm>
                <a:off x="4124758" y="1738644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1B8CAA-428F-93E1-089F-6FC25EF7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58" y="1738644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855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455EF0-1864-4FFE-1AF8-AABDD81435E3}"/>
              </a:ext>
            </a:extLst>
          </p:cNvPr>
          <p:cNvSpPr/>
          <p:nvPr/>
        </p:nvSpPr>
        <p:spPr>
          <a:xfrm>
            <a:off x="564451" y="4364756"/>
            <a:ext cx="8007405" cy="1006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8020380" cy="957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97170" y="3405310"/>
            <a:ext cx="8020380" cy="954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4184267" y="4470579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67" y="4470579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3862991" y="1737035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91" y="1737035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49B0077-5F18-6E07-28F1-09B66AD811C4}"/>
              </a:ext>
            </a:extLst>
          </p:cNvPr>
          <p:cNvSpPr/>
          <p:nvPr/>
        </p:nvSpPr>
        <p:spPr>
          <a:xfrm>
            <a:off x="518757" y="2630191"/>
            <a:ext cx="8020380" cy="774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1012410" y="3725090"/>
            <a:ext cx="7290487" cy="1326726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/>
              <p:nvPr/>
            </p:nvSpPr>
            <p:spPr>
              <a:xfrm>
                <a:off x="4145487" y="3272998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87" y="3272998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728940-AECA-C01D-0A3D-7F2F330E066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Two convective rolls, one atop the other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7114926" cy="1444555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813713-A208-48A4-9799-28FB71C9E5B2}"/>
              </a:ext>
            </a:extLst>
          </p:cNvPr>
          <p:cNvSpPr/>
          <p:nvPr/>
        </p:nvSpPr>
        <p:spPr>
          <a:xfrm>
            <a:off x="4450034" y="1685726"/>
            <a:ext cx="4076128" cy="185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55EF0-1864-4FFE-1AF8-AABDD81435E3}"/>
              </a:ext>
            </a:extLst>
          </p:cNvPr>
          <p:cNvSpPr/>
          <p:nvPr/>
        </p:nvSpPr>
        <p:spPr>
          <a:xfrm>
            <a:off x="4410827" y="3472311"/>
            <a:ext cx="4005953" cy="1854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3966746" cy="1843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97170" y="3518349"/>
            <a:ext cx="3888333" cy="185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1873553" y="2062978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53" y="2062978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1012410" y="3725090"/>
            <a:ext cx="7290487" cy="1326726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/>
              <p:nvPr/>
            </p:nvSpPr>
            <p:spPr>
              <a:xfrm>
                <a:off x="2374253" y="3835948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53" y="3835948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728940-AECA-C01D-0A3D-7F2F330E066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Two convective rolls, one atop the other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7114926" cy="1444555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96662B-7D1C-0D62-8D8F-0306C8A8C328}"/>
                  </a:ext>
                </a:extLst>
              </p:cNvPr>
              <p:cNvSpPr txBox="1"/>
              <p:nvPr/>
            </p:nvSpPr>
            <p:spPr>
              <a:xfrm>
                <a:off x="4881170" y="2111663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96662B-7D1C-0D62-8D8F-0306C8A8C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70" y="2111663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A29E90-3574-866E-E69E-003581F638C4}"/>
                  </a:ext>
                </a:extLst>
              </p:cNvPr>
              <p:cNvSpPr txBox="1"/>
              <p:nvPr/>
            </p:nvSpPr>
            <p:spPr>
              <a:xfrm>
                <a:off x="5033339" y="3932379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A29E90-3574-866E-E69E-003581F63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39" y="3932379"/>
                <a:ext cx="148873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622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7529818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7529818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08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7563609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7563609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D0EC45-89D1-B9A4-F17A-6A1EEFBCDB4D}"/>
                  </a:ext>
                </a:extLst>
              </p:cNvPr>
              <p:cNvSpPr txBox="1"/>
              <p:nvPr/>
            </p:nvSpPr>
            <p:spPr>
              <a:xfrm>
                <a:off x="5845824" y="6285382"/>
                <a:ext cx="6002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get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incompressibility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equation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D0EC45-89D1-B9A4-F17A-6A1EEFBC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24" y="6285382"/>
                <a:ext cx="600254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7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8316C-2B84-BC3C-8C73-601002560293}"/>
                  </a:ext>
                </a:extLst>
              </p:cNvPr>
              <p:cNvSpPr txBox="1"/>
              <p:nvPr/>
            </p:nvSpPr>
            <p:spPr>
              <a:xfrm>
                <a:off x="6416636" y="1754378"/>
                <a:ext cx="1890943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8316C-2B84-BC3C-8C73-60100256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36" y="1754378"/>
                <a:ext cx="1890943" cy="967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450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7382149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7382149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9C5E1C3-1A1E-1C83-CD57-CEBF5E9363B1}"/>
              </a:ext>
            </a:extLst>
          </p:cNvPr>
          <p:cNvSpPr txBox="1"/>
          <p:nvPr/>
        </p:nvSpPr>
        <p:spPr>
          <a:xfrm>
            <a:off x="6948616" y="3139487"/>
            <a:ext cx="495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number of roles vertically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043B7C-6008-FBA2-2A5C-C4A0D86745AE}"/>
              </a:ext>
            </a:extLst>
          </p:cNvPr>
          <p:cNvCxnSpPr/>
          <p:nvPr/>
        </p:nvCxnSpPr>
        <p:spPr>
          <a:xfrm flipH="1">
            <a:off x="8760941" y="3707027"/>
            <a:ext cx="548353" cy="1532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84886A-0B3B-05B6-14E0-027C268AD373}"/>
              </a:ext>
            </a:extLst>
          </p:cNvPr>
          <p:cNvSpPr txBox="1"/>
          <p:nvPr/>
        </p:nvSpPr>
        <p:spPr>
          <a:xfrm>
            <a:off x="5394899" y="2331476"/>
            <a:ext cx="620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rate of roles horizontally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E1C34A-A6D3-CA19-6EEE-863507005EA3}"/>
              </a:ext>
            </a:extLst>
          </p:cNvPr>
          <p:cNvCxnSpPr>
            <a:cxnSpLocks/>
          </p:cNvCxnSpPr>
          <p:nvPr/>
        </p:nvCxnSpPr>
        <p:spPr>
          <a:xfrm flipH="1">
            <a:off x="5821823" y="2931640"/>
            <a:ext cx="776685" cy="2470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23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21D154-5594-0B3D-169D-732B9B4A932F}"/>
              </a:ext>
            </a:extLst>
          </p:cNvPr>
          <p:cNvCxnSpPr>
            <a:cxnSpLocks/>
          </p:cNvCxnSpPr>
          <p:nvPr/>
        </p:nvCxnSpPr>
        <p:spPr>
          <a:xfrm flipH="1" flipV="1">
            <a:off x="10194324" y="2969227"/>
            <a:ext cx="1149179" cy="230710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0DE1E4-FBAF-C21E-89F9-FC8421730CD9}"/>
              </a:ext>
            </a:extLst>
          </p:cNvPr>
          <p:cNvSpPr txBox="1"/>
          <p:nvPr/>
        </p:nvSpPr>
        <p:spPr>
          <a:xfrm>
            <a:off x="5588489" y="1872049"/>
            <a:ext cx="6208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does the pattern initially amplify</a:t>
            </a:r>
          </a:p>
          <a:p>
            <a:r>
              <a:rPr lang="en-US" sz="3600" dirty="0"/>
              <a:t>or dissipate with time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0490C5-5C28-C3BA-6849-B42EC5CF0D06}"/>
                  </a:ext>
                </a:extLst>
              </p:cNvPr>
              <p:cNvSpPr txBox="1"/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scaled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0490C5-5C28-C3BA-6849-B42EC5CF0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7064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21D154-5594-0B3D-169D-732B9B4A932F}"/>
              </a:ext>
            </a:extLst>
          </p:cNvPr>
          <p:cNvCxnSpPr>
            <a:cxnSpLocks/>
          </p:cNvCxnSpPr>
          <p:nvPr/>
        </p:nvCxnSpPr>
        <p:spPr>
          <a:xfrm flipH="1" flipV="1">
            <a:off x="10194324" y="2969227"/>
            <a:ext cx="1149179" cy="230710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0DE1E4-FBAF-C21E-89F9-FC8421730CD9}"/>
              </a:ext>
            </a:extLst>
          </p:cNvPr>
          <p:cNvSpPr txBox="1"/>
          <p:nvPr/>
        </p:nvSpPr>
        <p:spPr>
          <a:xfrm>
            <a:off x="6096000" y="2228671"/>
            <a:ext cx="620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s positive or negative?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34F784-91EE-5D13-4276-31D33FFF8C4E}"/>
                  </a:ext>
                </a:extLst>
              </p:cNvPr>
              <p:cNvSpPr txBox="1"/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scaled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34F784-91EE-5D13-4276-31D33FFF8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5206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16112B-070A-CA77-6737-27004A898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7162" r="35034" b="12063"/>
          <a:stretch/>
        </p:blipFill>
        <p:spPr>
          <a:xfrm>
            <a:off x="852618" y="1779373"/>
            <a:ext cx="7030994" cy="4903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1CE8F-06A7-E700-830C-871139ADA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0" t="56403" r="51960" b="32512"/>
          <a:stretch/>
        </p:blipFill>
        <p:spPr>
          <a:xfrm>
            <a:off x="1955437" y="184198"/>
            <a:ext cx="5696985" cy="1418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EBAAD-17AF-D1A1-EA4B-F50479AEC156}"/>
              </a:ext>
            </a:extLst>
          </p:cNvPr>
          <p:cNvSpPr txBox="1"/>
          <p:nvPr/>
        </p:nvSpPr>
        <p:spPr>
          <a:xfrm>
            <a:off x="8575447" y="4609071"/>
            <a:ext cx="2875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Diagram for n=1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9913D-4BB9-6014-18AE-C00ED1B27D37}"/>
              </a:ext>
            </a:extLst>
          </p:cNvPr>
          <p:cNvSpPr txBox="1"/>
          <p:nvPr/>
        </p:nvSpPr>
        <p:spPr>
          <a:xfrm>
            <a:off x="6342993" y="3646194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s&lt;0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2612D-D10A-9AAA-1961-8B712B27EEAD}"/>
              </a:ext>
            </a:extLst>
          </p:cNvPr>
          <p:cNvSpPr txBox="1"/>
          <p:nvPr/>
        </p:nvSpPr>
        <p:spPr>
          <a:xfrm>
            <a:off x="3294993" y="2844225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s&gt;0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954B0-B21F-3A95-9A35-AA0159B2BA3B}"/>
              </a:ext>
            </a:extLst>
          </p:cNvPr>
          <p:cNvSpPr txBox="1"/>
          <p:nvPr/>
        </p:nvSpPr>
        <p:spPr>
          <a:xfrm>
            <a:off x="8575447" y="5280455"/>
            <a:ext cx="330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(one roll vertically)</a:t>
            </a:r>
          </a:p>
        </p:txBody>
      </p:sp>
    </p:spTree>
    <p:extLst>
      <p:ext uri="{BB962C8B-B14F-4D97-AF65-F5344CB8AC3E}">
        <p14:creationId xmlns:p14="http://schemas.microsoft.com/office/powerpoint/2010/main" val="1253859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0802205-D908-85A1-61C4-620EDCE2AF29}"/>
              </a:ext>
            </a:extLst>
          </p:cNvPr>
          <p:cNvSpPr/>
          <p:nvPr/>
        </p:nvSpPr>
        <p:spPr>
          <a:xfrm>
            <a:off x="1311703" y="1954952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DA9A66-38B8-3B92-52F6-D85069B3EC15}"/>
              </a:ext>
            </a:extLst>
          </p:cNvPr>
          <p:cNvSpPr/>
          <p:nvPr/>
        </p:nvSpPr>
        <p:spPr>
          <a:xfrm>
            <a:off x="1311704" y="2411675"/>
            <a:ext cx="8891701" cy="28327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C47884-C300-D317-A765-555FC5EDD304}"/>
              </a:ext>
            </a:extLst>
          </p:cNvPr>
          <p:cNvSpPr/>
          <p:nvPr/>
        </p:nvSpPr>
        <p:spPr>
          <a:xfrm>
            <a:off x="1371147" y="5249931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134562" y="56796"/>
            <a:ext cx="122716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Thing We Know #5: averaged over time, the solution is</a:t>
            </a:r>
          </a:p>
          <a:p>
            <a:r>
              <a:rPr lang="en-US" sz="3600" dirty="0">
                <a:latin typeface="Arial" panose="020B0604020202020204" pitchFamily="34" charset="0"/>
              </a:rPr>
              <a:t>consists of a central uniform region and boundary layers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431FEF-A154-5FE7-80EB-C090D8AD5643}"/>
              </a:ext>
            </a:extLst>
          </p:cNvPr>
          <p:cNvSpPr/>
          <p:nvPr/>
        </p:nvSpPr>
        <p:spPr>
          <a:xfrm>
            <a:off x="4860935" y="1965205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/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/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/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840EE1-2C0F-DD01-3984-A45634069A3F}"/>
              </a:ext>
            </a:extLst>
          </p:cNvPr>
          <p:cNvCxnSpPr>
            <a:cxnSpLocks/>
          </p:cNvCxnSpPr>
          <p:nvPr/>
        </p:nvCxnSpPr>
        <p:spPr>
          <a:xfrm>
            <a:off x="6288432" y="1986968"/>
            <a:ext cx="35853" cy="39600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BB66DE1-8EB2-A995-5C95-BC7E50C51694}"/>
              </a:ext>
            </a:extLst>
          </p:cNvPr>
          <p:cNvSpPr/>
          <p:nvPr/>
        </p:nvSpPr>
        <p:spPr>
          <a:xfrm>
            <a:off x="8445669" y="1986968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/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/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/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/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E6EC39-E034-D6BB-FE29-3E4D9EB8F39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858075" y="1889024"/>
            <a:ext cx="50944" cy="40797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D7B8CA-E696-79B0-18F2-F8383C08079C}"/>
              </a:ext>
            </a:extLst>
          </p:cNvPr>
          <p:cNvSpPr/>
          <p:nvPr/>
        </p:nvSpPr>
        <p:spPr>
          <a:xfrm>
            <a:off x="4917989" y="1977081"/>
            <a:ext cx="1433977" cy="3707027"/>
          </a:xfrm>
          <a:custGeom>
            <a:avLst/>
            <a:gdLst>
              <a:gd name="connsiteX0" fmla="*/ 0 w 1430184"/>
              <a:gd name="connsiteY0" fmla="*/ 0 h 3707027"/>
              <a:gd name="connsiteX1" fmla="*/ 432487 w 1430184"/>
              <a:gd name="connsiteY1" fmla="*/ 222422 h 3707027"/>
              <a:gd name="connsiteX2" fmla="*/ 1112108 w 1430184"/>
              <a:gd name="connsiteY2" fmla="*/ 395416 h 3707027"/>
              <a:gd name="connsiteX3" fmla="*/ 1396314 w 1430184"/>
              <a:gd name="connsiteY3" fmla="*/ 580768 h 3707027"/>
              <a:gd name="connsiteX4" fmla="*/ 1396314 w 1430184"/>
              <a:gd name="connsiteY4" fmla="*/ 1680519 h 3707027"/>
              <a:gd name="connsiteX5" fmla="*/ 1383957 w 1430184"/>
              <a:gd name="connsiteY5" fmla="*/ 2990335 h 3707027"/>
              <a:gd name="connsiteX6" fmla="*/ 1383957 w 1430184"/>
              <a:gd name="connsiteY6" fmla="*/ 3422822 h 3707027"/>
              <a:gd name="connsiteX7" fmla="*/ 753762 w 1430184"/>
              <a:gd name="connsiteY7" fmla="*/ 3632887 h 3707027"/>
              <a:gd name="connsiteX8" fmla="*/ 0 w 1430184"/>
              <a:gd name="connsiteY8" fmla="*/ 3707027 h 3707027"/>
              <a:gd name="connsiteX0" fmla="*/ 0 w 1432929"/>
              <a:gd name="connsiteY0" fmla="*/ 0 h 3707027"/>
              <a:gd name="connsiteX1" fmla="*/ 432487 w 1432929"/>
              <a:gd name="connsiteY1" fmla="*/ 222422 h 3707027"/>
              <a:gd name="connsiteX2" fmla="*/ 1112108 w 1432929"/>
              <a:gd name="connsiteY2" fmla="*/ 395416 h 3707027"/>
              <a:gd name="connsiteX3" fmla="*/ 1396314 w 1432929"/>
              <a:gd name="connsiteY3" fmla="*/ 580768 h 3707027"/>
              <a:gd name="connsiteX4" fmla="*/ 1396314 w 1432929"/>
              <a:gd name="connsiteY4" fmla="*/ 1680519 h 3707027"/>
              <a:gd name="connsiteX5" fmla="*/ 1383957 w 1432929"/>
              <a:gd name="connsiteY5" fmla="*/ 2990335 h 3707027"/>
              <a:gd name="connsiteX6" fmla="*/ 1383957 w 1432929"/>
              <a:gd name="connsiteY6" fmla="*/ 3422822 h 3707027"/>
              <a:gd name="connsiteX7" fmla="*/ 716691 w 1432929"/>
              <a:gd name="connsiteY7" fmla="*/ 3534032 h 3707027"/>
              <a:gd name="connsiteX8" fmla="*/ 0 w 1432929"/>
              <a:gd name="connsiteY8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383957 w 1417831"/>
              <a:gd name="connsiteY6" fmla="*/ 3422822 h 3707027"/>
              <a:gd name="connsiteX7" fmla="*/ 1272746 w 1417831"/>
              <a:gd name="connsiteY7" fmla="*/ 3237470 h 3707027"/>
              <a:gd name="connsiteX8" fmla="*/ 716691 w 1417831"/>
              <a:gd name="connsiteY8" fmla="*/ 3534032 h 3707027"/>
              <a:gd name="connsiteX9" fmla="*/ 0 w 1417831"/>
              <a:gd name="connsiteY9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17831"/>
              <a:gd name="connsiteY0" fmla="*/ 0 h 3707027"/>
              <a:gd name="connsiteX1" fmla="*/ 580768 w 1417831"/>
              <a:gd name="connsiteY1" fmla="*/ 234778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57184"/>
              <a:gd name="connsiteY0" fmla="*/ 0 h 3707027"/>
              <a:gd name="connsiteX1" fmla="*/ 580768 w 1457184"/>
              <a:gd name="connsiteY1" fmla="*/ 234778 h 3707027"/>
              <a:gd name="connsiteX2" fmla="*/ 1396314 w 1457184"/>
              <a:gd name="connsiteY2" fmla="*/ 580768 h 3707027"/>
              <a:gd name="connsiteX3" fmla="*/ 1396314 w 1457184"/>
              <a:gd name="connsiteY3" fmla="*/ 1680519 h 3707027"/>
              <a:gd name="connsiteX4" fmla="*/ 1383957 w 1457184"/>
              <a:gd name="connsiteY4" fmla="*/ 2990335 h 3707027"/>
              <a:gd name="connsiteX5" fmla="*/ 1272746 w 1457184"/>
              <a:gd name="connsiteY5" fmla="*/ 3237470 h 3707027"/>
              <a:gd name="connsiteX6" fmla="*/ 716691 w 1457184"/>
              <a:gd name="connsiteY6" fmla="*/ 3534032 h 3707027"/>
              <a:gd name="connsiteX7" fmla="*/ 0 w 1457184"/>
              <a:gd name="connsiteY7" fmla="*/ 3707027 h 3707027"/>
              <a:gd name="connsiteX0" fmla="*/ 0 w 1438609"/>
              <a:gd name="connsiteY0" fmla="*/ 0 h 3707027"/>
              <a:gd name="connsiteX1" fmla="*/ 580768 w 1438609"/>
              <a:gd name="connsiteY1" fmla="*/ 234778 h 3707027"/>
              <a:gd name="connsiteX2" fmla="*/ 1371600 w 1438609"/>
              <a:gd name="connsiteY2" fmla="*/ 605481 h 3707027"/>
              <a:gd name="connsiteX3" fmla="*/ 1396314 w 1438609"/>
              <a:gd name="connsiteY3" fmla="*/ 1680519 h 3707027"/>
              <a:gd name="connsiteX4" fmla="*/ 1383957 w 1438609"/>
              <a:gd name="connsiteY4" fmla="*/ 2990335 h 3707027"/>
              <a:gd name="connsiteX5" fmla="*/ 1272746 w 1438609"/>
              <a:gd name="connsiteY5" fmla="*/ 3237470 h 3707027"/>
              <a:gd name="connsiteX6" fmla="*/ 716691 w 1438609"/>
              <a:gd name="connsiteY6" fmla="*/ 3534032 h 3707027"/>
              <a:gd name="connsiteX7" fmla="*/ 0 w 1438609"/>
              <a:gd name="connsiteY7" fmla="*/ 3707027 h 3707027"/>
              <a:gd name="connsiteX0" fmla="*/ 0 w 1433977"/>
              <a:gd name="connsiteY0" fmla="*/ 0 h 3707027"/>
              <a:gd name="connsiteX1" fmla="*/ 580768 w 1433977"/>
              <a:gd name="connsiteY1" fmla="*/ 234778 h 3707027"/>
              <a:gd name="connsiteX2" fmla="*/ 1371600 w 1433977"/>
              <a:gd name="connsiteY2" fmla="*/ 605481 h 3707027"/>
              <a:gd name="connsiteX3" fmla="*/ 1383958 w 1433977"/>
              <a:gd name="connsiteY3" fmla="*/ 1729946 h 3707027"/>
              <a:gd name="connsiteX4" fmla="*/ 1383957 w 1433977"/>
              <a:gd name="connsiteY4" fmla="*/ 2990335 h 3707027"/>
              <a:gd name="connsiteX5" fmla="*/ 1272746 w 1433977"/>
              <a:gd name="connsiteY5" fmla="*/ 3237470 h 3707027"/>
              <a:gd name="connsiteX6" fmla="*/ 716691 w 1433977"/>
              <a:gd name="connsiteY6" fmla="*/ 3534032 h 3707027"/>
              <a:gd name="connsiteX7" fmla="*/ 0 w 1433977"/>
              <a:gd name="connsiteY7" fmla="*/ 3707027 h 370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977" h="3707027">
                <a:moveTo>
                  <a:pt x="0" y="0"/>
                </a:moveTo>
                <a:cubicBezTo>
                  <a:pt x="123568" y="78259"/>
                  <a:pt x="352168" y="133865"/>
                  <a:pt x="580768" y="234778"/>
                </a:cubicBezTo>
                <a:cubicBezTo>
                  <a:pt x="809368" y="335692"/>
                  <a:pt x="1237735" y="356287"/>
                  <a:pt x="1371600" y="605481"/>
                </a:cubicBezTo>
                <a:cubicBezTo>
                  <a:pt x="1505465" y="854675"/>
                  <a:pt x="1381899" y="1332470"/>
                  <a:pt x="1383958" y="1729946"/>
                </a:cubicBezTo>
                <a:cubicBezTo>
                  <a:pt x="1386018" y="2127422"/>
                  <a:pt x="1386017" y="2699951"/>
                  <a:pt x="1383957" y="2990335"/>
                </a:cubicBezTo>
                <a:cubicBezTo>
                  <a:pt x="1363362" y="3249827"/>
                  <a:pt x="1383957" y="3146854"/>
                  <a:pt x="1272746" y="3237470"/>
                </a:cubicBezTo>
                <a:cubicBezTo>
                  <a:pt x="1161535" y="3256005"/>
                  <a:pt x="928815" y="3490783"/>
                  <a:pt x="716691" y="3534032"/>
                </a:cubicBezTo>
                <a:cubicBezTo>
                  <a:pt x="486032" y="3581400"/>
                  <a:pt x="261551" y="3693641"/>
                  <a:pt x="0" y="37070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/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1308264-6D5C-BA61-018D-61983AEB8FC0}"/>
              </a:ext>
            </a:extLst>
          </p:cNvPr>
          <p:cNvSpPr/>
          <p:nvPr/>
        </p:nvSpPr>
        <p:spPr>
          <a:xfrm>
            <a:off x="8464378" y="1989438"/>
            <a:ext cx="1482811" cy="3669958"/>
          </a:xfrm>
          <a:custGeom>
            <a:avLst/>
            <a:gdLst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534032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719384 h 3966519"/>
              <a:gd name="connsiteX6" fmla="*/ 1408671 w 1408671"/>
              <a:gd name="connsiteY6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1408671 w 1408671"/>
              <a:gd name="connsiteY6" fmla="*/ 3966519 h 3966519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753763 w 1396314"/>
              <a:gd name="connsiteY5" fmla="*/ 3212757 h 3682314"/>
              <a:gd name="connsiteX6" fmla="*/ 1396314 w 1396314"/>
              <a:gd name="connsiteY6" fmla="*/ 3682314 h 3682314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914401 w 1396314"/>
              <a:gd name="connsiteY5" fmla="*/ 3373395 h 3682314"/>
              <a:gd name="connsiteX6" fmla="*/ 1396314 w 1396314"/>
              <a:gd name="connsiteY6" fmla="*/ 3682314 h 3682314"/>
              <a:gd name="connsiteX0" fmla="*/ 0 w 1482811"/>
              <a:gd name="connsiteY0" fmla="*/ 0 h 3669958"/>
              <a:gd name="connsiteX1" fmla="*/ 432487 w 1482811"/>
              <a:gd name="connsiteY1" fmla="*/ 135924 h 3669958"/>
              <a:gd name="connsiteX2" fmla="*/ 729049 w 1482811"/>
              <a:gd name="connsiteY2" fmla="*/ 556054 h 3669958"/>
              <a:gd name="connsiteX3" fmla="*/ 741405 w 1482811"/>
              <a:gd name="connsiteY3" fmla="*/ 1594021 h 3669958"/>
              <a:gd name="connsiteX4" fmla="*/ 766119 w 1482811"/>
              <a:gd name="connsiteY4" fmla="*/ 2669059 h 3669958"/>
              <a:gd name="connsiteX5" fmla="*/ 914401 w 1482811"/>
              <a:gd name="connsiteY5" fmla="*/ 3373395 h 3669958"/>
              <a:gd name="connsiteX6" fmla="*/ 1482811 w 1482811"/>
              <a:gd name="connsiteY6" fmla="*/ 3669958 h 366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11" h="3669958">
                <a:moveTo>
                  <a:pt x="0" y="0"/>
                </a:moveTo>
                <a:cubicBezTo>
                  <a:pt x="155489" y="21624"/>
                  <a:pt x="310979" y="43248"/>
                  <a:pt x="432487" y="135924"/>
                </a:cubicBezTo>
                <a:cubicBezTo>
                  <a:pt x="553995" y="228600"/>
                  <a:pt x="677563" y="313038"/>
                  <a:pt x="729049" y="556054"/>
                </a:cubicBezTo>
                <a:cubicBezTo>
                  <a:pt x="780535" y="799070"/>
                  <a:pt x="735227" y="1241854"/>
                  <a:pt x="741405" y="1594021"/>
                </a:cubicBezTo>
                <a:cubicBezTo>
                  <a:pt x="747583" y="1946188"/>
                  <a:pt x="770238" y="2475470"/>
                  <a:pt x="766119" y="2669059"/>
                </a:cubicBezTo>
                <a:cubicBezTo>
                  <a:pt x="762000" y="2862648"/>
                  <a:pt x="794952" y="3206579"/>
                  <a:pt x="914401" y="3373395"/>
                </a:cubicBezTo>
                <a:cubicBezTo>
                  <a:pt x="1033850" y="3540211"/>
                  <a:pt x="1346372" y="3512924"/>
                  <a:pt x="1482811" y="366995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57A2D9-D222-61D9-4D3D-CB9BDBB39360}"/>
              </a:ext>
            </a:extLst>
          </p:cNvPr>
          <p:cNvSpPr txBox="1"/>
          <p:nvPr/>
        </p:nvSpPr>
        <p:spPr>
          <a:xfrm>
            <a:off x="1835662" y="3501251"/>
            <a:ext cx="169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central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54A81F-66C1-2BB5-12DE-72FDCE134960}"/>
              </a:ext>
            </a:extLst>
          </p:cNvPr>
          <p:cNvSpPr txBox="1"/>
          <p:nvPr/>
        </p:nvSpPr>
        <p:spPr>
          <a:xfrm>
            <a:off x="2096949" y="1889024"/>
            <a:ext cx="169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top BL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D64179-4B10-632B-9674-076D6D8DD452}"/>
              </a:ext>
            </a:extLst>
          </p:cNvPr>
          <p:cNvSpPr txBox="1"/>
          <p:nvPr/>
        </p:nvSpPr>
        <p:spPr>
          <a:xfrm>
            <a:off x="2001725" y="5126982"/>
            <a:ext cx="282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bottom BL</a:t>
            </a:r>
          </a:p>
        </p:txBody>
      </p:sp>
    </p:spTree>
    <p:extLst>
      <p:ext uri="{BB962C8B-B14F-4D97-AF65-F5344CB8AC3E}">
        <p14:creationId xmlns:p14="http://schemas.microsoft.com/office/powerpoint/2010/main" val="120287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0802205-D908-85A1-61C4-620EDCE2AF29}"/>
              </a:ext>
            </a:extLst>
          </p:cNvPr>
          <p:cNvSpPr/>
          <p:nvPr/>
        </p:nvSpPr>
        <p:spPr>
          <a:xfrm>
            <a:off x="1311703" y="1954952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DA9A66-38B8-3B92-52F6-D85069B3EC15}"/>
              </a:ext>
            </a:extLst>
          </p:cNvPr>
          <p:cNvSpPr/>
          <p:nvPr/>
        </p:nvSpPr>
        <p:spPr>
          <a:xfrm>
            <a:off x="1311704" y="2411675"/>
            <a:ext cx="8891701" cy="28327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C47884-C300-D317-A765-555FC5EDD304}"/>
              </a:ext>
            </a:extLst>
          </p:cNvPr>
          <p:cNvSpPr/>
          <p:nvPr/>
        </p:nvSpPr>
        <p:spPr>
          <a:xfrm>
            <a:off x="1371147" y="5249931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431FEF-A154-5FE7-80EB-C090D8AD5643}"/>
              </a:ext>
            </a:extLst>
          </p:cNvPr>
          <p:cNvSpPr/>
          <p:nvPr/>
        </p:nvSpPr>
        <p:spPr>
          <a:xfrm>
            <a:off x="4860935" y="1965205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/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/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/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840EE1-2C0F-DD01-3984-A45634069A3F}"/>
              </a:ext>
            </a:extLst>
          </p:cNvPr>
          <p:cNvCxnSpPr>
            <a:cxnSpLocks/>
          </p:cNvCxnSpPr>
          <p:nvPr/>
        </p:nvCxnSpPr>
        <p:spPr>
          <a:xfrm>
            <a:off x="6288432" y="1986968"/>
            <a:ext cx="35853" cy="39600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BB66DE1-8EB2-A995-5C95-BC7E50C51694}"/>
              </a:ext>
            </a:extLst>
          </p:cNvPr>
          <p:cNvSpPr/>
          <p:nvPr/>
        </p:nvSpPr>
        <p:spPr>
          <a:xfrm>
            <a:off x="8445669" y="1986968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/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/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/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/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E6EC39-E034-D6BB-FE29-3E4D9EB8F39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858075" y="1889024"/>
            <a:ext cx="50944" cy="40797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D7B8CA-E696-79B0-18F2-F8383C08079C}"/>
              </a:ext>
            </a:extLst>
          </p:cNvPr>
          <p:cNvSpPr/>
          <p:nvPr/>
        </p:nvSpPr>
        <p:spPr>
          <a:xfrm>
            <a:off x="4917989" y="1977081"/>
            <a:ext cx="1433977" cy="3707027"/>
          </a:xfrm>
          <a:custGeom>
            <a:avLst/>
            <a:gdLst>
              <a:gd name="connsiteX0" fmla="*/ 0 w 1430184"/>
              <a:gd name="connsiteY0" fmla="*/ 0 h 3707027"/>
              <a:gd name="connsiteX1" fmla="*/ 432487 w 1430184"/>
              <a:gd name="connsiteY1" fmla="*/ 222422 h 3707027"/>
              <a:gd name="connsiteX2" fmla="*/ 1112108 w 1430184"/>
              <a:gd name="connsiteY2" fmla="*/ 395416 h 3707027"/>
              <a:gd name="connsiteX3" fmla="*/ 1396314 w 1430184"/>
              <a:gd name="connsiteY3" fmla="*/ 580768 h 3707027"/>
              <a:gd name="connsiteX4" fmla="*/ 1396314 w 1430184"/>
              <a:gd name="connsiteY4" fmla="*/ 1680519 h 3707027"/>
              <a:gd name="connsiteX5" fmla="*/ 1383957 w 1430184"/>
              <a:gd name="connsiteY5" fmla="*/ 2990335 h 3707027"/>
              <a:gd name="connsiteX6" fmla="*/ 1383957 w 1430184"/>
              <a:gd name="connsiteY6" fmla="*/ 3422822 h 3707027"/>
              <a:gd name="connsiteX7" fmla="*/ 753762 w 1430184"/>
              <a:gd name="connsiteY7" fmla="*/ 3632887 h 3707027"/>
              <a:gd name="connsiteX8" fmla="*/ 0 w 1430184"/>
              <a:gd name="connsiteY8" fmla="*/ 3707027 h 3707027"/>
              <a:gd name="connsiteX0" fmla="*/ 0 w 1432929"/>
              <a:gd name="connsiteY0" fmla="*/ 0 h 3707027"/>
              <a:gd name="connsiteX1" fmla="*/ 432487 w 1432929"/>
              <a:gd name="connsiteY1" fmla="*/ 222422 h 3707027"/>
              <a:gd name="connsiteX2" fmla="*/ 1112108 w 1432929"/>
              <a:gd name="connsiteY2" fmla="*/ 395416 h 3707027"/>
              <a:gd name="connsiteX3" fmla="*/ 1396314 w 1432929"/>
              <a:gd name="connsiteY3" fmla="*/ 580768 h 3707027"/>
              <a:gd name="connsiteX4" fmla="*/ 1396314 w 1432929"/>
              <a:gd name="connsiteY4" fmla="*/ 1680519 h 3707027"/>
              <a:gd name="connsiteX5" fmla="*/ 1383957 w 1432929"/>
              <a:gd name="connsiteY5" fmla="*/ 2990335 h 3707027"/>
              <a:gd name="connsiteX6" fmla="*/ 1383957 w 1432929"/>
              <a:gd name="connsiteY6" fmla="*/ 3422822 h 3707027"/>
              <a:gd name="connsiteX7" fmla="*/ 716691 w 1432929"/>
              <a:gd name="connsiteY7" fmla="*/ 3534032 h 3707027"/>
              <a:gd name="connsiteX8" fmla="*/ 0 w 1432929"/>
              <a:gd name="connsiteY8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383957 w 1417831"/>
              <a:gd name="connsiteY6" fmla="*/ 3422822 h 3707027"/>
              <a:gd name="connsiteX7" fmla="*/ 1272746 w 1417831"/>
              <a:gd name="connsiteY7" fmla="*/ 3237470 h 3707027"/>
              <a:gd name="connsiteX8" fmla="*/ 716691 w 1417831"/>
              <a:gd name="connsiteY8" fmla="*/ 3534032 h 3707027"/>
              <a:gd name="connsiteX9" fmla="*/ 0 w 1417831"/>
              <a:gd name="connsiteY9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17831"/>
              <a:gd name="connsiteY0" fmla="*/ 0 h 3707027"/>
              <a:gd name="connsiteX1" fmla="*/ 580768 w 1417831"/>
              <a:gd name="connsiteY1" fmla="*/ 234778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57184"/>
              <a:gd name="connsiteY0" fmla="*/ 0 h 3707027"/>
              <a:gd name="connsiteX1" fmla="*/ 580768 w 1457184"/>
              <a:gd name="connsiteY1" fmla="*/ 234778 h 3707027"/>
              <a:gd name="connsiteX2" fmla="*/ 1396314 w 1457184"/>
              <a:gd name="connsiteY2" fmla="*/ 580768 h 3707027"/>
              <a:gd name="connsiteX3" fmla="*/ 1396314 w 1457184"/>
              <a:gd name="connsiteY3" fmla="*/ 1680519 h 3707027"/>
              <a:gd name="connsiteX4" fmla="*/ 1383957 w 1457184"/>
              <a:gd name="connsiteY4" fmla="*/ 2990335 h 3707027"/>
              <a:gd name="connsiteX5" fmla="*/ 1272746 w 1457184"/>
              <a:gd name="connsiteY5" fmla="*/ 3237470 h 3707027"/>
              <a:gd name="connsiteX6" fmla="*/ 716691 w 1457184"/>
              <a:gd name="connsiteY6" fmla="*/ 3534032 h 3707027"/>
              <a:gd name="connsiteX7" fmla="*/ 0 w 1457184"/>
              <a:gd name="connsiteY7" fmla="*/ 3707027 h 3707027"/>
              <a:gd name="connsiteX0" fmla="*/ 0 w 1438609"/>
              <a:gd name="connsiteY0" fmla="*/ 0 h 3707027"/>
              <a:gd name="connsiteX1" fmla="*/ 580768 w 1438609"/>
              <a:gd name="connsiteY1" fmla="*/ 234778 h 3707027"/>
              <a:gd name="connsiteX2" fmla="*/ 1371600 w 1438609"/>
              <a:gd name="connsiteY2" fmla="*/ 605481 h 3707027"/>
              <a:gd name="connsiteX3" fmla="*/ 1396314 w 1438609"/>
              <a:gd name="connsiteY3" fmla="*/ 1680519 h 3707027"/>
              <a:gd name="connsiteX4" fmla="*/ 1383957 w 1438609"/>
              <a:gd name="connsiteY4" fmla="*/ 2990335 h 3707027"/>
              <a:gd name="connsiteX5" fmla="*/ 1272746 w 1438609"/>
              <a:gd name="connsiteY5" fmla="*/ 3237470 h 3707027"/>
              <a:gd name="connsiteX6" fmla="*/ 716691 w 1438609"/>
              <a:gd name="connsiteY6" fmla="*/ 3534032 h 3707027"/>
              <a:gd name="connsiteX7" fmla="*/ 0 w 1438609"/>
              <a:gd name="connsiteY7" fmla="*/ 3707027 h 3707027"/>
              <a:gd name="connsiteX0" fmla="*/ 0 w 1433977"/>
              <a:gd name="connsiteY0" fmla="*/ 0 h 3707027"/>
              <a:gd name="connsiteX1" fmla="*/ 580768 w 1433977"/>
              <a:gd name="connsiteY1" fmla="*/ 234778 h 3707027"/>
              <a:gd name="connsiteX2" fmla="*/ 1371600 w 1433977"/>
              <a:gd name="connsiteY2" fmla="*/ 605481 h 3707027"/>
              <a:gd name="connsiteX3" fmla="*/ 1383958 w 1433977"/>
              <a:gd name="connsiteY3" fmla="*/ 1729946 h 3707027"/>
              <a:gd name="connsiteX4" fmla="*/ 1383957 w 1433977"/>
              <a:gd name="connsiteY4" fmla="*/ 2990335 h 3707027"/>
              <a:gd name="connsiteX5" fmla="*/ 1272746 w 1433977"/>
              <a:gd name="connsiteY5" fmla="*/ 3237470 h 3707027"/>
              <a:gd name="connsiteX6" fmla="*/ 716691 w 1433977"/>
              <a:gd name="connsiteY6" fmla="*/ 3534032 h 3707027"/>
              <a:gd name="connsiteX7" fmla="*/ 0 w 1433977"/>
              <a:gd name="connsiteY7" fmla="*/ 3707027 h 370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977" h="3707027">
                <a:moveTo>
                  <a:pt x="0" y="0"/>
                </a:moveTo>
                <a:cubicBezTo>
                  <a:pt x="123568" y="78259"/>
                  <a:pt x="352168" y="133865"/>
                  <a:pt x="580768" y="234778"/>
                </a:cubicBezTo>
                <a:cubicBezTo>
                  <a:pt x="809368" y="335692"/>
                  <a:pt x="1237735" y="356287"/>
                  <a:pt x="1371600" y="605481"/>
                </a:cubicBezTo>
                <a:cubicBezTo>
                  <a:pt x="1505465" y="854675"/>
                  <a:pt x="1381899" y="1332470"/>
                  <a:pt x="1383958" y="1729946"/>
                </a:cubicBezTo>
                <a:cubicBezTo>
                  <a:pt x="1386018" y="2127422"/>
                  <a:pt x="1386017" y="2699951"/>
                  <a:pt x="1383957" y="2990335"/>
                </a:cubicBezTo>
                <a:cubicBezTo>
                  <a:pt x="1363362" y="3249827"/>
                  <a:pt x="1383957" y="3146854"/>
                  <a:pt x="1272746" y="3237470"/>
                </a:cubicBezTo>
                <a:cubicBezTo>
                  <a:pt x="1161535" y="3256005"/>
                  <a:pt x="928815" y="3490783"/>
                  <a:pt x="716691" y="3534032"/>
                </a:cubicBezTo>
                <a:cubicBezTo>
                  <a:pt x="486032" y="3581400"/>
                  <a:pt x="261551" y="3693641"/>
                  <a:pt x="0" y="37070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/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1308264-6D5C-BA61-018D-61983AEB8FC0}"/>
              </a:ext>
            </a:extLst>
          </p:cNvPr>
          <p:cNvSpPr/>
          <p:nvPr/>
        </p:nvSpPr>
        <p:spPr>
          <a:xfrm>
            <a:off x="8464378" y="1989438"/>
            <a:ext cx="1482811" cy="3669958"/>
          </a:xfrm>
          <a:custGeom>
            <a:avLst/>
            <a:gdLst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534032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719384 h 3966519"/>
              <a:gd name="connsiteX6" fmla="*/ 1408671 w 1408671"/>
              <a:gd name="connsiteY6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1408671 w 1408671"/>
              <a:gd name="connsiteY6" fmla="*/ 3966519 h 3966519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753763 w 1396314"/>
              <a:gd name="connsiteY5" fmla="*/ 3212757 h 3682314"/>
              <a:gd name="connsiteX6" fmla="*/ 1396314 w 1396314"/>
              <a:gd name="connsiteY6" fmla="*/ 3682314 h 3682314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914401 w 1396314"/>
              <a:gd name="connsiteY5" fmla="*/ 3373395 h 3682314"/>
              <a:gd name="connsiteX6" fmla="*/ 1396314 w 1396314"/>
              <a:gd name="connsiteY6" fmla="*/ 3682314 h 3682314"/>
              <a:gd name="connsiteX0" fmla="*/ 0 w 1482811"/>
              <a:gd name="connsiteY0" fmla="*/ 0 h 3669958"/>
              <a:gd name="connsiteX1" fmla="*/ 432487 w 1482811"/>
              <a:gd name="connsiteY1" fmla="*/ 135924 h 3669958"/>
              <a:gd name="connsiteX2" fmla="*/ 729049 w 1482811"/>
              <a:gd name="connsiteY2" fmla="*/ 556054 h 3669958"/>
              <a:gd name="connsiteX3" fmla="*/ 741405 w 1482811"/>
              <a:gd name="connsiteY3" fmla="*/ 1594021 h 3669958"/>
              <a:gd name="connsiteX4" fmla="*/ 766119 w 1482811"/>
              <a:gd name="connsiteY4" fmla="*/ 2669059 h 3669958"/>
              <a:gd name="connsiteX5" fmla="*/ 914401 w 1482811"/>
              <a:gd name="connsiteY5" fmla="*/ 3373395 h 3669958"/>
              <a:gd name="connsiteX6" fmla="*/ 1482811 w 1482811"/>
              <a:gd name="connsiteY6" fmla="*/ 3669958 h 366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11" h="3669958">
                <a:moveTo>
                  <a:pt x="0" y="0"/>
                </a:moveTo>
                <a:cubicBezTo>
                  <a:pt x="155489" y="21624"/>
                  <a:pt x="310979" y="43248"/>
                  <a:pt x="432487" y="135924"/>
                </a:cubicBezTo>
                <a:cubicBezTo>
                  <a:pt x="553995" y="228600"/>
                  <a:pt x="677563" y="313038"/>
                  <a:pt x="729049" y="556054"/>
                </a:cubicBezTo>
                <a:cubicBezTo>
                  <a:pt x="780535" y="799070"/>
                  <a:pt x="735227" y="1241854"/>
                  <a:pt x="741405" y="1594021"/>
                </a:cubicBezTo>
                <a:cubicBezTo>
                  <a:pt x="747583" y="1946188"/>
                  <a:pt x="770238" y="2475470"/>
                  <a:pt x="766119" y="2669059"/>
                </a:cubicBezTo>
                <a:cubicBezTo>
                  <a:pt x="762000" y="2862648"/>
                  <a:pt x="794952" y="3206579"/>
                  <a:pt x="914401" y="3373395"/>
                </a:cubicBezTo>
                <a:cubicBezTo>
                  <a:pt x="1033850" y="3540211"/>
                  <a:pt x="1346372" y="3512924"/>
                  <a:pt x="1482811" y="366995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57A2D9-D222-61D9-4D3D-CB9BDBB39360}"/>
              </a:ext>
            </a:extLst>
          </p:cNvPr>
          <p:cNvSpPr txBox="1"/>
          <p:nvPr/>
        </p:nvSpPr>
        <p:spPr>
          <a:xfrm>
            <a:off x="2001725" y="2898697"/>
            <a:ext cx="25730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heat transfer by advection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54A81F-66C1-2BB5-12DE-72FDCE134960}"/>
              </a:ext>
            </a:extLst>
          </p:cNvPr>
          <p:cNvSpPr txBox="1"/>
          <p:nvPr/>
        </p:nvSpPr>
        <p:spPr>
          <a:xfrm>
            <a:off x="1550026" y="1813340"/>
            <a:ext cx="3590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by conduction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143E6-2243-D862-28C7-B386C714352B}"/>
              </a:ext>
            </a:extLst>
          </p:cNvPr>
          <p:cNvSpPr txBox="1"/>
          <p:nvPr/>
        </p:nvSpPr>
        <p:spPr>
          <a:xfrm>
            <a:off x="1550025" y="5092049"/>
            <a:ext cx="3590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by conduction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D78DB-A77E-1995-9170-3F0769F004EB}"/>
              </a:ext>
            </a:extLst>
          </p:cNvPr>
          <p:cNvSpPr txBox="1"/>
          <p:nvPr/>
        </p:nvSpPr>
        <p:spPr>
          <a:xfrm rot="16200000">
            <a:off x="7061752" y="3573162"/>
            <a:ext cx="3590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</a:rPr>
              <a:t>isothermaal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5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43864" y="1896584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Finite Difference Scheme for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Convection in a Box</a:t>
            </a:r>
          </a:p>
        </p:txBody>
      </p:sp>
    </p:spTree>
    <p:extLst>
      <p:ext uri="{BB962C8B-B14F-4D97-AF65-F5344CB8AC3E}">
        <p14:creationId xmlns:p14="http://schemas.microsoft.com/office/powerpoint/2010/main" val="2340798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435003" y="267570"/>
                <a:ext cx="103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Step 1: 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by solving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" y="267570"/>
                <a:ext cx="10375597" cy="584775"/>
              </a:xfrm>
              <a:prstGeom prst="rect">
                <a:avLst/>
              </a:prstGeom>
              <a:blipFill>
                <a:blip r:embed="rId2"/>
                <a:stretch>
                  <a:fillRect l="-1469" t="-12500" r="-146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1286615" y="1280354"/>
                <a:ext cx="102165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15" y="1280354"/>
                <a:ext cx="1021654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5379000" y="4058102"/>
                <a:ext cx="4839310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00" y="4058102"/>
                <a:ext cx="4839310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1286615" y="2080809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15" y="2080809"/>
                <a:ext cx="18273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7FB619-21EE-F8FA-1AFE-C18DCF2EDA8E}"/>
              </a:ext>
            </a:extLst>
          </p:cNvPr>
          <p:cNvSpPr txBox="1"/>
          <p:nvPr/>
        </p:nvSpPr>
        <p:spPr>
          <a:xfrm>
            <a:off x="1135675" y="2681173"/>
            <a:ext cx="448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 a Finite Difference grid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C33BBB-327F-67BD-AC1E-2983242965F9}"/>
                  </a:ext>
                </a:extLst>
              </p:cNvPr>
              <p:cNvSpPr txBox="1"/>
              <p:nvPr/>
            </p:nvSpPr>
            <p:spPr>
              <a:xfrm>
                <a:off x="601888" y="3469063"/>
                <a:ext cx="4108432" cy="80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Step 2: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C33BBB-327F-67BD-AC1E-298324296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8" y="3469063"/>
                <a:ext cx="4108432" cy="801630"/>
              </a:xfrm>
              <a:prstGeom prst="rect">
                <a:avLst/>
              </a:prstGeom>
              <a:blipFill>
                <a:blip r:embed="rId6"/>
                <a:stretch>
                  <a:fillRect l="-385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B706152-5FDD-56A2-07C8-E9773C4C74FA}"/>
              </a:ext>
            </a:extLst>
          </p:cNvPr>
          <p:cNvSpPr txBox="1"/>
          <p:nvPr/>
        </p:nvSpPr>
        <p:spPr>
          <a:xfrm>
            <a:off x="4145007" y="4233215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A573B-C470-7730-AC4B-F17E5812BB9E}"/>
                  </a:ext>
                </a:extLst>
              </p:cNvPr>
              <p:cNvSpPr txBox="1"/>
              <p:nvPr/>
            </p:nvSpPr>
            <p:spPr>
              <a:xfrm>
                <a:off x="601888" y="5189970"/>
                <a:ext cx="8402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Step 3: 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by forward stepping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A573B-C470-7730-AC4B-F17E5812B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8" y="5189970"/>
                <a:ext cx="8402428" cy="584775"/>
              </a:xfrm>
              <a:prstGeom prst="rect">
                <a:avLst/>
              </a:prstGeom>
              <a:blipFill>
                <a:blip r:embed="rId7"/>
                <a:stretch>
                  <a:fillRect l="-1887" t="-12500" r="-8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ED1C24-AD42-07BD-9247-82EF89E7642D}"/>
                  </a:ext>
                </a:extLst>
              </p:cNvPr>
              <p:cNvSpPr txBox="1"/>
              <p:nvPr/>
            </p:nvSpPr>
            <p:spPr>
              <a:xfrm>
                <a:off x="6750802" y="5504113"/>
                <a:ext cx="4839310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ED1C24-AD42-07BD-9247-82EF89E76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02" y="5504113"/>
                <a:ext cx="4839310" cy="935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059CAE4-C26A-0561-6401-B654F248E9D7}"/>
              </a:ext>
            </a:extLst>
          </p:cNvPr>
          <p:cNvSpPr txBox="1"/>
          <p:nvPr/>
        </p:nvSpPr>
        <p:spPr>
          <a:xfrm>
            <a:off x="601888" y="6028072"/>
            <a:ext cx="3419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4: go to Step 1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3D89A91-9204-58BC-6BDF-CF75840E76BE}"/>
              </a:ext>
            </a:extLst>
          </p:cNvPr>
          <p:cNvSpPr/>
          <p:nvPr/>
        </p:nvSpPr>
        <p:spPr>
          <a:xfrm>
            <a:off x="601888" y="1420427"/>
            <a:ext cx="348023" cy="10576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0A5C0-BC66-CD8C-B40A-B73B2BA03259}"/>
                  </a:ext>
                </a:extLst>
              </p:cNvPr>
              <p:cNvSpPr txBox="1"/>
              <p:nvPr/>
            </p:nvSpPr>
            <p:spPr>
              <a:xfrm>
                <a:off x="6450469" y="3182777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0A5C0-BC66-CD8C-B40A-B73B2BA03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69" y="3182777"/>
                <a:ext cx="18447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89733-3EBD-B7A7-4C26-80FFBC683473}"/>
                  </a:ext>
                </a:extLst>
              </p:cNvPr>
              <p:cNvSpPr txBox="1"/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89733-3EBD-B7A7-4C26-80FFBC683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39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3F1F8-3067-A192-7A21-35AD9F977FA1}"/>
                  </a:ext>
                </a:extLst>
              </p:cNvPr>
              <p:cNvSpPr txBox="1"/>
              <p:nvPr/>
            </p:nvSpPr>
            <p:spPr>
              <a:xfrm>
                <a:off x="6570242" y="3978650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3F1F8-3067-A192-7A21-35AD9F977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242" y="3978650"/>
                <a:ext cx="826501" cy="935000"/>
              </a:xfrm>
              <a:prstGeom prst="rect">
                <a:avLst/>
              </a:prstGeom>
              <a:blipFill>
                <a:blip r:embed="rId5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18F101-357C-A7DB-F18C-CBF24EA427E8}"/>
                  </a:ext>
                </a:extLst>
              </p:cNvPr>
              <p:cNvSpPr txBox="1"/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18F101-357C-A7DB-F18C-CBF24EA42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89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BE3686-95B7-4CFA-A218-BA1A3383C979}"/>
                  </a:ext>
                </a:extLst>
              </p:cNvPr>
              <p:cNvSpPr txBox="1"/>
              <p:nvPr/>
            </p:nvSpPr>
            <p:spPr>
              <a:xfrm>
                <a:off x="6389382" y="5075069"/>
                <a:ext cx="1844751" cy="1072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BE3686-95B7-4CFA-A218-BA1A3383C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82" y="5075069"/>
                <a:ext cx="1844751" cy="1072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/>
              <p:nvPr/>
            </p:nvSpPr>
            <p:spPr>
              <a:xfrm>
                <a:off x="9512330" y="5418338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330" y="5418338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/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93CED68-6445-7C53-F6D6-51DF37F78013}"/>
              </a:ext>
            </a:extLst>
          </p:cNvPr>
          <p:cNvSpPr txBox="1"/>
          <p:nvPr/>
        </p:nvSpPr>
        <p:spPr>
          <a:xfrm rot="2214834">
            <a:off x="9886201" y="6005757"/>
            <a:ext cx="12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viscosity</a:t>
            </a:r>
          </a:p>
        </p:txBody>
      </p:sp>
    </p:spTree>
    <p:extLst>
      <p:ext uri="{BB962C8B-B14F-4D97-AF65-F5344CB8AC3E}">
        <p14:creationId xmlns:p14="http://schemas.microsoft.com/office/powerpoint/2010/main" val="157629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7456</TotalTime>
  <Words>2157</Words>
  <Application>Microsoft Office PowerPoint</Application>
  <PresentationFormat>Widescreen</PresentationFormat>
  <Paragraphs>628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197</cp:revision>
  <dcterms:created xsi:type="dcterms:W3CDTF">2023-10-13T16:14:50Z</dcterms:created>
  <dcterms:modified xsi:type="dcterms:W3CDTF">2023-12-05T22:07:07Z</dcterms:modified>
</cp:coreProperties>
</file>