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8" r:id="rId6"/>
    <p:sldId id="286" r:id="rId7"/>
    <p:sldId id="289" r:id="rId8"/>
    <p:sldId id="29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69" r:id="rId19"/>
    <p:sldId id="271" r:id="rId20"/>
    <p:sldId id="275" r:id="rId21"/>
    <p:sldId id="291" r:id="rId22"/>
    <p:sldId id="268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33" autoAdjust="0"/>
  </p:normalViewPr>
  <p:slideViewPr>
    <p:cSldViewPr snapToGrid="0">
      <p:cViewPr varScale="1">
        <p:scale>
          <a:sx n="66" d="100"/>
          <a:sy n="66" d="100"/>
        </p:scale>
        <p:origin x="9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eo.columbia.edu/users/menke/gradingpolic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2023 EESC W3400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01: Introduction and Goals of Course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Bill Menke, Instructor</a:t>
            </a:r>
          </a:p>
          <a:p>
            <a:pPr algn="ctr"/>
            <a:r>
              <a:rPr lang="en-US" sz="2800" dirty="0"/>
              <a:t>Emily Glazer, 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TR 2:40 – 3:55</a:t>
            </a:r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2176407" y="127487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planetary motions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5FEB7-094C-AB80-20C0-61DA020802E0}"/>
              </a:ext>
            </a:extLst>
          </p:cNvPr>
          <p:cNvSpPr txBox="1"/>
          <p:nvPr/>
        </p:nvSpPr>
        <p:spPr>
          <a:xfrm>
            <a:off x="2176407" y="198625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cooling of the Earth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54AA4-E03F-7036-F824-2DCF3C27E838}"/>
              </a:ext>
            </a:extLst>
          </p:cNvPr>
          <p:cNvSpPr txBox="1"/>
          <p:nvPr/>
        </p:nvSpPr>
        <p:spPr>
          <a:xfrm>
            <a:off x="2176407" y="3409014"/>
            <a:ext cx="435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seismic wave propagation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6CD5B-F356-4AEE-EDB4-F53A1C6AF4E8}"/>
              </a:ext>
            </a:extLst>
          </p:cNvPr>
          <p:cNvSpPr txBox="1"/>
          <p:nvPr/>
        </p:nvSpPr>
        <p:spPr>
          <a:xfrm>
            <a:off x="2176407" y="412039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mantle convection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6ED06-184A-84B3-FEFA-2100DE2927E3}"/>
              </a:ext>
            </a:extLst>
          </p:cNvPr>
          <p:cNvSpPr txBox="1"/>
          <p:nvPr/>
        </p:nvSpPr>
        <p:spPr>
          <a:xfrm>
            <a:off x="2176406" y="4831773"/>
            <a:ext cx="404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ocean currents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345A5-1490-982A-0A79-FE03DC30A46C}"/>
              </a:ext>
            </a:extLst>
          </p:cNvPr>
          <p:cNvSpPr txBox="1"/>
          <p:nvPr/>
        </p:nvSpPr>
        <p:spPr>
          <a:xfrm>
            <a:off x="2176407" y="2697634"/>
            <a:ext cx="4352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transport of chemicals</a:t>
            </a:r>
          </a:p>
        </p:txBody>
      </p:sp>
    </p:spTree>
    <p:extLst>
      <p:ext uri="{BB962C8B-B14F-4D97-AF65-F5344CB8AC3E}">
        <p14:creationId xmlns:p14="http://schemas.microsoft.com/office/powerpoint/2010/main" val="222504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6271F-C13F-F601-8E88-851257A9A332}"/>
              </a:ext>
            </a:extLst>
          </p:cNvPr>
          <p:cNvSpPr txBox="1"/>
          <p:nvPr/>
        </p:nvSpPr>
        <p:spPr>
          <a:xfrm>
            <a:off x="5330352" y="1176551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Runge-</a:t>
            </a:r>
            <a:r>
              <a:rPr lang="en-US" sz="2800" dirty="0" err="1"/>
              <a:t>Kutta</a:t>
            </a:r>
            <a:r>
              <a:rPr lang="en-US" sz="2800" dirty="0"/>
              <a:t> integration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E1094-62C9-F87D-49FD-32639A11C5DD}"/>
              </a:ext>
            </a:extLst>
          </p:cNvPr>
          <p:cNvSpPr txBox="1"/>
          <p:nvPr/>
        </p:nvSpPr>
        <p:spPr>
          <a:xfrm>
            <a:off x="5330352" y="1909512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least squares curve fitting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E9B3D-38BD-614A-B1DD-460642D7BFB7}"/>
              </a:ext>
            </a:extLst>
          </p:cNvPr>
          <p:cNvSpPr txBox="1"/>
          <p:nvPr/>
        </p:nvSpPr>
        <p:spPr>
          <a:xfrm>
            <a:off x="7569787" y="2642473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Fourier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33726-FFA7-ABD9-CC45-2309C9D230C2}"/>
              </a:ext>
            </a:extLst>
          </p:cNvPr>
          <p:cNvSpPr txBox="1"/>
          <p:nvPr/>
        </p:nvSpPr>
        <p:spPr>
          <a:xfrm>
            <a:off x="7569787" y="337543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mode summation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EB871-E12D-1D8D-E1C3-7AD8C8E75006}"/>
              </a:ext>
            </a:extLst>
          </p:cNvPr>
          <p:cNvSpPr txBox="1"/>
          <p:nvPr/>
        </p:nvSpPr>
        <p:spPr>
          <a:xfrm>
            <a:off x="6787735" y="4108395"/>
            <a:ext cx="4049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Finite difference method</a:t>
            </a:r>
          </a:p>
        </p:txBody>
      </p:sp>
    </p:spTree>
    <p:extLst>
      <p:ext uri="{BB962C8B-B14F-4D97-AF65-F5344CB8AC3E}">
        <p14:creationId xmlns:p14="http://schemas.microsoft.com/office/powerpoint/2010/main" val="31471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23A49-A2BB-757F-403A-300D24000636}"/>
              </a:ext>
            </a:extLst>
          </p:cNvPr>
          <p:cNvSpPr txBox="1"/>
          <p:nvPr/>
        </p:nvSpPr>
        <p:spPr>
          <a:xfrm>
            <a:off x="5576159" y="308400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Python coding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D202C-9F0D-FEF1-9E12-9D16B4DD1CC4}"/>
              </a:ext>
            </a:extLst>
          </p:cNvPr>
          <p:cNvSpPr txBox="1"/>
          <p:nvPr/>
        </p:nvSpPr>
        <p:spPr>
          <a:xfrm>
            <a:off x="5576159" y="384544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solution methods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FF96F8-2847-545A-9F77-1369F1498EA3}"/>
              </a:ext>
            </a:extLst>
          </p:cNvPr>
          <p:cNvSpPr txBox="1"/>
          <p:nvPr/>
        </p:nvSpPr>
        <p:spPr>
          <a:xfrm>
            <a:off x="5576159" y="4606889"/>
            <a:ext cx="5426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5169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1EA774-5C04-9541-599B-946E16B46D1B}"/>
              </a:ext>
            </a:extLst>
          </p:cNvPr>
          <p:cNvSpPr txBox="1"/>
          <p:nvPr/>
        </p:nvSpPr>
        <p:spPr>
          <a:xfrm>
            <a:off x="-265470" y="881192"/>
            <a:ext cx="4070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scatter plots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BC8760-2E85-6C63-1710-F7A9A364D488}"/>
              </a:ext>
            </a:extLst>
          </p:cNvPr>
          <p:cNvSpPr txBox="1"/>
          <p:nvPr/>
        </p:nvSpPr>
        <p:spPr>
          <a:xfrm>
            <a:off x="404281" y="1530057"/>
            <a:ext cx="3400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time series plots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B9C29-C182-1C38-4C65-ABC0D9CB7661}"/>
              </a:ext>
            </a:extLst>
          </p:cNvPr>
          <p:cNvSpPr txBox="1"/>
          <p:nvPr/>
        </p:nvSpPr>
        <p:spPr>
          <a:xfrm>
            <a:off x="618381" y="2178921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histograms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23D4F-7F4D-1837-19A5-AB5D78266B3B}"/>
              </a:ext>
            </a:extLst>
          </p:cNvPr>
          <p:cNvSpPr txBox="1"/>
          <p:nvPr/>
        </p:nvSpPr>
        <p:spPr>
          <a:xfrm>
            <a:off x="618381" y="3476650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animations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37222-0619-475A-F69F-C2E9585DE7D5}"/>
              </a:ext>
            </a:extLst>
          </p:cNvPr>
          <p:cNvSpPr txBox="1"/>
          <p:nvPr/>
        </p:nvSpPr>
        <p:spPr>
          <a:xfrm>
            <a:off x="756031" y="2827785"/>
            <a:ext cx="3049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77154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75C3-F1CC-AB69-E093-C88B9B276B93}"/>
              </a:ext>
            </a:extLst>
          </p:cNvPr>
          <p:cNvSpPr txBox="1"/>
          <p:nvPr/>
        </p:nvSpPr>
        <p:spPr>
          <a:xfrm>
            <a:off x="7536427" y="1334207"/>
            <a:ext cx="4070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cause and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3F300-F26A-E6EB-AA19-7686719FDD21}"/>
              </a:ext>
            </a:extLst>
          </p:cNvPr>
          <p:cNvSpPr txBox="1"/>
          <p:nvPr/>
        </p:nvSpPr>
        <p:spPr>
          <a:xfrm>
            <a:off x="6420464" y="2031589"/>
            <a:ext cx="518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scale lengths and rates of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92DA-33A2-1610-3CA5-900A4287525E}"/>
              </a:ext>
            </a:extLst>
          </p:cNvPr>
          <p:cNvSpPr txBox="1"/>
          <p:nvPr/>
        </p:nvSpPr>
        <p:spPr>
          <a:xfrm>
            <a:off x="8351452" y="2825984"/>
            <a:ext cx="3186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periodicities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8513-6701-0039-AB50-1AAF3A68734B}"/>
              </a:ext>
            </a:extLst>
          </p:cNvPr>
          <p:cNvSpPr txBox="1"/>
          <p:nvPr/>
        </p:nvSpPr>
        <p:spPr>
          <a:xfrm>
            <a:off x="7792065" y="3507579"/>
            <a:ext cx="3814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asymptotic behavior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C7BED-DB93-870A-02DE-063099CB4129}"/>
              </a:ext>
            </a:extLst>
          </p:cNvPr>
          <p:cNvSpPr txBox="1"/>
          <p:nvPr/>
        </p:nvSpPr>
        <p:spPr>
          <a:xfrm>
            <a:off x="7192297" y="4301974"/>
            <a:ext cx="441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sensitivity to parameters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5EE1F-BED0-B95B-5F32-7A21EC260AF7}"/>
              </a:ext>
            </a:extLst>
          </p:cNvPr>
          <p:cNvSpPr txBox="1"/>
          <p:nvPr/>
        </p:nvSpPr>
        <p:spPr>
          <a:xfrm>
            <a:off x="7192297" y="5000573"/>
            <a:ext cx="4414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comparison to observations</a:t>
            </a:r>
          </a:p>
        </p:txBody>
      </p:sp>
    </p:spTree>
    <p:extLst>
      <p:ext uri="{BB962C8B-B14F-4D97-AF65-F5344CB8AC3E}">
        <p14:creationId xmlns:p14="http://schemas.microsoft.com/office/powerpoint/2010/main" val="89833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33A33-7B6B-59A8-368C-6118D085B70E}"/>
              </a:ext>
            </a:extLst>
          </p:cNvPr>
          <p:cNvCxnSpPr/>
          <p:nvPr/>
        </p:nvCxnSpPr>
        <p:spPr>
          <a:xfrm>
            <a:off x="3441843" y="1139386"/>
            <a:ext cx="162331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BDF0B1-2921-FFC6-7333-174F70876F4D}"/>
              </a:ext>
            </a:extLst>
          </p:cNvPr>
          <p:cNvCxnSpPr>
            <a:cxnSpLocks/>
          </p:cNvCxnSpPr>
          <p:nvPr/>
        </p:nvCxnSpPr>
        <p:spPr>
          <a:xfrm flipH="1">
            <a:off x="6729573" y="1139386"/>
            <a:ext cx="192126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D4722B-C243-E9D9-3F49-D2032536B6A3}"/>
              </a:ext>
            </a:extLst>
          </p:cNvPr>
          <p:cNvCxnSpPr>
            <a:cxnSpLocks/>
          </p:cNvCxnSpPr>
          <p:nvPr/>
        </p:nvCxnSpPr>
        <p:spPr>
          <a:xfrm>
            <a:off x="5856270" y="2845789"/>
            <a:ext cx="0" cy="8608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2EDBB6-54FA-CBFA-AFA4-142E5C9C8C2E}"/>
              </a:ext>
            </a:extLst>
          </p:cNvPr>
          <p:cNvCxnSpPr>
            <a:cxnSpLocks/>
          </p:cNvCxnSpPr>
          <p:nvPr/>
        </p:nvCxnSpPr>
        <p:spPr>
          <a:xfrm>
            <a:off x="5822023" y="4588686"/>
            <a:ext cx="0" cy="89809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4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889819" y="1140091"/>
            <a:ext cx="102550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Sept 5 and 7</a:t>
            </a:r>
          </a:p>
          <a:p>
            <a:r>
              <a:rPr lang="en-US" sz="2400" dirty="0"/>
              <a:t>	Getting started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EF_SimplePlots.ipynb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EF_ThermalGreenFcn.ipynb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Sept 12 and 14</a:t>
            </a:r>
          </a:p>
          <a:p>
            <a:r>
              <a:rPr lang="en-US" sz="2400" dirty="0"/>
              <a:t>	Simple Time-Dependent </a:t>
            </a:r>
            <a:r>
              <a:rPr lang="en-US" sz="2400" dirty="0" err="1"/>
              <a:t>Differntial</a:t>
            </a:r>
            <a:r>
              <a:rPr lang="en-US" sz="2400" dirty="0"/>
              <a:t> Equations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RK_FallingRock.ipynb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RK_Slider.ipynb</a:t>
            </a:r>
            <a:endParaRPr lang="en-US" sz="2400" dirty="0"/>
          </a:p>
          <a:p>
            <a:r>
              <a:rPr lang="en-US" sz="2400" dirty="0"/>
              <a:t>Sept 19 and 12`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RKNM_CircularOrbit.ipynb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RKNM_TwoPlanets.ipynb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RKNM_animateplanets.ipynb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40465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968477" y="1267911"/>
            <a:ext cx="102550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Sept 16 and 28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RK_lakes.ipynb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RK_Rays.ipynb</a:t>
            </a:r>
            <a:endParaRPr lang="en-US" sz="2400" dirty="0"/>
          </a:p>
          <a:p>
            <a:r>
              <a:rPr lang="en-US" sz="2400" dirty="0"/>
              <a:t>Oct 3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RK_temperature.ipynb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Oct 5 and 10</a:t>
            </a:r>
          </a:p>
          <a:p>
            <a:r>
              <a:rPr lang="en-US" sz="2400" dirty="0"/>
              <a:t>	Least Squares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LSpolynomial.ipynb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LSsawtooth.ipynb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LSlegendre.ipynb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99080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860322" y="1002440"/>
            <a:ext cx="102550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Oct 12 and 17</a:t>
            </a:r>
          </a:p>
          <a:p>
            <a:r>
              <a:rPr lang="en-US" sz="2400" dirty="0"/>
              <a:t>	Fourier Analysis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FFT_ExponentialFunction.ipynb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FFT_dispersion.ipynb</a:t>
            </a:r>
            <a:endParaRPr lang="en-US" sz="2400" dirty="0"/>
          </a:p>
          <a:p>
            <a:r>
              <a:rPr lang="en-US" sz="2400" dirty="0"/>
              <a:t>Oct 19 and 24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FFT_PlaneWave.ipynb</a:t>
            </a:r>
            <a:endParaRPr lang="en-US" sz="2400" dirty="0"/>
          </a:p>
          <a:p>
            <a:r>
              <a:rPr lang="en-US" sz="2400" dirty="0"/>
              <a:t>		FFT_2DGreenFcn2.ipynb</a:t>
            </a:r>
          </a:p>
          <a:p>
            <a:r>
              <a:rPr lang="en-US" sz="2400" dirty="0"/>
              <a:t>Oct 26 and 31</a:t>
            </a:r>
          </a:p>
          <a:p>
            <a:r>
              <a:rPr lang="en-US" sz="2400" dirty="0"/>
              <a:t>		FFT_1DRandomField.ipynb</a:t>
            </a:r>
          </a:p>
          <a:p>
            <a:r>
              <a:rPr lang="en-US" sz="2400" dirty="0"/>
              <a:t>		FFT_2DRandomField.ipynb      </a:t>
            </a:r>
          </a:p>
          <a:p>
            <a:r>
              <a:rPr lang="en-US" sz="2400" dirty="0"/>
              <a:t>Nov 2</a:t>
            </a:r>
          </a:p>
          <a:p>
            <a:r>
              <a:rPr lang="en-US" sz="2400" dirty="0"/>
              <a:t>        	</a:t>
            </a:r>
            <a:r>
              <a:rPr lang="en-US" sz="2400" dirty="0" err="1"/>
              <a:t>FFT_thermal.ipynb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139042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870154" y="658311"/>
            <a:ext cx="102550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Nov 9 and 14</a:t>
            </a:r>
          </a:p>
          <a:p>
            <a:r>
              <a:rPr lang="en-US" sz="2400" dirty="0"/>
              <a:t>	Mode Summation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MS_OrganPipe.ipynb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MS_Membrane.ipynb</a:t>
            </a:r>
            <a:endParaRPr lang="en-US" sz="2400" dirty="0"/>
          </a:p>
          <a:p>
            <a:r>
              <a:rPr lang="en-US" sz="2400" dirty="0"/>
              <a:t>Nov 16, 21 and 23</a:t>
            </a:r>
          </a:p>
          <a:p>
            <a:r>
              <a:rPr lang="en-US" sz="2400" dirty="0"/>
              <a:t>	Finite </a:t>
            </a:r>
            <a:r>
              <a:rPr lang="en-US" sz="2400" dirty="0" err="1"/>
              <a:t>Differnce</a:t>
            </a:r>
            <a:r>
              <a:rPr lang="en-US" sz="2400" dirty="0"/>
              <a:t> Method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FDpoisson.ipynb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FDlaplace.ipynb</a:t>
            </a:r>
            <a:r>
              <a:rPr lang="en-US" sz="2400" dirty="0"/>
              <a:t>  </a:t>
            </a:r>
          </a:p>
          <a:p>
            <a:r>
              <a:rPr lang="en-US" sz="2400" dirty="0"/>
              <a:t>Nov 28 and 30   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FDdiffusion.ipynb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FDconvection.ipynb</a:t>
            </a:r>
            <a:endParaRPr lang="en-US" sz="2400" dirty="0"/>
          </a:p>
          <a:p>
            <a:r>
              <a:rPr lang="en-US" sz="2400" dirty="0"/>
              <a:t>Dec 5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FDfluiddynamics.ipynb</a:t>
            </a:r>
            <a:endParaRPr lang="en-US" sz="2400" dirty="0"/>
          </a:p>
          <a:p>
            <a:r>
              <a:rPr lang="en-US" sz="2400" dirty="0"/>
              <a:t>Dec 7 and 12</a:t>
            </a:r>
          </a:p>
          <a:p>
            <a:r>
              <a:rPr lang="en-US" sz="2400" dirty="0"/>
              <a:t>		Class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880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6E02D6-A7C6-72F6-B91C-FD0893124C9D}"/>
              </a:ext>
            </a:extLst>
          </p:cNvPr>
          <p:cNvSpPr txBox="1"/>
          <p:nvPr/>
        </p:nvSpPr>
        <p:spPr>
          <a:xfrm>
            <a:off x="6275438" y="1386348"/>
            <a:ext cx="55681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Bill Menke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PhD, Geophysics, Columbia 1982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Instructor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menke@ldeo.columbia.edu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765A5-6430-8A83-952F-1E11A20B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1" t="15340" r="35481" b="11541"/>
          <a:stretch/>
        </p:blipFill>
        <p:spPr>
          <a:xfrm>
            <a:off x="894736" y="168273"/>
            <a:ext cx="4807974" cy="65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870154" y="658311"/>
            <a:ext cx="102550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Nov 9 and 14</a:t>
            </a:r>
          </a:p>
          <a:p>
            <a:r>
              <a:rPr lang="en-US" sz="2400" dirty="0"/>
              <a:t>	Mode Summation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MS_OrganPipe.ipynb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MS_Membrane.ipynb</a:t>
            </a:r>
            <a:endParaRPr lang="en-US" sz="2400" dirty="0"/>
          </a:p>
          <a:p>
            <a:r>
              <a:rPr lang="en-US" sz="2400" dirty="0"/>
              <a:t>Nov 16, 21 and 23</a:t>
            </a:r>
          </a:p>
          <a:p>
            <a:r>
              <a:rPr lang="en-US" sz="2400" dirty="0"/>
              <a:t>	Finite </a:t>
            </a:r>
            <a:r>
              <a:rPr lang="en-US" sz="2400" dirty="0" err="1"/>
              <a:t>Differnce</a:t>
            </a:r>
            <a:r>
              <a:rPr lang="en-US" sz="2400" dirty="0"/>
              <a:t> Method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FDpoisson.ipynb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FDlaplace.ipynb</a:t>
            </a:r>
            <a:r>
              <a:rPr lang="en-US" sz="2400" dirty="0"/>
              <a:t>  </a:t>
            </a:r>
          </a:p>
          <a:p>
            <a:r>
              <a:rPr lang="en-US" sz="2400" dirty="0"/>
              <a:t>Nov 28 and 30   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FDdiffusion.ipynb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FDconvection.ipynb</a:t>
            </a:r>
            <a:endParaRPr lang="en-US" sz="2400" dirty="0"/>
          </a:p>
          <a:p>
            <a:r>
              <a:rPr lang="en-US" sz="2400" dirty="0"/>
              <a:t>Dec 5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Fdfluiddynamcis</a:t>
            </a:r>
            <a:r>
              <a:rPr lang="en-US" sz="2400" dirty="0"/>
              <a:t>. .</a:t>
            </a:r>
            <a:r>
              <a:rPr lang="en-US" sz="2400" dirty="0" err="1"/>
              <a:t>ipynb</a:t>
            </a:r>
            <a:endParaRPr lang="en-US" sz="2400" dirty="0"/>
          </a:p>
          <a:p>
            <a:r>
              <a:rPr lang="en-US" sz="2400" dirty="0"/>
              <a:t>Dec 7 and 12</a:t>
            </a:r>
          </a:p>
          <a:p>
            <a:r>
              <a:rPr lang="en-US" sz="2400" dirty="0"/>
              <a:t>		Class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E0050-820C-2022-2D1C-8F0350357D96}"/>
              </a:ext>
            </a:extLst>
          </p:cNvPr>
          <p:cNvSpPr txBox="1"/>
          <p:nvPr/>
        </p:nvSpPr>
        <p:spPr>
          <a:xfrm>
            <a:off x="6740014" y="4055916"/>
            <a:ext cx="50685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Whether we actually get through this material with depend on the pace you find acceptable. </a:t>
            </a:r>
          </a:p>
        </p:txBody>
      </p:sp>
    </p:spTree>
    <p:extLst>
      <p:ext uri="{BB962C8B-B14F-4D97-AF65-F5344CB8AC3E}">
        <p14:creationId xmlns:p14="http://schemas.microsoft.com/office/powerpoint/2010/main" val="299715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B1A210-4ADE-EC55-0486-130116ABA166}"/>
              </a:ext>
            </a:extLst>
          </p:cNvPr>
          <p:cNvSpPr txBox="1"/>
          <p:nvPr/>
        </p:nvSpPr>
        <p:spPr>
          <a:xfrm>
            <a:off x="870154" y="658311"/>
            <a:ext cx="102550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Nov 9 and 14</a:t>
            </a:r>
          </a:p>
          <a:p>
            <a:r>
              <a:rPr lang="en-US" sz="2400" dirty="0"/>
              <a:t>	Mode Summation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MS_OrganPipe.ipynb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MS_Membrane.ipynb</a:t>
            </a:r>
            <a:endParaRPr lang="en-US" sz="2400" dirty="0"/>
          </a:p>
          <a:p>
            <a:r>
              <a:rPr lang="en-US" sz="2400" dirty="0"/>
              <a:t>Nov 16, 21 and 23</a:t>
            </a:r>
          </a:p>
          <a:p>
            <a:r>
              <a:rPr lang="en-US" sz="2400" dirty="0"/>
              <a:t>	Finite </a:t>
            </a:r>
            <a:r>
              <a:rPr lang="en-US" sz="2400" dirty="0" err="1"/>
              <a:t>Differnce</a:t>
            </a:r>
            <a:r>
              <a:rPr lang="en-US" sz="2400" dirty="0"/>
              <a:t> Method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FDpoisson.ipynb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FDlaplace.ipynb</a:t>
            </a:r>
            <a:r>
              <a:rPr lang="en-US" sz="2400" dirty="0"/>
              <a:t>  </a:t>
            </a:r>
          </a:p>
          <a:p>
            <a:r>
              <a:rPr lang="en-US" sz="2400" dirty="0"/>
              <a:t>Nov 28 and 30   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FDdiffusion.ipynb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dirty="0" err="1"/>
              <a:t>FDconvection.ipynb</a:t>
            </a:r>
            <a:endParaRPr lang="en-US" sz="2400" dirty="0"/>
          </a:p>
          <a:p>
            <a:r>
              <a:rPr lang="en-US" sz="2400" dirty="0"/>
              <a:t>Dec 5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Fdfluiddynamcis</a:t>
            </a:r>
            <a:r>
              <a:rPr lang="en-US" sz="2400" dirty="0"/>
              <a:t>. .</a:t>
            </a:r>
            <a:r>
              <a:rPr lang="en-US" sz="2400" dirty="0" err="1"/>
              <a:t>ipynb</a:t>
            </a:r>
            <a:endParaRPr lang="en-US" sz="2400" dirty="0"/>
          </a:p>
          <a:p>
            <a:r>
              <a:rPr lang="en-US" sz="2400" dirty="0"/>
              <a:t>Dec 7 and 12</a:t>
            </a:r>
          </a:p>
          <a:p>
            <a:r>
              <a:rPr lang="en-US" sz="2400" dirty="0"/>
              <a:t>		Class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94359-48BF-E757-8C22-D84B32095670}"/>
              </a:ext>
            </a:extLst>
          </p:cNvPr>
          <p:cNvSpPr txBox="1"/>
          <p:nvPr/>
        </p:nvSpPr>
        <p:spPr>
          <a:xfrm>
            <a:off x="2782528" y="4937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Syllabus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E0050-820C-2022-2D1C-8F0350357D96}"/>
              </a:ext>
            </a:extLst>
          </p:cNvPr>
          <p:cNvSpPr txBox="1"/>
          <p:nvPr/>
        </p:nvSpPr>
        <p:spPr>
          <a:xfrm>
            <a:off x="6730181" y="3962183"/>
            <a:ext cx="5068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don’t have any problem with getting through less in order for you to learn new material more thoroughly</a:t>
            </a:r>
          </a:p>
        </p:txBody>
      </p:sp>
    </p:spTree>
    <p:extLst>
      <p:ext uri="{BB962C8B-B14F-4D97-AF65-F5344CB8AC3E}">
        <p14:creationId xmlns:p14="http://schemas.microsoft.com/office/powerpoint/2010/main" val="415716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Class Organization</a:t>
            </a:r>
          </a:p>
          <a:p>
            <a:endParaRPr lang="en-US" sz="2400" dirty="0"/>
          </a:p>
          <a:p>
            <a:r>
              <a:rPr lang="en-US" sz="2400" dirty="0"/>
              <a:t>Short lecture by me describing phenomenon and methodology</a:t>
            </a:r>
          </a:p>
          <a:p>
            <a:endParaRPr lang="en-US" sz="2400" dirty="0"/>
          </a:p>
          <a:p>
            <a:r>
              <a:rPr lang="en-US" sz="2400" dirty="0"/>
              <a:t>Everyone runs and discusses exemplary code</a:t>
            </a:r>
          </a:p>
          <a:p>
            <a:endParaRPr lang="en-US" sz="2400" dirty="0"/>
          </a:p>
          <a:p>
            <a:r>
              <a:rPr lang="en-US" sz="2400" dirty="0"/>
              <a:t>In class small group assignments  (typically follow up idea by modifying code)</a:t>
            </a:r>
          </a:p>
          <a:p>
            <a:endParaRPr lang="en-US" sz="2400" dirty="0"/>
          </a:p>
          <a:p>
            <a:r>
              <a:rPr lang="en-US" sz="2400" dirty="0"/>
              <a:t>group presentations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109502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127819" y="487025"/>
            <a:ext cx="1109570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Homework</a:t>
            </a:r>
          </a:p>
          <a:p>
            <a:endParaRPr lang="en-US" sz="2400" dirty="0"/>
          </a:p>
          <a:p>
            <a:r>
              <a:rPr lang="en-US" sz="2400" dirty="0"/>
              <a:t>Write up of in-class assignments</a:t>
            </a:r>
          </a:p>
          <a:p>
            <a:endParaRPr lang="en-US" sz="2400" dirty="0"/>
          </a:p>
          <a:p>
            <a:r>
              <a:rPr lang="en-US" sz="2400" dirty="0"/>
              <a:t>	Read my policies at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2"/>
              </a:rPr>
              <a:t>https://www.ldeo.columbia.edu/users/menke/gradingpolicy.html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Collaborations of &lt;= 3 people OK if acknowledged</a:t>
            </a:r>
          </a:p>
          <a:p>
            <a:r>
              <a:rPr lang="en-US" sz="2400" dirty="0"/>
              <a:t>	You are expected to make &gt;= 1/3 contribution</a:t>
            </a:r>
          </a:p>
          <a:p>
            <a:r>
              <a:rPr lang="en-US" sz="2400" dirty="0"/>
              <a:t>	Copying disallowed</a:t>
            </a:r>
          </a:p>
          <a:p>
            <a:r>
              <a:rPr lang="en-US" sz="2400" dirty="0"/>
              <a:t>	All write-ups must be in your own (individual) words</a:t>
            </a:r>
          </a:p>
          <a:p>
            <a:endParaRPr lang="en-US" sz="2400" dirty="0"/>
          </a:p>
          <a:p>
            <a:r>
              <a:rPr lang="en-US" sz="2400" dirty="0"/>
              <a:t>	Due Fridays at 11:59 PM summarizing in-class presentations of </a:t>
            </a:r>
            <a:r>
              <a:rPr lang="en-US" sz="2400" b="1" dirty="0"/>
              <a:t>previous week</a:t>
            </a:r>
          </a:p>
          <a:p>
            <a:endParaRPr lang="en-US" sz="2400" dirty="0"/>
          </a:p>
          <a:p>
            <a:r>
              <a:rPr lang="en-US" sz="2400" dirty="0"/>
              <a:t>	Graded only acceptable / unacceptable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163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Term Project</a:t>
            </a:r>
          </a:p>
          <a:p>
            <a:endParaRPr lang="en-US" sz="2400" dirty="0"/>
          </a:p>
          <a:p>
            <a:r>
              <a:rPr lang="en-US" sz="2400" dirty="0"/>
              <a:t>Individualized</a:t>
            </a:r>
          </a:p>
          <a:p>
            <a:endParaRPr lang="en-US" sz="2400" dirty="0"/>
          </a:p>
          <a:p>
            <a:r>
              <a:rPr lang="en-US" sz="2400" dirty="0"/>
              <a:t>Fairly substantial analysis of a phenomenon different from but of similar complexity to those we cover in class</a:t>
            </a:r>
          </a:p>
          <a:p>
            <a:endParaRPr lang="en-US" sz="2400" dirty="0"/>
          </a:p>
          <a:p>
            <a:r>
              <a:rPr lang="en-US" sz="2400" dirty="0"/>
              <a:t>Project idea due mid-November and must be approved by me.</a:t>
            </a:r>
          </a:p>
          <a:p>
            <a:endParaRPr lang="en-US" sz="2400" dirty="0"/>
          </a:p>
          <a:p>
            <a:r>
              <a:rPr lang="en-US" sz="2400" dirty="0"/>
              <a:t>Presented in class at the end of the term</a:t>
            </a:r>
          </a:p>
          <a:p>
            <a:endParaRPr lang="en-US" sz="2400" dirty="0"/>
          </a:p>
          <a:p>
            <a:r>
              <a:rPr lang="en-US" sz="2400" dirty="0"/>
              <a:t>Graded according to rubric that will be provided beforehand</a:t>
            </a:r>
          </a:p>
          <a:p>
            <a:endParaRPr lang="en-US" sz="2400" dirty="0"/>
          </a:p>
          <a:p>
            <a:r>
              <a:rPr lang="en-US" sz="2400" dirty="0"/>
              <a:t>Term Paper </a:t>
            </a:r>
            <a:r>
              <a:rPr lang="en-US" sz="2400" dirty="0" err="1"/>
              <a:t>verssion</a:t>
            </a:r>
            <a:r>
              <a:rPr lang="en-US" sz="2400" dirty="0"/>
              <a:t> last day of finals week at 11:59 PM.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953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D4E2A-4C4A-F41F-322E-3895B96E9C2A}"/>
              </a:ext>
            </a:extLst>
          </p:cNvPr>
          <p:cNvSpPr txBox="1"/>
          <p:nvPr/>
        </p:nvSpPr>
        <p:spPr>
          <a:xfrm>
            <a:off x="870154" y="658311"/>
            <a:ext cx="102550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Grading</a:t>
            </a:r>
          </a:p>
          <a:p>
            <a:endParaRPr lang="en-US" sz="2400" dirty="0"/>
          </a:p>
          <a:p>
            <a:r>
              <a:rPr lang="en-US" sz="2400" dirty="0"/>
              <a:t>Class Participation (including acceptable write-ups):  50%</a:t>
            </a:r>
          </a:p>
          <a:p>
            <a:endParaRPr lang="en-US" sz="2400" dirty="0"/>
          </a:p>
          <a:p>
            <a:r>
              <a:rPr lang="en-US" sz="2400" dirty="0"/>
              <a:t>Term Project: 50%</a:t>
            </a:r>
          </a:p>
          <a:p>
            <a:endParaRPr lang="en-US" sz="2400" dirty="0"/>
          </a:p>
          <a:p>
            <a:r>
              <a:rPr lang="en-US" sz="2400" dirty="0"/>
              <a:t>(No midterm, no final)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73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B8CBB-BA7F-638B-3AB3-99B674688D81}"/>
              </a:ext>
            </a:extLst>
          </p:cNvPr>
          <p:cNvSpPr txBox="1"/>
          <p:nvPr/>
        </p:nvSpPr>
        <p:spPr>
          <a:xfrm>
            <a:off x="860322" y="2644170"/>
            <a:ext cx="10255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Questions?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61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B8CBB-BA7F-638B-3AB3-99B674688D81}"/>
              </a:ext>
            </a:extLst>
          </p:cNvPr>
          <p:cNvSpPr txBox="1"/>
          <p:nvPr/>
        </p:nvSpPr>
        <p:spPr>
          <a:xfrm>
            <a:off x="1056968" y="677719"/>
            <a:ext cx="10255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Installation of Python &amp; etc.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327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76747" y="1117577"/>
            <a:ext cx="9684775" cy="223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ownload Python from Python webpage: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https://www.python.org/downloads/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4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76747" y="1117577"/>
            <a:ext cx="9684775" cy="223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ownload Anaconda from Anaconda webpage: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https://www.anaconda.com/products/individual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2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6E02D6-A7C6-72F6-B91C-FD0893124C9D}"/>
              </a:ext>
            </a:extLst>
          </p:cNvPr>
          <p:cNvSpPr txBox="1"/>
          <p:nvPr/>
        </p:nvSpPr>
        <p:spPr>
          <a:xfrm>
            <a:off x="6580238" y="1288026"/>
            <a:ext cx="55681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Emily Glazer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BA, Physics, UC Berkeley, 2019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Teaching Assistant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ecg2191@columbia.edu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26E81-F97B-4330-15A8-E761030E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5" y="358263"/>
            <a:ext cx="5865556" cy="58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4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1042219" y="498145"/>
            <a:ext cx="9684775" cy="6599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Bring up the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Anacona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Powershell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window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see if your installation contains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 by typing the command: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it can’t find this command, then install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 by typing the command: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install -c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-forge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jupyterlab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2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659764" y="483898"/>
            <a:ext cx="9684775" cy="557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 various packages by typing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into the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Anacona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Powershell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window the commands: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numpy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scipy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</a:t>
            </a: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matplotlib</a:t>
            </a: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ipython</a:t>
            </a: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install -c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conda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-forge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ffmpeg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3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96412" y="557139"/>
            <a:ext cx="9684775" cy="607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class folder at a location you can remember and with a path name that fairly easy to type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Mine’s called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CES23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 copy all the class files from the C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anvas Code directory into it.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C3094-4EC0-0810-CB78-C9248DB60701}"/>
              </a:ext>
            </a:extLst>
          </p:cNvPr>
          <p:cNvSpPr txBox="1"/>
          <p:nvPr/>
        </p:nvSpPr>
        <p:spPr>
          <a:xfrm>
            <a:off x="727587" y="159419"/>
            <a:ext cx="10933472" cy="653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up a browser like Chrome or Firefox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up an Anaconda PowerShell Prompt window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Change to your class directory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C:\bill\CES23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launch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jupyter</a:t>
            </a:r>
            <a:r>
              <a:rPr lang="en-US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Juyter</a:t>
            </a:r>
            <a:r>
              <a:rPr lang="en-US" sz="2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 window should appear in your browser</a:t>
            </a:r>
            <a:endParaRPr lang="en-US" sz="28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21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After installing Python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Break into two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Group 1:  little or no familiarity with coding</a:t>
            </a:r>
          </a:p>
          <a:p>
            <a:pPr marL="0" indent="0">
              <a:buNone/>
            </a:pPr>
            <a:r>
              <a:rPr lang="en-US" dirty="0"/>
              <a:t>		Bill leads tutorial on getting started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- Group 2:  work through topics which your less familiar with in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MenkeOnPython.ipynb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and especially matrix arithmetic (with Emily’s assistance)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30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Goal </a:t>
            </a:r>
          </a:p>
          <a:p>
            <a:pPr algn="ctr"/>
            <a:endParaRPr lang="en-US" sz="4000" dirty="0"/>
          </a:p>
          <a:p>
            <a:r>
              <a:rPr lang="en-US" sz="4000" i="1" dirty="0"/>
              <a:t>For you to become experienced in applying Python-based computational methods to Earth Science phenomena, and especially in using models of dynamic phenomena to understand how the world works.</a:t>
            </a:r>
          </a:p>
        </p:txBody>
      </p:sp>
    </p:spTree>
    <p:extLst>
      <p:ext uri="{BB962C8B-B14F-4D97-AF65-F5344CB8AC3E}">
        <p14:creationId xmlns:p14="http://schemas.microsoft.com/office/powerpoint/2010/main" val="353380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37188" y="2896899"/>
            <a:ext cx="10028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Why Modeling?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48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the humanistic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One of the great intellectual achievements of the modern era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some aspects of the future can be</a:t>
            </a:r>
          </a:p>
          <a:p>
            <a:pPr algn="ctr"/>
            <a:r>
              <a:rPr lang="en-US" sz="4000" i="1" dirty="0"/>
              <a:t>accurately predicted</a:t>
            </a:r>
          </a:p>
        </p:txBody>
      </p:sp>
    </p:spTree>
    <p:extLst>
      <p:ext uri="{BB962C8B-B14F-4D97-AF65-F5344CB8AC3E}">
        <p14:creationId xmlns:p14="http://schemas.microsoft.com/office/powerpoint/2010/main" val="21657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a scientist’s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a key tool in testing the</a:t>
            </a:r>
          </a:p>
          <a:p>
            <a:pPr algn="ctr"/>
            <a:r>
              <a:rPr lang="en-US" sz="4000" i="1" dirty="0"/>
              <a:t>correctness of scientific explanations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and more broadly in understanding how</a:t>
            </a:r>
          </a:p>
          <a:p>
            <a:pPr algn="ctr"/>
            <a:r>
              <a:rPr lang="en-US" sz="4000" i="1" dirty="0"/>
              <a:t>specific phenomena behave</a:t>
            </a:r>
          </a:p>
        </p:txBody>
      </p:sp>
    </p:spTree>
    <p:extLst>
      <p:ext uri="{BB962C8B-B14F-4D97-AF65-F5344CB8AC3E}">
        <p14:creationId xmlns:p14="http://schemas.microsoft.com/office/powerpoint/2010/main" val="1934573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920BA-3508-C85D-3F95-52F28C36CC81}"/>
              </a:ext>
            </a:extLst>
          </p:cNvPr>
          <p:cNvSpPr txBox="1"/>
          <p:nvPr/>
        </p:nvSpPr>
        <p:spPr>
          <a:xfrm>
            <a:off x="1347020" y="674809"/>
            <a:ext cx="100289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from an environmentalist’s perspective ...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familiarity with the principles of modeling allows one assessing the credibility of</a:t>
            </a:r>
          </a:p>
          <a:p>
            <a:pPr algn="ctr"/>
            <a:endParaRPr lang="en-US" sz="4000" i="1" dirty="0"/>
          </a:p>
          <a:p>
            <a:pPr algn="ctr"/>
            <a:r>
              <a:rPr lang="en-US" sz="4000" i="1" dirty="0"/>
              <a:t>proposed solutions to environmental and climatological problems</a:t>
            </a:r>
          </a:p>
        </p:txBody>
      </p:sp>
    </p:spTree>
    <p:extLst>
      <p:ext uri="{BB962C8B-B14F-4D97-AF65-F5344CB8AC3E}">
        <p14:creationId xmlns:p14="http://schemas.microsoft.com/office/powerpoint/2010/main" val="398045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CD3C51-3625-E683-99AE-8A9667A6F633}"/>
              </a:ext>
            </a:extLst>
          </p:cNvPr>
          <p:cNvSpPr txBox="1"/>
          <p:nvPr/>
        </p:nvSpPr>
        <p:spPr>
          <a:xfrm>
            <a:off x="1066799" y="357247"/>
            <a:ext cx="379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Phenomenon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A50528-577C-15B1-3746-55D34B9A77CB}"/>
              </a:ext>
            </a:extLst>
          </p:cNvPr>
          <p:cNvSpPr txBox="1"/>
          <p:nvPr/>
        </p:nvSpPr>
        <p:spPr>
          <a:xfrm>
            <a:off x="8137736" y="357247"/>
            <a:ext cx="36330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9574F-705A-0EBD-B074-918FFF99EA12}"/>
              </a:ext>
            </a:extLst>
          </p:cNvPr>
          <p:cNvSpPr txBox="1"/>
          <p:nvPr/>
        </p:nvSpPr>
        <p:spPr>
          <a:xfrm>
            <a:off x="1066798" y="2137903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5982-F66E-9EDA-3DB6-E1D4A09120E6}"/>
              </a:ext>
            </a:extLst>
          </p:cNvPr>
          <p:cNvSpPr txBox="1"/>
          <p:nvPr/>
        </p:nvSpPr>
        <p:spPr>
          <a:xfrm>
            <a:off x="925390" y="3738260"/>
            <a:ext cx="986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Visualization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E9443-70CF-6ECF-B817-394024CCC782}"/>
              </a:ext>
            </a:extLst>
          </p:cNvPr>
          <p:cNvSpPr txBox="1"/>
          <p:nvPr/>
        </p:nvSpPr>
        <p:spPr>
          <a:xfrm>
            <a:off x="3594848" y="5660938"/>
            <a:ext cx="45228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Interpretation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33A33-7B6B-59A8-368C-6118D085B70E}"/>
              </a:ext>
            </a:extLst>
          </p:cNvPr>
          <p:cNvCxnSpPr/>
          <p:nvPr/>
        </p:nvCxnSpPr>
        <p:spPr>
          <a:xfrm>
            <a:off x="3441843" y="1139386"/>
            <a:ext cx="162331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BDF0B1-2921-FFC6-7333-174F70876F4D}"/>
              </a:ext>
            </a:extLst>
          </p:cNvPr>
          <p:cNvCxnSpPr>
            <a:cxnSpLocks/>
          </p:cNvCxnSpPr>
          <p:nvPr/>
        </p:nvCxnSpPr>
        <p:spPr>
          <a:xfrm flipH="1">
            <a:off x="6729573" y="1139386"/>
            <a:ext cx="1921267" cy="998517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D4722B-C243-E9D9-3F49-D2032536B6A3}"/>
              </a:ext>
            </a:extLst>
          </p:cNvPr>
          <p:cNvCxnSpPr>
            <a:cxnSpLocks/>
          </p:cNvCxnSpPr>
          <p:nvPr/>
        </p:nvCxnSpPr>
        <p:spPr>
          <a:xfrm>
            <a:off x="5856270" y="2845789"/>
            <a:ext cx="0" cy="86084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2EDBB6-54FA-CBFA-AFA4-142E5C9C8C2E}"/>
              </a:ext>
            </a:extLst>
          </p:cNvPr>
          <p:cNvCxnSpPr>
            <a:cxnSpLocks/>
          </p:cNvCxnSpPr>
          <p:nvPr/>
        </p:nvCxnSpPr>
        <p:spPr>
          <a:xfrm>
            <a:off x="5822023" y="4588686"/>
            <a:ext cx="0" cy="89809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4741</TotalTime>
  <Words>1145</Words>
  <Application>Microsoft Office PowerPoint</Application>
  <PresentationFormat>Widescreen</PresentationFormat>
  <Paragraphs>290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installing Python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AU</cp:lastModifiedBy>
  <cp:revision>39</cp:revision>
  <dcterms:created xsi:type="dcterms:W3CDTF">2023-08-22T12:43:28Z</dcterms:created>
  <dcterms:modified xsi:type="dcterms:W3CDTF">2023-12-05T21:36:42Z</dcterms:modified>
</cp:coreProperties>
</file>