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8" r:id="rId22"/>
    <p:sldId id="316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6787D-A271-4165-9E3E-59506BADF5FF}">
          <p14:sldIdLst>
            <p14:sldId id="256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8"/>
            <p14:sldId id="316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</p14:sldIdLst>
        </p14:section>
        <p14:section name="Untitled Section" id="{40CA3CE0-2DC8-4FF9-969D-EFC5F52363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6" autoAdjust="0"/>
    <p:restoredTop sz="93052" autoAdjust="0"/>
  </p:normalViewPr>
  <p:slideViewPr>
    <p:cSldViewPr snapToGrid="0">
      <p:cViewPr varScale="1">
        <p:scale>
          <a:sx n="61" d="100"/>
          <a:sy n="61" d="100"/>
        </p:scale>
        <p:origin x="7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A1915-6970-4B6B-8352-A90B9308ABC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0729-9A43-4B77-8AC6-E45112F9B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4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20729-9A43-4B77-8AC6-E45112F9B6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5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03: Runge </a:t>
            </a:r>
            <a:r>
              <a:rPr lang="en-US" sz="2800" b="1" dirty="0" err="1"/>
              <a:t>Kutta</a:t>
            </a:r>
            <a:r>
              <a:rPr lang="en-US" sz="2800" b="1" dirty="0"/>
              <a:t> method illustrated by falling objects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2234" y="578891"/>
                <a:ext cx="4009431" cy="2558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putting it together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234" y="578891"/>
                <a:ext cx="4009431" cy="2558714"/>
              </a:xfrm>
              <a:prstGeom prst="rect">
                <a:avLst/>
              </a:prstGeom>
              <a:blipFill>
                <a:blip r:embed="rId2"/>
                <a:stretch>
                  <a:fillRect l="-5319" t="-4286" r="-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21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69215" y="372413"/>
                <a:ext cx="5103705" cy="6805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analytic solution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15" y="372413"/>
                <a:ext cx="5103705" cy="6805389"/>
              </a:xfrm>
              <a:prstGeom prst="rect">
                <a:avLst/>
              </a:prstGeom>
              <a:blipFill>
                <a:blip r:embed="rId2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88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3261" y="873859"/>
                <a:ext cx="4540410" cy="4954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initial conditions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61" y="873859"/>
                <a:ext cx="4540410" cy="4954433"/>
              </a:xfrm>
              <a:prstGeom prst="rect">
                <a:avLst/>
              </a:prstGeom>
              <a:blipFill>
                <a:blip r:embed="rId2"/>
                <a:stretch>
                  <a:fillRect t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07451" y="1616194"/>
                <a:ext cx="5082225" cy="3785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𝑔𝑧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451" y="1616194"/>
                <a:ext cx="5082225" cy="37857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66272" y="2954826"/>
                <a:ext cx="228017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272" y="2954826"/>
                <a:ext cx="228017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32425" y="4955177"/>
                <a:ext cx="205440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425" y="4955177"/>
                <a:ext cx="2054409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78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2341" y="156104"/>
                <a:ext cx="4119397" cy="1323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41" y="156104"/>
                <a:ext cx="4119397" cy="13235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292" t="34706" r="23333" b="10392"/>
          <a:stretch/>
        </p:blipFill>
        <p:spPr>
          <a:xfrm>
            <a:off x="2312039" y="1524000"/>
            <a:ext cx="72009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7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1838" y="372413"/>
            <a:ext cx="65784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reorganization of the equation</a:t>
            </a:r>
          </a:p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3502" y="2005818"/>
                <a:ext cx="3413178" cy="2558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02" y="2005818"/>
                <a:ext cx="3413178" cy="25587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66323" y="1527776"/>
                <a:ext cx="2115836" cy="1876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23" y="1527776"/>
                <a:ext cx="2115836" cy="1876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41903" y="3177672"/>
                <a:ext cx="2564676" cy="1876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903" y="3177672"/>
                <a:ext cx="2564676" cy="18766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40150" y="2044620"/>
                <a:ext cx="3314112" cy="1876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150" y="2044620"/>
                <a:ext cx="3314112" cy="1876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373220" y="1814593"/>
            <a:ext cx="2733359" cy="3645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6693" y="1814593"/>
            <a:ext cx="3187666" cy="3645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578085" y="3177672"/>
            <a:ext cx="583096" cy="513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00010" y="1806608"/>
            <a:ext cx="3554252" cy="3645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392494" y="3177672"/>
            <a:ext cx="583096" cy="513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1838" y="372413"/>
            <a:ext cx="65784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reorganization of the equation</a:t>
            </a:r>
          </a:p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2264" y="1315748"/>
                <a:ext cx="3314112" cy="1876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64" y="1315748"/>
                <a:ext cx="3314112" cy="18766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322124" y="1806608"/>
            <a:ext cx="3554252" cy="3645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4608" y="3177672"/>
            <a:ext cx="583096" cy="513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38000" y="1868609"/>
            <a:ext cx="3554252" cy="3645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62264" y="3029540"/>
                <a:ext cx="329109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64" y="3029540"/>
                <a:ext cx="3291094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59474" y="3802015"/>
                <a:ext cx="336573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74" y="3802015"/>
                <a:ext cx="336573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5211829" y="3029540"/>
            <a:ext cx="1997354" cy="513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62079" y="1560962"/>
                <a:ext cx="3237746" cy="1876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079" y="1560962"/>
                <a:ext cx="3237746" cy="1876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14749" y="3383610"/>
                <a:ext cx="34262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749" y="3383610"/>
                <a:ext cx="3426259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60724" y="3557389"/>
                <a:ext cx="1932517" cy="1628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with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724" y="3557389"/>
                <a:ext cx="1932517" cy="1628138"/>
              </a:xfrm>
              <a:prstGeom prst="rect">
                <a:avLst/>
              </a:prstGeom>
              <a:blipFill>
                <a:blip r:embed="rId7"/>
                <a:stretch>
                  <a:fillRect t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28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9393" y="372413"/>
            <a:ext cx="3363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Euler’s Method</a:t>
            </a:r>
          </a:p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435" y="757518"/>
                <a:ext cx="3237746" cy="1876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5" y="757518"/>
                <a:ext cx="3237746" cy="18766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85910" y="2634186"/>
                <a:ext cx="5966185" cy="1902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4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10" y="2634186"/>
                <a:ext cx="5966185" cy="1902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01718" y="4813372"/>
                <a:ext cx="722627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d>
                            <m:d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718" y="4813372"/>
                <a:ext cx="7226274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133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9393" y="372413"/>
            <a:ext cx="3363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Euler’s Method</a:t>
            </a:r>
          </a:p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7564" y="841580"/>
                <a:ext cx="34262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64" y="841580"/>
                <a:ext cx="3426259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8638" y="1931172"/>
                <a:ext cx="771185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38" y="1931172"/>
                <a:ext cx="7711855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9477" y="3020764"/>
                <a:ext cx="792479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7" y="3020764"/>
                <a:ext cx="7924798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0155" y="4110356"/>
                <a:ext cx="794409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55" y="4110356"/>
                <a:ext cx="7944098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5461" y="5581654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4767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955235" y="755374"/>
            <a:ext cx="6082748" cy="4267200"/>
          </a:xfrm>
          <a:custGeom>
            <a:avLst/>
            <a:gdLst>
              <a:gd name="connsiteX0" fmla="*/ 39756 w 6082748"/>
              <a:gd name="connsiteY0" fmla="*/ 0 h 4267200"/>
              <a:gd name="connsiteX1" fmla="*/ 0 w 6082748"/>
              <a:gd name="connsiteY1" fmla="*/ 4253948 h 4267200"/>
              <a:gd name="connsiteX2" fmla="*/ 6082748 w 6082748"/>
              <a:gd name="connsiteY2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2748" h="4267200">
                <a:moveTo>
                  <a:pt x="39756" y="0"/>
                </a:moveTo>
                <a:lnTo>
                  <a:pt x="0" y="4253948"/>
                </a:lnTo>
                <a:lnTo>
                  <a:pt x="6082748" y="426720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8475" y="4360854"/>
                <a:ext cx="17733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75" y="4360854"/>
                <a:ext cx="1773306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4297" y="4361743"/>
                <a:ext cx="244656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97" y="4361743"/>
                <a:ext cx="244656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79173" y="993942"/>
                <a:ext cx="60805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173" y="993942"/>
                <a:ext cx="60805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819215" y="3702633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30775" y="3392312"/>
                <a:ext cx="8327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75" y="3392312"/>
                <a:ext cx="83272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3013978" y="1280984"/>
            <a:ext cx="4823792" cy="2557669"/>
          </a:xfrm>
          <a:custGeom>
            <a:avLst/>
            <a:gdLst>
              <a:gd name="connsiteX0" fmla="*/ 0 w 4823792"/>
              <a:gd name="connsiteY0" fmla="*/ 2557669 h 2557669"/>
              <a:gd name="connsiteX1" fmla="*/ 1577009 w 4823792"/>
              <a:gd name="connsiteY1" fmla="*/ 1325217 h 2557669"/>
              <a:gd name="connsiteX2" fmla="*/ 4823792 w 4823792"/>
              <a:gd name="connsiteY2" fmla="*/ 0 h 25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3792" h="2557669">
                <a:moveTo>
                  <a:pt x="0" y="2557669"/>
                </a:moveTo>
                <a:cubicBezTo>
                  <a:pt x="386522" y="2154582"/>
                  <a:pt x="773044" y="1751495"/>
                  <a:pt x="1577009" y="1325217"/>
                </a:cubicBezTo>
                <a:cubicBezTo>
                  <a:pt x="2380974" y="898939"/>
                  <a:pt x="3602383" y="449469"/>
                  <a:pt x="482379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491409" y="3220278"/>
            <a:ext cx="1179443" cy="1033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098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955235" y="755374"/>
            <a:ext cx="6082748" cy="4267200"/>
          </a:xfrm>
          <a:custGeom>
            <a:avLst/>
            <a:gdLst>
              <a:gd name="connsiteX0" fmla="*/ 39756 w 6082748"/>
              <a:gd name="connsiteY0" fmla="*/ 0 h 4267200"/>
              <a:gd name="connsiteX1" fmla="*/ 0 w 6082748"/>
              <a:gd name="connsiteY1" fmla="*/ 4253948 h 4267200"/>
              <a:gd name="connsiteX2" fmla="*/ 6082748 w 6082748"/>
              <a:gd name="connsiteY2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2748" h="4267200">
                <a:moveTo>
                  <a:pt x="39756" y="0"/>
                </a:moveTo>
                <a:lnTo>
                  <a:pt x="0" y="4253948"/>
                </a:lnTo>
                <a:lnTo>
                  <a:pt x="6082748" y="426720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8475" y="4360854"/>
                <a:ext cx="17733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75" y="4360854"/>
                <a:ext cx="1773306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4297" y="4361743"/>
                <a:ext cx="244656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97" y="4361743"/>
                <a:ext cx="244656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0270" y="612932"/>
                <a:ext cx="60805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70" y="612932"/>
                <a:ext cx="60805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819215" y="3702633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1388" y="2789003"/>
                <a:ext cx="83272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388" y="2789003"/>
                <a:ext cx="832728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3013978" y="1280984"/>
            <a:ext cx="4823792" cy="2557669"/>
          </a:xfrm>
          <a:custGeom>
            <a:avLst/>
            <a:gdLst>
              <a:gd name="connsiteX0" fmla="*/ 0 w 4823792"/>
              <a:gd name="connsiteY0" fmla="*/ 2557669 h 2557669"/>
              <a:gd name="connsiteX1" fmla="*/ 1577009 w 4823792"/>
              <a:gd name="connsiteY1" fmla="*/ 1325217 h 2557669"/>
              <a:gd name="connsiteX2" fmla="*/ 4823792 w 4823792"/>
              <a:gd name="connsiteY2" fmla="*/ 0 h 25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3792" h="2557669">
                <a:moveTo>
                  <a:pt x="0" y="2557669"/>
                </a:moveTo>
                <a:cubicBezTo>
                  <a:pt x="386522" y="2154582"/>
                  <a:pt x="773044" y="1751495"/>
                  <a:pt x="1577009" y="1325217"/>
                </a:cubicBezTo>
                <a:cubicBezTo>
                  <a:pt x="2380974" y="898939"/>
                  <a:pt x="3602383" y="449469"/>
                  <a:pt x="482379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37183" y="3170828"/>
            <a:ext cx="1104949" cy="950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632613" y="3016248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7592" y="1896839"/>
                <a:ext cx="82086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92" y="1896839"/>
                <a:ext cx="820866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3753760" y="3395476"/>
            <a:ext cx="22299" cy="1522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66746" y="3646955"/>
                <a:ext cx="82073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46" y="3646955"/>
                <a:ext cx="820738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14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Dynamics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dirty="0"/>
              <a:t>study of forces and their effects on motion </a:t>
            </a:r>
          </a:p>
        </p:txBody>
      </p:sp>
    </p:spTree>
    <p:extLst>
      <p:ext uri="{BB962C8B-B14F-4D97-AF65-F5344CB8AC3E}">
        <p14:creationId xmlns:p14="http://schemas.microsoft.com/office/powerpoint/2010/main" val="27101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955235" y="755374"/>
            <a:ext cx="6082748" cy="4267200"/>
          </a:xfrm>
          <a:custGeom>
            <a:avLst/>
            <a:gdLst>
              <a:gd name="connsiteX0" fmla="*/ 39756 w 6082748"/>
              <a:gd name="connsiteY0" fmla="*/ 0 h 4267200"/>
              <a:gd name="connsiteX1" fmla="*/ 0 w 6082748"/>
              <a:gd name="connsiteY1" fmla="*/ 4253948 h 4267200"/>
              <a:gd name="connsiteX2" fmla="*/ 6082748 w 6082748"/>
              <a:gd name="connsiteY2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2748" h="4267200">
                <a:moveTo>
                  <a:pt x="39756" y="0"/>
                </a:moveTo>
                <a:lnTo>
                  <a:pt x="0" y="4253948"/>
                </a:lnTo>
                <a:lnTo>
                  <a:pt x="6082748" y="426720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8475" y="4360854"/>
                <a:ext cx="17733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75" y="4360854"/>
                <a:ext cx="1773306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4297" y="4361743"/>
                <a:ext cx="244656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97" y="4361743"/>
                <a:ext cx="244656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47183" y="813232"/>
                <a:ext cx="6080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183" y="813232"/>
                <a:ext cx="60805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819215" y="3702633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28263" y="3348690"/>
                <a:ext cx="8327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3" y="3348690"/>
                <a:ext cx="83272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3013978" y="1280984"/>
            <a:ext cx="4823792" cy="2557669"/>
          </a:xfrm>
          <a:custGeom>
            <a:avLst/>
            <a:gdLst>
              <a:gd name="connsiteX0" fmla="*/ 0 w 4823792"/>
              <a:gd name="connsiteY0" fmla="*/ 2557669 h 2557669"/>
              <a:gd name="connsiteX1" fmla="*/ 1577009 w 4823792"/>
              <a:gd name="connsiteY1" fmla="*/ 1325217 h 2557669"/>
              <a:gd name="connsiteX2" fmla="*/ 4823792 w 4823792"/>
              <a:gd name="connsiteY2" fmla="*/ 0 h 25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3792" h="2557669">
                <a:moveTo>
                  <a:pt x="0" y="2557669"/>
                </a:moveTo>
                <a:cubicBezTo>
                  <a:pt x="386522" y="2154582"/>
                  <a:pt x="773044" y="1751495"/>
                  <a:pt x="1577009" y="1325217"/>
                </a:cubicBezTo>
                <a:cubicBezTo>
                  <a:pt x="2380974" y="898939"/>
                  <a:pt x="3602383" y="449469"/>
                  <a:pt x="482379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280888" y="2683572"/>
            <a:ext cx="1169569" cy="837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632613" y="3016248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7592" y="1896839"/>
                <a:ext cx="82086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92" y="1896839"/>
                <a:ext cx="820866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3753760" y="3395476"/>
            <a:ext cx="22299" cy="1522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66746" y="3646955"/>
                <a:ext cx="82073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46" y="3646955"/>
                <a:ext cx="820738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373180" y="2518712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549565" y="2941264"/>
            <a:ext cx="11629" cy="1911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49987" y="3680239"/>
                <a:ext cx="82073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987" y="3680239"/>
                <a:ext cx="820738" cy="1323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33201" y="1094735"/>
                <a:ext cx="83272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201" y="1094735"/>
                <a:ext cx="832728" cy="13234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463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66189" y="1232453"/>
            <a:ext cx="3710608" cy="4267200"/>
          </a:xfrm>
          <a:custGeom>
            <a:avLst/>
            <a:gdLst>
              <a:gd name="connsiteX0" fmla="*/ 39756 w 6082748"/>
              <a:gd name="connsiteY0" fmla="*/ 0 h 4267200"/>
              <a:gd name="connsiteX1" fmla="*/ 0 w 6082748"/>
              <a:gd name="connsiteY1" fmla="*/ 4253948 h 4267200"/>
              <a:gd name="connsiteX2" fmla="*/ 6082748 w 6082748"/>
              <a:gd name="connsiteY2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2748" h="4267200">
                <a:moveTo>
                  <a:pt x="39756" y="0"/>
                </a:moveTo>
                <a:lnTo>
                  <a:pt x="0" y="4253948"/>
                </a:lnTo>
                <a:lnTo>
                  <a:pt x="6082748" y="426720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17425" y="4825569"/>
                <a:ext cx="17733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425" y="4825569"/>
                <a:ext cx="1773306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05251" y="4838822"/>
                <a:ext cx="244656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51" y="4838822"/>
                <a:ext cx="244656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2480" y="2373918"/>
                <a:ext cx="9870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80" y="2373918"/>
                <a:ext cx="987001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30169" y="4179712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108" y="3266082"/>
                <a:ext cx="80919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08" y="3266082"/>
                <a:ext cx="809196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1224932" y="2433010"/>
            <a:ext cx="2803726" cy="1882722"/>
          </a:xfrm>
          <a:custGeom>
            <a:avLst/>
            <a:gdLst>
              <a:gd name="connsiteX0" fmla="*/ 0 w 4823792"/>
              <a:gd name="connsiteY0" fmla="*/ 2557669 h 2557669"/>
              <a:gd name="connsiteX1" fmla="*/ 1577009 w 4823792"/>
              <a:gd name="connsiteY1" fmla="*/ 1325217 h 2557669"/>
              <a:gd name="connsiteX2" fmla="*/ 4823792 w 4823792"/>
              <a:gd name="connsiteY2" fmla="*/ 0 h 25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3792" h="2557669">
                <a:moveTo>
                  <a:pt x="0" y="2557669"/>
                </a:moveTo>
                <a:cubicBezTo>
                  <a:pt x="386522" y="2154582"/>
                  <a:pt x="773044" y="1751495"/>
                  <a:pt x="1577009" y="1325217"/>
                </a:cubicBezTo>
                <a:cubicBezTo>
                  <a:pt x="2380974" y="898939"/>
                  <a:pt x="3602383" y="449469"/>
                  <a:pt x="482379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194355" y="2704162"/>
            <a:ext cx="1859090" cy="1634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944423" y="3366053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01462" y="245422"/>
            <a:ext cx="6402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One big step vs two half-steps</a:t>
            </a:r>
          </a:p>
          <a:p>
            <a:endParaRPr lang="en-US" sz="4000" dirty="0"/>
          </a:p>
        </p:txBody>
      </p:sp>
      <p:sp>
        <p:nvSpPr>
          <p:cNvPr id="17" name="Oval 16"/>
          <p:cNvSpPr/>
          <p:nvPr/>
        </p:nvSpPr>
        <p:spPr>
          <a:xfrm>
            <a:off x="2917425" y="2542095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11007" y="1232453"/>
            <a:ext cx="3710608" cy="4267200"/>
          </a:xfrm>
          <a:custGeom>
            <a:avLst/>
            <a:gdLst>
              <a:gd name="connsiteX0" fmla="*/ 39756 w 6082748"/>
              <a:gd name="connsiteY0" fmla="*/ 0 h 4267200"/>
              <a:gd name="connsiteX1" fmla="*/ 0 w 6082748"/>
              <a:gd name="connsiteY1" fmla="*/ 4253948 h 4267200"/>
              <a:gd name="connsiteX2" fmla="*/ 6082748 w 6082748"/>
              <a:gd name="connsiteY2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2748" h="4267200">
                <a:moveTo>
                  <a:pt x="39756" y="0"/>
                </a:moveTo>
                <a:lnTo>
                  <a:pt x="0" y="4253948"/>
                </a:lnTo>
                <a:lnTo>
                  <a:pt x="6082748" y="426720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62243" y="4825569"/>
                <a:ext cx="17733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243" y="4825569"/>
                <a:ext cx="1773306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50069" y="4838822"/>
                <a:ext cx="244656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9" y="4838822"/>
                <a:ext cx="2446567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37298" y="2373918"/>
                <a:ext cx="9870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298" y="2373918"/>
                <a:ext cx="987001" cy="1323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6774987" y="4179712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48926" y="3266082"/>
                <a:ext cx="80919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26" y="3266082"/>
                <a:ext cx="809196" cy="13234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6969750" y="2433010"/>
            <a:ext cx="2803726" cy="1882722"/>
          </a:xfrm>
          <a:custGeom>
            <a:avLst/>
            <a:gdLst>
              <a:gd name="connsiteX0" fmla="*/ 0 w 4823792"/>
              <a:gd name="connsiteY0" fmla="*/ 2557669 h 2557669"/>
              <a:gd name="connsiteX1" fmla="*/ 1577009 w 4823792"/>
              <a:gd name="connsiteY1" fmla="*/ 1325217 h 2557669"/>
              <a:gd name="connsiteX2" fmla="*/ 4823792 w 4823792"/>
              <a:gd name="connsiteY2" fmla="*/ 0 h 25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3792" h="2557669">
                <a:moveTo>
                  <a:pt x="0" y="2557669"/>
                </a:moveTo>
                <a:cubicBezTo>
                  <a:pt x="386522" y="2154582"/>
                  <a:pt x="773044" y="1751495"/>
                  <a:pt x="1577009" y="1325217"/>
                </a:cubicBezTo>
                <a:cubicBezTo>
                  <a:pt x="2380974" y="898939"/>
                  <a:pt x="3602383" y="449469"/>
                  <a:pt x="482379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7" idx="7"/>
          </p:cNvCxnSpPr>
          <p:nvPr/>
        </p:nvCxnSpPr>
        <p:spPr>
          <a:xfrm flipV="1">
            <a:off x="6939173" y="3405892"/>
            <a:ext cx="982269" cy="932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689241" y="3366053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7"/>
          </p:cNvCxnSpPr>
          <p:nvPr/>
        </p:nvCxnSpPr>
        <p:spPr>
          <a:xfrm flipV="1">
            <a:off x="7921442" y="3008917"/>
            <a:ext cx="885009" cy="3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702560" y="2872339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2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7/7e/Runge-Kutta_slopes.svg/300px-Runge-Kutta_slop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7" y="165651"/>
            <a:ext cx="6510269" cy="65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45659" y="2109708"/>
            <a:ext cx="53717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/>
              <a:t>Runge</a:t>
            </a:r>
            <a:r>
              <a:rPr lang="en-US" sz="4000" dirty="0"/>
              <a:t> </a:t>
            </a:r>
            <a:r>
              <a:rPr lang="en-US" sz="4000" dirty="0" err="1"/>
              <a:t>Kutta</a:t>
            </a:r>
            <a:r>
              <a:rPr lang="en-US" sz="4000" dirty="0"/>
              <a:t> Method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combine info for several</a:t>
            </a:r>
          </a:p>
          <a:p>
            <a:pPr algn="ctr"/>
            <a:r>
              <a:rPr lang="en-US" sz="4000" dirty="0"/>
              <a:t>different step sizes to</a:t>
            </a:r>
          </a:p>
          <a:p>
            <a:pPr algn="ctr"/>
            <a:r>
              <a:rPr lang="en-US" sz="4000" dirty="0"/>
              <a:t>reduce error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9592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5947" y="152403"/>
            <a:ext cx="91970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equation for rock position z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u = [z, v]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z   = v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   = -g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N=100;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t0=0.0;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=5.0;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(t0,tmax,N);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 t, u 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f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((2,));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f[0] = u[1];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f[1] = -g;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initial conditions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u0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((2,));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u0[0] = z0;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u0[1] = 0.0;</a:t>
            </a:r>
          </a:p>
        </p:txBody>
      </p:sp>
    </p:spTree>
    <p:extLst>
      <p:ext uri="{BB962C8B-B14F-4D97-AF65-F5344CB8AC3E}">
        <p14:creationId xmlns:p14="http://schemas.microsoft.com/office/powerpoint/2010/main" val="2797388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078" y="841516"/>
            <a:ext cx="109860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Python built in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sol=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solve_ivp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[t0,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u0, method = 'DOP853',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t_eval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=t);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fig1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ax2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plt.subplot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(1,1,1);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plt.axis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 [0,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0.0, z0 ] 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 sol.t,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sol.y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[0], 'k-',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=2);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plt.xlabel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('t');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plt.ylabel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('z');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plt.show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1322" y="2650435"/>
            <a:ext cx="2557669" cy="477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0487" y="4205018"/>
            <a:ext cx="109860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sol.t</a:t>
            </a:r>
          </a:p>
          <a:p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sol.y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</a:p>
          <a:p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sol.y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</a:p>
          <a:p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4992" y="4087333"/>
            <a:ext cx="331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vector of times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4991" y="4855617"/>
            <a:ext cx="4045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vector of positions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4991" y="5546559"/>
            <a:ext cx="4106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vector of velocities</a:t>
            </a:r>
          </a:p>
        </p:txBody>
      </p:sp>
    </p:spTree>
    <p:extLst>
      <p:ext uri="{BB962C8B-B14F-4D97-AF65-F5344CB8AC3E}">
        <p14:creationId xmlns:p14="http://schemas.microsoft.com/office/powerpoint/2010/main" val="2651137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696" t="35467" r="22010" b="11108"/>
          <a:stretch/>
        </p:blipFill>
        <p:spPr>
          <a:xfrm>
            <a:off x="968187" y="484093"/>
            <a:ext cx="8955741" cy="6308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72654">
            <a:off x="7980153" y="2126539"/>
            <a:ext cx="125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Euler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1902" y="3396867"/>
            <a:ext cx="4614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analytic, </a:t>
            </a:r>
            <a:r>
              <a:rPr lang="en-US" sz="4000" dirty="0" err="1">
                <a:solidFill>
                  <a:srgbClr val="FF0000"/>
                </a:solidFill>
              </a:rPr>
              <a:t>Runge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Kutta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7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slider</a:t>
            </a:r>
          </a:p>
        </p:txBody>
      </p:sp>
      <p:sp>
        <p:nvSpPr>
          <p:cNvPr id="4" name="Freeform 3"/>
          <p:cNvSpPr/>
          <p:nvPr/>
        </p:nvSpPr>
        <p:spPr>
          <a:xfrm>
            <a:off x="1156996" y="3367511"/>
            <a:ext cx="9834465" cy="1396320"/>
          </a:xfrm>
          <a:custGeom>
            <a:avLst/>
            <a:gdLst>
              <a:gd name="connsiteX0" fmla="*/ 0 w 9834465"/>
              <a:gd name="connsiteY0" fmla="*/ 728628 h 1396320"/>
              <a:gd name="connsiteX1" fmla="*/ 774441 w 9834465"/>
              <a:gd name="connsiteY1" fmla="*/ 112807 h 1396320"/>
              <a:gd name="connsiteX2" fmla="*/ 2015412 w 9834465"/>
              <a:gd name="connsiteY2" fmla="*/ 346073 h 1396320"/>
              <a:gd name="connsiteX3" fmla="*/ 2873828 w 9834465"/>
              <a:gd name="connsiteY3" fmla="*/ 1129844 h 1396320"/>
              <a:gd name="connsiteX4" fmla="*/ 4086808 w 9834465"/>
              <a:gd name="connsiteY4" fmla="*/ 1251142 h 1396320"/>
              <a:gd name="connsiteX5" fmla="*/ 5141167 w 9834465"/>
              <a:gd name="connsiteY5" fmla="*/ 439379 h 1396320"/>
              <a:gd name="connsiteX6" fmla="*/ 6512767 w 9834465"/>
              <a:gd name="connsiteY6" fmla="*/ 840 h 1396320"/>
              <a:gd name="connsiteX7" fmla="*/ 7791061 w 9834465"/>
              <a:gd name="connsiteY7" fmla="*/ 542016 h 1396320"/>
              <a:gd name="connsiteX8" fmla="*/ 8537510 w 9834465"/>
              <a:gd name="connsiteY8" fmla="*/ 1269803 h 1396320"/>
              <a:gd name="connsiteX9" fmla="*/ 9834465 w 9834465"/>
              <a:gd name="connsiteY9" fmla="*/ 1391101 h 139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34465" h="1396320">
                <a:moveTo>
                  <a:pt x="0" y="728628"/>
                </a:moveTo>
                <a:cubicBezTo>
                  <a:pt x="219269" y="452597"/>
                  <a:pt x="438539" y="176566"/>
                  <a:pt x="774441" y="112807"/>
                </a:cubicBezTo>
                <a:cubicBezTo>
                  <a:pt x="1110343" y="49048"/>
                  <a:pt x="1665514" y="176567"/>
                  <a:pt x="2015412" y="346073"/>
                </a:cubicBezTo>
                <a:cubicBezTo>
                  <a:pt x="2365310" y="515579"/>
                  <a:pt x="2528595" y="978999"/>
                  <a:pt x="2873828" y="1129844"/>
                </a:cubicBezTo>
                <a:cubicBezTo>
                  <a:pt x="3219061" y="1280689"/>
                  <a:pt x="3708918" y="1366220"/>
                  <a:pt x="4086808" y="1251142"/>
                </a:cubicBezTo>
                <a:cubicBezTo>
                  <a:pt x="4464698" y="1136064"/>
                  <a:pt x="4736841" y="647763"/>
                  <a:pt x="5141167" y="439379"/>
                </a:cubicBezTo>
                <a:cubicBezTo>
                  <a:pt x="5545493" y="230995"/>
                  <a:pt x="6071118" y="-16266"/>
                  <a:pt x="6512767" y="840"/>
                </a:cubicBezTo>
                <a:cubicBezTo>
                  <a:pt x="6954416" y="17946"/>
                  <a:pt x="7453604" y="330522"/>
                  <a:pt x="7791061" y="542016"/>
                </a:cubicBezTo>
                <a:cubicBezTo>
                  <a:pt x="8128518" y="753510"/>
                  <a:pt x="8196943" y="1128289"/>
                  <a:pt x="8537510" y="1269803"/>
                </a:cubicBezTo>
                <a:cubicBezTo>
                  <a:pt x="8878077" y="1411317"/>
                  <a:pt x="9356271" y="1401209"/>
                  <a:pt x="9834465" y="139110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70593">
            <a:off x="2631231" y="3107095"/>
            <a:ext cx="690465" cy="43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666748" y="4962040"/>
            <a:ext cx="486696" cy="119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3329" y="5039045"/>
            <a:ext cx="158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gravity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23118" y="3346077"/>
            <a:ext cx="2016094" cy="691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41040" y="3445181"/>
            <a:ext cx="1053678" cy="979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18520" y="3326364"/>
                <a:ext cx="3774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520" y="3326364"/>
                <a:ext cx="37741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 rot="1114552">
            <a:off x="3390805" y="3835649"/>
            <a:ext cx="20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force of gravity</a:t>
            </a:r>
          </a:p>
        </p:txBody>
      </p:sp>
      <p:sp>
        <p:nvSpPr>
          <p:cNvPr id="18" name="TextBox 17"/>
          <p:cNvSpPr txBox="1"/>
          <p:nvPr/>
        </p:nvSpPr>
        <p:spPr>
          <a:xfrm rot="1270609">
            <a:off x="2513306" y="3346926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xxxx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782147" y="2951415"/>
            <a:ext cx="798504" cy="259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114552">
            <a:off x="299831" y="2724246"/>
            <a:ext cx="2007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frictional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6015" y="4031939"/>
                <a:ext cx="10109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15" y="4031939"/>
                <a:ext cx="101098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1145509" y="4785265"/>
            <a:ext cx="11031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15376" y="464360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76" y="4643608"/>
                <a:ext cx="36343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39669" y="1208516"/>
                <a:ext cx="35434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force of gravity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69" y="1208516"/>
                <a:ext cx="3543471" cy="461665"/>
              </a:xfrm>
              <a:prstGeom prst="rect">
                <a:avLst/>
              </a:prstGeom>
              <a:blipFill>
                <a:blip r:embed="rId5"/>
                <a:stretch>
                  <a:fillRect l="-257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53904" y="1826957"/>
                <a:ext cx="3814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force of friction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04" y="1826957"/>
                <a:ext cx="3814699" cy="461665"/>
              </a:xfrm>
              <a:prstGeom prst="rect">
                <a:avLst/>
              </a:prstGeom>
              <a:blipFill>
                <a:blip r:embed="rId6"/>
                <a:stretch>
                  <a:fillRect l="-256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53904" y="2759898"/>
                <a:ext cx="3021468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slope angle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𝑑h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04" y="2759898"/>
                <a:ext cx="3021468" cy="624273"/>
              </a:xfrm>
              <a:prstGeom prst="rect">
                <a:avLst/>
              </a:prstGeom>
              <a:blipFill>
                <a:blip r:embed="rId7"/>
                <a:stretch>
                  <a:fillRect l="-323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53904" y="2312222"/>
                <a:ext cx="24482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topography=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04" y="2312222"/>
                <a:ext cx="2448234" cy="461665"/>
              </a:xfrm>
              <a:prstGeom prst="rect">
                <a:avLst/>
              </a:prstGeom>
              <a:blipFill>
                <a:blip r:embed="rId8"/>
                <a:stretch>
                  <a:fillRect l="-39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00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slider</a:t>
            </a:r>
          </a:p>
        </p:txBody>
      </p:sp>
      <p:sp>
        <p:nvSpPr>
          <p:cNvPr id="4" name="Freeform 3"/>
          <p:cNvSpPr/>
          <p:nvPr/>
        </p:nvSpPr>
        <p:spPr>
          <a:xfrm>
            <a:off x="1156996" y="3367511"/>
            <a:ext cx="9834465" cy="1396320"/>
          </a:xfrm>
          <a:custGeom>
            <a:avLst/>
            <a:gdLst>
              <a:gd name="connsiteX0" fmla="*/ 0 w 9834465"/>
              <a:gd name="connsiteY0" fmla="*/ 728628 h 1396320"/>
              <a:gd name="connsiteX1" fmla="*/ 774441 w 9834465"/>
              <a:gd name="connsiteY1" fmla="*/ 112807 h 1396320"/>
              <a:gd name="connsiteX2" fmla="*/ 2015412 w 9834465"/>
              <a:gd name="connsiteY2" fmla="*/ 346073 h 1396320"/>
              <a:gd name="connsiteX3" fmla="*/ 2873828 w 9834465"/>
              <a:gd name="connsiteY3" fmla="*/ 1129844 h 1396320"/>
              <a:gd name="connsiteX4" fmla="*/ 4086808 w 9834465"/>
              <a:gd name="connsiteY4" fmla="*/ 1251142 h 1396320"/>
              <a:gd name="connsiteX5" fmla="*/ 5141167 w 9834465"/>
              <a:gd name="connsiteY5" fmla="*/ 439379 h 1396320"/>
              <a:gd name="connsiteX6" fmla="*/ 6512767 w 9834465"/>
              <a:gd name="connsiteY6" fmla="*/ 840 h 1396320"/>
              <a:gd name="connsiteX7" fmla="*/ 7791061 w 9834465"/>
              <a:gd name="connsiteY7" fmla="*/ 542016 h 1396320"/>
              <a:gd name="connsiteX8" fmla="*/ 8537510 w 9834465"/>
              <a:gd name="connsiteY8" fmla="*/ 1269803 h 1396320"/>
              <a:gd name="connsiteX9" fmla="*/ 9834465 w 9834465"/>
              <a:gd name="connsiteY9" fmla="*/ 1391101 h 139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34465" h="1396320">
                <a:moveTo>
                  <a:pt x="0" y="728628"/>
                </a:moveTo>
                <a:cubicBezTo>
                  <a:pt x="219269" y="452597"/>
                  <a:pt x="438539" y="176566"/>
                  <a:pt x="774441" y="112807"/>
                </a:cubicBezTo>
                <a:cubicBezTo>
                  <a:pt x="1110343" y="49048"/>
                  <a:pt x="1665514" y="176567"/>
                  <a:pt x="2015412" y="346073"/>
                </a:cubicBezTo>
                <a:cubicBezTo>
                  <a:pt x="2365310" y="515579"/>
                  <a:pt x="2528595" y="978999"/>
                  <a:pt x="2873828" y="1129844"/>
                </a:cubicBezTo>
                <a:cubicBezTo>
                  <a:pt x="3219061" y="1280689"/>
                  <a:pt x="3708918" y="1366220"/>
                  <a:pt x="4086808" y="1251142"/>
                </a:cubicBezTo>
                <a:cubicBezTo>
                  <a:pt x="4464698" y="1136064"/>
                  <a:pt x="4736841" y="647763"/>
                  <a:pt x="5141167" y="439379"/>
                </a:cubicBezTo>
                <a:cubicBezTo>
                  <a:pt x="5545493" y="230995"/>
                  <a:pt x="6071118" y="-16266"/>
                  <a:pt x="6512767" y="840"/>
                </a:cubicBezTo>
                <a:cubicBezTo>
                  <a:pt x="6954416" y="17946"/>
                  <a:pt x="7453604" y="330522"/>
                  <a:pt x="7791061" y="542016"/>
                </a:cubicBezTo>
                <a:cubicBezTo>
                  <a:pt x="8128518" y="753510"/>
                  <a:pt x="8196943" y="1128289"/>
                  <a:pt x="8537510" y="1269803"/>
                </a:cubicBezTo>
                <a:cubicBezTo>
                  <a:pt x="8878077" y="1411317"/>
                  <a:pt x="9356271" y="1401209"/>
                  <a:pt x="9834465" y="139110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70593">
            <a:off x="2631231" y="3107095"/>
            <a:ext cx="690465" cy="43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666748" y="4962040"/>
            <a:ext cx="486696" cy="119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3329" y="5039045"/>
            <a:ext cx="158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gravity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23118" y="3346077"/>
            <a:ext cx="2016094" cy="691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41040" y="3445181"/>
            <a:ext cx="1053678" cy="979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18520" y="3326364"/>
                <a:ext cx="3774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520" y="3326364"/>
                <a:ext cx="37741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 rot="1114552">
            <a:off x="3390805" y="3835649"/>
            <a:ext cx="20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force of gravity</a:t>
            </a:r>
          </a:p>
        </p:txBody>
      </p:sp>
      <p:sp>
        <p:nvSpPr>
          <p:cNvPr id="18" name="TextBox 17"/>
          <p:cNvSpPr txBox="1"/>
          <p:nvPr/>
        </p:nvSpPr>
        <p:spPr>
          <a:xfrm rot="1270609">
            <a:off x="2513306" y="3346926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xxxx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782147" y="2951415"/>
            <a:ext cx="798504" cy="259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114552">
            <a:off x="299831" y="2724246"/>
            <a:ext cx="2007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frictional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6015" y="4031939"/>
                <a:ext cx="10109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15" y="4031939"/>
                <a:ext cx="101098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1145509" y="4785265"/>
            <a:ext cx="11031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15376" y="464360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76" y="4643608"/>
                <a:ext cx="36343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39669" y="1208516"/>
                <a:ext cx="35434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force of gravity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69" y="1208516"/>
                <a:ext cx="3543471" cy="461665"/>
              </a:xfrm>
              <a:prstGeom prst="rect">
                <a:avLst/>
              </a:prstGeom>
              <a:blipFill>
                <a:blip r:embed="rId5"/>
                <a:stretch>
                  <a:fillRect l="-257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53904" y="1826957"/>
                <a:ext cx="3814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force of friction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04" y="1826957"/>
                <a:ext cx="3814699" cy="461665"/>
              </a:xfrm>
              <a:prstGeom prst="rect">
                <a:avLst/>
              </a:prstGeom>
              <a:blipFill>
                <a:blip r:embed="rId6"/>
                <a:stretch>
                  <a:fillRect l="-256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53904" y="2759898"/>
                <a:ext cx="3021468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slope angle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𝑑h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04" y="2759898"/>
                <a:ext cx="3021468" cy="624273"/>
              </a:xfrm>
              <a:prstGeom prst="rect">
                <a:avLst/>
              </a:prstGeom>
              <a:blipFill>
                <a:blip r:embed="rId7"/>
                <a:stretch>
                  <a:fillRect l="-323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53904" y="2312222"/>
                <a:ext cx="24482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topography=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04" y="2312222"/>
                <a:ext cx="2448234" cy="461665"/>
              </a:xfrm>
              <a:prstGeom prst="rect">
                <a:avLst/>
              </a:prstGeom>
              <a:blipFill>
                <a:blip r:embed="rId8"/>
                <a:stretch>
                  <a:fillRect l="-39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10590174" y="2219140"/>
            <a:ext cx="750314" cy="3937519"/>
          </a:xfrm>
          <a:custGeom>
            <a:avLst/>
            <a:gdLst>
              <a:gd name="connsiteX0" fmla="*/ 0 w 750314"/>
              <a:gd name="connsiteY0" fmla="*/ 0 h 3937519"/>
              <a:gd name="connsiteX1" fmla="*/ 410547 w 750314"/>
              <a:gd name="connsiteY1" fmla="*/ 326572 h 3937519"/>
              <a:gd name="connsiteX2" fmla="*/ 671804 w 750314"/>
              <a:gd name="connsiteY2" fmla="*/ 886408 h 3937519"/>
              <a:gd name="connsiteX3" fmla="*/ 737118 w 750314"/>
              <a:gd name="connsiteY3" fmla="*/ 1548882 h 3937519"/>
              <a:gd name="connsiteX4" fmla="*/ 447869 w 750314"/>
              <a:gd name="connsiteY4" fmla="*/ 3415004 h 3937519"/>
              <a:gd name="connsiteX5" fmla="*/ 186612 w 750314"/>
              <a:gd name="connsiteY5" fmla="*/ 3937519 h 393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314" h="3937519">
                <a:moveTo>
                  <a:pt x="0" y="0"/>
                </a:moveTo>
                <a:cubicBezTo>
                  <a:pt x="149290" y="89418"/>
                  <a:pt x="298580" y="178837"/>
                  <a:pt x="410547" y="326572"/>
                </a:cubicBezTo>
                <a:cubicBezTo>
                  <a:pt x="522514" y="474307"/>
                  <a:pt x="617376" y="682690"/>
                  <a:pt x="671804" y="886408"/>
                </a:cubicBezTo>
                <a:cubicBezTo>
                  <a:pt x="726232" y="1090126"/>
                  <a:pt x="774441" y="1127449"/>
                  <a:pt x="737118" y="1548882"/>
                </a:cubicBezTo>
                <a:cubicBezTo>
                  <a:pt x="699796" y="1970315"/>
                  <a:pt x="539620" y="3016898"/>
                  <a:pt x="447869" y="3415004"/>
                </a:cubicBezTo>
                <a:cubicBezTo>
                  <a:pt x="356118" y="3813110"/>
                  <a:pt x="271365" y="3875314"/>
                  <a:pt x="186612" y="393751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171833" y="2234494"/>
            <a:ext cx="750314" cy="3512437"/>
          </a:xfrm>
          <a:custGeom>
            <a:avLst/>
            <a:gdLst>
              <a:gd name="connsiteX0" fmla="*/ 0 w 750314"/>
              <a:gd name="connsiteY0" fmla="*/ 0 h 3937519"/>
              <a:gd name="connsiteX1" fmla="*/ 410547 w 750314"/>
              <a:gd name="connsiteY1" fmla="*/ 326572 h 3937519"/>
              <a:gd name="connsiteX2" fmla="*/ 671804 w 750314"/>
              <a:gd name="connsiteY2" fmla="*/ 886408 h 3937519"/>
              <a:gd name="connsiteX3" fmla="*/ 737118 w 750314"/>
              <a:gd name="connsiteY3" fmla="*/ 1548882 h 3937519"/>
              <a:gd name="connsiteX4" fmla="*/ 447869 w 750314"/>
              <a:gd name="connsiteY4" fmla="*/ 3415004 h 3937519"/>
              <a:gd name="connsiteX5" fmla="*/ 186612 w 750314"/>
              <a:gd name="connsiteY5" fmla="*/ 3937519 h 393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314" h="3937519">
                <a:moveTo>
                  <a:pt x="0" y="0"/>
                </a:moveTo>
                <a:cubicBezTo>
                  <a:pt x="149290" y="89418"/>
                  <a:pt x="298580" y="178837"/>
                  <a:pt x="410547" y="326572"/>
                </a:cubicBezTo>
                <a:cubicBezTo>
                  <a:pt x="522514" y="474307"/>
                  <a:pt x="617376" y="682690"/>
                  <a:pt x="671804" y="886408"/>
                </a:cubicBezTo>
                <a:cubicBezTo>
                  <a:pt x="726232" y="1090126"/>
                  <a:pt x="774441" y="1127449"/>
                  <a:pt x="737118" y="1548882"/>
                </a:cubicBezTo>
                <a:cubicBezTo>
                  <a:pt x="699796" y="1970315"/>
                  <a:pt x="539620" y="3016898"/>
                  <a:pt x="447869" y="3415004"/>
                </a:cubicBezTo>
                <a:cubicBezTo>
                  <a:pt x="356118" y="3813110"/>
                  <a:pt x="271365" y="3875314"/>
                  <a:pt x="186612" y="393751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517262" y="5442042"/>
            <a:ext cx="2791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coefficient of friction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76560" y="5967962"/>
            <a:ext cx="404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friction increases with velocity </a:t>
            </a:r>
          </a:p>
        </p:txBody>
      </p:sp>
    </p:spTree>
    <p:extLst>
      <p:ext uri="{BB962C8B-B14F-4D97-AF65-F5344CB8AC3E}">
        <p14:creationId xmlns:p14="http://schemas.microsoft.com/office/powerpoint/2010/main" val="2417702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531" y="383387"/>
            <a:ext cx="113180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ground(x):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A = 1.0;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L = 10.0;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2*pi/L;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h = A*cos(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*x);  # +h is up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dhdx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-A*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*sin(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*x);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theta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dhdx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h, (180.0/pi)*theta;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47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192" y="224767"/>
            <a:ext cx="119245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newton's law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u = [x,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d/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[x]   =   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        = fun(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x,y,vx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       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     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 =   -g sin(theta) – 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cos(theta)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 t, u 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h, theta = ground(u[0]);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((2,));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f[0] = u[1];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f[1] = -g*sin((pi/180)*theta)-c*u[1]*cos((pi/180)*theta);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initial conditions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u0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((2,));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u0[0] = 0.0;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u0[1] = 7.0;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8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Dynamics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dirty="0"/>
              <a:t>Method of studying phenomena that change with time</a:t>
            </a:r>
          </a:p>
        </p:txBody>
      </p:sp>
    </p:spTree>
    <p:extLst>
      <p:ext uri="{BB962C8B-B14F-4D97-AF65-F5344CB8AC3E}">
        <p14:creationId xmlns:p14="http://schemas.microsoft.com/office/powerpoint/2010/main" val="2013118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08" t="50721" r="41475" b="8563"/>
          <a:stretch/>
        </p:blipFill>
        <p:spPr>
          <a:xfrm>
            <a:off x="496955" y="0"/>
            <a:ext cx="9462053" cy="677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05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971" t="47647" r="41051" b="11228"/>
          <a:stretch/>
        </p:blipFill>
        <p:spPr>
          <a:xfrm>
            <a:off x="1292085" y="178905"/>
            <a:ext cx="9470359" cy="66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00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group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8550" y="1690688"/>
                <a:ext cx="57730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force of friction is currently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1690688"/>
                <a:ext cx="5773055" cy="461665"/>
              </a:xfrm>
              <a:prstGeom prst="rect">
                <a:avLst/>
              </a:prstGeom>
              <a:blipFill>
                <a:blip r:embed="rId2"/>
                <a:stretch>
                  <a:fillRect l="-16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8550" y="2387581"/>
                <a:ext cx="5898153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where=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/>
                  <a:t> is the x-component of velocity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2387581"/>
                <a:ext cx="5898153" cy="624273"/>
              </a:xfrm>
              <a:prstGeom prst="rect">
                <a:avLst/>
              </a:prstGeom>
              <a:blipFill>
                <a:blip r:embed="rId3"/>
                <a:stretch>
                  <a:fillRect l="-1655" r="-72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8550" y="3563616"/>
                <a:ext cx="97823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however, a better model would be to replace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with the total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3563616"/>
                <a:ext cx="9782358" cy="461665"/>
              </a:xfrm>
              <a:prstGeom prst="rect">
                <a:avLst/>
              </a:prstGeom>
              <a:blipFill>
                <a:blip r:embed="rId4"/>
                <a:stretch>
                  <a:fillRect l="-9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8550" y="4410038"/>
                <a:ext cx="7090146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 so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4410038"/>
                <a:ext cx="7090146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44951" y="4537641"/>
                <a:ext cx="2795957" cy="549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𝑣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951" y="4537641"/>
                <a:ext cx="2795957" cy="549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58549" y="5500372"/>
            <a:ext cx="587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much difference does this change make?</a:t>
            </a:r>
          </a:p>
        </p:txBody>
      </p:sp>
    </p:spTree>
    <p:extLst>
      <p:ext uri="{BB962C8B-B14F-4D97-AF65-F5344CB8AC3E}">
        <p14:creationId xmlns:p14="http://schemas.microsoft.com/office/powerpoint/2010/main" val="271907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group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8550" y="1690688"/>
                <a:ext cx="83835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force of friction is currently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1690688"/>
                <a:ext cx="8383577" cy="461665"/>
              </a:xfrm>
              <a:prstGeom prst="rect">
                <a:avLst/>
              </a:prstGeom>
              <a:blipFill>
                <a:blip r:embed="rId2"/>
                <a:stretch>
                  <a:fillRect l="-11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8550" y="2387581"/>
                <a:ext cx="525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let’s 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ign</m:t>
                        </m:r>
                      </m:fName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2387581"/>
                <a:ext cx="5252656" cy="461665"/>
              </a:xfrm>
              <a:prstGeom prst="rect">
                <a:avLst/>
              </a:prstGeom>
              <a:blipFill>
                <a:blip r:embed="rId3"/>
                <a:stretch>
                  <a:fillRect l="-185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8549" y="4964460"/>
                <a:ext cx="8530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how much difference does the choice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(in the range 0-2) make?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49" y="4964460"/>
                <a:ext cx="8530412" cy="461665"/>
              </a:xfrm>
              <a:prstGeom prst="rect">
                <a:avLst/>
              </a:prstGeom>
              <a:blipFill>
                <a:blip r:embed="rId4"/>
                <a:stretch>
                  <a:fillRect l="-1144" t="-10526" r="-35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58549" y="3034762"/>
                <a:ext cx="101258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current case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corresponds to friction linearly increasing with velocity  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49" y="3034762"/>
                <a:ext cx="10125849" cy="461665"/>
              </a:xfrm>
              <a:prstGeom prst="rect">
                <a:avLst/>
              </a:prstGeom>
              <a:blipFill>
                <a:blip r:embed="rId5"/>
                <a:stretch>
                  <a:fillRect l="-9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549" y="3620386"/>
                <a:ext cx="1095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case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corresponds to friction independent of velocity (but opposing motion) 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49" y="3620386"/>
                <a:ext cx="10954666" cy="461665"/>
              </a:xfrm>
              <a:prstGeom prst="rect">
                <a:avLst/>
              </a:prstGeom>
              <a:blipFill>
                <a:blip r:embed="rId6"/>
                <a:stretch>
                  <a:fillRect l="-890" t="-10526" r="-7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58549" y="4267567"/>
                <a:ext cx="9010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case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corresponds to friction strongly increasing with velocity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49" y="4267567"/>
                <a:ext cx="9010287" cy="461665"/>
              </a:xfrm>
              <a:prstGeom prst="rect">
                <a:avLst/>
              </a:prstGeom>
              <a:blipFill>
                <a:blip r:embed="rId7"/>
                <a:stretch>
                  <a:fillRect l="-1083" t="-10526" r="-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620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group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8550" y="1690688"/>
            <a:ext cx="4713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slider always wins up in a trough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8550" y="2468885"/>
                <a:ext cx="87366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figure out how to identify the number,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, of the trough it winds up in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2468885"/>
                <a:ext cx="8736687" cy="461665"/>
              </a:xfrm>
              <a:prstGeom prst="rect">
                <a:avLst/>
              </a:prstGeom>
              <a:blipFill>
                <a:blip r:embed="rId2"/>
                <a:stretch>
                  <a:fillRect l="-1117" t="-10526" r="-8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8550" y="3247083"/>
                <a:ext cx="4660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create and interpret a plot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3247083"/>
                <a:ext cx="4660699" cy="461665"/>
              </a:xfrm>
              <a:prstGeom prst="rect">
                <a:avLst/>
              </a:prstGeom>
              <a:blipFill>
                <a:blip r:embed="rId3"/>
                <a:stretch>
                  <a:fillRect l="-209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985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group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8550" y="1690688"/>
            <a:ext cx="4713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slider always wins up in a trough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8550" y="2468885"/>
                <a:ext cx="88072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figure out how to identify the number,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, of the trough it winds up in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2468885"/>
                <a:ext cx="8807283" cy="461665"/>
              </a:xfrm>
              <a:prstGeom prst="rect">
                <a:avLst/>
              </a:prstGeom>
              <a:blipFill>
                <a:blip r:embed="rId2"/>
                <a:stretch>
                  <a:fillRect l="-1108" t="-10526" r="-6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8550" y="3247083"/>
                <a:ext cx="4660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create and interpret a plot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3247083"/>
                <a:ext cx="4660699" cy="461665"/>
              </a:xfrm>
              <a:prstGeom prst="rect">
                <a:avLst/>
              </a:prstGeom>
              <a:blipFill>
                <a:blip r:embed="rId3"/>
                <a:stretch>
                  <a:fillRect l="-209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68150" y="3944232"/>
                <a:ext cx="4619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is the coefficient of friction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150" y="3944232"/>
                <a:ext cx="4619534" cy="461665"/>
              </a:xfrm>
              <a:prstGeom prst="rect">
                <a:avLst/>
              </a:prstGeom>
              <a:blipFill>
                <a:blip r:embed="rId4"/>
                <a:stretch>
                  <a:fillRect l="-2114" t="-10526" r="-9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91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30594" y="5191432"/>
            <a:ext cx="9232490" cy="58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48632" y="1401096"/>
            <a:ext cx="412955" cy="3392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30594" y="530941"/>
            <a:ext cx="9232490" cy="58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55109" y="530941"/>
            <a:ext cx="0" cy="1039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60090" y="1784555"/>
            <a:ext cx="1032387" cy="3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2167" y="48374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126" y="1386366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24675" y="3111927"/>
            <a:ext cx="1999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height, z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633883" y="3680644"/>
            <a:ext cx="486696" cy="119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20464" y="3757649"/>
            <a:ext cx="158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184366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30594" y="5191432"/>
            <a:ext cx="9232490" cy="58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48632" y="1401096"/>
            <a:ext cx="412955" cy="3392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30594" y="530941"/>
            <a:ext cx="9232490" cy="58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55109" y="530941"/>
            <a:ext cx="0" cy="1039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60090" y="1784555"/>
            <a:ext cx="1032387" cy="3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2698" y="696878"/>
            <a:ext cx="1939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time t=0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126" y="1386366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</a:t>
            </a:r>
          </a:p>
        </p:txBody>
      </p:sp>
      <p:sp>
        <p:nvSpPr>
          <p:cNvPr id="4" name="Multiply 3"/>
          <p:cNvSpPr/>
          <p:nvPr/>
        </p:nvSpPr>
        <p:spPr>
          <a:xfrm>
            <a:off x="5648632" y="836969"/>
            <a:ext cx="486696" cy="4277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4567" y="49898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24675" y="3111927"/>
            <a:ext cx="1999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height, z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5633883" y="3680644"/>
            <a:ext cx="486696" cy="119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20464" y="3757649"/>
            <a:ext cx="158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369626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30594" y="5191432"/>
            <a:ext cx="9232490" cy="58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33882" y="3025262"/>
            <a:ext cx="412955" cy="3392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30594" y="530941"/>
            <a:ext cx="9232490" cy="58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55109" y="530941"/>
            <a:ext cx="0" cy="1039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60090" y="1784555"/>
            <a:ext cx="1032387" cy="3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2698" y="696878"/>
            <a:ext cx="1939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time t=0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126" y="1386366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</a:t>
            </a:r>
          </a:p>
        </p:txBody>
      </p:sp>
      <p:sp>
        <p:nvSpPr>
          <p:cNvPr id="4" name="Multiply 3"/>
          <p:cNvSpPr/>
          <p:nvPr/>
        </p:nvSpPr>
        <p:spPr>
          <a:xfrm>
            <a:off x="5648632" y="836969"/>
            <a:ext cx="486696" cy="4277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4567" y="49898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</a:t>
            </a:r>
          </a:p>
        </p:txBody>
      </p:sp>
      <p:sp>
        <p:nvSpPr>
          <p:cNvPr id="2" name="Down Arrow 1"/>
          <p:cNvSpPr/>
          <p:nvPr/>
        </p:nvSpPr>
        <p:spPr>
          <a:xfrm>
            <a:off x="5633883" y="3680644"/>
            <a:ext cx="486696" cy="119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24675" y="3111927"/>
            <a:ext cx="1999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height, 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7833" y="2781950"/>
            <a:ext cx="1707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z(t) = 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0464" y="3757649"/>
            <a:ext cx="158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254707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77834" y="549394"/>
                <a:ext cx="6353021" cy="2558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Newton’s law for acceleration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834" y="549394"/>
                <a:ext cx="6353021" cy="2558714"/>
              </a:xfrm>
              <a:prstGeom prst="rect">
                <a:avLst/>
              </a:prstGeom>
              <a:blipFill>
                <a:blip r:embed="rId2"/>
                <a:stretch>
                  <a:fillRect l="-3359" t="-4286" r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86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42957" y="888606"/>
                <a:ext cx="3954672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gravitational force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957" y="888606"/>
                <a:ext cx="3954672" cy="1938992"/>
              </a:xfrm>
              <a:prstGeom prst="rect">
                <a:avLst/>
              </a:prstGeom>
              <a:blipFill>
                <a:blip r:embed="rId2"/>
                <a:stretch>
                  <a:fillRect l="-5393" t="-5660" r="-4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45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2234" y="578891"/>
                <a:ext cx="4009431" cy="2558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putting it together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234" y="578891"/>
                <a:ext cx="4009431" cy="2558714"/>
              </a:xfrm>
              <a:prstGeom prst="rect">
                <a:avLst/>
              </a:prstGeom>
              <a:blipFill>
                <a:blip r:embed="rId2"/>
                <a:stretch>
                  <a:fillRect l="-5319" t="-4286" r="-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821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7425</TotalTime>
  <Words>1081</Words>
  <Application>Microsoft Office PowerPoint</Application>
  <PresentationFormat>Widescreen</PresentationFormat>
  <Paragraphs>269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slider</vt:lpstr>
      <vt:lpstr>slider</vt:lpstr>
      <vt:lpstr>PowerPoint Presentation</vt:lpstr>
      <vt:lpstr>PowerPoint Presentation</vt:lpstr>
      <vt:lpstr>PowerPoint Presentation</vt:lpstr>
      <vt:lpstr>PowerPoint Presentation</vt:lpstr>
      <vt:lpstr>group 1</vt:lpstr>
      <vt:lpstr>group 2</vt:lpstr>
      <vt:lpstr>group 3</vt:lpstr>
      <vt:lpstr>group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80</cp:revision>
  <dcterms:created xsi:type="dcterms:W3CDTF">2023-08-22T12:43:28Z</dcterms:created>
  <dcterms:modified xsi:type="dcterms:W3CDTF">2023-12-05T21:42:57Z</dcterms:modified>
</cp:coreProperties>
</file>