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4" r:id="rId3"/>
    <p:sldId id="337" r:id="rId4"/>
    <p:sldId id="301" r:id="rId5"/>
    <p:sldId id="302" r:id="rId6"/>
    <p:sldId id="339" r:id="rId7"/>
    <p:sldId id="340" r:id="rId8"/>
    <p:sldId id="341" r:id="rId9"/>
    <p:sldId id="304" r:id="rId10"/>
    <p:sldId id="342" r:id="rId11"/>
    <p:sldId id="343" r:id="rId12"/>
    <p:sldId id="345" r:id="rId13"/>
    <p:sldId id="346" r:id="rId14"/>
    <p:sldId id="348" r:id="rId15"/>
    <p:sldId id="347" r:id="rId16"/>
    <p:sldId id="360" r:id="rId17"/>
    <p:sldId id="349" r:id="rId18"/>
    <p:sldId id="350" r:id="rId19"/>
    <p:sldId id="351" r:id="rId20"/>
    <p:sldId id="352" r:id="rId21"/>
    <p:sldId id="353" r:id="rId22"/>
    <p:sldId id="354" r:id="rId23"/>
    <p:sldId id="358" r:id="rId24"/>
    <p:sldId id="356" r:id="rId25"/>
    <p:sldId id="357" r:id="rId26"/>
    <p:sldId id="3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334"/>
            <p14:sldId id="337"/>
            <p14:sldId id="301"/>
            <p14:sldId id="302"/>
            <p14:sldId id="339"/>
            <p14:sldId id="340"/>
            <p14:sldId id="341"/>
            <p14:sldId id="304"/>
            <p14:sldId id="342"/>
            <p14:sldId id="343"/>
            <p14:sldId id="345"/>
            <p14:sldId id="346"/>
            <p14:sldId id="348"/>
            <p14:sldId id="347"/>
            <p14:sldId id="360"/>
            <p14:sldId id="349"/>
            <p14:sldId id="350"/>
            <p14:sldId id="351"/>
            <p14:sldId id="352"/>
            <p14:sldId id="353"/>
            <p14:sldId id="354"/>
            <p14:sldId id="358"/>
            <p14:sldId id="356"/>
            <p14:sldId id="357"/>
            <p14:sldId id="359"/>
          </p14:sldIdLst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1" autoAdjust="0"/>
    <p:restoredTop sz="90327" autoAdjust="0"/>
  </p:normalViewPr>
  <p:slideViewPr>
    <p:cSldViewPr snapToGrid="0">
      <p:cViewPr varScale="1">
        <p:scale>
          <a:sx n="60" d="100"/>
          <a:sy n="60" d="100"/>
        </p:scale>
        <p:origin x="720" y="36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EA4E-925E-49EF-8DC6-CA4210C0787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90CF-E2C3-48B8-8346-02179832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330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5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41.png"/><Relationship Id="rId5" Type="http://schemas.openxmlformats.org/officeDocument/2006/relationships/image" Target="../media/image370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29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04: Planetary Orbits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9A4A61-3170-F749-84EB-DDE735619586}"/>
              </a:ext>
            </a:extLst>
          </p:cNvPr>
          <p:cNvSpPr/>
          <p:nvPr/>
        </p:nvSpPr>
        <p:spPr>
          <a:xfrm>
            <a:off x="3930881" y="4866490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9C24A-6354-64D1-768B-231F730A4A62}"/>
              </a:ext>
            </a:extLst>
          </p:cNvPr>
          <p:cNvSpPr/>
          <p:nvPr/>
        </p:nvSpPr>
        <p:spPr>
          <a:xfrm>
            <a:off x="6596569" y="3477039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A29E4-7FF1-18FF-490A-1BA8B0A634DF}"/>
              </a:ext>
            </a:extLst>
          </p:cNvPr>
          <p:cNvCxnSpPr/>
          <p:nvPr/>
        </p:nvCxnSpPr>
        <p:spPr>
          <a:xfrm>
            <a:off x="4339473" y="5250118"/>
            <a:ext cx="451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/>
              <p:nvPr/>
            </p:nvSpPr>
            <p:spPr>
              <a:xfrm>
                <a:off x="8704875" y="5317125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875" y="5317125"/>
                <a:ext cx="3234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70E94-5201-D5E8-286A-805768EB689B}"/>
              </a:ext>
            </a:extLst>
          </p:cNvPr>
          <p:cNvCxnSpPr>
            <a:cxnSpLocks/>
          </p:cNvCxnSpPr>
          <p:nvPr/>
        </p:nvCxnSpPr>
        <p:spPr>
          <a:xfrm flipV="1">
            <a:off x="4339473" y="2629643"/>
            <a:ext cx="0" cy="262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A2F3C5-A1BB-55D4-C354-0C17590319B7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4339473" y="3645248"/>
            <a:ext cx="2296346" cy="1604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/>
              <p:nvPr/>
            </p:nvSpPr>
            <p:spPr>
              <a:xfrm>
                <a:off x="4225505" y="2118579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05" y="2118579"/>
                <a:ext cx="32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9D6C2A-7396-98B4-480B-A5D4F2A48E69}"/>
                  </a:ext>
                </a:extLst>
              </p:cNvPr>
              <p:cNvSpPr txBox="1"/>
              <p:nvPr/>
            </p:nvSpPr>
            <p:spPr>
              <a:xfrm>
                <a:off x="5487646" y="3831179"/>
                <a:ext cx="4241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9D6C2A-7396-98B4-480B-A5D4F2A4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646" y="3831179"/>
                <a:ext cx="42415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E9E5213-C709-A413-AC4D-632DAA5EB5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66054" y="3368690"/>
                <a:ext cx="991398" cy="389034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E9E5213-C709-A413-AC4D-632DAA5EB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66054" y="3368690"/>
                <a:ext cx="991398" cy="389034"/>
              </a:xfrm>
              <a:blipFill>
                <a:blip r:embed="rId5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BCBDF62E-72E3-3355-7ACB-98123731CE56}"/>
              </a:ext>
            </a:extLst>
          </p:cNvPr>
          <p:cNvSpPr/>
          <p:nvPr/>
        </p:nvSpPr>
        <p:spPr>
          <a:xfrm>
            <a:off x="7267225" y="4187773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875C5F-695B-23E1-37E2-408A1EE21200}"/>
              </a:ext>
            </a:extLst>
          </p:cNvPr>
          <p:cNvCxnSpPr>
            <a:cxnSpLocks/>
          </p:cNvCxnSpPr>
          <p:nvPr/>
        </p:nvCxnSpPr>
        <p:spPr>
          <a:xfrm flipV="1">
            <a:off x="4337436" y="4302244"/>
            <a:ext cx="2903609" cy="947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34845A-6787-CD5F-CA59-64C893019FDF}"/>
                  </a:ext>
                </a:extLst>
              </p:cNvPr>
              <p:cNvSpPr txBox="1"/>
              <p:nvPr/>
            </p:nvSpPr>
            <p:spPr>
              <a:xfrm>
                <a:off x="5999247" y="4545669"/>
                <a:ext cx="433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34845A-6787-CD5F-CA59-64C893019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247" y="4545669"/>
                <a:ext cx="43364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8CE6E6-592D-F869-5E06-25DCA7223FC8}"/>
                  </a:ext>
                </a:extLst>
              </p:cNvPr>
              <p:cNvSpPr txBox="1"/>
              <p:nvPr/>
            </p:nvSpPr>
            <p:spPr>
              <a:xfrm>
                <a:off x="7292218" y="4451848"/>
                <a:ext cx="6278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8CE6E6-592D-F869-5E06-25DCA722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218" y="4451848"/>
                <a:ext cx="62780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BF9D09-8D10-BEA8-23A7-035DB2E58A91}"/>
              </a:ext>
            </a:extLst>
          </p:cNvPr>
          <p:cNvCxnSpPr>
            <a:cxnSpLocks/>
          </p:cNvCxnSpPr>
          <p:nvPr/>
        </p:nvCxnSpPr>
        <p:spPr>
          <a:xfrm>
            <a:off x="6730809" y="3573006"/>
            <a:ext cx="460792" cy="72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03513-318F-AE3F-C111-C6EBE4FBAC98}"/>
                  </a:ext>
                </a:extLst>
              </p:cNvPr>
              <p:cNvSpPr txBox="1"/>
              <p:nvPr/>
            </p:nvSpPr>
            <p:spPr>
              <a:xfrm>
                <a:off x="6188084" y="2871109"/>
                <a:ext cx="6183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03513-318F-AE3F-C111-C6EBE4FBA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084" y="2871109"/>
                <a:ext cx="61831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92630B-4636-FD46-948B-224BDD810F29}"/>
                  </a:ext>
                </a:extLst>
              </p:cNvPr>
              <p:cNvSpPr txBox="1"/>
              <p:nvPr/>
            </p:nvSpPr>
            <p:spPr>
              <a:xfrm>
                <a:off x="4007047" y="5585210"/>
                <a:ext cx="452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92630B-4636-FD46-948B-224BDD810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047" y="5585210"/>
                <a:ext cx="45243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0AF721F5-E86C-A621-013A-ECAB1AA635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19413" y="4114887"/>
                <a:ext cx="991398" cy="3890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0AF721F5-E86C-A621-013A-ECAB1AA63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413" y="4114887"/>
                <a:ext cx="991398" cy="389034"/>
              </a:xfrm>
              <a:prstGeom prst="rect">
                <a:avLst/>
              </a:prstGeom>
              <a:blipFill>
                <a:blip r:embed="rId1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C2D040-9CD9-B124-FE8C-410793F7EC30}"/>
                  </a:ext>
                </a:extLst>
              </p:cNvPr>
              <p:cNvSpPr txBox="1"/>
              <p:nvPr/>
            </p:nvSpPr>
            <p:spPr>
              <a:xfrm>
                <a:off x="6494516" y="3765256"/>
                <a:ext cx="5972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C2D040-9CD9-B124-FE8C-410793F7E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516" y="3765256"/>
                <a:ext cx="59727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44FF429-B4E3-8538-BA12-AE7ECA89F4C2}"/>
              </a:ext>
            </a:extLst>
          </p:cNvPr>
          <p:cNvSpPr txBox="1"/>
          <p:nvPr/>
        </p:nvSpPr>
        <p:spPr>
          <a:xfrm>
            <a:off x="4573446" y="209191"/>
            <a:ext cx="38421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two planets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048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5536" y="-91207"/>
                <a:ext cx="3781613" cy="6837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sun-planet forces</a:t>
                </a:r>
              </a:p>
              <a:p>
                <a:pPr algn="ctr"/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536" y="-91207"/>
                <a:ext cx="3781613" cy="6837321"/>
              </a:xfrm>
              <a:prstGeom prst="rect">
                <a:avLst/>
              </a:prstGeom>
              <a:blipFill>
                <a:blip r:embed="rId2"/>
                <a:stretch>
                  <a:fillRect l="-5161" t="-1604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22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9A4A61-3170-F749-84EB-DDE735619586}"/>
              </a:ext>
            </a:extLst>
          </p:cNvPr>
          <p:cNvSpPr/>
          <p:nvPr/>
        </p:nvSpPr>
        <p:spPr>
          <a:xfrm>
            <a:off x="1187681" y="2799150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9C24A-6354-64D1-768B-231F730A4A62}"/>
              </a:ext>
            </a:extLst>
          </p:cNvPr>
          <p:cNvSpPr/>
          <p:nvPr/>
        </p:nvSpPr>
        <p:spPr>
          <a:xfrm>
            <a:off x="3853369" y="1409699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A29E4-7FF1-18FF-490A-1BA8B0A634DF}"/>
              </a:ext>
            </a:extLst>
          </p:cNvPr>
          <p:cNvCxnSpPr/>
          <p:nvPr/>
        </p:nvCxnSpPr>
        <p:spPr>
          <a:xfrm>
            <a:off x="1596273" y="3182778"/>
            <a:ext cx="451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/>
              <p:nvPr/>
            </p:nvSpPr>
            <p:spPr>
              <a:xfrm>
                <a:off x="5961675" y="3249785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75" y="3249785"/>
                <a:ext cx="3234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70E94-5201-D5E8-286A-805768EB689B}"/>
              </a:ext>
            </a:extLst>
          </p:cNvPr>
          <p:cNvCxnSpPr>
            <a:cxnSpLocks/>
          </p:cNvCxnSpPr>
          <p:nvPr/>
        </p:nvCxnSpPr>
        <p:spPr>
          <a:xfrm flipV="1">
            <a:off x="1596273" y="562303"/>
            <a:ext cx="0" cy="262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A2F3C5-A1BB-55D4-C354-0C17590319B7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1596273" y="1577908"/>
            <a:ext cx="2296346" cy="1604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/>
              <p:nvPr/>
            </p:nvSpPr>
            <p:spPr>
              <a:xfrm>
                <a:off x="1482305" y="51239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05" y="51239"/>
                <a:ext cx="32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E9E5213-C709-A413-AC4D-632DAA5EB5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22854" y="1301350"/>
                <a:ext cx="991398" cy="389034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E9E5213-C709-A413-AC4D-632DAA5EB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22854" y="1301350"/>
                <a:ext cx="991398" cy="389034"/>
              </a:xfr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BCBDF62E-72E3-3355-7ACB-98123731CE56}"/>
              </a:ext>
            </a:extLst>
          </p:cNvPr>
          <p:cNvSpPr/>
          <p:nvPr/>
        </p:nvSpPr>
        <p:spPr>
          <a:xfrm>
            <a:off x="3164407" y="2468095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875C5F-695B-23E1-37E2-408A1EE21200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1590086" y="2468095"/>
            <a:ext cx="1708328" cy="714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8CE6E6-592D-F869-5E06-25DCA7223FC8}"/>
                  </a:ext>
                </a:extLst>
              </p:cNvPr>
              <p:cNvSpPr txBox="1"/>
              <p:nvPr/>
            </p:nvSpPr>
            <p:spPr>
              <a:xfrm>
                <a:off x="2959573" y="2665164"/>
                <a:ext cx="6278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8CE6E6-592D-F869-5E06-25DCA722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73" y="2665164"/>
                <a:ext cx="62780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BF9D09-8D10-BEA8-23A7-035DB2E58A91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3298414" y="1505666"/>
            <a:ext cx="689195" cy="9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03513-318F-AE3F-C111-C6EBE4FBAC98}"/>
                  </a:ext>
                </a:extLst>
              </p:cNvPr>
              <p:cNvSpPr txBox="1"/>
              <p:nvPr/>
            </p:nvSpPr>
            <p:spPr>
              <a:xfrm>
                <a:off x="3444884" y="803769"/>
                <a:ext cx="6183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03513-318F-AE3F-C111-C6EBE4FBA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84" y="803769"/>
                <a:ext cx="61831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92630B-4636-FD46-948B-224BDD810F29}"/>
                  </a:ext>
                </a:extLst>
              </p:cNvPr>
              <p:cNvSpPr txBox="1"/>
              <p:nvPr/>
            </p:nvSpPr>
            <p:spPr>
              <a:xfrm>
                <a:off x="1263847" y="3517870"/>
                <a:ext cx="452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92630B-4636-FD46-948B-224BDD810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47" y="3517870"/>
                <a:ext cx="45243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0AF721F5-E86C-A621-013A-ECAB1AA635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0828" y="2445476"/>
                <a:ext cx="991398" cy="3890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0AF721F5-E86C-A621-013A-ECAB1AA63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828" y="2445476"/>
                <a:ext cx="991398" cy="389034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C2D040-9CD9-B124-FE8C-410793F7EC30}"/>
                  </a:ext>
                </a:extLst>
              </p:cNvPr>
              <p:cNvSpPr txBox="1"/>
              <p:nvPr/>
            </p:nvSpPr>
            <p:spPr>
              <a:xfrm>
                <a:off x="3562447" y="1902329"/>
                <a:ext cx="65043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C2D040-9CD9-B124-FE8C-410793F7E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447" y="1902329"/>
                <a:ext cx="65043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1898EA-BC5E-BB9C-A164-7665E667D17C}"/>
                  </a:ext>
                </a:extLst>
              </p:cNvPr>
              <p:cNvSpPr txBox="1"/>
              <p:nvPr/>
            </p:nvSpPr>
            <p:spPr>
              <a:xfrm>
                <a:off x="7452392" y="486114"/>
                <a:ext cx="2390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1898EA-BC5E-BB9C-A164-7665E667D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92" y="486114"/>
                <a:ext cx="239033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D65499-EC6F-F63B-145A-502BB5C51EC6}"/>
                  </a:ext>
                </a:extLst>
              </p:cNvPr>
              <p:cNvSpPr txBox="1"/>
              <p:nvPr/>
            </p:nvSpPr>
            <p:spPr>
              <a:xfrm>
                <a:off x="7441107" y="1249645"/>
                <a:ext cx="24016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D65499-EC6F-F63B-145A-502BB5C51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107" y="1249645"/>
                <a:ext cx="240161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9E1D5-0C44-03A0-06F1-B9AF3A72BA50}"/>
                  </a:ext>
                </a:extLst>
              </p:cNvPr>
              <p:cNvSpPr txBox="1"/>
              <p:nvPr/>
            </p:nvSpPr>
            <p:spPr>
              <a:xfrm>
                <a:off x="7452392" y="1944137"/>
                <a:ext cx="4002442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9E1D5-0C44-03A0-06F1-B9AF3A72B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92" y="1944137"/>
                <a:ext cx="4002442" cy="5963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BAA235-994E-8A51-B245-0D4F8F6AD780}"/>
                  </a:ext>
                </a:extLst>
              </p:cNvPr>
              <p:cNvSpPr txBox="1"/>
              <p:nvPr/>
            </p:nvSpPr>
            <p:spPr>
              <a:xfrm>
                <a:off x="1716279" y="4148692"/>
                <a:ext cx="3166316" cy="1143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BAA235-994E-8A51-B245-0D4F8F6A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79" y="4148692"/>
                <a:ext cx="3166316" cy="1143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7E17B8-06F7-C9F9-3A10-DB8421717C9B}"/>
                  </a:ext>
                </a:extLst>
              </p:cNvPr>
              <p:cNvSpPr txBox="1"/>
              <p:nvPr/>
            </p:nvSpPr>
            <p:spPr>
              <a:xfrm>
                <a:off x="1716279" y="5521196"/>
                <a:ext cx="3186642" cy="1158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7E17B8-06F7-C9F9-3A10-DB8421717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79" y="5521196"/>
                <a:ext cx="3186642" cy="11589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Up 20">
            <a:extLst>
              <a:ext uri="{FF2B5EF4-FFF2-40B4-BE49-F238E27FC236}">
                <a16:creationId xmlns:a16="http://schemas.microsoft.com/office/drawing/2014/main" id="{72BAC4DE-3509-F965-F787-E7EE1B466481}"/>
              </a:ext>
            </a:extLst>
          </p:cNvPr>
          <p:cNvSpPr/>
          <p:nvPr/>
        </p:nvSpPr>
        <p:spPr>
          <a:xfrm rot="12211567">
            <a:off x="4804284" y="1804820"/>
            <a:ext cx="310583" cy="80671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9BD47D-2ADA-383D-3468-5C8E4B63DF63}"/>
                  </a:ext>
                </a:extLst>
              </p:cNvPr>
              <p:cNvSpPr txBox="1"/>
              <p:nvPr/>
            </p:nvSpPr>
            <p:spPr>
              <a:xfrm>
                <a:off x="5010722" y="2479747"/>
                <a:ext cx="1199367" cy="98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9BD47D-2ADA-383D-3468-5C8E4B63D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22" y="2479747"/>
                <a:ext cx="1199367" cy="9848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35FF05-7A4D-3430-08C8-A5B676380CA0}"/>
                  </a:ext>
                </a:extLst>
              </p:cNvPr>
              <p:cNvSpPr txBox="1"/>
              <p:nvPr/>
            </p:nvSpPr>
            <p:spPr>
              <a:xfrm>
                <a:off x="10291188" y="619577"/>
                <a:ext cx="609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35FF05-7A4D-3430-08C8-A5B676380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188" y="619577"/>
                <a:ext cx="609077" cy="276999"/>
              </a:xfrm>
              <a:prstGeom prst="rect">
                <a:avLst/>
              </a:prstGeom>
              <a:blipFill>
                <a:blip r:embed="rId16"/>
                <a:stretch>
                  <a:fillRect l="-13000" t="-4444" r="-1400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FDB592-BFE9-82F3-17BF-B610CF7781C7}"/>
                  </a:ext>
                </a:extLst>
              </p:cNvPr>
              <p:cNvSpPr txBox="1"/>
              <p:nvPr/>
            </p:nvSpPr>
            <p:spPr>
              <a:xfrm>
                <a:off x="10291188" y="1367166"/>
                <a:ext cx="609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FDB592-BFE9-82F3-17BF-B610CF77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188" y="1367166"/>
                <a:ext cx="609077" cy="276999"/>
              </a:xfrm>
              <a:prstGeom prst="rect">
                <a:avLst/>
              </a:prstGeom>
              <a:blipFill>
                <a:blip r:embed="rId17"/>
                <a:stretch>
                  <a:fillRect l="-13000" t="-2174" r="-1400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478A72-C9DF-432D-39F6-DD0D01B0554F}"/>
                  </a:ext>
                </a:extLst>
              </p:cNvPr>
              <p:cNvSpPr txBox="1"/>
              <p:nvPr/>
            </p:nvSpPr>
            <p:spPr>
              <a:xfrm>
                <a:off x="6821679" y="4011498"/>
                <a:ext cx="2744726" cy="1143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478A72-C9DF-432D-39F6-DD0D01B05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679" y="4011498"/>
                <a:ext cx="2744726" cy="1143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B245AC-28F1-3666-084E-D5077E2AAA9B}"/>
                  </a:ext>
                </a:extLst>
              </p:cNvPr>
              <p:cNvSpPr txBox="1"/>
              <p:nvPr/>
            </p:nvSpPr>
            <p:spPr>
              <a:xfrm>
                <a:off x="6821679" y="5384002"/>
                <a:ext cx="2765052" cy="1158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B245AC-28F1-3666-084E-D5077E2AA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679" y="5384002"/>
                <a:ext cx="2765052" cy="115897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75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3277" y="-91207"/>
                <a:ext cx="7666138" cy="684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sun-planet and planet-planet  forces</a:t>
                </a:r>
              </a:p>
              <a:p>
                <a:pPr algn="ctr"/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𝐴𝐵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𝐴𝐵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𝐴𝐵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𝐴𝐵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77" y="-91207"/>
                <a:ext cx="7666138" cy="6848606"/>
              </a:xfrm>
              <a:prstGeom prst="rect">
                <a:avLst/>
              </a:prstGeom>
              <a:blipFill>
                <a:blip r:embed="rId2"/>
                <a:stretch>
                  <a:fillRect l="-2623" t="-1603" r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86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555441-E28D-2C36-DEA9-DB939CB25283}"/>
              </a:ext>
            </a:extLst>
          </p:cNvPr>
          <p:cNvSpPr txBox="1"/>
          <p:nvPr/>
        </p:nvSpPr>
        <p:spPr>
          <a:xfrm>
            <a:off x="3047215" y="61203"/>
            <a:ext cx="609442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" panose="02060409020205020404" pitchFamily="49" charset="0"/>
              </a:rPr>
              <a:t># u0  u1   u2   u3   u4   u5   u6   u7</a:t>
            </a:r>
          </a:p>
          <a:p>
            <a:r>
              <a:rPr lang="en-US" dirty="0">
                <a:latin typeface="Courier" panose="02060409020205020404" pitchFamily="49" charset="0"/>
              </a:rPr>
              <a:t># x1  y1   x2   y2   vx1  vy1  vx2  vy2</a:t>
            </a:r>
          </a:p>
          <a:p>
            <a:endParaRPr lang="en-US" dirty="0">
              <a:latin typeface="Courier" panose="02060409020205020404" pitchFamily="49" charset="0"/>
            </a:endParaRPr>
          </a:p>
          <a:p>
            <a:r>
              <a:rPr lang="en-US" dirty="0">
                <a:latin typeface="Courier" panose="02060409020205020404" pitchFamily="49" charset="0"/>
              </a:rPr>
              <a:t>def </a:t>
            </a:r>
            <a:r>
              <a:rPr lang="en-US" dirty="0" err="1">
                <a:latin typeface="Courier" panose="02060409020205020404" pitchFamily="49" charset="0"/>
              </a:rPr>
              <a:t>myfun</a:t>
            </a:r>
            <a:r>
              <a:rPr lang="en-US" dirty="0">
                <a:latin typeface="Courier" panose="02060409020205020404" pitchFamily="49" charset="0"/>
              </a:rPr>
              <a:t>( t, u ):</a:t>
            </a:r>
          </a:p>
          <a:p>
            <a:r>
              <a:rPr lang="en-US" dirty="0">
                <a:latin typeface="Courier" panose="02060409020205020404" pitchFamily="49" charset="0"/>
              </a:rPr>
              <a:t>    f = </a:t>
            </a:r>
            <a:r>
              <a:rPr lang="en-US" dirty="0" err="1">
                <a:latin typeface="Courier" panose="02060409020205020404" pitchFamily="49" charset="0"/>
              </a:rPr>
              <a:t>np.zeros</a:t>
            </a:r>
            <a:r>
              <a:rPr lang="en-US" dirty="0">
                <a:latin typeface="Courier" panose="02060409020205020404" pitchFamily="49" charset="0"/>
              </a:rPr>
              <a:t>((8,));</a:t>
            </a:r>
          </a:p>
          <a:p>
            <a:r>
              <a:rPr lang="en-US" dirty="0">
                <a:latin typeface="Courier" panose="02060409020205020404" pitchFamily="49" charset="0"/>
              </a:rPr>
              <a:t>    f[0] = u[4];</a:t>
            </a:r>
          </a:p>
          <a:p>
            <a:r>
              <a:rPr lang="en-US" dirty="0">
                <a:latin typeface="Courier" panose="02060409020205020404" pitchFamily="49" charset="0"/>
              </a:rPr>
              <a:t>    f[1] = u[5];</a:t>
            </a:r>
          </a:p>
          <a:p>
            <a:r>
              <a:rPr lang="en-US" dirty="0">
                <a:latin typeface="Courier" panose="02060409020205020404" pitchFamily="49" charset="0"/>
              </a:rPr>
              <a:t>    f[2] = u[6];</a:t>
            </a:r>
          </a:p>
          <a:p>
            <a:r>
              <a:rPr lang="en-US" dirty="0">
                <a:latin typeface="Courier" panose="02060409020205020404" pitchFamily="49" charset="0"/>
              </a:rPr>
              <a:t>    f[3] = u[7];</a:t>
            </a:r>
          </a:p>
          <a:p>
            <a:r>
              <a:rPr lang="en-US" dirty="0">
                <a:latin typeface="Courier" panose="02060409020205020404" pitchFamily="49" charset="0"/>
              </a:rPr>
              <a:t>    R1 = sqrt((u[0]**2) + (u[1]**2));</a:t>
            </a:r>
          </a:p>
          <a:p>
            <a:r>
              <a:rPr lang="en-US" dirty="0">
                <a:latin typeface="Courier" panose="02060409020205020404" pitchFamily="49" charset="0"/>
              </a:rPr>
              <a:t>    R2 = sqrt((u[2]**2) + (u[3]**2));</a:t>
            </a:r>
          </a:p>
          <a:p>
            <a:r>
              <a:rPr lang="en-US" dirty="0">
                <a:latin typeface="Courier" panose="02060409020205020404" pitchFamily="49" charset="0"/>
              </a:rPr>
              <a:t>    dx = u[0]-u[2];</a:t>
            </a:r>
          </a:p>
          <a:p>
            <a:r>
              <a:rPr lang="en-US" dirty="0">
                <a:latin typeface="Courier" panose="02060409020205020404" pitchFamily="49" charset="0"/>
              </a:rPr>
              <a:t>    </a:t>
            </a:r>
            <a:r>
              <a:rPr lang="en-US" dirty="0" err="1">
                <a:latin typeface="Courier" panose="02060409020205020404" pitchFamily="49" charset="0"/>
              </a:rPr>
              <a:t>dy</a:t>
            </a:r>
            <a:r>
              <a:rPr lang="en-US" dirty="0">
                <a:latin typeface="Courier" panose="02060409020205020404" pitchFamily="49" charset="0"/>
              </a:rPr>
              <a:t> = u[1]-u[3];</a:t>
            </a:r>
          </a:p>
          <a:p>
            <a:r>
              <a:rPr lang="en-US" dirty="0">
                <a:latin typeface="Courier" panose="02060409020205020404" pitchFamily="49" charset="0"/>
              </a:rPr>
              <a:t>    R12 = sqrt((dx**2) + (</a:t>
            </a:r>
            <a:r>
              <a:rPr lang="en-US" dirty="0" err="1">
                <a:latin typeface="Courier" panose="02060409020205020404" pitchFamily="49" charset="0"/>
              </a:rPr>
              <a:t>dy</a:t>
            </a:r>
            <a:r>
              <a:rPr lang="en-US" dirty="0">
                <a:latin typeface="Courier" panose="02060409020205020404" pitchFamily="49" charset="0"/>
              </a:rPr>
              <a:t>**2));</a:t>
            </a:r>
          </a:p>
          <a:p>
            <a:r>
              <a:rPr lang="en-US" dirty="0">
                <a:latin typeface="Courier" panose="02060409020205020404" pitchFamily="49" charset="0"/>
              </a:rPr>
              <a:t>    q1 = -G*</a:t>
            </a:r>
            <a:r>
              <a:rPr lang="en-US" dirty="0" err="1">
                <a:latin typeface="Courier" panose="02060409020205020404" pitchFamily="49" charset="0"/>
              </a:rPr>
              <a:t>Ms</a:t>
            </a:r>
            <a:r>
              <a:rPr lang="en-US" dirty="0">
                <a:latin typeface="Courier" panose="02060409020205020404" pitchFamily="49" charset="0"/>
              </a:rPr>
              <a:t>/(R1**3);</a:t>
            </a:r>
          </a:p>
          <a:p>
            <a:r>
              <a:rPr lang="en-US" dirty="0">
                <a:latin typeface="Courier" panose="02060409020205020404" pitchFamily="49" charset="0"/>
              </a:rPr>
              <a:t>    q2 = -G*</a:t>
            </a:r>
            <a:r>
              <a:rPr lang="en-US" dirty="0" err="1">
                <a:latin typeface="Courier" panose="02060409020205020404" pitchFamily="49" charset="0"/>
              </a:rPr>
              <a:t>Ms</a:t>
            </a:r>
            <a:r>
              <a:rPr lang="en-US" dirty="0">
                <a:latin typeface="Courier" panose="02060409020205020404" pitchFamily="49" charset="0"/>
              </a:rPr>
              <a:t>/(R2**3);</a:t>
            </a:r>
          </a:p>
          <a:p>
            <a:r>
              <a:rPr lang="en-US" dirty="0">
                <a:latin typeface="Courier" panose="02060409020205020404" pitchFamily="49" charset="0"/>
              </a:rPr>
              <a:t>    q12 = -G*Mp2/(R12**3);</a:t>
            </a:r>
          </a:p>
          <a:p>
            <a:r>
              <a:rPr lang="en-US" dirty="0">
                <a:latin typeface="Courier" panose="02060409020205020404" pitchFamily="49" charset="0"/>
              </a:rPr>
              <a:t>    q21 = -G*Mp1/(R12**3);</a:t>
            </a:r>
          </a:p>
          <a:p>
            <a:r>
              <a:rPr lang="en-US" dirty="0">
                <a:latin typeface="Courier" panose="02060409020205020404" pitchFamily="49" charset="0"/>
              </a:rPr>
              <a:t>    c=1.0; # coupling between planets</a:t>
            </a:r>
          </a:p>
          <a:p>
            <a:r>
              <a:rPr lang="en-US" dirty="0">
                <a:latin typeface="Courier" panose="02060409020205020404" pitchFamily="49" charset="0"/>
              </a:rPr>
              <a:t>    f[4] = u[0]*q1 + c*dx*q12;</a:t>
            </a:r>
          </a:p>
          <a:p>
            <a:r>
              <a:rPr lang="en-US" dirty="0">
                <a:latin typeface="Courier" panose="02060409020205020404" pitchFamily="49" charset="0"/>
              </a:rPr>
              <a:t>    f[5] = u[1]*q1 + c*</a:t>
            </a:r>
            <a:r>
              <a:rPr lang="en-US" dirty="0" err="1">
                <a:latin typeface="Courier" panose="02060409020205020404" pitchFamily="49" charset="0"/>
              </a:rPr>
              <a:t>dy</a:t>
            </a:r>
            <a:r>
              <a:rPr lang="en-US" dirty="0">
                <a:latin typeface="Courier" panose="02060409020205020404" pitchFamily="49" charset="0"/>
              </a:rPr>
              <a:t>*q12;</a:t>
            </a:r>
          </a:p>
          <a:p>
            <a:r>
              <a:rPr lang="en-US" dirty="0">
                <a:latin typeface="Courier" panose="02060409020205020404" pitchFamily="49" charset="0"/>
              </a:rPr>
              <a:t>    f[6] = u[2]*q2 - c*dx*q21;</a:t>
            </a:r>
          </a:p>
          <a:p>
            <a:r>
              <a:rPr lang="en-US" dirty="0">
                <a:latin typeface="Courier" panose="02060409020205020404" pitchFamily="49" charset="0"/>
              </a:rPr>
              <a:t>    f[7] = u[3]*q2 - c*</a:t>
            </a:r>
            <a:r>
              <a:rPr lang="en-US" dirty="0" err="1">
                <a:latin typeface="Courier" panose="02060409020205020404" pitchFamily="49" charset="0"/>
              </a:rPr>
              <a:t>dy</a:t>
            </a:r>
            <a:r>
              <a:rPr lang="en-US" dirty="0">
                <a:latin typeface="Courier" panose="02060409020205020404" pitchFamily="49" charset="0"/>
              </a:rPr>
              <a:t>*q21;</a:t>
            </a:r>
          </a:p>
          <a:p>
            <a:r>
              <a:rPr lang="en-US" dirty="0">
                <a:latin typeface="Courier" panose="02060409020205020404" pitchFamily="49" charset="0"/>
              </a:rPr>
              <a:t>    return(f);</a:t>
            </a:r>
          </a:p>
        </p:txBody>
      </p:sp>
    </p:spTree>
    <p:extLst>
      <p:ext uri="{BB962C8B-B14F-4D97-AF65-F5344CB8AC3E}">
        <p14:creationId xmlns:p14="http://schemas.microsoft.com/office/powerpoint/2010/main" val="2012036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404BFB-9E74-87DD-0AAF-1962127516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Kepler’s 3</a:t>
                </a:r>
                <a:r>
                  <a:rPr lang="en-US" baseline="30000" dirty="0"/>
                  <a:t>rd</a:t>
                </a:r>
                <a:r>
                  <a:rPr lang="en-US" dirty="0"/>
                  <a:t> Law to set reasonable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404BFB-9E74-87DD-0AAF-196212751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170876-CD42-DC10-6FD2-2498C5A2E38B}"/>
                  </a:ext>
                </a:extLst>
              </p:cNvPr>
              <p:cNvSpPr txBox="1"/>
              <p:nvPr/>
            </p:nvSpPr>
            <p:spPr>
              <a:xfrm>
                <a:off x="4166647" y="3429000"/>
                <a:ext cx="3118354" cy="1255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170876-CD42-DC10-6FD2-2498C5A2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47" y="3429000"/>
                <a:ext cx="3118354" cy="1255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AD7C12-C718-FAC2-72B7-60648E25EEF8}"/>
                  </a:ext>
                </a:extLst>
              </p:cNvPr>
              <p:cNvSpPr txBox="1"/>
              <p:nvPr/>
            </p:nvSpPr>
            <p:spPr>
              <a:xfrm>
                <a:off x="3242821" y="5115612"/>
                <a:ext cx="5436745" cy="1146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circumference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period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AD7C12-C718-FAC2-72B7-60648E25E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821" y="5115612"/>
                <a:ext cx="5436745" cy="1146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5B12C6FF-A9EA-1572-5EDF-3DEC6CDA9E3F}"/>
              </a:ext>
            </a:extLst>
          </p:cNvPr>
          <p:cNvSpPr txBox="1">
            <a:spLocks/>
          </p:cNvSpPr>
          <p:nvPr/>
        </p:nvSpPr>
        <p:spPr>
          <a:xfrm>
            <a:off x="703393" y="19912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for 1 planet with a circular orbit</a:t>
            </a:r>
          </a:p>
        </p:txBody>
      </p:sp>
    </p:spTree>
    <p:extLst>
      <p:ext uri="{BB962C8B-B14F-4D97-AF65-F5344CB8AC3E}">
        <p14:creationId xmlns:p14="http://schemas.microsoft.com/office/powerpoint/2010/main" val="192332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4F384-975E-5AAC-9503-20BCB4023C5D}"/>
              </a:ext>
            </a:extLst>
          </p:cNvPr>
          <p:cNvSpPr txBox="1"/>
          <p:nvPr/>
        </p:nvSpPr>
        <p:spPr>
          <a:xfrm>
            <a:off x="715617" y="299544"/>
            <a:ext cx="109131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if( MYCASE == 0 ):</a:t>
            </a:r>
          </a:p>
          <a:p>
            <a:r>
              <a:rPr lang="en-US" dirty="0"/>
              <a:t>    q1 = 0.0;       # angle (with respect to x-axis in rads) of planet 1 (u0[0] = cos(q1)*Rp1; u0[1] = sin(q1)*Rp1) </a:t>
            </a:r>
          </a:p>
          <a:p>
            <a:r>
              <a:rPr lang="en-US" dirty="0"/>
              <a:t>    q2 = 0.0;       # angle (with respect to x-axis in rads) of planet 2 (u0[2] = cos(q2)*Rp2; u0[3] = sin(q2)*Rp2)</a:t>
            </a:r>
          </a:p>
          <a:p>
            <a:r>
              <a:rPr lang="en-US" dirty="0"/>
              <a:t>    </a:t>
            </a:r>
            <a:r>
              <a:rPr lang="en-US" dirty="0" err="1"/>
              <a:t>fR</a:t>
            </a:r>
            <a:r>
              <a:rPr lang="en-US" dirty="0"/>
              <a:t> = 0.95;      # planet 2 has this fraction of its normal radius (Rp2 = </a:t>
            </a:r>
            <a:r>
              <a:rPr lang="en-US" dirty="0" err="1"/>
              <a:t>fR</a:t>
            </a:r>
            <a:r>
              <a:rPr lang="en-US" dirty="0"/>
              <a:t>*Rp1)</a:t>
            </a:r>
          </a:p>
          <a:p>
            <a:r>
              <a:rPr lang="en-US" dirty="0"/>
              <a:t>    sv2 = -1.0;     # sign of planet 2 velocity (sv2)</a:t>
            </a:r>
          </a:p>
          <a:p>
            <a:r>
              <a:rPr lang="en-US" dirty="0"/>
              <a:t>    fv2 = 1.0;      # planet 2 has this fraction of its normal velocity  (u0[7] = fv2*sv2*Vp2)</a:t>
            </a:r>
          </a:p>
          <a:p>
            <a:r>
              <a:rPr lang="en-US" dirty="0"/>
              <a:t>    fM2 = 1.0;      # planet 2 has this fraction of its normal mass  (Mp2 = fM2*Mp1)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62490F-5DD1-CBA2-6011-AE0C117DC4CD}"/>
              </a:ext>
            </a:extLst>
          </p:cNvPr>
          <p:cNvSpPr/>
          <p:nvPr/>
        </p:nvSpPr>
        <p:spPr>
          <a:xfrm>
            <a:off x="591332" y="4729201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150E72-E562-7247-BEF4-6D084CB6AD5A}"/>
              </a:ext>
            </a:extLst>
          </p:cNvPr>
          <p:cNvSpPr/>
          <p:nvPr/>
        </p:nvSpPr>
        <p:spPr>
          <a:xfrm>
            <a:off x="3503520" y="4624306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9EF9CD-1546-95B7-EB30-95E0BDC16046}"/>
              </a:ext>
            </a:extLst>
          </p:cNvPr>
          <p:cNvCxnSpPr/>
          <p:nvPr/>
        </p:nvCxnSpPr>
        <p:spPr>
          <a:xfrm>
            <a:off x="999924" y="5112829"/>
            <a:ext cx="451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4F9E1F-B506-1F59-289A-8C1DE2EAB129}"/>
                  </a:ext>
                </a:extLst>
              </p:cNvPr>
              <p:cNvSpPr txBox="1"/>
              <p:nvPr/>
            </p:nvSpPr>
            <p:spPr>
              <a:xfrm>
                <a:off x="5365326" y="5179836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4F9E1F-B506-1F59-289A-8C1DE2EAB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326" y="5179836"/>
                <a:ext cx="3234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D3B777-3EA8-95BD-EE00-263D600CD481}"/>
              </a:ext>
            </a:extLst>
          </p:cNvPr>
          <p:cNvCxnSpPr>
            <a:cxnSpLocks/>
          </p:cNvCxnSpPr>
          <p:nvPr/>
        </p:nvCxnSpPr>
        <p:spPr>
          <a:xfrm flipV="1">
            <a:off x="999924" y="3694649"/>
            <a:ext cx="0" cy="141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0C8D23-EC06-FE7F-428E-BAA1DA56F9C1}"/>
              </a:ext>
            </a:extLst>
          </p:cNvPr>
          <p:cNvCxnSpPr>
            <a:cxnSpLocks/>
          </p:cNvCxnSpPr>
          <p:nvPr/>
        </p:nvCxnSpPr>
        <p:spPr>
          <a:xfrm flipV="1">
            <a:off x="999924" y="4729201"/>
            <a:ext cx="2617965" cy="383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493BEC-3620-97A6-6FEF-120AF4C554D2}"/>
                  </a:ext>
                </a:extLst>
              </p:cNvPr>
              <p:cNvSpPr txBox="1"/>
              <p:nvPr/>
            </p:nvSpPr>
            <p:spPr>
              <a:xfrm>
                <a:off x="838054" y="3102690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493BEC-3620-97A6-6FEF-120AF4C55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54" y="3102690"/>
                <a:ext cx="32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1E7F75-201E-2DA0-B2E3-F8C16949933B}"/>
                  </a:ext>
                </a:extLst>
              </p:cNvPr>
              <p:cNvSpPr txBox="1"/>
              <p:nvPr/>
            </p:nvSpPr>
            <p:spPr>
              <a:xfrm>
                <a:off x="2363493" y="4343362"/>
                <a:ext cx="4241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1E7F75-201E-2DA0-B2E3-F8C169499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493" y="4343362"/>
                <a:ext cx="42415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CBEA57EA-80CF-5E1A-AE0E-574CDB490FEB}"/>
              </a:ext>
            </a:extLst>
          </p:cNvPr>
          <p:cNvSpPr/>
          <p:nvPr/>
        </p:nvSpPr>
        <p:spPr>
          <a:xfrm>
            <a:off x="4355369" y="5500856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389858-EA13-0055-8070-B4F1CDC1F256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997887" y="5112829"/>
            <a:ext cx="3357482" cy="48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9CB6FB-49A3-9A39-AD06-91DEEF9241F9}"/>
                  </a:ext>
                </a:extLst>
              </p:cNvPr>
              <p:cNvSpPr txBox="1"/>
              <p:nvPr/>
            </p:nvSpPr>
            <p:spPr>
              <a:xfrm>
                <a:off x="2596788" y="5281038"/>
                <a:ext cx="433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9CB6FB-49A3-9A39-AD06-91DEEF924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88" y="5281038"/>
                <a:ext cx="43364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3AE447-F50F-08AA-8E88-EEC6025F64DD}"/>
                  </a:ext>
                </a:extLst>
              </p:cNvPr>
              <p:cNvSpPr txBox="1"/>
              <p:nvPr/>
            </p:nvSpPr>
            <p:spPr>
              <a:xfrm>
                <a:off x="4661866" y="5383570"/>
                <a:ext cx="6278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3AE447-F50F-08AA-8E88-EEC6025F6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866" y="5383570"/>
                <a:ext cx="62780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4BA2A3-9429-E173-C8CA-EBB2D8F60FEF}"/>
                  </a:ext>
                </a:extLst>
              </p:cNvPr>
              <p:cNvSpPr txBox="1"/>
              <p:nvPr/>
            </p:nvSpPr>
            <p:spPr>
              <a:xfrm>
                <a:off x="3831105" y="4400585"/>
                <a:ext cx="6183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4BA2A3-9429-E173-C8CA-EBB2D8F60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105" y="4400585"/>
                <a:ext cx="61831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4DFE93-816F-F8E5-EBBB-4FD779B91BF3}"/>
                  </a:ext>
                </a:extLst>
              </p:cNvPr>
              <p:cNvSpPr txBox="1"/>
              <p:nvPr/>
            </p:nvSpPr>
            <p:spPr>
              <a:xfrm>
                <a:off x="667498" y="5447921"/>
                <a:ext cx="452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4DFE93-816F-F8E5-EBBB-4FD779B9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8" y="5447921"/>
                <a:ext cx="452432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0DB493-C717-85CA-6E8B-FC18C8EB68CC}"/>
                  </a:ext>
                </a:extLst>
              </p:cNvPr>
              <p:cNvSpPr txBox="1"/>
              <p:nvPr/>
            </p:nvSpPr>
            <p:spPr>
              <a:xfrm>
                <a:off x="3117766" y="4783348"/>
                <a:ext cx="3066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0DB493-C717-85CA-6E8B-FC18C8EB6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766" y="4783348"/>
                <a:ext cx="306622" cy="307777"/>
              </a:xfrm>
              <a:prstGeom prst="rect">
                <a:avLst/>
              </a:prstGeom>
              <a:blipFill>
                <a:blip r:embed="rId9"/>
                <a:stretch>
                  <a:fillRect l="-19608" r="-784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F9FA27-4460-DE19-677A-F2CA205BC838}"/>
                  </a:ext>
                </a:extLst>
              </p:cNvPr>
              <p:cNvSpPr txBox="1"/>
              <p:nvPr/>
            </p:nvSpPr>
            <p:spPr>
              <a:xfrm>
                <a:off x="3324941" y="5096103"/>
                <a:ext cx="3125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F9FA27-4460-DE19-677A-F2CA205BC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941" y="5096103"/>
                <a:ext cx="312585" cy="307777"/>
              </a:xfrm>
              <a:prstGeom prst="rect">
                <a:avLst/>
              </a:prstGeom>
              <a:blipFill>
                <a:blip r:embed="rId10"/>
                <a:stretch>
                  <a:fillRect l="-19231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212F82-4B09-677F-B447-43101AF8D4F6}"/>
              </a:ext>
            </a:extLst>
          </p:cNvPr>
          <p:cNvCxnSpPr>
            <a:cxnSpLocks/>
          </p:cNvCxnSpPr>
          <p:nvPr/>
        </p:nvCxnSpPr>
        <p:spPr>
          <a:xfrm flipV="1">
            <a:off x="3633639" y="4098811"/>
            <a:ext cx="14020" cy="557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9C1BB44-87A1-50FF-B514-755B569CB963}"/>
              </a:ext>
            </a:extLst>
          </p:cNvPr>
          <p:cNvCxnSpPr>
            <a:cxnSpLocks/>
          </p:cNvCxnSpPr>
          <p:nvPr/>
        </p:nvCxnSpPr>
        <p:spPr>
          <a:xfrm flipV="1">
            <a:off x="4489496" y="4901105"/>
            <a:ext cx="14020" cy="557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83219-D90F-CDD0-5BD4-C4708CBCB855}"/>
                  </a:ext>
                </a:extLst>
              </p:cNvPr>
              <p:cNvSpPr txBox="1"/>
              <p:nvPr/>
            </p:nvSpPr>
            <p:spPr>
              <a:xfrm>
                <a:off x="3302083" y="3429000"/>
                <a:ext cx="691151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83219-D90F-CDD0-5BD4-C4708CBCB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83" y="3429000"/>
                <a:ext cx="691151" cy="5312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215C99-EE90-FE59-1A1A-43432E01BD1D}"/>
                  </a:ext>
                </a:extLst>
              </p:cNvPr>
              <p:cNvSpPr txBox="1"/>
              <p:nvPr/>
            </p:nvSpPr>
            <p:spPr>
              <a:xfrm>
                <a:off x="4449415" y="4457190"/>
                <a:ext cx="691151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215C99-EE90-FE59-1A1A-43432E01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415" y="4457190"/>
                <a:ext cx="691151" cy="5312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352D5C9B-46A7-389A-569D-409B7494BB00}"/>
              </a:ext>
            </a:extLst>
          </p:cNvPr>
          <p:cNvSpPr/>
          <p:nvPr/>
        </p:nvSpPr>
        <p:spPr>
          <a:xfrm>
            <a:off x="6385724" y="4668966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3E8882B-BAED-15F3-E933-315D25F1652E}"/>
              </a:ext>
            </a:extLst>
          </p:cNvPr>
          <p:cNvSpPr/>
          <p:nvPr/>
        </p:nvSpPr>
        <p:spPr>
          <a:xfrm>
            <a:off x="9522826" y="4990556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E5971CE-9A30-6B47-162B-D20750C137F8}"/>
              </a:ext>
            </a:extLst>
          </p:cNvPr>
          <p:cNvCxnSpPr/>
          <p:nvPr/>
        </p:nvCxnSpPr>
        <p:spPr>
          <a:xfrm>
            <a:off x="6794316" y="5075988"/>
            <a:ext cx="451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449D66-3FEF-4AE2-A023-11299A03819F}"/>
                  </a:ext>
                </a:extLst>
              </p:cNvPr>
              <p:cNvSpPr txBox="1"/>
              <p:nvPr/>
            </p:nvSpPr>
            <p:spPr>
              <a:xfrm>
                <a:off x="11159718" y="5119601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449D66-3FEF-4AE2-A023-11299A038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718" y="5119601"/>
                <a:ext cx="323422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48EF8A9-3036-3BF1-0CAA-FC264B9FE1A6}"/>
              </a:ext>
            </a:extLst>
          </p:cNvPr>
          <p:cNvCxnSpPr>
            <a:cxnSpLocks/>
          </p:cNvCxnSpPr>
          <p:nvPr/>
        </p:nvCxnSpPr>
        <p:spPr>
          <a:xfrm flipV="1">
            <a:off x="6794316" y="3634414"/>
            <a:ext cx="0" cy="141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790EDEE-2C59-8D45-4FFD-A72AEF119FB8}"/>
                  </a:ext>
                </a:extLst>
              </p:cNvPr>
              <p:cNvSpPr txBox="1"/>
              <p:nvPr/>
            </p:nvSpPr>
            <p:spPr>
              <a:xfrm>
                <a:off x="6632446" y="3042455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790EDEE-2C59-8D45-4FFD-A72AEF119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446" y="3042455"/>
                <a:ext cx="329193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503E393E-05E3-5E03-1C24-C3FABE48E79E}"/>
              </a:ext>
            </a:extLst>
          </p:cNvPr>
          <p:cNvSpPr/>
          <p:nvPr/>
        </p:nvSpPr>
        <p:spPr>
          <a:xfrm>
            <a:off x="9201386" y="4982166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F398313-33DC-CD95-3145-83BF4249613A}"/>
                  </a:ext>
                </a:extLst>
              </p:cNvPr>
              <p:cNvSpPr txBox="1"/>
              <p:nvPr/>
            </p:nvSpPr>
            <p:spPr>
              <a:xfrm>
                <a:off x="9033210" y="5195856"/>
                <a:ext cx="10554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F398313-33DC-CD95-3145-83BF42496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210" y="5195856"/>
                <a:ext cx="1055482" cy="307777"/>
              </a:xfrm>
              <a:prstGeom prst="rect">
                <a:avLst/>
              </a:prstGeom>
              <a:blipFill>
                <a:blip r:embed="rId15"/>
                <a:stretch>
                  <a:fillRect l="-3468" r="-173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4EEF531-E50B-FA20-190A-BEDC6AA32130}"/>
                  </a:ext>
                </a:extLst>
              </p:cNvPr>
              <p:cNvSpPr txBox="1"/>
              <p:nvPr/>
            </p:nvSpPr>
            <p:spPr>
              <a:xfrm>
                <a:off x="6461890" y="5387686"/>
                <a:ext cx="452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4EEF531-E50B-FA20-190A-BEDC6AA32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890" y="5387686"/>
                <a:ext cx="452432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B25448D-2731-950F-13BE-29FCF9CBAEFE}"/>
              </a:ext>
            </a:extLst>
          </p:cNvPr>
          <p:cNvCxnSpPr>
            <a:cxnSpLocks/>
          </p:cNvCxnSpPr>
          <p:nvPr/>
        </p:nvCxnSpPr>
        <p:spPr>
          <a:xfrm flipV="1">
            <a:off x="9320120" y="4098811"/>
            <a:ext cx="0" cy="8957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0725ADA-9214-D999-3E68-543CCF4490E4}"/>
                  </a:ext>
                </a:extLst>
              </p:cNvPr>
              <p:cNvSpPr txBox="1"/>
              <p:nvPr/>
            </p:nvSpPr>
            <p:spPr>
              <a:xfrm>
                <a:off x="8989816" y="3456199"/>
                <a:ext cx="691151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0725ADA-9214-D999-3E68-543CCF449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16" y="3456199"/>
                <a:ext cx="691151" cy="5312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AFD9E9B-1472-4DC6-4BDD-E7C414CE2F4E}"/>
              </a:ext>
            </a:extLst>
          </p:cNvPr>
          <p:cNvCxnSpPr>
            <a:cxnSpLocks/>
          </p:cNvCxnSpPr>
          <p:nvPr/>
        </p:nvCxnSpPr>
        <p:spPr>
          <a:xfrm>
            <a:off x="9680967" y="5132355"/>
            <a:ext cx="0" cy="8957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8C8EC21-12E1-8E13-CEE4-9957CA212644}"/>
                  </a:ext>
                </a:extLst>
              </p:cNvPr>
              <p:cNvSpPr txBox="1"/>
              <p:nvPr/>
            </p:nvSpPr>
            <p:spPr>
              <a:xfrm>
                <a:off x="9361206" y="5916643"/>
                <a:ext cx="691151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8C8EC21-12E1-8E13-CEE4-9957CA212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206" y="5916643"/>
                <a:ext cx="691151" cy="5312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28A6422F-C148-3EC8-458C-5BA2BB4E16EC}"/>
              </a:ext>
            </a:extLst>
          </p:cNvPr>
          <p:cNvSpPr txBox="1"/>
          <p:nvPr/>
        </p:nvSpPr>
        <p:spPr>
          <a:xfrm>
            <a:off x="6547102" y="253617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B3140B-BA51-549B-947C-7F81CC6E0286}"/>
              </a:ext>
            </a:extLst>
          </p:cNvPr>
          <p:cNvSpPr txBox="1"/>
          <p:nvPr/>
        </p:nvSpPr>
        <p:spPr>
          <a:xfrm>
            <a:off x="752710" y="2608423"/>
            <a:ext cx="70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setup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32492E-641C-DCDC-7E94-10ED795908E5}"/>
              </a:ext>
            </a:extLst>
          </p:cNvPr>
          <p:cNvSpPr txBox="1"/>
          <p:nvPr/>
        </p:nvSpPr>
        <p:spPr>
          <a:xfrm>
            <a:off x="9714681" y="3563285"/>
            <a:ext cx="138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circular orbit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FCB02F-2FFF-8CE2-2F96-FA2DBA3013A1}"/>
              </a:ext>
            </a:extLst>
          </p:cNvPr>
          <p:cNvSpPr txBox="1"/>
          <p:nvPr/>
        </p:nvSpPr>
        <p:spPr>
          <a:xfrm>
            <a:off x="10052357" y="5979813"/>
            <a:ext cx="138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circular orbit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E11ABD-C55B-771F-66EE-ABEE1344294A}"/>
              </a:ext>
            </a:extLst>
          </p:cNvPr>
          <p:cNvSpPr txBox="1"/>
          <p:nvPr/>
        </p:nvSpPr>
        <p:spPr>
          <a:xfrm>
            <a:off x="9367108" y="4550174"/>
            <a:ext cx="216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difference in radii</a:t>
            </a:r>
          </a:p>
        </p:txBody>
      </p:sp>
    </p:spTree>
    <p:extLst>
      <p:ext uri="{BB962C8B-B14F-4D97-AF65-F5344CB8AC3E}">
        <p14:creationId xmlns:p14="http://schemas.microsoft.com/office/powerpoint/2010/main" val="305723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19BD6-F2A9-661B-3F33-3DF1BD7C9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52" y="124905"/>
            <a:ext cx="6096000" cy="4572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60CDA82-0450-EE16-17DC-ACF6D1DAC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6" y="685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03853B-1465-D8F7-6C94-F02F97237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6" y="456028"/>
            <a:ext cx="39757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u0: [ 1.500e+11 0.0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     1.425e+11 0.0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         0.0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2.96e+04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        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0.0 -3.04e+04]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95C9631-60C3-A662-1733-9CADF42F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6" y="3079026"/>
            <a:ext cx="40110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 x axis bigger radius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 x axis smaller radius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CFDEE1A-B570-6552-E1A8-CC733CC3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4" y="4307252"/>
            <a:ext cx="62937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going towards +y, smaller velocity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going towards -y, bigger velocity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462A5D0-B2EB-1DD7-7540-9F7F2DEA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4" y="5570975"/>
            <a:ext cx="56733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velocities set for circular orbits</a:t>
            </a:r>
          </a:p>
        </p:txBody>
      </p:sp>
    </p:spTree>
    <p:extLst>
      <p:ext uri="{BB962C8B-B14F-4D97-AF65-F5344CB8AC3E}">
        <p14:creationId xmlns:p14="http://schemas.microsoft.com/office/powerpoint/2010/main" val="3138999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0E4AE6-D52C-1F52-6CC4-EC34F06CB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0" t="26067" r="37139" b="4524"/>
          <a:stretch/>
        </p:blipFill>
        <p:spPr>
          <a:xfrm>
            <a:off x="2309566" y="618273"/>
            <a:ext cx="6221692" cy="58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5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0FBBE9-391D-235B-ADF0-F7B8C43BE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6" t="30085" r="51443" b="9650"/>
          <a:stretch/>
        </p:blipFill>
        <p:spPr>
          <a:xfrm>
            <a:off x="1498861" y="348791"/>
            <a:ext cx="7616858" cy="6680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97E51C-E1B5-4741-6437-1E58CA867B88}"/>
              </a:ext>
            </a:extLst>
          </p:cNvPr>
          <p:cNvSpPr txBox="1"/>
          <p:nvPr/>
        </p:nvSpPr>
        <p:spPr>
          <a:xfrm rot="16200000">
            <a:off x="8443103" y="2607198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88844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Announcement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First Assignment due Friday </a:t>
            </a:r>
            <a:r>
              <a:rPr lang="en-US" sz="2800" dirty="0" err="1"/>
              <a:t>nite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Emily our TA travelling this week but will take questions via Slack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Today’s code include animated gif to solve mac problem</a:t>
            </a:r>
          </a:p>
          <a:p>
            <a:pPr algn="ctr"/>
            <a:r>
              <a:rPr lang="en-US" sz="2800" dirty="0"/>
              <a:t>(but not sure it works)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109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553780-068C-F045-2FAF-EC3553577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4" t="27314" r="36753" b="2307"/>
          <a:stretch/>
        </p:blipFill>
        <p:spPr>
          <a:xfrm>
            <a:off x="1687397" y="301658"/>
            <a:ext cx="8050491" cy="60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1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7031C3-76A4-4A8D-1A30-C1E8E2C30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0" t="27037" r="37602" b="3555"/>
          <a:stretch/>
        </p:blipFill>
        <p:spPr>
          <a:xfrm>
            <a:off x="1291472" y="311085"/>
            <a:ext cx="8795208" cy="66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0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E4595-A8E0-8163-8D1B-14D6AD1A8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3" t="30362" r="36211" b="2030"/>
          <a:stretch/>
        </p:blipFill>
        <p:spPr>
          <a:xfrm>
            <a:off x="754144" y="311962"/>
            <a:ext cx="9228841" cy="6546038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0E782F82-9E7B-01C8-7042-C6D95EEC0A91}"/>
              </a:ext>
            </a:extLst>
          </p:cNvPr>
          <p:cNvSpPr/>
          <p:nvPr/>
        </p:nvSpPr>
        <p:spPr>
          <a:xfrm rot="2640986">
            <a:off x="4790660" y="1798983"/>
            <a:ext cx="218661" cy="5963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6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F1CC2-DA65-518C-4817-309910AD0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9426FC-3CD7-0D92-4D95-17CFB5E4FA72}"/>
              </a:ext>
            </a:extLst>
          </p:cNvPr>
          <p:cNvCxnSpPr>
            <a:cxnSpLocks/>
          </p:cNvCxnSpPr>
          <p:nvPr/>
        </p:nvCxnSpPr>
        <p:spPr>
          <a:xfrm flipH="1">
            <a:off x="3965713" y="2613991"/>
            <a:ext cx="4611757" cy="136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593CC1-478D-F1B3-F325-3C12E6A2D57A}"/>
              </a:ext>
            </a:extLst>
          </p:cNvPr>
          <p:cNvSpPr txBox="1"/>
          <p:nvPr/>
        </p:nvSpPr>
        <p:spPr>
          <a:xfrm>
            <a:off x="565096" y="215997"/>
            <a:ext cx="8370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zoom of one close-encounter interaction</a:t>
            </a:r>
          </a:p>
          <a:p>
            <a:r>
              <a:rPr lang="en-US" sz="2800" dirty="0"/>
              <a:t>moving coordinate system centered on planet 1</a:t>
            </a:r>
          </a:p>
        </p:txBody>
      </p:sp>
    </p:spTree>
    <p:extLst>
      <p:ext uri="{BB962C8B-B14F-4D97-AF65-F5344CB8AC3E}">
        <p14:creationId xmlns:p14="http://schemas.microsoft.com/office/powerpoint/2010/main" val="2764157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475D6-03A2-249C-899D-07B4F59D6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5" t="28283" r="43402" b="6880"/>
          <a:stretch/>
        </p:blipFill>
        <p:spPr>
          <a:xfrm>
            <a:off x="754143" y="914399"/>
            <a:ext cx="5722071" cy="4411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B0CD33-05FE-7DC6-CDA6-2F26AE5F9F03}"/>
              </a:ext>
            </a:extLst>
          </p:cNvPr>
          <p:cNvSpPr txBox="1"/>
          <p:nvPr/>
        </p:nvSpPr>
        <p:spPr>
          <a:xfrm>
            <a:off x="7890235" y="1329179"/>
            <a:ext cx="36324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angular velocity</a:t>
            </a:r>
          </a:p>
          <a:p>
            <a:endParaRPr lang="en-US" sz="2800" dirty="0"/>
          </a:p>
          <a:p>
            <a:r>
              <a:rPr lang="en-US" sz="2800" dirty="0"/>
              <a:t>tells you how its circling the sun</a:t>
            </a:r>
          </a:p>
          <a:p>
            <a:endParaRPr lang="en-US" sz="2800" dirty="0"/>
          </a:p>
          <a:p>
            <a:r>
              <a:rPr lang="en-US" sz="2800" dirty="0"/>
              <a:t>sign tells you whether motion is clockwise (+) or counterclockwise (-)</a:t>
            </a:r>
          </a:p>
        </p:txBody>
      </p:sp>
    </p:spTree>
    <p:extLst>
      <p:ext uri="{BB962C8B-B14F-4D97-AF65-F5344CB8AC3E}">
        <p14:creationId xmlns:p14="http://schemas.microsoft.com/office/powerpoint/2010/main" val="23409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E165-170B-2016-6A93-BC5062A6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5603A-5F60-A3C2-5FDC-47B53D710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CASES 1 through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what is the configuration and initial conditions?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what is the big picture of the evolution of orbits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zoom in to one interesting moment and describe what happened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018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833B1-4159-124E-1EC7-DD824E199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7" y="752198"/>
            <a:ext cx="10515600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might need to use anaconda to install pillow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A8FDA9B-E5BE-F1FF-8C84-464C58DE4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649919"/>
            <a:ext cx="6062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conda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install -c anaconda pillow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8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6FD317-E8A6-5174-0B09-F9392A11C0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Orbit of Planet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plane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6FD317-E8A6-5174-0B09-F9392A11C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0130FBA-6A56-0C32-C26A-DA56597ED792}"/>
              </a:ext>
            </a:extLst>
          </p:cNvPr>
          <p:cNvSpPr/>
          <p:nvPr/>
        </p:nvSpPr>
        <p:spPr>
          <a:xfrm>
            <a:off x="5496911" y="3429000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72871A-AEED-6ED6-6835-CBBB42E7F33E}"/>
              </a:ext>
            </a:extLst>
          </p:cNvPr>
          <p:cNvSpPr txBox="1">
            <a:spLocks/>
          </p:cNvSpPr>
          <p:nvPr/>
        </p:nvSpPr>
        <p:spPr>
          <a:xfrm>
            <a:off x="4893880" y="3911162"/>
            <a:ext cx="19943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sun, 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7C0FC3-B0AC-F0D3-3BED-8EB9EA6C19DF}"/>
              </a:ext>
            </a:extLst>
          </p:cNvPr>
          <p:cNvSpPr/>
          <p:nvPr/>
        </p:nvSpPr>
        <p:spPr>
          <a:xfrm>
            <a:off x="10287003" y="3721975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4ED0-5756-825D-087D-3A0B15705ED4}"/>
              </a:ext>
            </a:extLst>
          </p:cNvPr>
          <p:cNvSpPr txBox="1">
            <a:spLocks/>
          </p:cNvSpPr>
          <p:nvPr/>
        </p:nvSpPr>
        <p:spPr>
          <a:xfrm>
            <a:off x="8927883" y="3903282"/>
            <a:ext cx="27182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planet, 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56F1AF-D9A0-C226-A02D-3BCD01D4C1BF}"/>
              </a:ext>
            </a:extLst>
          </p:cNvPr>
          <p:cNvCxnSpPr/>
          <p:nvPr/>
        </p:nvCxnSpPr>
        <p:spPr>
          <a:xfrm>
            <a:off x="5891048" y="3812628"/>
            <a:ext cx="451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CBC3-B85C-166A-1CFB-FEDBDF440F29}"/>
                  </a:ext>
                </a:extLst>
              </p:cNvPr>
              <p:cNvSpPr txBox="1"/>
              <p:nvPr/>
            </p:nvSpPr>
            <p:spPr>
              <a:xfrm>
                <a:off x="8116281" y="3320185"/>
                <a:ext cx="2975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CBC3-B85C-166A-1CFB-FEDBDF440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281" y="3320185"/>
                <a:ext cx="29758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88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77834" y="549394"/>
                <a:ext cx="6353021" cy="2712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Newton’s law for acceleration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⌊"/>
                          <m:endChr m:val="⌋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834" y="549394"/>
                <a:ext cx="6353021" cy="2712217"/>
              </a:xfrm>
              <a:prstGeom prst="rect">
                <a:avLst/>
              </a:prstGeom>
              <a:blipFill>
                <a:blip r:embed="rId2"/>
                <a:stretch>
                  <a:fillRect l="-3359" t="-4045" r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86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81715" y="1056772"/>
                <a:ext cx="7048853" cy="2471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Newton’s law of gravitation force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𝐟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715" y="1056772"/>
                <a:ext cx="7048853" cy="2471895"/>
              </a:xfrm>
              <a:prstGeom prst="rect">
                <a:avLst/>
              </a:prstGeom>
              <a:blipFill>
                <a:blip r:embed="rId2"/>
                <a:stretch>
                  <a:fillRect l="-3025" t="-4433" r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F7693A1-781B-A307-E1E7-06350B1A6DB7}"/>
              </a:ext>
            </a:extLst>
          </p:cNvPr>
          <p:cNvSpPr txBox="1"/>
          <p:nvPr/>
        </p:nvSpPr>
        <p:spPr>
          <a:xfrm>
            <a:off x="3187339" y="4036455"/>
            <a:ext cx="6175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along line from sun to planet</a:t>
            </a:r>
          </a:p>
        </p:txBody>
      </p:sp>
    </p:spTree>
    <p:extLst>
      <p:ext uri="{BB962C8B-B14F-4D97-AF65-F5344CB8AC3E}">
        <p14:creationId xmlns:p14="http://schemas.microsoft.com/office/powerpoint/2010/main" val="81445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9A4A61-3170-F749-84EB-DDE735619586}"/>
              </a:ext>
            </a:extLst>
          </p:cNvPr>
          <p:cNvSpPr/>
          <p:nvPr/>
        </p:nvSpPr>
        <p:spPr>
          <a:xfrm>
            <a:off x="1187681" y="2799150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9C24A-6354-64D1-768B-231F730A4A62}"/>
              </a:ext>
            </a:extLst>
          </p:cNvPr>
          <p:cNvSpPr/>
          <p:nvPr/>
        </p:nvSpPr>
        <p:spPr>
          <a:xfrm>
            <a:off x="3853369" y="1409699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A29E4-7FF1-18FF-490A-1BA8B0A634DF}"/>
              </a:ext>
            </a:extLst>
          </p:cNvPr>
          <p:cNvCxnSpPr/>
          <p:nvPr/>
        </p:nvCxnSpPr>
        <p:spPr>
          <a:xfrm>
            <a:off x="1596273" y="3182778"/>
            <a:ext cx="451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/>
              <p:nvPr/>
            </p:nvSpPr>
            <p:spPr>
              <a:xfrm>
                <a:off x="5961675" y="3249785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75" y="3249785"/>
                <a:ext cx="3234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70E94-5201-D5E8-286A-805768EB689B}"/>
              </a:ext>
            </a:extLst>
          </p:cNvPr>
          <p:cNvCxnSpPr>
            <a:cxnSpLocks/>
          </p:cNvCxnSpPr>
          <p:nvPr/>
        </p:nvCxnSpPr>
        <p:spPr>
          <a:xfrm flipV="1">
            <a:off x="1596273" y="562303"/>
            <a:ext cx="0" cy="262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A2F3C5-A1BB-55D4-C354-0C17590319B7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1596273" y="1577908"/>
            <a:ext cx="2296346" cy="1604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/>
              <p:nvPr/>
            </p:nvSpPr>
            <p:spPr>
              <a:xfrm>
                <a:off x="1482305" y="51239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05" y="51239"/>
                <a:ext cx="32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9D6C2A-7396-98B4-480B-A5D4F2A48E69}"/>
                  </a:ext>
                </a:extLst>
              </p:cNvPr>
              <p:cNvSpPr txBox="1"/>
              <p:nvPr/>
            </p:nvSpPr>
            <p:spPr>
              <a:xfrm>
                <a:off x="2744446" y="1763839"/>
                <a:ext cx="2975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9D6C2A-7396-98B4-480B-A5D4F2A4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446" y="1763839"/>
                <a:ext cx="29758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F8B7A4-33A8-146D-4E3C-0E2DDC90F711}"/>
                  </a:ext>
                </a:extLst>
              </p:cNvPr>
              <p:cNvSpPr txBox="1"/>
              <p:nvPr/>
            </p:nvSpPr>
            <p:spPr>
              <a:xfrm>
                <a:off x="2347410" y="2628781"/>
                <a:ext cx="3774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F8B7A4-33A8-146D-4E3C-0E2DDC90F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410" y="2628781"/>
                <a:ext cx="37741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57F12A-B515-A29E-EB8C-0A2AC5882ED9}"/>
                  </a:ext>
                </a:extLst>
              </p:cNvPr>
              <p:cNvSpPr txBox="1"/>
              <p:nvPr/>
            </p:nvSpPr>
            <p:spPr>
              <a:xfrm>
                <a:off x="7079222" y="311843"/>
                <a:ext cx="3999108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57F12A-B515-A29E-EB8C-0A2AC5882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22" y="311843"/>
                <a:ext cx="3999108" cy="1033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E9E5213-C709-A413-AC4D-632DAA5EB5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21382" y="845451"/>
                <a:ext cx="991398" cy="1325563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E9E5213-C709-A413-AC4D-632DAA5EB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21382" y="845451"/>
                <a:ext cx="991398" cy="1325563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505D8667-6713-47BB-52BB-5D97F6288681}"/>
              </a:ext>
            </a:extLst>
          </p:cNvPr>
          <p:cNvSpPr/>
          <p:nvPr/>
        </p:nvSpPr>
        <p:spPr>
          <a:xfrm rot="3270558">
            <a:off x="3262165" y="1500678"/>
            <a:ext cx="388883" cy="7937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B5A5BA-1AF3-5449-8C93-6ADF40DCB72D}"/>
                  </a:ext>
                </a:extLst>
              </p:cNvPr>
              <p:cNvSpPr txBox="1"/>
              <p:nvPr/>
            </p:nvSpPr>
            <p:spPr>
              <a:xfrm>
                <a:off x="9607151" y="3688282"/>
                <a:ext cx="1906548" cy="944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B5A5BA-1AF3-5449-8C93-6ADF40DCB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151" y="3688282"/>
                <a:ext cx="1906548" cy="9449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7D9E69-83F8-DF5B-5502-E8CDE321DB5F}"/>
                  </a:ext>
                </a:extLst>
              </p:cNvPr>
              <p:cNvSpPr txBox="1"/>
              <p:nvPr/>
            </p:nvSpPr>
            <p:spPr>
              <a:xfrm>
                <a:off x="9617265" y="2579756"/>
                <a:ext cx="1962332" cy="94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7D9E69-83F8-DF5B-5502-E8CDE321D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265" y="2579756"/>
                <a:ext cx="1962332" cy="9451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B6A3CC-A64A-B3D6-9F7F-900E56E11934}"/>
                  </a:ext>
                </a:extLst>
              </p:cNvPr>
              <p:cNvSpPr txBox="1"/>
              <p:nvPr/>
            </p:nvSpPr>
            <p:spPr>
              <a:xfrm>
                <a:off x="7079222" y="1405567"/>
                <a:ext cx="3834639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B6A3CC-A64A-B3D6-9F7F-900E56E11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22" y="1405567"/>
                <a:ext cx="3834639" cy="1033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E5518B-B3A8-4E1D-318E-EDA4ECFB5E62}"/>
                  </a:ext>
                </a:extLst>
              </p:cNvPr>
              <p:cNvSpPr txBox="1"/>
              <p:nvPr/>
            </p:nvSpPr>
            <p:spPr>
              <a:xfrm>
                <a:off x="7079222" y="4721307"/>
                <a:ext cx="3079369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E5518B-B3A8-4E1D-318E-EDA4ECFB5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22" y="4721307"/>
                <a:ext cx="3079369" cy="1037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56EE62-E30B-EC6C-C33D-602A55CC7D81}"/>
                  </a:ext>
                </a:extLst>
              </p:cNvPr>
              <p:cNvSpPr txBox="1"/>
              <p:nvPr/>
            </p:nvSpPr>
            <p:spPr>
              <a:xfrm>
                <a:off x="7079222" y="5815031"/>
                <a:ext cx="3099695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56EE62-E30B-EC6C-C33D-602A55CC7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22" y="5815031"/>
                <a:ext cx="3099695" cy="10371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2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9A4A61-3170-F749-84EB-DDE735619586}"/>
              </a:ext>
            </a:extLst>
          </p:cNvPr>
          <p:cNvSpPr/>
          <p:nvPr/>
        </p:nvSpPr>
        <p:spPr>
          <a:xfrm>
            <a:off x="4981902" y="2799150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9C24A-6354-64D1-768B-231F730A4A62}"/>
              </a:ext>
            </a:extLst>
          </p:cNvPr>
          <p:cNvSpPr/>
          <p:nvPr/>
        </p:nvSpPr>
        <p:spPr>
          <a:xfrm>
            <a:off x="7147581" y="3081230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A29E4-7FF1-18FF-490A-1BA8B0A634DF}"/>
              </a:ext>
            </a:extLst>
          </p:cNvPr>
          <p:cNvCxnSpPr>
            <a:cxnSpLocks/>
          </p:cNvCxnSpPr>
          <p:nvPr/>
        </p:nvCxnSpPr>
        <p:spPr>
          <a:xfrm>
            <a:off x="5390494" y="3182778"/>
            <a:ext cx="2723480" cy="4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/>
              <p:nvPr/>
            </p:nvSpPr>
            <p:spPr>
              <a:xfrm>
                <a:off x="8175212" y="3005651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212" y="3005651"/>
                <a:ext cx="3234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70E94-5201-D5E8-286A-805768EB689B}"/>
              </a:ext>
            </a:extLst>
          </p:cNvPr>
          <p:cNvCxnSpPr>
            <a:cxnSpLocks/>
          </p:cNvCxnSpPr>
          <p:nvPr/>
        </p:nvCxnSpPr>
        <p:spPr>
          <a:xfrm flipV="1">
            <a:off x="5390494" y="562303"/>
            <a:ext cx="0" cy="262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/>
              <p:nvPr/>
            </p:nvSpPr>
            <p:spPr>
              <a:xfrm>
                <a:off x="5276526" y="51239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26" y="51239"/>
                <a:ext cx="32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71CD706-8D06-CB87-0896-AE03C3D6942E}"/>
              </a:ext>
            </a:extLst>
          </p:cNvPr>
          <p:cNvSpPr txBox="1"/>
          <p:nvPr/>
        </p:nvSpPr>
        <p:spPr>
          <a:xfrm>
            <a:off x="345251" y="152671"/>
            <a:ext cx="26100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ccw</a:t>
            </a:r>
            <a:r>
              <a:rPr lang="en-US" sz="4000" dirty="0"/>
              <a:t> motion</a:t>
            </a:r>
          </a:p>
          <a:p>
            <a:endParaRPr lang="en-US" sz="4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C976B9-BCE4-A98E-5FD1-4A05104DE187}"/>
              </a:ext>
            </a:extLst>
          </p:cNvPr>
          <p:cNvSpPr/>
          <p:nvPr/>
        </p:nvSpPr>
        <p:spPr>
          <a:xfrm>
            <a:off x="3516575" y="1310628"/>
            <a:ext cx="3765013" cy="3836273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C97C5BE-6D47-9789-8B55-9EC28106A3B9}"/>
              </a:ext>
            </a:extLst>
          </p:cNvPr>
          <p:cNvSpPr/>
          <p:nvPr/>
        </p:nvSpPr>
        <p:spPr>
          <a:xfrm>
            <a:off x="7126232" y="2245974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56B951-9EA9-09A6-C6E4-1D5C9CCEE54E}"/>
              </a:ext>
            </a:extLst>
          </p:cNvPr>
          <p:cNvSpPr/>
          <p:nvPr/>
        </p:nvSpPr>
        <p:spPr>
          <a:xfrm rot="16200000">
            <a:off x="5247708" y="1235395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98074978-32A7-0D2B-60E2-BAEC0C97DE96}"/>
              </a:ext>
            </a:extLst>
          </p:cNvPr>
          <p:cNvSpPr/>
          <p:nvPr/>
        </p:nvSpPr>
        <p:spPr>
          <a:xfrm rot="16200000">
            <a:off x="4628060" y="903008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2882929-B01D-8FB7-407D-943339499A18}"/>
              </a:ext>
            </a:extLst>
          </p:cNvPr>
          <p:cNvSpPr/>
          <p:nvPr/>
        </p:nvSpPr>
        <p:spPr>
          <a:xfrm>
            <a:off x="3327070" y="2960253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B9FBFA0B-5B2D-0C78-A995-A1293AC7A5E5}"/>
              </a:ext>
            </a:extLst>
          </p:cNvPr>
          <p:cNvSpPr/>
          <p:nvPr/>
        </p:nvSpPr>
        <p:spPr>
          <a:xfrm rot="10800000">
            <a:off x="3254001" y="3135484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A45EED-7130-B06A-1DD9-DD7602CC0276}"/>
              </a:ext>
            </a:extLst>
          </p:cNvPr>
          <p:cNvSpPr/>
          <p:nvPr/>
        </p:nvSpPr>
        <p:spPr>
          <a:xfrm rot="16200000">
            <a:off x="5153336" y="5025065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9840F2D0-85B1-7250-E15A-25E06295D0E5}"/>
              </a:ext>
            </a:extLst>
          </p:cNvPr>
          <p:cNvSpPr/>
          <p:nvPr/>
        </p:nvSpPr>
        <p:spPr>
          <a:xfrm rot="5400000">
            <a:off x="5701503" y="4692678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4C8ACF-A459-25C9-BCC6-AAE02FC39F15}"/>
                  </a:ext>
                </a:extLst>
              </p:cNvPr>
              <p:cNvSpPr txBox="1"/>
              <p:nvPr/>
            </p:nvSpPr>
            <p:spPr>
              <a:xfrm>
                <a:off x="8498634" y="2666631"/>
                <a:ext cx="1473288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4C8ACF-A459-25C9-BCC6-AAE02FC39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634" y="2666631"/>
                <a:ext cx="1473288" cy="13797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223E110-E202-3073-96C7-9807CA6DE812}"/>
                  </a:ext>
                </a:extLst>
              </p:cNvPr>
              <p:cNvSpPr txBox="1"/>
              <p:nvPr/>
            </p:nvSpPr>
            <p:spPr>
              <a:xfrm>
                <a:off x="1388292" y="2391361"/>
                <a:ext cx="1702517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223E110-E202-3073-96C7-9807CA6D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292" y="2391361"/>
                <a:ext cx="1702517" cy="13797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561C01-03D7-7062-898C-BAA7EB61E09F}"/>
                  </a:ext>
                </a:extLst>
              </p:cNvPr>
              <p:cNvSpPr txBox="1"/>
              <p:nvPr/>
            </p:nvSpPr>
            <p:spPr>
              <a:xfrm>
                <a:off x="4524781" y="5321863"/>
                <a:ext cx="1473288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561C01-03D7-7062-898C-BAA7EB61E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781" y="5321863"/>
                <a:ext cx="1473288" cy="13797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9C20E5-59FD-6A6B-14B9-7EA91CFDBFA0}"/>
                  </a:ext>
                </a:extLst>
              </p:cNvPr>
              <p:cNvSpPr txBox="1"/>
              <p:nvPr/>
            </p:nvSpPr>
            <p:spPr>
              <a:xfrm>
                <a:off x="6041563" y="51239"/>
                <a:ext cx="1702517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9C20E5-59FD-6A6B-14B9-7EA91CFD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63" y="51239"/>
                <a:ext cx="1702517" cy="13797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A0C1FE-256B-2640-D2FE-B4014E0DA124}"/>
                  </a:ext>
                </a:extLst>
              </p:cNvPr>
              <p:cNvSpPr txBox="1"/>
              <p:nvPr/>
            </p:nvSpPr>
            <p:spPr>
              <a:xfrm>
                <a:off x="4981902" y="1951576"/>
                <a:ext cx="2975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A0C1FE-256B-2640-D2FE-B4014E0DA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02" y="1951576"/>
                <a:ext cx="29758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46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9A4A61-3170-F749-84EB-DDE735619586}"/>
              </a:ext>
            </a:extLst>
          </p:cNvPr>
          <p:cNvSpPr/>
          <p:nvPr/>
        </p:nvSpPr>
        <p:spPr>
          <a:xfrm>
            <a:off x="4981902" y="2799150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9C24A-6354-64D1-768B-231F730A4A62}"/>
              </a:ext>
            </a:extLst>
          </p:cNvPr>
          <p:cNvSpPr/>
          <p:nvPr/>
        </p:nvSpPr>
        <p:spPr>
          <a:xfrm>
            <a:off x="7147581" y="3081230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A29E4-7FF1-18FF-490A-1BA8B0A634DF}"/>
              </a:ext>
            </a:extLst>
          </p:cNvPr>
          <p:cNvCxnSpPr>
            <a:cxnSpLocks/>
          </p:cNvCxnSpPr>
          <p:nvPr/>
        </p:nvCxnSpPr>
        <p:spPr>
          <a:xfrm>
            <a:off x="5390494" y="3182778"/>
            <a:ext cx="2723480" cy="4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/>
              <p:nvPr/>
            </p:nvSpPr>
            <p:spPr>
              <a:xfrm>
                <a:off x="8175212" y="3005651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212" y="3005651"/>
                <a:ext cx="3234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70E94-5201-D5E8-286A-805768EB689B}"/>
              </a:ext>
            </a:extLst>
          </p:cNvPr>
          <p:cNvCxnSpPr>
            <a:cxnSpLocks/>
          </p:cNvCxnSpPr>
          <p:nvPr/>
        </p:nvCxnSpPr>
        <p:spPr>
          <a:xfrm flipV="1">
            <a:off x="5390494" y="562303"/>
            <a:ext cx="0" cy="262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/>
              <p:nvPr/>
            </p:nvSpPr>
            <p:spPr>
              <a:xfrm>
                <a:off x="5276526" y="51239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26" y="51239"/>
                <a:ext cx="32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71CD706-8D06-CB87-0896-AE03C3D6942E}"/>
              </a:ext>
            </a:extLst>
          </p:cNvPr>
          <p:cNvSpPr txBox="1"/>
          <p:nvPr/>
        </p:nvSpPr>
        <p:spPr>
          <a:xfrm>
            <a:off x="345251" y="152671"/>
            <a:ext cx="23936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cw</a:t>
            </a:r>
            <a:r>
              <a:rPr lang="en-US" sz="4000" dirty="0"/>
              <a:t> motion</a:t>
            </a:r>
          </a:p>
          <a:p>
            <a:endParaRPr lang="en-US" sz="4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C976B9-BCE4-A98E-5FD1-4A05104DE187}"/>
              </a:ext>
            </a:extLst>
          </p:cNvPr>
          <p:cNvSpPr/>
          <p:nvPr/>
        </p:nvSpPr>
        <p:spPr>
          <a:xfrm>
            <a:off x="3516575" y="1310628"/>
            <a:ext cx="3765013" cy="3836273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C97C5BE-6D47-9789-8B55-9EC28106A3B9}"/>
              </a:ext>
            </a:extLst>
          </p:cNvPr>
          <p:cNvSpPr/>
          <p:nvPr/>
        </p:nvSpPr>
        <p:spPr>
          <a:xfrm rot="10648207">
            <a:off x="7126232" y="2245974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56B951-9EA9-09A6-C6E4-1D5C9CCEE54E}"/>
              </a:ext>
            </a:extLst>
          </p:cNvPr>
          <p:cNvSpPr/>
          <p:nvPr/>
        </p:nvSpPr>
        <p:spPr>
          <a:xfrm rot="16200000">
            <a:off x="5247708" y="1235395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98074978-32A7-0D2B-60E2-BAEC0C97DE96}"/>
              </a:ext>
            </a:extLst>
          </p:cNvPr>
          <p:cNvSpPr/>
          <p:nvPr/>
        </p:nvSpPr>
        <p:spPr>
          <a:xfrm rot="5400000">
            <a:off x="4628060" y="903008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2882929-B01D-8FB7-407D-943339499A18}"/>
              </a:ext>
            </a:extLst>
          </p:cNvPr>
          <p:cNvSpPr/>
          <p:nvPr/>
        </p:nvSpPr>
        <p:spPr>
          <a:xfrm>
            <a:off x="3327070" y="2960253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B9FBFA0B-5B2D-0C78-A995-A1293AC7A5E5}"/>
              </a:ext>
            </a:extLst>
          </p:cNvPr>
          <p:cNvSpPr/>
          <p:nvPr/>
        </p:nvSpPr>
        <p:spPr>
          <a:xfrm>
            <a:off x="3254001" y="3135484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A45EED-7130-B06A-1DD9-DD7602CC0276}"/>
              </a:ext>
            </a:extLst>
          </p:cNvPr>
          <p:cNvSpPr/>
          <p:nvPr/>
        </p:nvSpPr>
        <p:spPr>
          <a:xfrm rot="16200000">
            <a:off x="5153336" y="5025065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9840F2D0-85B1-7250-E15A-25E06295D0E5}"/>
              </a:ext>
            </a:extLst>
          </p:cNvPr>
          <p:cNvSpPr/>
          <p:nvPr/>
        </p:nvSpPr>
        <p:spPr>
          <a:xfrm rot="16200000">
            <a:off x="5701503" y="4692678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4C8ACF-A459-25C9-BCC6-AAE02FC39F15}"/>
                  </a:ext>
                </a:extLst>
              </p:cNvPr>
              <p:cNvSpPr txBox="1"/>
              <p:nvPr/>
            </p:nvSpPr>
            <p:spPr>
              <a:xfrm>
                <a:off x="8498634" y="2666631"/>
                <a:ext cx="1702517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4C8ACF-A459-25C9-BCC6-AAE02FC39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634" y="2666631"/>
                <a:ext cx="1702517" cy="13797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223E110-E202-3073-96C7-9807CA6DE812}"/>
                  </a:ext>
                </a:extLst>
              </p:cNvPr>
              <p:cNvSpPr txBox="1"/>
              <p:nvPr/>
            </p:nvSpPr>
            <p:spPr>
              <a:xfrm>
                <a:off x="1388292" y="2391361"/>
                <a:ext cx="1702517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223E110-E202-3073-96C7-9807CA6D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292" y="2391361"/>
                <a:ext cx="1702517" cy="13797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561C01-03D7-7062-898C-BAA7EB61E09F}"/>
                  </a:ext>
                </a:extLst>
              </p:cNvPr>
              <p:cNvSpPr txBox="1"/>
              <p:nvPr/>
            </p:nvSpPr>
            <p:spPr>
              <a:xfrm>
                <a:off x="4524781" y="5321863"/>
                <a:ext cx="1702517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561C01-03D7-7062-898C-BAA7EB61E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781" y="5321863"/>
                <a:ext cx="1702517" cy="13797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9C20E5-59FD-6A6B-14B9-7EA91CFDBFA0}"/>
                  </a:ext>
                </a:extLst>
              </p:cNvPr>
              <p:cNvSpPr txBox="1"/>
              <p:nvPr/>
            </p:nvSpPr>
            <p:spPr>
              <a:xfrm>
                <a:off x="6041563" y="51239"/>
                <a:ext cx="1473287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9C20E5-59FD-6A6B-14B9-7EA91CFD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63" y="51239"/>
                <a:ext cx="1473287" cy="13797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DFB0C5-27E2-6218-5607-48F356D0F2B0}"/>
                  </a:ext>
                </a:extLst>
              </p:cNvPr>
              <p:cNvSpPr txBox="1"/>
              <p:nvPr/>
            </p:nvSpPr>
            <p:spPr>
              <a:xfrm>
                <a:off x="4981902" y="1951576"/>
                <a:ext cx="2975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DFB0C5-27E2-6218-5607-48F356D0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02" y="1951576"/>
                <a:ext cx="29758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55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14165" y="778588"/>
                <a:ext cx="6077176" cy="431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putting it together</a:t>
                </a:r>
              </a:p>
              <a:p>
                <a:endParaRPr lang="en-US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165" y="778588"/>
                <a:ext cx="6077176" cy="4316246"/>
              </a:xfrm>
              <a:prstGeom prst="rect">
                <a:avLst/>
              </a:prstGeom>
              <a:blipFill>
                <a:blip r:embed="rId2"/>
                <a:stretch>
                  <a:fillRect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21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11891</TotalTime>
  <Words>883</Words>
  <Application>Microsoft Office PowerPoint</Application>
  <PresentationFormat>Widescreen</PresentationFormat>
  <Paragraphs>180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Cambria Math</vt:lpstr>
      <vt:lpstr>Courier</vt:lpstr>
      <vt:lpstr>Office Theme</vt:lpstr>
      <vt:lpstr>PowerPoint Presentation</vt:lpstr>
      <vt:lpstr>PowerPoint Presentation</vt:lpstr>
      <vt:lpstr>Orbit of Planet (x,y) plane</vt:lpstr>
      <vt:lpstr>PowerPoint Presentation</vt:lpstr>
      <vt:lpstr>PowerPoint Presentation</vt:lpstr>
      <vt:lpstr>(x,y)</vt:lpstr>
      <vt:lpstr>PowerPoint Presentation</vt:lpstr>
      <vt:lpstr>PowerPoint Presentation</vt:lpstr>
      <vt:lpstr>PowerPoint Presentation</vt:lpstr>
      <vt:lpstr>(x_1,y_1 )</vt:lpstr>
      <vt:lpstr>PowerPoint Presentation</vt:lpstr>
      <vt:lpstr>(x_1,y_1 )</vt:lpstr>
      <vt:lpstr>PowerPoint Presentation</vt:lpstr>
      <vt:lpstr>PowerPoint Presentation</vt:lpstr>
      <vt:lpstr>using Kepler’s 3rd Law to set reasonable v_0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assignments</vt:lpstr>
      <vt:lpstr>conda install -c anaconda pillow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111</cp:revision>
  <dcterms:created xsi:type="dcterms:W3CDTF">2023-08-22T12:43:28Z</dcterms:created>
  <dcterms:modified xsi:type="dcterms:W3CDTF">2023-12-05T21:44:06Z</dcterms:modified>
</cp:coreProperties>
</file>