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59" r:id="rId3"/>
    <p:sldId id="361" r:id="rId4"/>
    <p:sldId id="363" r:id="rId5"/>
    <p:sldId id="364" r:id="rId6"/>
    <p:sldId id="360" r:id="rId7"/>
    <p:sldId id="362" r:id="rId8"/>
    <p:sldId id="365" r:id="rId9"/>
    <p:sldId id="366" r:id="rId10"/>
    <p:sldId id="367" r:id="rId11"/>
    <p:sldId id="368" r:id="rId12"/>
    <p:sldId id="369" r:id="rId13"/>
    <p:sldId id="370" r:id="rId14"/>
    <p:sldId id="372" r:id="rId15"/>
    <p:sldId id="373" r:id="rId16"/>
    <p:sldId id="374" r:id="rId17"/>
    <p:sldId id="375" r:id="rId18"/>
    <p:sldId id="403" r:id="rId19"/>
    <p:sldId id="376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404" r:id="rId34"/>
    <p:sldId id="391" r:id="rId35"/>
    <p:sldId id="392" r:id="rId36"/>
    <p:sldId id="393" r:id="rId37"/>
    <p:sldId id="395" r:id="rId38"/>
    <p:sldId id="396" r:id="rId39"/>
    <p:sldId id="394" r:id="rId40"/>
    <p:sldId id="397" r:id="rId41"/>
    <p:sldId id="402" r:id="rId42"/>
    <p:sldId id="401" r:id="rId43"/>
    <p:sldId id="399" r:id="rId44"/>
    <p:sldId id="39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B6787D-A271-4165-9E3E-59506BADF5FF}">
          <p14:sldIdLst>
            <p14:sldId id="256"/>
            <p14:sldId id="359"/>
            <p14:sldId id="361"/>
            <p14:sldId id="363"/>
            <p14:sldId id="364"/>
            <p14:sldId id="360"/>
            <p14:sldId id="362"/>
            <p14:sldId id="365"/>
            <p14:sldId id="366"/>
            <p14:sldId id="367"/>
            <p14:sldId id="368"/>
            <p14:sldId id="369"/>
            <p14:sldId id="370"/>
            <p14:sldId id="372"/>
            <p14:sldId id="373"/>
            <p14:sldId id="374"/>
            <p14:sldId id="375"/>
            <p14:sldId id="403"/>
            <p14:sldId id="376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404"/>
            <p14:sldId id="391"/>
            <p14:sldId id="392"/>
            <p14:sldId id="393"/>
            <p14:sldId id="395"/>
            <p14:sldId id="396"/>
            <p14:sldId id="394"/>
            <p14:sldId id="397"/>
            <p14:sldId id="402"/>
            <p14:sldId id="401"/>
            <p14:sldId id="399"/>
            <p14:sldId id="398"/>
          </p14:sldIdLst>
        </p14:section>
        <p14:section name="Untitled Section" id="{0E3A99F3-173F-4E4D-8E39-B5D932EAF8DC}">
          <p14:sldIdLst/>
        </p14:section>
        <p14:section name="Untitled Section" id="{40CA3CE0-2DC8-4FF9-969D-EFC5F52363B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4" autoAdjust="0"/>
    <p:restoredTop sz="93733" autoAdjust="0"/>
  </p:normalViewPr>
  <p:slideViewPr>
    <p:cSldViewPr snapToGrid="0">
      <p:cViewPr varScale="1">
        <p:scale>
          <a:sx n="62" d="100"/>
          <a:sy n="62" d="100"/>
        </p:scale>
        <p:origin x="612" y="40"/>
      </p:cViewPr>
      <p:guideLst/>
    </p:cSldViewPr>
  </p:slideViewPr>
  <p:outlineViewPr>
    <p:cViewPr>
      <p:scale>
        <a:sx n="33" d="100"/>
        <a:sy n="33" d="100"/>
      </p:scale>
      <p:origin x="0" y="-31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1EA4E-925E-49EF-8DC6-CA4210C0787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B90CF-E2C3-48B8-8346-02179832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3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96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49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53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66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9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54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1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92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09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3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9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3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2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10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59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7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54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4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2554-1666-AAF7-DAB4-45B079027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F90B1-F73C-6852-A91C-52A2F7FEE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20F1D-A47E-2C5C-5E86-DB2546C4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292D-44EA-4DC8-73DF-DC5B14ED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DFE6F-0601-9CAA-8BA2-D9980FC3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1356-6F02-A93E-5EE0-39AE65FC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67C22-A9C0-18FA-2459-BFD4F4BA4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BE4D3-0A0E-DBC2-53F2-08099AFF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FF9D6-33BE-3D7F-AB56-7526BB06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E0DD9-C41A-FD62-6FCF-A2104D81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1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377FC-A4B3-7BA4-46D0-EB15C292A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098A5-CFD2-177C-58F3-602655702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2386-983A-2765-EA0F-459CC7C1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261D8-43C9-978E-DA8D-7231C037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391AD-64AC-9B81-7AB8-6BCF0488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EA19-120B-4E31-9E01-01F6BEF8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2132-50DE-E5B6-40FE-262368846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65B36-B6F4-54FD-CE64-FA359513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3460C-B3F0-7628-9D9E-660018DA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6D67E-9612-7B80-9666-F6C1ED10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7977-17CE-CD2C-AC22-6AFA22D8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7C07A-1DE4-D511-9B9F-FAB0E08B6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EC21-1D81-C926-C69A-DBC21AE6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9D8AC-9F16-F11F-7D6B-8B5C4466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82634-EE36-3E43-6A55-DB67EB5B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8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CD5A-9152-C250-C8B2-C02BBB1A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1436C-AB10-4656-6F5C-75E7A9D3E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5254B-75BB-1755-E62E-29BB2B25D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D731D-0C94-E6A4-584E-69E2D874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122C7-E633-D44E-4F5D-A7755797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071DD-38AB-959E-46AE-BB93A4C1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4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9629-5C47-1387-1F2C-C13DF4FC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CD831-D9B7-C9AA-8CBB-A62919298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EBB7F-E8AE-0A5C-E37E-9AEFFBCA1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0FD11-7468-175E-5DD4-66FF1782F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E3620-FF83-E75F-B6A2-83C89FF9F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9E8F1-EE9F-48DB-3190-E52A3F88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933A3-2B9A-EA4F-A027-C8C4BBF1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1680C-E93E-F2F4-1D44-5EDAE628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2FEA-78A6-0D78-8DE3-03DA86AA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7D38E-8621-752D-C76C-04CE9E87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A1954-18D0-C59A-4205-36383EBB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FE6EA-F18D-FAA4-E052-A09F12E5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6FFE3-0584-78B1-05E2-6B07E287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2300D-E2D0-8E55-0A34-9B556D18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517ED-5EF9-8937-3D95-12CFA29E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6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0F15-7D6D-2502-B6C4-720C673F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56E4-8B6D-73D8-D862-6BA90A66A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762EA-CB39-4F2D-28B1-E6964C45C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9149A-17AB-3548-EA60-EB6B1002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FF804-65DD-9704-A8DF-54F43383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9774A-6C4D-F1DC-71BD-57247157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DA05-413E-8B96-C459-6F3CA709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DD967-C7D8-2266-E398-41E1BF4D7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4B530-3ECF-227A-0FC9-1255DC11A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1A82A-04AE-12AB-9948-122BD91B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184A2-E575-38AA-25DB-1DC3456A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29B61-2341-00C2-924A-C2EAEDF1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01DA7-C7CE-DA26-1B09-3F17F6C3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1FF41-9782-A652-CC2F-52DA612B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70DD-B713-AC72-38C9-D98EBE7C6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4FD79-201C-0BB0-D62D-7F1FA8AB2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8BCFB-6147-54A7-02C7-C6EDD8547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9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2023 EESC W3400</a:t>
            </a:r>
          </a:p>
          <a:p>
            <a:pPr algn="ctr"/>
            <a:r>
              <a:rPr lang="en-US" sz="2800" b="1" dirty="0" err="1"/>
              <a:t>Lec</a:t>
            </a:r>
            <a:r>
              <a:rPr lang="en-US" sz="2800" b="1"/>
              <a:t> 06: Seismic rays</a:t>
            </a:r>
            <a:endParaRPr lang="en-US" sz="2800" b="1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Computational Earth Science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Bill Menke, Instructor</a:t>
            </a:r>
          </a:p>
          <a:p>
            <a:pPr algn="ctr"/>
            <a:r>
              <a:rPr lang="en-US" sz="2800" dirty="0"/>
              <a:t>Emily Glazer, Teaching Assistant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TR 2:40 – 3:55</a:t>
            </a:r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88BB65-C554-967F-563C-DE1355946952}"/>
              </a:ext>
            </a:extLst>
          </p:cNvPr>
          <p:cNvSpPr txBox="1"/>
          <p:nvPr/>
        </p:nvSpPr>
        <p:spPr>
          <a:xfrm>
            <a:off x="872158" y="1021211"/>
            <a:ext cx="69002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M=2; </a:t>
            </a:r>
          </a:p>
          <a:p>
            <a:r>
              <a:rPr lang="en-US" sz="2800" dirty="0" err="1"/>
              <a:t>solarconstant</a:t>
            </a:r>
            <a:r>
              <a:rPr lang="en-US" sz="2800" dirty="0"/>
              <a:t> = 1.0;</a:t>
            </a:r>
          </a:p>
          <a:p>
            <a:r>
              <a:rPr lang="en-US" sz="2800" dirty="0"/>
              <a:t>albedo = 0.3;</a:t>
            </a:r>
          </a:p>
          <a:p>
            <a:r>
              <a:rPr lang="en-US" sz="2800" dirty="0" err="1"/>
              <a:t>stefanboltzman</a:t>
            </a:r>
            <a:r>
              <a:rPr lang="en-US" sz="2800" dirty="0"/>
              <a:t> = 1e-3;</a:t>
            </a:r>
          </a:p>
          <a:p>
            <a:r>
              <a:rPr lang="en-US" sz="2800" dirty="0"/>
              <a:t>p=4;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616205-2CA6-7257-633C-1C0CD5361AFD}"/>
              </a:ext>
            </a:extLst>
          </p:cNvPr>
          <p:cNvSpPr txBox="1"/>
          <p:nvPr/>
        </p:nvSpPr>
        <p:spPr>
          <a:xfrm>
            <a:off x="4886740" y="909361"/>
            <a:ext cx="69002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two unknowns, u[0] and u[1]</a:t>
            </a:r>
          </a:p>
          <a:p>
            <a:r>
              <a:rPr lang="en-US" sz="2800" dirty="0">
                <a:solidFill>
                  <a:srgbClr val="FF0000"/>
                </a:solidFill>
              </a:rPr>
              <a:t>heat content / temperature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	of lower and upper atmosphere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F5D3669-510E-83DD-79CC-9D62DEB81705}"/>
              </a:ext>
            </a:extLst>
          </p:cNvPr>
          <p:cNvSpPr/>
          <p:nvPr/>
        </p:nvSpPr>
        <p:spPr>
          <a:xfrm>
            <a:off x="3849757" y="1041762"/>
            <a:ext cx="964095" cy="2584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1A06E-5F70-30BE-78C9-596E74EB8D40}"/>
              </a:ext>
            </a:extLst>
          </p:cNvPr>
          <p:cNvSpPr txBox="1"/>
          <p:nvPr/>
        </p:nvSpPr>
        <p:spPr>
          <a:xfrm>
            <a:off x="872158" y="3870633"/>
            <a:ext cx="62815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# time axis</a:t>
            </a:r>
          </a:p>
          <a:p>
            <a:r>
              <a:rPr lang="en-US" sz="2800" dirty="0"/>
              <a:t>Dt = 1.0</a:t>
            </a:r>
          </a:p>
          <a:p>
            <a:r>
              <a:rPr lang="en-US" sz="2800" dirty="0"/>
              <a:t>t0 = 0.0;     </a:t>
            </a:r>
          </a:p>
          <a:p>
            <a:r>
              <a:rPr lang="en-US" sz="2800" dirty="0" err="1"/>
              <a:t>tmax</a:t>
            </a:r>
            <a:r>
              <a:rPr lang="en-US" sz="2800" dirty="0"/>
              <a:t> = 200.0;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F5A518-B52E-61B2-42F1-1AA27FC1874D}"/>
              </a:ext>
            </a:extLst>
          </p:cNvPr>
          <p:cNvSpPr txBox="1"/>
          <p:nvPr/>
        </p:nvSpPr>
        <p:spPr>
          <a:xfrm>
            <a:off x="800929" y="5966523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heatcapacity</a:t>
            </a:r>
            <a:r>
              <a:rPr lang="en-US" sz="2800" dirty="0"/>
              <a:t>=0.02;</a:t>
            </a:r>
          </a:p>
        </p:txBody>
      </p:sp>
    </p:spTree>
    <p:extLst>
      <p:ext uri="{BB962C8B-B14F-4D97-AF65-F5344CB8AC3E}">
        <p14:creationId xmlns:p14="http://schemas.microsoft.com/office/powerpoint/2010/main" val="3518242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88BB65-C554-967F-563C-DE1355946952}"/>
              </a:ext>
            </a:extLst>
          </p:cNvPr>
          <p:cNvSpPr txBox="1"/>
          <p:nvPr/>
        </p:nvSpPr>
        <p:spPr>
          <a:xfrm>
            <a:off x="872158" y="1021211"/>
            <a:ext cx="69002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M=2; </a:t>
            </a:r>
          </a:p>
          <a:p>
            <a:r>
              <a:rPr lang="en-US" sz="2800" dirty="0" err="1"/>
              <a:t>solarconstant</a:t>
            </a:r>
            <a:r>
              <a:rPr lang="en-US" sz="2800" dirty="0"/>
              <a:t> = 1.0;</a:t>
            </a:r>
          </a:p>
          <a:p>
            <a:r>
              <a:rPr lang="en-US" sz="2800" dirty="0"/>
              <a:t>albedo = 0.3;</a:t>
            </a:r>
          </a:p>
          <a:p>
            <a:r>
              <a:rPr lang="en-US" sz="2800" dirty="0" err="1"/>
              <a:t>stefanboltzman</a:t>
            </a:r>
            <a:r>
              <a:rPr lang="en-US" sz="2800" dirty="0"/>
              <a:t> = 1e-3;</a:t>
            </a:r>
          </a:p>
          <a:p>
            <a:r>
              <a:rPr lang="en-US" sz="2800" dirty="0"/>
              <a:t>p=4;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616205-2CA6-7257-633C-1C0CD5361AFD}"/>
              </a:ext>
            </a:extLst>
          </p:cNvPr>
          <p:cNvSpPr txBox="1"/>
          <p:nvPr/>
        </p:nvSpPr>
        <p:spPr>
          <a:xfrm>
            <a:off x="5291758" y="1452097"/>
            <a:ext cx="6900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solar constant (ridiculous units)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F5D3669-510E-83DD-79CC-9D62DEB81705}"/>
              </a:ext>
            </a:extLst>
          </p:cNvPr>
          <p:cNvSpPr/>
          <p:nvPr/>
        </p:nvSpPr>
        <p:spPr>
          <a:xfrm>
            <a:off x="4028662" y="1601858"/>
            <a:ext cx="964095" cy="2584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C730ED-9749-310C-EEEC-4065923CD1D7}"/>
              </a:ext>
            </a:extLst>
          </p:cNvPr>
          <p:cNvSpPr txBox="1"/>
          <p:nvPr/>
        </p:nvSpPr>
        <p:spPr>
          <a:xfrm>
            <a:off x="872158" y="3870633"/>
            <a:ext cx="62815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# time axis</a:t>
            </a:r>
          </a:p>
          <a:p>
            <a:r>
              <a:rPr lang="en-US" sz="2800" dirty="0"/>
              <a:t>Dt = 1.0</a:t>
            </a:r>
          </a:p>
          <a:p>
            <a:r>
              <a:rPr lang="en-US" sz="2800" dirty="0"/>
              <a:t>t0 = 0.0;     </a:t>
            </a:r>
          </a:p>
          <a:p>
            <a:r>
              <a:rPr lang="en-US" sz="2800" dirty="0" err="1"/>
              <a:t>tmax</a:t>
            </a:r>
            <a:r>
              <a:rPr lang="en-US" sz="2800" dirty="0"/>
              <a:t> = 200.0;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E58D7E-B797-3E9F-B8DB-7B7385653C68}"/>
              </a:ext>
            </a:extLst>
          </p:cNvPr>
          <p:cNvSpPr txBox="1"/>
          <p:nvPr/>
        </p:nvSpPr>
        <p:spPr>
          <a:xfrm>
            <a:off x="800929" y="5966523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heatcapacity</a:t>
            </a:r>
            <a:r>
              <a:rPr lang="en-US" sz="2800" dirty="0"/>
              <a:t>=0.02;</a:t>
            </a:r>
          </a:p>
        </p:txBody>
      </p:sp>
    </p:spTree>
    <p:extLst>
      <p:ext uri="{BB962C8B-B14F-4D97-AF65-F5344CB8AC3E}">
        <p14:creationId xmlns:p14="http://schemas.microsoft.com/office/powerpoint/2010/main" val="4084519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88BB65-C554-967F-563C-DE1355946952}"/>
              </a:ext>
            </a:extLst>
          </p:cNvPr>
          <p:cNvSpPr txBox="1"/>
          <p:nvPr/>
        </p:nvSpPr>
        <p:spPr>
          <a:xfrm>
            <a:off x="872158" y="1021211"/>
            <a:ext cx="69002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M=2; </a:t>
            </a:r>
          </a:p>
          <a:p>
            <a:r>
              <a:rPr lang="en-US" sz="2800" dirty="0" err="1"/>
              <a:t>solarconstant</a:t>
            </a:r>
            <a:r>
              <a:rPr lang="en-US" sz="2800" dirty="0"/>
              <a:t> = 1.0;</a:t>
            </a:r>
          </a:p>
          <a:p>
            <a:r>
              <a:rPr lang="en-US" sz="2800" dirty="0"/>
              <a:t>albedo = 0.3;</a:t>
            </a:r>
          </a:p>
          <a:p>
            <a:r>
              <a:rPr lang="en-US" sz="2800" dirty="0" err="1"/>
              <a:t>stefanboltzman</a:t>
            </a:r>
            <a:r>
              <a:rPr lang="en-US" sz="2800" dirty="0"/>
              <a:t> = 1e-3;</a:t>
            </a:r>
          </a:p>
          <a:p>
            <a:r>
              <a:rPr lang="en-US" sz="2800" dirty="0"/>
              <a:t>p=4;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616205-2CA6-7257-633C-1C0CD5361AFD}"/>
              </a:ext>
            </a:extLst>
          </p:cNvPr>
          <p:cNvSpPr txBox="1"/>
          <p:nvPr/>
        </p:nvSpPr>
        <p:spPr>
          <a:xfrm>
            <a:off x="5131905" y="1842915"/>
            <a:ext cx="6900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albedo (correct)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F5D3669-510E-83DD-79CC-9D62DEB81705}"/>
              </a:ext>
            </a:extLst>
          </p:cNvPr>
          <p:cNvSpPr/>
          <p:nvPr/>
        </p:nvSpPr>
        <p:spPr>
          <a:xfrm>
            <a:off x="4167810" y="1975317"/>
            <a:ext cx="964095" cy="2584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D17DD0-9574-0677-39B3-83DDB45A3B12}"/>
              </a:ext>
            </a:extLst>
          </p:cNvPr>
          <p:cNvSpPr txBox="1"/>
          <p:nvPr/>
        </p:nvSpPr>
        <p:spPr>
          <a:xfrm>
            <a:off x="872158" y="3870633"/>
            <a:ext cx="62815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# time axis</a:t>
            </a:r>
          </a:p>
          <a:p>
            <a:r>
              <a:rPr lang="en-US" sz="2800" dirty="0"/>
              <a:t>Dt = 1.0</a:t>
            </a:r>
          </a:p>
          <a:p>
            <a:r>
              <a:rPr lang="en-US" sz="2800" dirty="0"/>
              <a:t>t0 = 0.0;     </a:t>
            </a:r>
          </a:p>
          <a:p>
            <a:r>
              <a:rPr lang="en-US" sz="2800" dirty="0" err="1"/>
              <a:t>tmax</a:t>
            </a:r>
            <a:r>
              <a:rPr lang="en-US" sz="2800" dirty="0"/>
              <a:t> = 200.0;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E563E-EDD3-68FE-3B06-634A89916039}"/>
              </a:ext>
            </a:extLst>
          </p:cNvPr>
          <p:cNvSpPr txBox="1"/>
          <p:nvPr/>
        </p:nvSpPr>
        <p:spPr>
          <a:xfrm>
            <a:off x="800929" y="5966523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heatcapacity</a:t>
            </a:r>
            <a:r>
              <a:rPr lang="en-US" sz="2800" dirty="0"/>
              <a:t>=0.02;</a:t>
            </a:r>
          </a:p>
        </p:txBody>
      </p:sp>
    </p:spTree>
    <p:extLst>
      <p:ext uri="{BB962C8B-B14F-4D97-AF65-F5344CB8AC3E}">
        <p14:creationId xmlns:p14="http://schemas.microsoft.com/office/powerpoint/2010/main" val="18852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88BB65-C554-967F-563C-DE1355946952}"/>
              </a:ext>
            </a:extLst>
          </p:cNvPr>
          <p:cNvSpPr txBox="1"/>
          <p:nvPr/>
        </p:nvSpPr>
        <p:spPr>
          <a:xfrm>
            <a:off x="872158" y="1021211"/>
            <a:ext cx="69002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M=2; </a:t>
            </a:r>
          </a:p>
          <a:p>
            <a:r>
              <a:rPr lang="en-US" sz="2800" dirty="0" err="1"/>
              <a:t>solarconstant</a:t>
            </a:r>
            <a:r>
              <a:rPr lang="en-US" sz="2800" dirty="0"/>
              <a:t> = 1.0;</a:t>
            </a:r>
          </a:p>
          <a:p>
            <a:r>
              <a:rPr lang="en-US" sz="2800" dirty="0"/>
              <a:t>albedo = 0.3;</a:t>
            </a:r>
          </a:p>
          <a:p>
            <a:r>
              <a:rPr lang="en-US" sz="2800" dirty="0" err="1"/>
              <a:t>stefanboltzman</a:t>
            </a:r>
            <a:r>
              <a:rPr lang="en-US" sz="2800" dirty="0"/>
              <a:t> = 1e-3;</a:t>
            </a:r>
          </a:p>
          <a:p>
            <a:r>
              <a:rPr lang="en-US" sz="2800" dirty="0"/>
              <a:t>p=4;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BEB54A-0198-D5CE-B316-0742C060387B}"/>
              </a:ext>
            </a:extLst>
          </p:cNvPr>
          <p:cNvSpPr txBox="1"/>
          <p:nvPr/>
        </p:nvSpPr>
        <p:spPr>
          <a:xfrm>
            <a:off x="5659506" y="2293837"/>
            <a:ext cx="6900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Stefan-</a:t>
            </a:r>
            <a:r>
              <a:rPr lang="en-US" sz="2800" dirty="0" err="1">
                <a:solidFill>
                  <a:srgbClr val="FF0000"/>
                </a:solidFill>
              </a:rPr>
              <a:t>Boltzman</a:t>
            </a:r>
            <a:r>
              <a:rPr lang="en-US" sz="2800" dirty="0">
                <a:solidFill>
                  <a:srgbClr val="FF0000"/>
                </a:solidFill>
              </a:rPr>
              <a:t> constant (ridiculous units)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3CE8364D-D5F0-9BE6-F36E-44837A55F8A2}"/>
              </a:ext>
            </a:extLst>
          </p:cNvPr>
          <p:cNvSpPr/>
          <p:nvPr/>
        </p:nvSpPr>
        <p:spPr>
          <a:xfrm>
            <a:off x="4396410" y="2443598"/>
            <a:ext cx="964095" cy="2584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E7DEC065-A7DB-737A-D1BA-72741C837FB0}"/>
              </a:ext>
            </a:extLst>
          </p:cNvPr>
          <p:cNvSpPr/>
          <p:nvPr/>
        </p:nvSpPr>
        <p:spPr>
          <a:xfrm>
            <a:off x="1848265" y="2904111"/>
            <a:ext cx="964095" cy="2584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60422-3857-D3B9-7488-77F370B51042}"/>
              </a:ext>
            </a:extLst>
          </p:cNvPr>
          <p:cNvSpPr txBox="1"/>
          <p:nvPr/>
        </p:nvSpPr>
        <p:spPr>
          <a:xfrm>
            <a:off x="2962274" y="2771709"/>
            <a:ext cx="6900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power in Stefan-</a:t>
            </a:r>
            <a:r>
              <a:rPr lang="en-US" sz="2800" dirty="0" err="1">
                <a:solidFill>
                  <a:srgbClr val="FF0000"/>
                </a:solidFill>
              </a:rPr>
              <a:t>boltzman</a:t>
            </a:r>
            <a:r>
              <a:rPr lang="en-US" sz="2800" dirty="0">
                <a:solidFill>
                  <a:srgbClr val="FF0000"/>
                </a:solidFill>
              </a:rPr>
              <a:t> law (correct)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4C0EB3-B27B-E6DA-3B4F-0ED77378D6A0}"/>
              </a:ext>
            </a:extLst>
          </p:cNvPr>
          <p:cNvSpPr txBox="1"/>
          <p:nvPr/>
        </p:nvSpPr>
        <p:spPr>
          <a:xfrm>
            <a:off x="872158" y="3870633"/>
            <a:ext cx="62815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# time axis</a:t>
            </a:r>
          </a:p>
          <a:p>
            <a:r>
              <a:rPr lang="en-US" sz="2800" dirty="0"/>
              <a:t>Dt = 1.0</a:t>
            </a:r>
          </a:p>
          <a:p>
            <a:r>
              <a:rPr lang="en-US" sz="2800" dirty="0"/>
              <a:t>t0 = 0.0;     </a:t>
            </a:r>
          </a:p>
          <a:p>
            <a:r>
              <a:rPr lang="en-US" sz="2800" dirty="0" err="1"/>
              <a:t>tmax</a:t>
            </a:r>
            <a:r>
              <a:rPr lang="en-US" sz="2800" dirty="0"/>
              <a:t> = 200.0;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3F7659-26EF-EE7F-DB80-12B4D0903A26}"/>
              </a:ext>
            </a:extLst>
          </p:cNvPr>
          <p:cNvSpPr txBox="1"/>
          <p:nvPr/>
        </p:nvSpPr>
        <p:spPr>
          <a:xfrm>
            <a:off x="800929" y="5966523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heatcapacity</a:t>
            </a:r>
            <a:r>
              <a:rPr lang="en-US" sz="2800" dirty="0"/>
              <a:t>=0.02;</a:t>
            </a:r>
          </a:p>
        </p:txBody>
      </p:sp>
    </p:spTree>
    <p:extLst>
      <p:ext uri="{BB962C8B-B14F-4D97-AF65-F5344CB8AC3E}">
        <p14:creationId xmlns:p14="http://schemas.microsoft.com/office/powerpoint/2010/main" val="544292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88BB65-C554-967F-563C-DE1355946952}"/>
              </a:ext>
            </a:extLst>
          </p:cNvPr>
          <p:cNvSpPr txBox="1"/>
          <p:nvPr/>
        </p:nvSpPr>
        <p:spPr>
          <a:xfrm>
            <a:off x="872158" y="1021211"/>
            <a:ext cx="69002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M=2; </a:t>
            </a:r>
          </a:p>
          <a:p>
            <a:r>
              <a:rPr lang="en-US" sz="2800" dirty="0" err="1"/>
              <a:t>solarconstant</a:t>
            </a:r>
            <a:r>
              <a:rPr lang="en-US" sz="2800" dirty="0"/>
              <a:t> = 1.0;</a:t>
            </a:r>
          </a:p>
          <a:p>
            <a:r>
              <a:rPr lang="en-US" sz="2800" dirty="0"/>
              <a:t>albedo = 0.3;</a:t>
            </a:r>
          </a:p>
          <a:p>
            <a:r>
              <a:rPr lang="en-US" sz="2800" dirty="0" err="1"/>
              <a:t>stefanboltzman</a:t>
            </a:r>
            <a:r>
              <a:rPr lang="en-US" sz="2800" dirty="0"/>
              <a:t> = 1e-3;</a:t>
            </a:r>
          </a:p>
          <a:p>
            <a:r>
              <a:rPr lang="en-US" sz="2800" dirty="0"/>
              <a:t>p=4;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4C0EB3-B27B-E6DA-3B4F-0ED77378D6A0}"/>
              </a:ext>
            </a:extLst>
          </p:cNvPr>
          <p:cNvSpPr txBox="1"/>
          <p:nvPr/>
        </p:nvSpPr>
        <p:spPr>
          <a:xfrm>
            <a:off x="872158" y="3870633"/>
            <a:ext cx="62815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# time axis</a:t>
            </a:r>
          </a:p>
          <a:p>
            <a:r>
              <a:rPr lang="en-US" sz="2800" dirty="0"/>
              <a:t>Dt = 1.0</a:t>
            </a:r>
          </a:p>
          <a:p>
            <a:r>
              <a:rPr lang="en-US" sz="2800" dirty="0"/>
              <a:t>t0 = 0.0;     </a:t>
            </a:r>
          </a:p>
          <a:p>
            <a:r>
              <a:rPr lang="en-US" sz="2800" dirty="0" err="1"/>
              <a:t>tmax</a:t>
            </a:r>
            <a:r>
              <a:rPr lang="en-US" sz="2800" dirty="0"/>
              <a:t> = 200.0;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6FF5D1-EF2E-CB19-2A34-100B5F77F155}"/>
              </a:ext>
            </a:extLst>
          </p:cNvPr>
          <p:cNvSpPr txBox="1"/>
          <p:nvPr/>
        </p:nvSpPr>
        <p:spPr>
          <a:xfrm>
            <a:off x="4396410" y="5163295"/>
            <a:ext cx="6900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(time ridiculous units)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D916DB97-E0E5-F7BE-1411-6EA2E24D1A4C}"/>
              </a:ext>
            </a:extLst>
          </p:cNvPr>
          <p:cNvSpPr/>
          <p:nvPr/>
        </p:nvSpPr>
        <p:spPr>
          <a:xfrm>
            <a:off x="3133314" y="5313056"/>
            <a:ext cx="964095" cy="2584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ADDFA-7A86-FE91-D1C6-44E80785ED8B}"/>
              </a:ext>
            </a:extLst>
          </p:cNvPr>
          <p:cNvSpPr txBox="1"/>
          <p:nvPr/>
        </p:nvSpPr>
        <p:spPr>
          <a:xfrm>
            <a:off x="872158" y="5946645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heatcapacity</a:t>
            </a:r>
            <a:r>
              <a:rPr lang="en-US" sz="2800" dirty="0"/>
              <a:t>=0.02;</a:t>
            </a:r>
          </a:p>
        </p:txBody>
      </p:sp>
    </p:spTree>
    <p:extLst>
      <p:ext uri="{BB962C8B-B14F-4D97-AF65-F5344CB8AC3E}">
        <p14:creationId xmlns:p14="http://schemas.microsoft.com/office/powerpoint/2010/main" val="3160048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88BB65-C554-967F-563C-DE1355946952}"/>
              </a:ext>
            </a:extLst>
          </p:cNvPr>
          <p:cNvSpPr txBox="1"/>
          <p:nvPr/>
        </p:nvSpPr>
        <p:spPr>
          <a:xfrm>
            <a:off x="872158" y="1021211"/>
            <a:ext cx="69002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M=2; </a:t>
            </a:r>
          </a:p>
          <a:p>
            <a:r>
              <a:rPr lang="en-US" sz="2800" dirty="0" err="1"/>
              <a:t>solarconstant</a:t>
            </a:r>
            <a:r>
              <a:rPr lang="en-US" sz="2800" dirty="0"/>
              <a:t> = 1.0;</a:t>
            </a:r>
          </a:p>
          <a:p>
            <a:r>
              <a:rPr lang="en-US" sz="2800" dirty="0"/>
              <a:t>albedo = 0.3;</a:t>
            </a:r>
          </a:p>
          <a:p>
            <a:r>
              <a:rPr lang="en-US" sz="2800" dirty="0" err="1"/>
              <a:t>stefanboltzman</a:t>
            </a:r>
            <a:r>
              <a:rPr lang="en-US" sz="2800" dirty="0"/>
              <a:t> = 1e-3;</a:t>
            </a:r>
          </a:p>
          <a:p>
            <a:r>
              <a:rPr lang="en-US" sz="2800" dirty="0"/>
              <a:t>p=4;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4C0EB3-B27B-E6DA-3B4F-0ED77378D6A0}"/>
              </a:ext>
            </a:extLst>
          </p:cNvPr>
          <p:cNvSpPr txBox="1"/>
          <p:nvPr/>
        </p:nvSpPr>
        <p:spPr>
          <a:xfrm>
            <a:off x="872158" y="3870633"/>
            <a:ext cx="62815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# time axis</a:t>
            </a:r>
          </a:p>
          <a:p>
            <a:r>
              <a:rPr lang="en-US" sz="2800" dirty="0"/>
              <a:t>Dt = 1.0</a:t>
            </a:r>
          </a:p>
          <a:p>
            <a:r>
              <a:rPr lang="en-US" sz="2800" dirty="0"/>
              <a:t>t0 = 0.0;     </a:t>
            </a:r>
          </a:p>
          <a:p>
            <a:r>
              <a:rPr lang="en-US" sz="2800" dirty="0" err="1"/>
              <a:t>tmax</a:t>
            </a:r>
            <a:r>
              <a:rPr lang="en-US" sz="2800" dirty="0"/>
              <a:t> = 200.0;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6FF5D1-EF2E-CB19-2A34-100B5F77F155}"/>
              </a:ext>
            </a:extLst>
          </p:cNvPr>
          <p:cNvSpPr txBox="1"/>
          <p:nvPr/>
        </p:nvSpPr>
        <p:spPr>
          <a:xfrm>
            <a:off x="5191540" y="5946645"/>
            <a:ext cx="6900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(heat capacity, ridiculous, used for plotting)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D916DB97-E0E5-F7BE-1411-6EA2E24D1A4C}"/>
              </a:ext>
            </a:extLst>
          </p:cNvPr>
          <p:cNvSpPr/>
          <p:nvPr/>
        </p:nvSpPr>
        <p:spPr>
          <a:xfrm>
            <a:off x="3928444" y="6096406"/>
            <a:ext cx="964095" cy="2584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ADDFA-7A86-FE91-D1C6-44E80785ED8B}"/>
              </a:ext>
            </a:extLst>
          </p:cNvPr>
          <p:cNvSpPr txBox="1"/>
          <p:nvPr/>
        </p:nvSpPr>
        <p:spPr>
          <a:xfrm>
            <a:off x="872158" y="5946645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heatcapacity</a:t>
            </a:r>
            <a:r>
              <a:rPr lang="en-US" sz="2800" dirty="0"/>
              <a:t>=0.02;</a:t>
            </a:r>
          </a:p>
        </p:txBody>
      </p:sp>
    </p:spTree>
    <p:extLst>
      <p:ext uri="{BB962C8B-B14F-4D97-AF65-F5344CB8AC3E}">
        <p14:creationId xmlns:p14="http://schemas.microsoft.com/office/powerpoint/2010/main" val="247405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B73560-A849-089D-3EA4-F3AB5E5B5209}"/>
              </a:ext>
            </a:extLst>
          </p:cNvPr>
          <p:cNvSpPr txBox="1"/>
          <p:nvPr/>
        </p:nvSpPr>
        <p:spPr>
          <a:xfrm>
            <a:off x="149088" y="198857"/>
            <a:ext cx="12344400" cy="6370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def </a:t>
            </a:r>
            <a:r>
              <a:rPr lang="en-US" sz="2400" dirty="0" err="1"/>
              <a:t>myfun</a:t>
            </a:r>
            <a:r>
              <a:rPr lang="en-US" sz="2400" dirty="0"/>
              <a:t>( t, u ):</a:t>
            </a:r>
          </a:p>
          <a:p>
            <a:r>
              <a:rPr lang="en-US" sz="2400" dirty="0"/>
              <a:t>    f = </a:t>
            </a:r>
            <a:r>
              <a:rPr lang="en-US" sz="2400" dirty="0" err="1"/>
              <a:t>np.zeros</a:t>
            </a:r>
            <a:r>
              <a:rPr lang="en-US" sz="2400" dirty="0"/>
              <a:t>((M,));</a:t>
            </a:r>
          </a:p>
          <a:p>
            <a:r>
              <a:rPr lang="en-US" sz="2400" dirty="0"/>
              <a:t>    f[0] =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solarconstant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*(1.0-albedo) </a:t>
            </a:r>
            <a:r>
              <a:rPr lang="en-US" sz="2400" dirty="0"/>
              <a:t>- </a:t>
            </a:r>
            <a:r>
              <a:rPr lang="en-US" sz="2400" dirty="0" err="1">
                <a:solidFill>
                  <a:srgbClr val="FF0000"/>
                </a:solidFill>
              </a:rPr>
              <a:t>stefanboltzman</a:t>
            </a:r>
            <a:r>
              <a:rPr lang="en-US" sz="2400" dirty="0">
                <a:solidFill>
                  <a:srgbClr val="FF0000"/>
                </a:solidFill>
              </a:rPr>
              <a:t>*(u[0]**p) </a:t>
            </a:r>
            <a:r>
              <a:rPr lang="en-US" sz="2400" dirty="0"/>
              <a:t>+ </a:t>
            </a:r>
            <a:r>
              <a:rPr lang="en-US" sz="2400" dirty="0" err="1"/>
              <a:t>stefanboltzman</a:t>
            </a:r>
            <a:r>
              <a:rPr lang="en-US" sz="2400" dirty="0"/>
              <a:t>*(u[1]**p);</a:t>
            </a:r>
          </a:p>
          <a:p>
            <a:r>
              <a:rPr lang="en-US" sz="2400" dirty="0"/>
              <a:t>    f[1] </a:t>
            </a:r>
            <a:r>
              <a:rPr lang="en-US" sz="2400" dirty="0">
                <a:solidFill>
                  <a:srgbClr val="FF0000"/>
                </a:solidFill>
              </a:rPr>
              <a:t>= </a:t>
            </a:r>
            <a:r>
              <a:rPr lang="en-US" sz="2400" dirty="0" err="1">
                <a:solidFill>
                  <a:srgbClr val="FF0000"/>
                </a:solidFill>
              </a:rPr>
              <a:t>stefanboltzman</a:t>
            </a:r>
            <a:r>
              <a:rPr lang="en-US" sz="2400" dirty="0">
                <a:solidFill>
                  <a:srgbClr val="FF0000"/>
                </a:solidFill>
              </a:rPr>
              <a:t>*(u[0]**p) </a:t>
            </a:r>
            <a:r>
              <a:rPr lang="en-US" sz="2400" dirty="0"/>
              <a:t>- </a:t>
            </a:r>
            <a:r>
              <a:rPr lang="en-US" sz="2400" dirty="0">
                <a:solidFill>
                  <a:srgbClr val="7030A0"/>
                </a:solidFill>
              </a:rPr>
              <a:t>2.0</a:t>
            </a:r>
            <a:r>
              <a:rPr lang="en-US" sz="2400" dirty="0">
                <a:solidFill>
                  <a:srgbClr val="00B0F0"/>
                </a:solidFill>
              </a:rPr>
              <a:t>*</a:t>
            </a:r>
            <a:r>
              <a:rPr lang="en-US" sz="2400" dirty="0" err="1">
                <a:solidFill>
                  <a:srgbClr val="00B050"/>
                </a:solidFill>
              </a:rPr>
              <a:t>stefanboltzman</a:t>
            </a:r>
            <a:r>
              <a:rPr lang="en-US" sz="2400" dirty="0"/>
              <a:t>*(u[1]**p);</a:t>
            </a:r>
          </a:p>
          <a:p>
            <a:r>
              <a:rPr lang="en-US" sz="2400" dirty="0"/>
              <a:t>    return f;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# initial conditions</a:t>
            </a:r>
          </a:p>
          <a:p>
            <a:r>
              <a:rPr lang="en-US" sz="2400" dirty="0"/>
              <a:t>u0 = </a:t>
            </a:r>
            <a:r>
              <a:rPr lang="en-US" sz="2400" dirty="0" err="1"/>
              <a:t>np.zeros</a:t>
            </a:r>
            <a:r>
              <a:rPr lang="en-US" sz="2400" dirty="0"/>
              <a:t>((M,));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FB39D6-16EE-6BFB-2F5A-6A20E86A84F0}"/>
              </a:ext>
            </a:extLst>
          </p:cNvPr>
          <p:cNvGrpSpPr/>
          <p:nvPr/>
        </p:nvGrpSpPr>
        <p:grpSpPr>
          <a:xfrm>
            <a:off x="5067993" y="2757952"/>
            <a:ext cx="5486401" cy="3672662"/>
            <a:chOff x="376723" y="1277021"/>
            <a:chExt cx="5486401" cy="367266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25AE53C-AD06-E51A-779B-1178E7033410}"/>
                </a:ext>
              </a:extLst>
            </p:cNvPr>
            <p:cNvSpPr/>
            <p:nvPr/>
          </p:nvSpPr>
          <p:spPr>
            <a:xfrm>
              <a:off x="376723" y="3836501"/>
              <a:ext cx="5486401" cy="111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lower atmosphere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86214F-B1D8-A3FC-F1FB-2BB91714F4CF}"/>
                </a:ext>
              </a:extLst>
            </p:cNvPr>
            <p:cNvSpPr/>
            <p:nvPr/>
          </p:nvSpPr>
          <p:spPr>
            <a:xfrm>
              <a:off x="376723" y="2156791"/>
              <a:ext cx="5486401" cy="111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upper atmosphere</a:t>
              </a:r>
            </a:p>
          </p:txBody>
        </p:sp>
        <p:sp>
          <p:nvSpPr>
            <p:cNvPr id="9" name="Arrow: Up 8">
              <a:extLst>
                <a:ext uri="{FF2B5EF4-FFF2-40B4-BE49-F238E27FC236}">
                  <a16:creationId xmlns:a16="http://schemas.microsoft.com/office/drawing/2014/main" id="{9D9DF1D4-566F-03A3-855B-647B29E38825}"/>
                </a:ext>
              </a:extLst>
            </p:cNvPr>
            <p:cNvSpPr/>
            <p:nvPr/>
          </p:nvSpPr>
          <p:spPr>
            <a:xfrm rot="10800000">
              <a:off x="691458" y="1277021"/>
              <a:ext cx="357809" cy="3150391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B9C95F7A-6ECD-131F-3E67-A5ED1C1EC56C}"/>
                </a:ext>
              </a:extLst>
            </p:cNvPr>
            <p:cNvSpPr/>
            <p:nvPr/>
          </p:nvSpPr>
          <p:spPr>
            <a:xfrm>
              <a:off x="2815122" y="1420983"/>
              <a:ext cx="397569" cy="735808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Arrow: Up 10">
              <a:extLst>
                <a:ext uri="{FF2B5EF4-FFF2-40B4-BE49-F238E27FC236}">
                  <a16:creationId xmlns:a16="http://schemas.microsoft.com/office/drawing/2014/main" id="{9DDBE906-FCBC-2314-C61C-0D3A29730F13}"/>
                </a:ext>
              </a:extLst>
            </p:cNvPr>
            <p:cNvSpPr/>
            <p:nvPr/>
          </p:nvSpPr>
          <p:spPr>
            <a:xfrm rot="10800000">
              <a:off x="2815118" y="3269970"/>
              <a:ext cx="357809" cy="984283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rrow: Up 11">
              <a:extLst>
                <a:ext uri="{FF2B5EF4-FFF2-40B4-BE49-F238E27FC236}">
                  <a16:creationId xmlns:a16="http://schemas.microsoft.com/office/drawing/2014/main" id="{C4426CA6-1DBA-44D7-6BC0-F43EAEFBF4F2}"/>
                </a:ext>
              </a:extLst>
            </p:cNvPr>
            <p:cNvSpPr/>
            <p:nvPr/>
          </p:nvSpPr>
          <p:spPr>
            <a:xfrm>
              <a:off x="3550619" y="2852217"/>
              <a:ext cx="357810" cy="984284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B827A1-637D-F890-7281-A40D8831ABA3}"/>
              </a:ext>
            </a:extLst>
          </p:cNvPr>
          <p:cNvSpPr txBox="1"/>
          <p:nvPr/>
        </p:nvSpPr>
        <p:spPr>
          <a:xfrm>
            <a:off x="4000501" y="5438394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u[0]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20DE35-BA3C-FBA9-7E9E-991623D642D7}"/>
              </a:ext>
            </a:extLst>
          </p:cNvPr>
          <p:cNvSpPr txBox="1"/>
          <p:nvPr/>
        </p:nvSpPr>
        <p:spPr>
          <a:xfrm>
            <a:off x="4000501" y="3840370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u[1] </a:t>
            </a:r>
          </a:p>
        </p:txBody>
      </p:sp>
    </p:spTree>
    <p:extLst>
      <p:ext uri="{BB962C8B-B14F-4D97-AF65-F5344CB8AC3E}">
        <p14:creationId xmlns:p14="http://schemas.microsoft.com/office/powerpoint/2010/main" val="777605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B8F87D-8E26-E659-A498-450A825CBC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4" t="28531" r="43832" b="6447"/>
          <a:stretch/>
        </p:blipFill>
        <p:spPr>
          <a:xfrm>
            <a:off x="1630019" y="715619"/>
            <a:ext cx="8110330" cy="5938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80C9DE-6E5B-2C4C-7FA8-052049630DA7}"/>
              </a:ext>
            </a:extLst>
          </p:cNvPr>
          <p:cNvSpPr txBox="1"/>
          <p:nvPr/>
        </p:nvSpPr>
        <p:spPr>
          <a:xfrm>
            <a:off x="9575961" y="715619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u[0]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3A9F4E-F907-8C51-A377-4E6E5E8B576C}"/>
              </a:ext>
            </a:extLst>
          </p:cNvPr>
          <p:cNvSpPr txBox="1"/>
          <p:nvPr/>
        </p:nvSpPr>
        <p:spPr>
          <a:xfrm>
            <a:off x="9575961" y="1423505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u[1] </a:t>
            </a:r>
          </a:p>
        </p:txBody>
      </p:sp>
    </p:spTree>
    <p:extLst>
      <p:ext uri="{BB962C8B-B14F-4D97-AF65-F5344CB8AC3E}">
        <p14:creationId xmlns:p14="http://schemas.microsoft.com/office/powerpoint/2010/main" val="3192362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B8F87D-8E26-E659-A498-450A825CBC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4" t="28531" r="43832" b="6447"/>
          <a:stretch/>
        </p:blipFill>
        <p:spPr>
          <a:xfrm>
            <a:off x="1557827" y="715619"/>
            <a:ext cx="8110330" cy="5938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80C9DE-6E5B-2C4C-7FA8-052049630DA7}"/>
              </a:ext>
            </a:extLst>
          </p:cNvPr>
          <p:cNvSpPr txBox="1"/>
          <p:nvPr/>
        </p:nvSpPr>
        <p:spPr>
          <a:xfrm>
            <a:off x="9423951" y="715619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u[0]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3A9F4E-F907-8C51-A377-4E6E5E8B576C}"/>
              </a:ext>
            </a:extLst>
          </p:cNvPr>
          <p:cNvSpPr txBox="1"/>
          <p:nvPr/>
        </p:nvSpPr>
        <p:spPr>
          <a:xfrm>
            <a:off x="9423951" y="1438613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u[1]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E3BABC-79A0-73D6-D4E4-154D3E81CD26}"/>
              </a:ext>
            </a:extLst>
          </p:cNvPr>
          <p:cNvSpPr txBox="1"/>
          <p:nvPr/>
        </p:nvSpPr>
        <p:spPr>
          <a:xfrm>
            <a:off x="3863096" y="2281778"/>
            <a:ext cx="48718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greenhouse effect</a:t>
            </a:r>
          </a:p>
          <a:p>
            <a:r>
              <a:rPr lang="en-US" sz="4000" dirty="0"/>
              <a:t>lower atmosphere is hotter than upper atmosphere</a:t>
            </a:r>
          </a:p>
        </p:txBody>
      </p:sp>
    </p:spTree>
    <p:extLst>
      <p:ext uri="{BB962C8B-B14F-4D97-AF65-F5344CB8AC3E}">
        <p14:creationId xmlns:p14="http://schemas.microsoft.com/office/powerpoint/2010/main" val="3113745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74290" y="300841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Physical Principle 5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because of the curvature of the Earth</a:t>
            </a:r>
          </a:p>
          <a:p>
            <a:pPr algn="ctr"/>
            <a:r>
              <a:rPr lang="en-US" sz="2800" b="1" dirty="0"/>
              <a:t>the poles get less sunlight than the equator</a:t>
            </a:r>
          </a:p>
          <a:p>
            <a:pPr algn="ctr"/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F83418-7F98-7FF1-40FC-65F0C9D996D0}"/>
              </a:ext>
            </a:extLst>
          </p:cNvPr>
          <p:cNvSpPr txBox="1"/>
          <p:nvPr/>
        </p:nvSpPr>
        <p:spPr>
          <a:xfrm>
            <a:off x="698090" y="2473740"/>
            <a:ext cx="1079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Sunlight</a:t>
            </a:r>
          </a:p>
          <a:p>
            <a:pPr algn="ctr"/>
            <a:endParaRPr lang="en-US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0EA2CB-65F7-C290-D0EC-E250F4FA51B1}"/>
              </a:ext>
            </a:extLst>
          </p:cNvPr>
          <p:cNvGrpSpPr/>
          <p:nvPr/>
        </p:nvGrpSpPr>
        <p:grpSpPr>
          <a:xfrm>
            <a:off x="629911" y="3427847"/>
            <a:ext cx="4466530" cy="2217578"/>
            <a:chOff x="3958123" y="3697358"/>
            <a:chExt cx="4466530" cy="2217578"/>
          </a:xfrm>
        </p:grpSpPr>
        <p:sp>
          <p:nvSpPr>
            <p:cNvPr id="8" name="Arrow: Up 7">
              <a:extLst>
                <a:ext uri="{FF2B5EF4-FFF2-40B4-BE49-F238E27FC236}">
                  <a16:creationId xmlns:a16="http://schemas.microsoft.com/office/drawing/2014/main" id="{F3144BF3-36C5-D1AB-3291-B501818AB29A}"/>
                </a:ext>
              </a:extLst>
            </p:cNvPr>
            <p:cNvSpPr/>
            <p:nvPr/>
          </p:nvSpPr>
          <p:spPr>
            <a:xfrm rot="10800000">
              <a:off x="4472608" y="3697358"/>
              <a:ext cx="337930" cy="97403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5E3C29D6-8862-A27C-99B5-FB43D0CB0059}"/>
                </a:ext>
              </a:extLst>
            </p:cNvPr>
            <p:cNvSpPr/>
            <p:nvPr/>
          </p:nvSpPr>
          <p:spPr>
            <a:xfrm rot="10800000">
              <a:off x="5231294" y="3814468"/>
              <a:ext cx="337931" cy="85692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row: Up 13">
              <a:extLst>
                <a:ext uri="{FF2B5EF4-FFF2-40B4-BE49-F238E27FC236}">
                  <a16:creationId xmlns:a16="http://schemas.microsoft.com/office/drawing/2014/main" id="{E9746E6C-184D-62CB-3476-13EBD919D8EA}"/>
                </a:ext>
              </a:extLst>
            </p:cNvPr>
            <p:cNvSpPr/>
            <p:nvPr/>
          </p:nvSpPr>
          <p:spPr>
            <a:xfrm rot="10800000">
              <a:off x="6096000" y="3972883"/>
              <a:ext cx="337932" cy="698507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row: Up 14">
              <a:extLst>
                <a:ext uri="{FF2B5EF4-FFF2-40B4-BE49-F238E27FC236}">
                  <a16:creationId xmlns:a16="http://schemas.microsoft.com/office/drawing/2014/main" id="{B3C86B1D-55AA-65C2-4659-35564F8CBF2B}"/>
                </a:ext>
              </a:extLst>
            </p:cNvPr>
            <p:cNvSpPr/>
            <p:nvPr/>
          </p:nvSpPr>
          <p:spPr>
            <a:xfrm rot="10800000">
              <a:off x="6748668" y="4070070"/>
              <a:ext cx="337931" cy="601322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5BCE6C55-3288-24B7-C456-C3DB3AA9EEB4}"/>
                </a:ext>
              </a:extLst>
            </p:cNvPr>
            <p:cNvSpPr/>
            <p:nvPr/>
          </p:nvSpPr>
          <p:spPr>
            <a:xfrm rot="10800000">
              <a:off x="7583556" y="4263894"/>
              <a:ext cx="261729" cy="407497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97FF33E-A86E-CC94-A472-E6F853666F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0312" y="5058013"/>
              <a:ext cx="4263775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9717E8-66C3-DDA3-F92B-C7C89B4F064A}"/>
                </a:ext>
              </a:extLst>
            </p:cNvPr>
            <p:cNvSpPr txBox="1"/>
            <p:nvPr/>
          </p:nvSpPr>
          <p:spPr>
            <a:xfrm>
              <a:off x="3958123" y="4960829"/>
              <a:ext cx="13844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equator</a:t>
              </a:r>
            </a:p>
            <a:p>
              <a:pPr algn="ctr"/>
              <a:endParaRPr lang="en-US" sz="2800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B0E3455-EC59-2674-7CA5-C832606D09F0}"/>
                </a:ext>
              </a:extLst>
            </p:cNvPr>
            <p:cNvSpPr txBox="1"/>
            <p:nvPr/>
          </p:nvSpPr>
          <p:spPr>
            <a:xfrm>
              <a:off x="7040214" y="4960829"/>
              <a:ext cx="13844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pole</a:t>
              </a:r>
            </a:p>
            <a:p>
              <a:pPr algn="ctr"/>
              <a:endParaRPr lang="en-US" sz="2800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A1C7ADC-31F9-BF60-8014-A60FBF59D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66" y="2835877"/>
            <a:ext cx="6667500" cy="390525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5F58600-5472-C1E2-B14B-AF053056D794}"/>
              </a:ext>
            </a:extLst>
          </p:cNvPr>
          <p:cNvSpPr/>
          <p:nvPr/>
        </p:nvSpPr>
        <p:spPr>
          <a:xfrm>
            <a:off x="8580916" y="3894066"/>
            <a:ext cx="420756" cy="3310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61701D-BE4F-B821-D8DF-02DF4AD30BE2}"/>
              </a:ext>
            </a:extLst>
          </p:cNvPr>
          <p:cNvSpPr/>
          <p:nvPr/>
        </p:nvSpPr>
        <p:spPr>
          <a:xfrm>
            <a:off x="10393674" y="4622986"/>
            <a:ext cx="420756" cy="3310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5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915788" y="1443841"/>
            <a:ext cx="107958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today: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Global Warming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we are going to use Reservoir Modeling to construct</a:t>
            </a:r>
          </a:p>
          <a:p>
            <a:pPr algn="ctr"/>
            <a:r>
              <a:rPr lang="en-US" sz="2800" b="1" dirty="0"/>
              <a:t>a simple model of Global Warming</a:t>
            </a:r>
          </a:p>
          <a:p>
            <a:pPr algn="ctr"/>
            <a:r>
              <a:rPr lang="en-US" sz="2800" b="1" dirty="0"/>
              <a:t>that incorporates SOME of the physics of climate change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7978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267395" y="300841"/>
            <a:ext cx="1079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Improved model of radiative heat balance</a:t>
            </a:r>
          </a:p>
          <a:p>
            <a:pPr algn="ctr"/>
            <a:endParaRPr lang="en-US" sz="2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CFCE56-17CD-B840-6006-E5E26E1C5B16}"/>
              </a:ext>
            </a:extLst>
          </p:cNvPr>
          <p:cNvSpPr/>
          <p:nvPr/>
        </p:nvSpPr>
        <p:spPr>
          <a:xfrm>
            <a:off x="188843" y="3936206"/>
            <a:ext cx="5486401" cy="111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lower atmosphere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1F86B3-0E7F-9872-FDA4-D83AB9ABB653}"/>
              </a:ext>
            </a:extLst>
          </p:cNvPr>
          <p:cNvSpPr/>
          <p:nvPr/>
        </p:nvSpPr>
        <p:spPr>
          <a:xfrm>
            <a:off x="188843" y="2256496"/>
            <a:ext cx="5486401" cy="111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upper atmosphere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CA628DD8-A944-4092-0F95-D7A3F47DFB1E}"/>
              </a:ext>
            </a:extLst>
          </p:cNvPr>
          <p:cNvSpPr/>
          <p:nvPr/>
        </p:nvSpPr>
        <p:spPr>
          <a:xfrm rot="10800000">
            <a:off x="503578" y="1376726"/>
            <a:ext cx="357809" cy="3150391"/>
          </a:xfrm>
          <a:prstGeom prst="upArrow">
            <a:avLst>
              <a:gd name="adj1" fmla="val 73529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7134C360-8E75-0C34-421D-6311EB176153}"/>
              </a:ext>
            </a:extLst>
          </p:cNvPr>
          <p:cNvSpPr/>
          <p:nvPr/>
        </p:nvSpPr>
        <p:spPr>
          <a:xfrm>
            <a:off x="2627242" y="1520688"/>
            <a:ext cx="397569" cy="735808"/>
          </a:xfrm>
          <a:prstGeom prst="upArrow">
            <a:avLst>
              <a:gd name="adj1" fmla="val 73529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81243E02-B0E1-5C39-C818-B1A270E834B9}"/>
              </a:ext>
            </a:extLst>
          </p:cNvPr>
          <p:cNvSpPr/>
          <p:nvPr/>
        </p:nvSpPr>
        <p:spPr>
          <a:xfrm rot="10800000">
            <a:off x="2627238" y="3369675"/>
            <a:ext cx="357809" cy="984283"/>
          </a:xfrm>
          <a:prstGeom prst="upArrow">
            <a:avLst>
              <a:gd name="adj1" fmla="val 73529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5515940F-53BB-EC00-2CF6-F534F38DECD7}"/>
              </a:ext>
            </a:extLst>
          </p:cNvPr>
          <p:cNvSpPr/>
          <p:nvPr/>
        </p:nvSpPr>
        <p:spPr>
          <a:xfrm>
            <a:off x="3362739" y="2951922"/>
            <a:ext cx="357810" cy="984284"/>
          </a:xfrm>
          <a:prstGeom prst="upArrow">
            <a:avLst>
              <a:gd name="adj1" fmla="val 73529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7C4478-381F-E11B-51F4-A219CBDB83AC}"/>
              </a:ext>
            </a:extLst>
          </p:cNvPr>
          <p:cNvSpPr/>
          <p:nvPr/>
        </p:nvSpPr>
        <p:spPr>
          <a:xfrm>
            <a:off x="6334539" y="3936206"/>
            <a:ext cx="5486401" cy="111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lower atmosphere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9A6D2F-BF88-1F5F-DE44-8F988E34CEC0}"/>
              </a:ext>
            </a:extLst>
          </p:cNvPr>
          <p:cNvSpPr/>
          <p:nvPr/>
        </p:nvSpPr>
        <p:spPr>
          <a:xfrm>
            <a:off x="6334539" y="2256496"/>
            <a:ext cx="5486401" cy="111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upper atmosphere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86142138-0B42-4C21-367F-048B453C89C1}"/>
              </a:ext>
            </a:extLst>
          </p:cNvPr>
          <p:cNvSpPr/>
          <p:nvPr/>
        </p:nvSpPr>
        <p:spPr>
          <a:xfrm rot="10800000">
            <a:off x="6649274" y="1376726"/>
            <a:ext cx="357809" cy="3150391"/>
          </a:xfrm>
          <a:prstGeom prst="upArrow">
            <a:avLst>
              <a:gd name="adj1" fmla="val 73529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8E3962DA-D71F-B386-EE9C-E7252B705413}"/>
              </a:ext>
            </a:extLst>
          </p:cNvPr>
          <p:cNvSpPr/>
          <p:nvPr/>
        </p:nvSpPr>
        <p:spPr>
          <a:xfrm>
            <a:off x="8772938" y="1520688"/>
            <a:ext cx="397569" cy="735808"/>
          </a:xfrm>
          <a:prstGeom prst="upArrow">
            <a:avLst>
              <a:gd name="adj1" fmla="val 73529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2AD60109-D95B-351A-957B-036253F9726F}"/>
              </a:ext>
            </a:extLst>
          </p:cNvPr>
          <p:cNvSpPr/>
          <p:nvPr/>
        </p:nvSpPr>
        <p:spPr>
          <a:xfrm rot="10800000">
            <a:off x="8772934" y="3369675"/>
            <a:ext cx="357809" cy="984283"/>
          </a:xfrm>
          <a:prstGeom prst="upArrow">
            <a:avLst>
              <a:gd name="adj1" fmla="val 73529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1BC49940-AACB-6CB8-8542-A2F9E3AC6E1E}"/>
              </a:ext>
            </a:extLst>
          </p:cNvPr>
          <p:cNvSpPr/>
          <p:nvPr/>
        </p:nvSpPr>
        <p:spPr>
          <a:xfrm>
            <a:off x="9508435" y="2951922"/>
            <a:ext cx="357810" cy="984284"/>
          </a:xfrm>
          <a:prstGeom prst="upArrow">
            <a:avLst>
              <a:gd name="adj1" fmla="val 73529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257B26-02AA-CC94-2EDC-8EFE0C4340D8}"/>
              </a:ext>
            </a:extLst>
          </p:cNvPr>
          <p:cNvSpPr txBox="1"/>
          <p:nvPr/>
        </p:nvSpPr>
        <p:spPr>
          <a:xfrm>
            <a:off x="1818382" y="5282490"/>
            <a:ext cx="2412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low </a:t>
            </a:r>
            <a:r>
              <a:rPr lang="en-US" sz="2800" b="1" dirty="0" err="1"/>
              <a:t>latutude</a:t>
            </a:r>
            <a:endParaRPr lang="en-US" sz="2800" b="1" dirty="0"/>
          </a:p>
          <a:p>
            <a:pPr algn="ctr"/>
            <a:endParaRPr lang="en-US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1A6F07-7A36-EAC2-9924-9A562CFC795C}"/>
              </a:ext>
            </a:extLst>
          </p:cNvPr>
          <p:cNvSpPr txBox="1"/>
          <p:nvPr/>
        </p:nvSpPr>
        <p:spPr>
          <a:xfrm>
            <a:off x="7924314" y="5317070"/>
            <a:ext cx="2412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high latitude</a:t>
            </a:r>
          </a:p>
          <a:p>
            <a:pPr algn="ctr"/>
            <a:endParaRPr lang="en-US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DA3087-4D9A-4732-AF95-37FA08DCCD93}"/>
              </a:ext>
            </a:extLst>
          </p:cNvPr>
          <p:cNvSpPr txBox="1"/>
          <p:nvPr/>
        </p:nvSpPr>
        <p:spPr>
          <a:xfrm>
            <a:off x="4621697" y="4397889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u[0]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CB2679-6DAE-0684-68A4-524A6DBB916F}"/>
              </a:ext>
            </a:extLst>
          </p:cNvPr>
          <p:cNvSpPr txBox="1"/>
          <p:nvPr/>
        </p:nvSpPr>
        <p:spPr>
          <a:xfrm>
            <a:off x="4683813" y="2714215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u[1]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CAAD8D-1BBB-294A-A5A1-A0D9C531085B}"/>
              </a:ext>
            </a:extLst>
          </p:cNvPr>
          <p:cNvSpPr txBox="1"/>
          <p:nvPr/>
        </p:nvSpPr>
        <p:spPr>
          <a:xfrm>
            <a:off x="10759934" y="4397889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u[2]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CA0E1A-E371-6196-C7E4-6C7EFFFE95E6}"/>
              </a:ext>
            </a:extLst>
          </p:cNvPr>
          <p:cNvSpPr txBox="1"/>
          <p:nvPr/>
        </p:nvSpPr>
        <p:spPr>
          <a:xfrm>
            <a:off x="10759934" y="2714215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u[3]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56A931-E235-525F-9398-24BA7F2BB5AB}"/>
              </a:ext>
            </a:extLst>
          </p:cNvPr>
          <p:cNvSpPr txBox="1"/>
          <p:nvPr/>
        </p:nvSpPr>
        <p:spPr>
          <a:xfrm>
            <a:off x="6122505" y="934485"/>
            <a:ext cx="2412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reduced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58170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CD8841-EAEA-975E-DB8E-C4C5F5414535}"/>
              </a:ext>
            </a:extLst>
          </p:cNvPr>
          <p:cNvSpPr txBox="1"/>
          <p:nvPr/>
        </p:nvSpPr>
        <p:spPr>
          <a:xfrm>
            <a:off x="683315" y="573300"/>
            <a:ext cx="86296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M=4; # two-zone, two-layer atmosphere</a:t>
            </a:r>
          </a:p>
          <a:p>
            <a:r>
              <a:rPr lang="en-US" dirty="0" err="1"/>
              <a:t>solarconstant</a:t>
            </a:r>
            <a:r>
              <a:rPr lang="en-US" dirty="0"/>
              <a:t> = 1.0;</a:t>
            </a:r>
          </a:p>
          <a:p>
            <a:r>
              <a:rPr lang="en-US" dirty="0"/>
              <a:t>albedo = 0.3;</a:t>
            </a:r>
          </a:p>
          <a:p>
            <a:r>
              <a:rPr lang="en-US" dirty="0" err="1"/>
              <a:t>stefanboltzman</a:t>
            </a:r>
            <a:r>
              <a:rPr lang="en-US" dirty="0"/>
              <a:t> = 1e-3;</a:t>
            </a:r>
          </a:p>
          <a:p>
            <a:r>
              <a:rPr lang="en-US" dirty="0"/>
              <a:t>zona1reduction = 0.6;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30637-9AD1-171D-C64B-58EF3337C31F}"/>
              </a:ext>
            </a:extLst>
          </p:cNvPr>
          <p:cNvSpPr txBox="1"/>
          <p:nvPr/>
        </p:nvSpPr>
        <p:spPr>
          <a:xfrm>
            <a:off x="4048540" y="1624254"/>
            <a:ext cx="69002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reduction of sunlight relative to</a:t>
            </a:r>
          </a:p>
          <a:p>
            <a:r>
              <a:rPr lang="en-US" sz="2800" dirty="0">
                <a:solidFill>
                  <a:srgbClr val="FF0000"/>
                </a:solidFill>
              </a:rPr>
              <a:t>equator (fairly correct)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7EB682D5-1ECB-AA18-0646-D6FEC8773883}"/>
              </a:ext>
            </a:extLst>
          </p:cNvPr>
          <p:cNvSpPr/>
          <p:nvPr/>
        </p:nvSpPr>
        <p:spPr>
          <a:xfrm>
            <a:off x="3084445" y="1756656"/>
            <a:ext cx="964095" cy="2584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40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A1063-0995-2DCC-05BB-90AE46D3E7EE}"/>
              </a:ext>
            </a:extLst>
          </p:cNvPr>
          <p:cNvSpPr txBox="1"/>
          <p:nvPr/>
        </p:nvSpPr>
        <p:spPr>
          <a:xfrm>
            <a:off x="774290" y="300841"/>
            <a:ext cx="107958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to do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increase M to four and define zone1reduction as 0.6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add two lines to </a:t>
            </a:r>
            <a:r>
              <a:rPr lang="en-US" sz="2800" b="1" dirty="0" err="1"/>
              <a:t>myfun</a:t>
            </a:r>
            <a:r>
              <a:rPr lang="en-US" sz="2800" b="1" dirty="0"/>
              <a:t> that set f[2] and f[3]</a:t>
            </a:r>
          </a:p>
          <a:p>
            <a:pPr algn="ctr"/>
            <a:r>
              <a:rPr lang="en-US" sz="2800" b="1" dirty="0"/>
              <a:t>they should be analogous to f[0] and f[1]</a:t>
            </a:r>
          </a:p>
          <a:p>
            <a:pPr algn="ctr"/>
            <a:r>
              <a:rPr lang="en-US" sz="2800" b="1" dirty="0"/>
              <a:t>except </a:t>
            </a:r>
          </a:p>
          <a:p>
            <a:pPr algn="ctr"/>
            <a:r>
              <a:rPr lang="en-US" sz="2800" b="1" dirty="0" err="1"/>
              <a:t>solarconstant</a:t>
            </a:r>
            <a:r>
              <a:rPr lang="en-US" sz="2800" b="1" dirty="0"/>
              <a:t> in f[3] is multiplied by zona1reduction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also add two line to figure section to plot</a:t>
            </a:r>
          </a:p>
          <a:p>
            <a:pPr algn="ctr"/>
            <a:r>
              <a:rPr lang="en-US" sz="2800" b="1" dirty="0"/>
              <a:t>u[2] in green</a:t>
            </a:r>
          </a:p>
          <a:p>
            <a:pPr algn="ctr"/>
            <a:r>
              <a:rPr lang="en-US" sz="2800" b="1" dirty="0"/>
              <a:t>u[3] in blue</a:t>
            </a:r>
          </a:p>
          <a:p>
            <a:pPr algn="ctr"/>
            <a:endParaRPr lang="en-US" sz="2800" b="1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600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4931BF-B219-612B-3C16-ED624AFB39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8" t="26524" r="44402" b="9534"/>
          <a:stretch/>
        </p:blipFill>
        <p:spPr>
          <a:xfrm>
            <a:off x="1928191" y="636104"/>
            <a:ext cx="8090452" cy="5928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BE3D08-572B-8E1B-9A76-523B4C18528E}"/>
              </a:ext>
            </a:extLst>
          </p:cNvPr>
          <p:cNvSpPr txBox="1"/>
          <p:nvPr/>
        </p:nvSpPr>
        <p:spPr>
          <a:xfrm>
            <a:off x="9903822" y="502186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u[0]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458BF-DD1F-70EE-31AA-DA66048A05A8}"/>
              </a:ext>
            </a:extLst>
          </p:cNvPr>
          <p:cNvSpPr txBox="1"/>
          <p:nvPr/>
        </p:nvSpPr>
        <p:spPr>
          <a:xfrm>
            <a:off x="10790147" y="1310714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u[1]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D7986F-EF37-E0BD-9B04-44635D1B7B01}"/>
              </a:ext>
            </a:extLst>
          </p:cNvPr>
          <p:cNvSpPr txBox="1"/>
          <p:nvPr/>
        </p:nvSpPr>
        <p:spPr>
          <a:xfrm>
            <a:off x="9916202" y="1064844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u[2]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A257D1-5997-0C31-87E7-4547D0177A03}"/>
              </a:ext>
            </a:extLst>
          </p:cNvPr>
          <p:cNvSpPr txBox="1"/>
          <p:nvPr/>
        </p:nvSpPr>
        <p:spPr>
          <a:xfrm>
            <a:off x="9891528" y="1873372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u[3] </a:t>
            </a:r>
          </a:p>
        </p:txBody>
      </p:sp>
    </p:spTree>
    <p:extLst>
      <p:ext uri="{BB962C8B-B14F-4D97-AF65-F5344CB8AC3E}">
        <p14:creationId xmlns:p14="http://schemas.microsoft.com/office/powerpoint/2010/main" val="4292278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94168" y="290902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Physical Principle 6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temperature differences between equator and poles</a:t>
            </a:r>
          </a:p>
          <a:p>
            <a:pPr algn="ctr"/>
            <a:r>
              <a:rPr lang="en-US" sz="2800" b="1" dirty="0"/>
              <a:t>cause winds that move heat poleward</a:t>
            </a:r>
          </a:p>
          <a:p>
            <a:pPr algn="ctr"/>
            <a:endParaRPr lang="en-US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18625F-3F7B-AD90-9EA9-C462FA43C43A}"/>
              </a:ext>
            </a:extLst>
          </p:cNvPr>
          <p:cNvGrpSpPr/>
          <p:nvPr/>
        </p:nvGrpSpPr>
        <p:grpSpPr>
          <a:xfrm>
            <a:off x="3862735" y="4224132"/>
            <a:ext cx="4466530" cy="2217578"/>
            <a:chOff x="3958123" y="3697358"/>
            <a:chExt cx="4466530" cy="2217578"/>
          </a:xfrm>
        </p:grpSpPr>
        <p:sp>
          <p:nvSpPr>
            <p:cNvPr id="6" name="Arrow: Up 5">
              <a:extLst>
                <a:ext uri="{FF2B5EF4-FFF2-40B4-BE49-F238E27FC236}">
                  <a16:creationId xmlns:a16="http://schemas.microsoft.com/office/drawing/2014/main" id="{118F6BF2-7FBF-F99B-3126-84D6F6891E29}"/>
                </a:ext>
              </a:extLst>
            </p:cNvPr>
            <p:cNvSpPr/>
            <p:nvPr/>
          </p:nvSpPr>
          <p:spPr>
            <a:xfrm rot="10800000">
              <a:off x="4472608" y="3697358"/>
              <a:ext cx="337930" cy="97403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row: Up 8">
              <a:extLst>
                <a:ext uri="{FF2B5EF4-FFF2-40B4-BE49-F238E27FC236}">
                  <a16:creationId xmlns:a16="http://schemas.microsoft.com/office/drawing/2014/main" id="{C1F5CB08-24E7-A57C-576F-D8E88FFAEDCD}"/>
                </a:ext>
              </a:extLst>
            </p:cNvPr>
            <p:cNvSpPr/>
            <p:nvPr/>
          </p:nvSpPr>
          <p:spPr>
            <a:xfrm rot="10800000">
              <a:off x="5231294" y="3814468"/>
              <a:ext cx="337931" cy="85692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Arrow: Up 10">
              <a:extLst>
                <a:ext uri="{FF2B5EF4-FFF2-40B4-BE49-F238E27FC236}">
                  <a16:creationId xmlns:a16="http://schemas.microsoft.com/office/drawing/2014/main" id="{F3E65769-386E-F46C-2A41-812CE36C27B9}"/>
                </a:ext>
              </a:extLst>
            </p:cNvPr>
            <p:cNvSpPr/>
            <p:nvPr/>
          </p:nvSpPr>
          <p:spPr>
            <a:xfrm rot="10800000">
              <a:off x="6096000" y="3972883"/>
              <a:ext cx="337932" cy="698507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rrow: Up 11">
              <a:extLst>
                <a:ext uri="{FF2B5EF4-FFF2-40B4-BE49-F238E27FC236}">
                  <a16:creationId xmlns:a16="http://schemas.microsoft.com/office/drawing/2014/main" id="{8AC450E9-0EB9-4D08-3A73-A7F039A1A97A}"/>
                </a:ext>
              </a:extLst>
            </p:cNvPr>
            <p:cNvSpPr/>
            <p:nvPr/>
          </p:nvSpPr>
          <p:spPr>
            <a:xfrm rot="10800000">
              <a:off x="6748668" y="4070070"/>
              <a:ext cx="337931" cy="601322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Arrow: Up 16">
              <a:extLst>
                <a:ext uri="{FF2B5EF4-FFF2-40B4-BE49-F238E27FC236}">
                  <a16:creationId xmlns:a16="http://schemas.microsoft.com/office/drawing/2014/main" id="{81F24A43-CBAA-9204-EFE6-496525CC1143}"/>
                </a:ext>
              </a:extLst>
            </p:cNvPr>
            <p:cNvSpPr/>
            <p:nvPr/>
          </p:nvSpPr>
          <p:spPr>
            <a:xfrm rot="10800000">
              <a:off x="7583556" y="4263894"/>
              <a:ext cx="261729" cy="407497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95A78D-20FD-3350-4D21-41249ABF37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0312" y="5058013"/>
              <a:ext cx="4263775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146A11-F8CD-456B-3365-E4733B3FC91C}"/>
                </a:ext>
              </a:extLst>
            </p:cNvPr>
            <p:cNvSpPr txBox="1"/>
            <p:nvPr/>
          </p:nvSpPr>
          <p:spPr>
            <a:xfrm>
              <a:off x="3958123" y="4960829"/>
              <a:ext cx="13844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equator</a:t>
              </a:r>
            </a:p>
            <a:p>
              <a:pPr algn="ctr"/>
              <a:endParaRPr lang="en-US" sz="28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E337F-B4B7-8DC3-4DAF-841992F9DC81}"/>
                </a:ext>
              </a:extLst>
            </p:cNvPr>
            <p:cNvSpPr txBox="1"/>
            <p:nvPr/>
          </p:nvSpPr>
          <p:spPr>
            <a:xfrm>
              <a:off x="7040214" y="4960829"/>
              <a:ext cx="13844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pole</a:t>
              </a:r>
            </a:p>
            <a:p>
              <a:pPr algn="ctr"/>
              <a:endParaRPr lang="en-US" sz="2800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485EC98-706F-D195-21BE-474267A49EA0}"/>
              </a:ext>
            </a:extLst>
          </p:cNvPr>
          <p:cNvSpPr/>
          <p:nvPr/>
        </p:nvSpPr>
        <p:spPr>
          <a:xfrm flipV="1">
            <a:off x="4355640" y="2552839"/>
            <a:ext cx="3442341" cy="1519028"/>
          </a:xfrm>
          <a:custGeom>
            <a:avLst/>
            <a:gdLst>
              <a:gd name="connsiteX0" fmla="*/ 90176 w 3442341"/>
              <a:gd name="connsiteY0" fmla="*/ 1311974 h 1519028"/>
              <a:gd name="connsiteX1" fmla="*/ 70298 w 3442341"/>
              <a:gd name="connsiteY1" fmla="*/ 477087 h 1519028"/>
              <a:gd name="connsiteX2" fmla="*/ 865428 w 3442341"/>
              <a:gd name="connsiteY2" fmla="*/ 49705 h 1519028"/>
              <a:gd name="connsiteX3" fmla="*/ 2078002 w 3442341"/>
              <a:gd name="connsiteY3" fmla="*/ 29826 h 1519028"/>
              <a:gd name="connsiteX4" fmla="*/ 3161367 w 3442341"/>
              <a:gd name="connsiteY4" fmla="*/ 238548 h 1519028"/>
              <a:gd name="connsiteX5" fmla="*/ 3360150 w 3442341"/>
              <a:gd name="connsiteY5" fmla="*/ 1272218 h 1519028"/>
              <a:gd name="connsiteX6" fmla="*/ 2008428 w 3442341"/>
              <a:gd name="connsiteY6" fmla="*/ 1510757 h 1519028"/>
              <a:gd name="connsiteX7" fmla="*/ 775976 w 3442341"/>
              <a:gd name="connsiteY7" fmla="*/ 1441183 h 151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2341" h="1519028">
                <a:moveTo>
                  <a:pt x="90176" y="1311974"/>
                </a:moveTo>
                <a:cubicBezTo>
                  <a:pt x="15632" y="999719"/>
                  <a:pt x="-58911" y="687465"/>
                  <a:pt x="70298" y="477087"/>
                </a:cubicBezTo>
                <a:cubicBezTo>
                  <a:pt x="199507" y="266709"/>
                  <a:pt x="530811" y="124248"/>
                  <a:pt x="865428" y="49705"/>
                </a:cubicBezTo>
                <a:cubicBezTo>
                  <a:pt x="1200045" y="-24839"/>
                  <a:pt x="1695346" y="-1648"/>
                  <a:pt x="2078002" y="29826"/>
                </a:cubicBezTo>
                <a:cubicBezTo>
                  <a:pt x="2460659" y="61300"/>
                  <a:pt x="2947676" y="31483"/>
                  <a:pt x="3161367" y="238548"/>
                </a:cubicBezTo>
                <a:cubicBezTo>
                  <a:pt x="3375058" y="445613"/>
                  <a:pt x="3552306" y="1060183"/>
                  <a:pt x="3360150" y="1272218"/>
                </a:cubicBezTo>
                <a:cubicBezTo>
                  <a:pt x="3167994" y="1484253"/>
                  <a:pt x="2439124" y="1482596"/>
                  <a:pt x="2008428" y="1510757"/>
                </a:cubicBezTo>
                <a:cubicBezTo>
                  <a:pt x="1577732" y="1538918"/>
                  <a:pt x="1176854" y="1490050"/>
                  <a:pt x="775976" y="1441183"/>
                </a:cubicBezTo>
              </a:path>
            </a:pathLst>
          </a:custGeom>
          <a:noFill/>
          <a:ln w="57150"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42B08B-6312-05FC-5F3E-240FB901B8E2}"/>
              </a:ext>
            </a:extLst>
          </p:cNvPr>
          <p:cNvSpPr txBox="1"/>
          <p:nvPr/>
        </p:nvSpPr>
        <p:spPr>
          <a:xfrm>
            <a:off x="5117546" y="3107729"/>
            <a:ext cx="1956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Hadley Cell</a:t>
            </a:r>
          </a:p>
          <a:p>
            <a:pPr algn="ctr"/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EA0F84-1570-E96F-B66A-219D92000CF7}"/>
              </a:ext>
            </a:extLst>
          </p:cNvPr>
          <p:cNvSpPr txBox="1"/>
          <p:nvPr/>
        </p:nvSpPr>
        <p:spPr>
          <a:xfrm>
            <a:off x="9553567" y="4964599"/>
            <a:ext cx="1956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(we’re ignoring the Ferrel cell)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0149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94168" y="290902"/>
            <a:ext cx="1079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we will assume that strength of wind depends linearly</a:t>
            </a:r>
          </a:p>
          <a:p>
            <a:pPr algn="ctr"/>
            <a:r>
              <a:rPr lang="en-US" sz="2800" b="1" dirty="0"/>
              <a:t>on temperature difference between equator and pole</a:t>
            </a:r>
          </a:p>
          <a:p>
            <a:pPr algn="ctr"/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481AD3-BC57-4DC2-C5A8-493B6A4E0FA7}"/>
              </a:ext>
            </a:extLst>
          </p:cNvPr>
          <p:cNvSpPr txBox="1"/>
          <p:nvPr/>
        </p:nvSpPr>
        <p:spPr>
          <a:xfrm>
            <a:off x="602012" y="2106784"/>
            <a:ext cx="60976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M=4; # two-zone, two-layer atmosphere</a:t>
            </a:r>
          </a:p>
          <a:p>
            <a:r>
              <a:rPr lang="en-US" dirty="0" err="1"/>
              <a:t>solarconstant</a:t>
            </a:r>
            <a:r>
              <a:rPr lang="en-US" dirty="0"/>
              <a:t> = 1.0;</a:t>
            </a:r>
          </a:p>
          <a:p>
            <a:r>
              <a:rPr lang="en-US" dirty="0"/>
              <a:t>albedo = 0.3;</a:t>
            </a:r>
          </a:p>
          <a:p>
            <a:r>
              <a:rPr lang="en-US" dirty="0" err="1"/>
              <a:t>stefanboltzman</a:t>
            </a:r>
            <a:r>
              <a:rPr lang="en-US" dirty="0"/>
              <a:t> = 1e-3;</a:t>
            </a:r>
          </a:p>
          <a:p>
            <a:r>
              <a:rPr lang="en-US" dirty="0"/>
              <a:t>zona1reduction = 0.6;</a:t>
            </a:r>
          </a:p>
          <a:p>
            <a:r>
              <a:rPr lang="en-US" dirty="0" err="1"/>
              <a:t>windfactor</a:t>
            </a:r>
            <a:r>
              <a:rPr lang="en-US" dirty="0"/>
              <a:t>=0.1;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E6463B-1BD5-AA8D-0E6C-827E258F67D2}"/>
              </a:ext>
            </a:extLst>
          </p:cNvPr>
          <p:cNvSpPr txBox="1"/>
          <p:nvPr/>
        </p:nvSpPr>
        <p:spPr>
          <a:xfrm>
            <a:off x="3859697" y="3399446"/>
            <a:ext cx="6900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wind heat flux scaling, ridiculous units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6ACF1AF5-7954-42E9-E41D-4151E3F47C9F}"/>
              </a:ext>
            </a:extLst>
          </p:cNvPr>
          <p:cNvSpPr/>
          <p:nvPr/>
        </p:nvSpPr>
        <p:spPr>
          <a:xfrm>
            <a:off x="2596601" y="3549207"/>
            <a:ext cx="964095" cy="2584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16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4AA1192-C522-FDED-BC1B-CB4EEBF26D5A}"/>
              </a:ext>
            </a:extLst>
          </p:cNvPr>
          <p:cNvGrpSpPr/>
          <p:nvPr/>
        </p:nvGrpSpPr>
        <p:grpSpPr>
          <a:xfrm>
            <a:off x="188843" y="209037"/>
            <a:ext cx="11709121" cy="3873811"/>
            <a:chOff x="188843" y="209037"/>
            <a:chExt cx="11709121" cy="387381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6D04E59-44F5-3562-0BA8-1B4C0DD5589F}"/>
                </a:ext>
              </a:extLst>
            </p:cNvPr>
            <p:cNvSpPr/>
            <p:nvPr/>
          </p:nvSpPr>
          <p:spPr>
            <a:xfrm>
              <a:off x="188843" y="1888747"/>
              <a:ext cx="5486401" cy="111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lower atmosphere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E6E3EF-E4EF-7CDF-4084-3ED3448415C2}"/>
                </a:ext>
              </a:extLst>
            </p:cNvPr>
            <p:cNvSpPr/>
            <p:nvPr/>
          </p:nvSpPr>
          <p:spPr>
            <a:xfrm>
              <a:off x="188843" y="209037"/>
              <a:ext cx="5486401" cy="111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upper atmosphere</a:t>
              </a:r>
            </a:p>
          </p:txBody>
        </p:sp>
        <p:sp>
          <p:nvSpPr>
            <p:cNvPr id="9" name="Arrow: Up 8">
              <a:extLst>
                <a:ext uri="{FF2B5EF4-FFF2-40B4-BE49-F238E27FC236}">
                  <a16:creationId xmlns:a16="http://schemas.microsoft.com/office/drawing/2014/main" id="{4482A491-B2B5-877A-D025-00845C24D887}"/>
                </a:ext>
              </a:extLst>
            </p:cNvPr>
            <p:cNvSpPr/>
            <p:nvPr/>
          </p:nvSpPr>
          <p:spPr>
            <a:xfrm>
              <a:off x="428622" y="998888"/>
              <a:ext cx="357810" cy="1223600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6F052F-5182-2994-622A-588DA7FBE485}"/>
                </a:ext>
              </a:extLst>
            </p:cNvPr>
            <p:cNvSpPr/>
            <p:nvPr/>
          </p:nvSpPr>
          <p:spPr>
            <a:xfrm>
              <a:off x="6334539" y="1888747"/>
              <a:ext cx="5486401" cy="111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lower atmosphere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EEF918-A221-C8CF-A4CD-A0E94FCEB4B6}"/>
                </a:ext>
              </a:extLst>
            </p:cNvPr>
            <p:cNvSpPr/>
            <p:nvPr/>
          </p:nvSpPr>
          <p:spPr>
            <a:xfrm>
              <a:off x="6334539" y="209037"/>
              <a:ext cx="5486401" cy="111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upper atmosphere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8A019C-00AE-EC12-0C42-DB67C5C8CA48}"/>
                </a:ext>
              </a:extLst>
            </p:cNvPr>
            <p:cNvSpPr txBox="1"/>
            <p:nvPr/>
          </p:nvSpPr>
          <p:spPr>
            <a:xfrm>
              <a:off x="1854828" y="3091403"/>
              <a:ext cx="24128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low </a:t>
              </a:r>
              <a:r>
                <a:rPr lang="en-US" sz="2800" b="1" dirty="0" err="1"/>
                <a:t>latutude</a:t>
              </a:r>
              <a:endParaRPr lang="en-US" sz="2800" b="1" dirty="0"/>
            </a:p>
            <a:p>
              <a:pPr algn="ctr"/>
              <a:endParaRPr lang="en-US" sz="28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83FA65-9976-17F6-6C5C-6942A22F3377}"/>
                </a:ext>
              </a:extLst>
            </p:cNvPr>
            <p:cNvSpPr txBox="1"/>
            <p:nvPr/>
          </p:nvSpPr>
          <p:spPr>
            <a:xfrm>
              <a:off x="7871310" y="3128741"/>
              <a:ext cx="24128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high latitude</a:t>
              </a:r>
            </a:p>
            <a:p>
              <a:pPr algn="ctr"/>
              <a:endParaRPr lang="en-US" sz="28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D36624-228B-FF36-55A8-292535B9CB14}"/>
                </a:ext>
              </a:extLst>
            </p:cNvPr>
            <p:cNvSpPr txBox="1"/>
            <p:nvPr/>
          </p:nvSpPr>
          <p:spPr>
            <a:xfrm>
              <a:off x="4621697" y="2350430"/>
              <a:ext cx="113803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/>
                <a:t>u[0]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D7051E-3154-9A1C-B2C4-BAB335654314}"/>
                </a:ext>
              </a:extLst>
            </p:cNvPr>
            <p:cNvSpPr txBox="1"/>
            <p:nvPr/>
          </p:nvSpPr>
          <p:spPr>
            <a:xfrm>
              <a:off x="4683813" y="666756"/>
              <a:ext cx="113803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/>
                <a:t>u[1]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77A007-98C9-691D-9020-3409A3088618}"/>
                </a:ext>
              </a:extLst>
            </p:cNvPr>
            <p:cNvSpPr txBox="1"/>
            <p:nvPr/>
          </p:nvSpPr>
          <p:spPr>
            <a:xfrm>
              <a:off x="10759934" y="2350430"/>
              <a:ext cx="113803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/>
                <a:t>u[2]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658752-8CA5-4805-F5C4-9DDEB148A7A1}"/>
                </a:ext>
              </a:extLst>
            </p:cNvPr>
            <p:cNvSpPr txBox="1"/>
            <p:nvPr/>
          </p:nvSpPr>
          <p:spPr>
            <a:xfrm>
              <a:off x="10759934" y="666756"/>
              <a:ext cx="113803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/>
                <a:t>u[3] </a:t>
              </a:r>
            </a:p>
          </p:txBody>
        </p:sp>
        <p:sp>
          <p:nvSpPr>
            <p:cNvPr id="24" name="Arrow: Up 23">
              <a:extLst>
                <a:ext uri="{FF2B5EF4-FFF2-40B4-BE49-F238E27FC236}">
                  <a16:creationId xmlns:a16="http://schemas.microsoft.com/office/drawing/2014/main" id="{F5F0F87D-7FDC-9B0F-F01B-AE5367E3B172}"/>
                </a:ext>
              </a:extLst>
            </p:cNvPr>
            <p:cNvSpPr/>
            <p:nvPr/>
          </p:nvSpPr>
          <p:spPr>
            <a:xfrm rot="5400000">
              <a:off x="5774921" y="113757"/>
              <a:ext cx="357810" cy="1223600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Arrow: Up 24">
              <a:extLst>
                <a:ext uri="{FF2B5EF4-FFF2-40B4-BE49-F238E27FC236}">
                  <a16:creationId xmlns:a16="http://schemas.microsoft.com/office/drawing/2014/main" id="{1B333A4D-F073-D3E6-8C06-39DCFD6C14B0}"/>
                </a:ext>
              </a:extLst>
            </p:cNvPr>
            <p:cNvSpPr/>
            <p:nvPr/>
          </p:nvSpPr>
          <p:spPr>
            <a:xfrm rot="10800000">
              <a:off x="10255525" y="974195"/>
              <a:ext cx="357810" cy="1223600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Arrow: Up 25">
              <a:extLst>
                <a:ext uri="{FF2B5EF4-FFF2-40B4-BE49-F238E27FC236}">
                  <a16:creationId xmlns:a16="http://schemas.microsoft.com/office/drawing/2014/main" id="{0F1F7EEA-4923-9D15-D795-D20FDC91B619}"/>
                </a:ext>
              </a:extLst>
            </p:cNvPr>
            <p:cNvSpPr/>
            <p:nvPr/>
          </p:nvSpPr>
          <p:spPr>
            <a:xfrm rot="16200000">
              <a:off x="5799798" y="1580791"/>
              <a:ext cx="357810" cy="1223600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8ECA465-A777-612F-61ED-C62F9F6D2E66}"/>
              </a:ext>
            </a:extLst>
          </p:cNvPr>
          <p:cNvSpPr txBox="1"/>
          <p:nvPr/>
        </p:nvSpPr>
        <p:spPr>
          <a:xfrm>
            <a:off x="648398" y="4452319"/>
            <a:ext cx="94696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wind = </a:t>
            </a:r>
            <a:r>
              <a:rPr lang="en-US" sz="2800" b="1" dirty="0" err="1"/>
              <a:t>windfactor</a:t>
            </a:r>
            <a:r>
              <a:rPr lang="en-US" sz="2800" b="1" dirty="0"/>
              <a:t>*(u[0]+u[1]-u[2]-u[3])</a:t>
            </a:r>
          </a:p>
          <a:p>
            <a:endParaRPr lang="en-US" sz="2800" b="1" dirty="0"/>
          </a:p>
          <a:p>
            <a:r>
              <a:rPr lang="en-US" sz="2800" b="1" dirty="0"/>
              <a:t>heat flux fin  into this box from that  =  wind*u[that]</a:t>
            </a:r>
          </a:p>
          <a:p>
            <a:r>
              <a:rPr lang="en-US" sz="2800" b="1" dirty="0"/>
              <a:t>heat flux </a:t>
            </a:r>
            <a:r>
              <a:rPr lang="en-US" sz="2800" b="1" dirty="0" err="1"/>
              <a:t>fout</a:t>
            </a:r>
            <a:r>
              <a:rPr lang="en-US" sz="2800" b="1" dirty="0"/>
              <a:t>  out of this box =  -wind*u[this]</a:t>
            </a:r>
          </a:p>
        </p:txBody>
      </p:sp>
    </p:spTree>
    <p:extLst>
      <p:ext uri="{BB962C8B-B14F-4D97-AF65-F5344CB8AC3E}">
        <p14:creationId xmlns:p14="http://schemas.microsoft.com/office/powerpoint/2010/main" val="4126150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A1063-0995-2DCC-05BB-90AE46D3E7EE}"/>
              </a:ext>
            </a:extLst>
          </p:cNvPr>
          <p:cNvSpPr txBox="1"/>
          <p:nvPr/>
        </p:nvSpPr>
        <p:spPr>
          <a:xfrm>
            <a:off x="490426" y="49304"/>
            <a:ext cx="107958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to do</a:t>
            </a:r>
          </a:p>
          <a:p>
            <a:pPr algn="ctr"/>
            <a:r>
              <a:rPr lang="en-US" sz="2800" b="1" dirty="0"/>
              <a:t>define </a:t>
            </a:r>
            <a:r>
              <a:rPr lang="en-US" sz="2800" b="1" dirty="0" err="1"/>
              <a:t>windfactor</a:t>
            </a:r>
            <a:r>
              <a:rPr lang="en-US" sz="2800" b="1" dirty="0"/>
              <a:t> as 0.1 and</a:t>
            </a:r>
          </a:p>
          <a:p>
            <a:pPr algn="ctr"/>
            <a:r>
              <a:rPr lang="en-US" sz="2800" b="1" dirty="0"/>
              <a:t> </a:t>
            </a:r>
          </a:p>
          <a:p>
            <a:pPr algn="ctr"/>
            <a:r>
              <a:rPr lang="en-US" sz="2800" b="1" dirty="0"/>
              <a:t>inside </a:t>
            </a:r>
            <a:r>
              <a:rPr lang="en-US" sz="2800" b="1" dirty="0" err="1"/>
              <a:t>myfun</a:t>
            </a:r>
            <a:endParaRPr lang="en-US" sz="2800" b="1" dirty="0"/>
          </a:p>
          <a:p>
            <a:pPr algn="ctr"/>
            <a:r>
              <a:rPr lang="en-US" sz="2800" b="1" dirty="0"/>
              <a:t>calculate wind</a:t>
            </a:r>
          </a:p>
          <a:p>
            <a:pPr algn="ctr"/>
            <a:r>
              <a:rPr lang="en-US" sz="2800" b="1" dirty="0"/>
              <a:t>add TWO terms to each of f[0], f[1], f[2], f[3]</a:t>
            </a:r>
          </a:p>
          <a:p>
            <a:pPr algn="ctr"/>
            <a:r>
              <a:rPr lang="en-US" sz="2800" b="1" dirty="0"/>
              <a:t>one of which is a fin and the other an </a:t>
            </a:r>
            <a:r>
              <a:rPr lang="en-US" sz="2800" b="1" dirty="0" err="1"/>
              <a:t>fout</a:t>
            </a:r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check signs and this’s and that’s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8A704D-8588-DC5F-9483-FAFA4A36891B}"/>
              </a:ext>
            </a:extLst>
          </p:cNvPr>
          <p:cNvGrpSpPr/>
          <p:nvPr/>
        </p:nvGrpSpPr>
        <p:grpSpPr>
          <a:xfrm>
            <a:off x="476116" y="3262443"/>
            <a:ext cx="11102970" cy="2365198"/>
            <a:chOff x="188843" y="209037"/>
            <a:chExt cx="11709121" cy="387381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9482BB-85F2-4AD5-8BE5-EF74415D2646}"/>
                </a:ext>
              </a:extLst>
            </p:cNvPr>
            <p:cNvSpPr/>
            <p:nvPr/>
          </p:nvSpPr>
          <p:spPr>
            <a:xfrm>
              <a:off x="188843" y="1888747"/>
              <a:ext cx="5486401" cy="111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lower atmosphere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9BC5C7-3A22-712D-150E-92B797ED00D4}"/>
                </a:ext>
              </a:extLst>
            </p:cNvPr>
            <p:cNvSpPr/>
            <p:nvPr/>
          </p:nvSpPr>
          <p:spPr>
            <a:xfrm>
              <a:off x="188843" y="209037"/>
              <a:ext cx="5486401" cy="111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upper atmosphere</a:t>
              </a:r>
            </a:p>
          </p:txBody>
        </p:sp>
        <p:sp>
          <p:nvSpPr>
            <p:cNvPr id="6" name="Arrow: Up 5">
              <a:extLst>
                <a:ext uri="{FF2B5EF4-FFF2-40B4-BE49-F238E27FC236}">
                  <a16:creationId xmlns:a16="http://schemas.microsoft.com/office/drawing/2014/main" id="{D806FB4A-6C5B-7A63-BDD1-A41412A43634}"/>
                </a:ext>
              </a:extLst>
            </p:cNvPr>
            <p:cNvSpPr/>
            <p:nvPr/>
          </p:nvSpPr>
          <p:spPr>
            <a:xfrm>
              <a:off x="428622" y="998888"/>
              <a:ext cx="357810" cy="1223600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372FE4-40B7-7156-8066-2A2B0C65D71B}"/>
                </a:ext>
              </a:extLst>
            </p:cNvPr>
            <p:cNvSpPr/>
            <p:nvPr/>
          </p:nvSpPr>
          <p:spPr>
            <a:xfrm>
              <a:off x="6334539" y="1888747"/>
              <a:ext cx="5486401" cy="111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lower atmosphere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1E9F22-FBE7-B005-6E01-85F0ADC8DF00}"/>
                </a:ext>
              </a:extLst>
            </p:cNvPr>
            <p:cNvSpPr/>
            <p:nvPr/>
          </p:nvSpPr>
          <p:spPr>
            <a:xfrm>
              <a:off x="6334539" y="209037"/>
              <a:ext cx="5486401" cy="111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upper atmosphere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E404DF-299C-E41E-945C-26382C637C55}"/>
                </a:ext>
              </a:extLst>
            </p:cNvPr>
            <p:cNvSpPr txBox="1"/>
            <p:nvPr/>
          </p:nvSpPr>
          <p:spPr>
            <a:xfrm>
              <a:off x="1854828" y="3091403"/>
              <a:ext cx="24128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low </a:t>
              </a:r>
              <a:r>
                <a:rPr lang="en-US" sz="2800" b="1" dirty="0" err="1"/>
                <a:t>latutude</a:t>
              </a:r>
              <a:endParaRPr lang="en-US" sz="2800" b="1" dirty="0"/>
            </a:p>
            <a:p>
              <a:pPr algn="ctr"/>
              <a:endParaRPr lang="en-US" sz="28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EFEF80-F7B3-4444-23D0-08313A54F278}"/>
                </a:ext>
              </a:extLst>
            </p:cNvPr>
            <p:cNvSpPr txBox="1"/>
            <p:nvPr/>
          </p:nvSpPr>
          <p:spPr>
            <a:xfrm>
              <a:off x="7871310" y="3128741"/>
              <a:ext cx="24128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high latitude</a:t>
              </a:r>
            </a:p>
            <a:p>
              <a:pPr algn="ctr"/>
              <a:endParaRPr lang="en-US" sz="28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06A723-4C74-6E4C-1E05-803AC4E28492}"/>
                </a:ext>
              </a:extLst>
            </p:cNvPr>
            <p:cNvSpPr txBox="1"/>
            <p:nvPr/>
          </p:nvSpPr>
          <p:spPr>
            <a:xfrm>
              <a:off x="4621697" y="2350430"/>
              <a:ext cx="113803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/>
                <a:t>u[0]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56C27E-28E1-4CDA-132F-A929CC22DF3A}"/>
                </a:ext>
              </a:extLst>
            </p:cNvPr>
            <p:cNvSpPr txBox="1"/>
            <p:nvPr/>
          </p:nvSpPr>
          <p:spPr>
            <a:xfrm>
              <a:off x="4683813" y="666756"/>
              <a:ext cx="113803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/>
                <a:t>u[1]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56E793-F5C1-0D73-6848-06010642CCC6}"/>
                </a:ext>
              </a:extLst>
            </p:cNvPr>
            <p:cNvSpPr txBox="1"/>
            <p:nvPr/>
          </p:nvSpPr>
          <p:spPr>
            <a:xfrm>
              <a:off x="10759934" y="2350430"/>
              <a:ext cx="113803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/>
                <a:t>u[2]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DDA081-9A4E-826D-2D9A-ADB548556C04}"/>
                </a:ext>
              </a:extLst>
            </p:cNvPr>
            <p:cNvSpPr txBox="1"/>
            <p:nvPr/>
          </p:nvSpPr>
          <p:spPr>
            <a:xfrm>
              <a:off x="10759934" y="666756"/>
              <a:ext cx="113803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/>
                <a:t>u[3] </a:t>
              </a:r>
            </a:p>
          </p:txBody>
        </p:sp>
        <p:sp>
          <p:nvSpPr>
            <p:cNvPr id="15" name="Arrow: Up 14">
              <a:extLst>
                <a:ext uri="{FF2B5EF4-FFF2-40B4-BE49-F238E27FC236}">
                  <a16:creationId xmlns:a16="http://schemas.microsoft.com/office/drawing/2014/main" id="{53C5C6A2-3E1E-EDA8-3641-69D5CE1B6975}"/>
                </a:ext>
              </a:extLst>
            </p:cNvPr>
            <p:cNvSpPr/>
            <p:nvPr/>
          </p:nvSpPr>
          <p:spPr>
            <a:xfrm rot="5400000">
              <a:off x="5774921" y="113757"/>
              <a:ext cx="357810" cy="1223600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BE6474D6-45F1-A639-EA94-C506A1FAB534}"/>
                </a:ext>
              </a:extLst>
            </p:cNvPr>
            <p:cNvSpPr/>
            <p:nvPr/>
          </p:nvSpPr>
          <p:spPr>
            <a:xfrm rot="10800000">
              <a:off x="10255525" y="974195"/>
              <a:ext cx="357810" cy="1223600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Arrow: Up 16">
              <a:extLst>
                <a:ext uri="{FF2B5EF4-FFF2-40B4-BE49-F238E27FC236}">
                  <a16:creationId xmlns:a16="http://schemas.microsoft.com/office/drawing/2014/main" id="{53FE0816-629F-B4D1-D5AA-9F9548214C5B}"/>
                </a:ext>
              </a:extLst>
            </p:cNvPr>
            <p:cNvSpPr/>
            <p:nvPr/>
          </p:nvSpPr>
          <p:spPr>
            <a:xfrm rot="16200000">
              <a:off x="5799798" y="1580791"/>
              <a:ext cx="357810" cy="1223600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9073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56CAD2-83FE-1187-7CDE-DC1EB8FDF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0" t="32238" r="43669" b="5209"/>
          <a:stretch/>
        </p:blipFill>
        <p:spPr>
          <a:xfrm>
            <a:off x="1063488" y="1252329"/>
            <a:ext cx="7941364" cy="55548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BE3D08-572B-8E1B-9A76-523B4C18528E}"/>
              </a:ext>
            </a:extLst>
          </p:cNvPr>
          <p:cNvSpPr txBox="1"/>
          <p:nvPr/>
        </p:nvSpPr>
        <p:spPr>
          <a:xfrm>
            <a:off x="8841376" y="898386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u[0]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458BF-DD1F-70EE-31AA-DA66048A05A8}"/>
              </a:ext>
            </a:extLst>
          </p:cNvPr>
          <p:cNvSpPr txBox="1"/>
          <p:nvPr/>
        </p:nvSpPr>
        <p:spPr>
          <a:xfrm>
            <a:off x="8843963" y="1606272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u[1]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D7986F-EF37-E0BD-9B04-44635D1B7B01}"/>
              </a:ext>
            </a:extLst>
          </p:cNvPr>
          <p:cNvSpPr txBox="1"/>
          <p:nvPr/>
        </p:nvSpPr>
        <p:spPr>
          <a:xfrm>
            <a:off x="9824003" y="1606272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u[2]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A257D1-5997-0C31-87E7-4547D0177A03}"/>
              </a:ext>
            </a:extLst>
          </p:cNvPr>
          <p:cNvSpPr txBox="1"/>
          <p:nvPr/>
        </p:nvSpPr>
        <p:spPr>
          <a:xfrm>
            <a:off x="8841376" y="2176700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u[3] </a:t>
            </a:r>
          </a:p>
        </p:txBody>
      </p:sp>
    </p:spTree>
    <p:extLst>
      <p:ext uri="{BB962C8B-B14F-4D97-AF65-F5344CB8AC3E}">
        <p14:creationId xmlns:p14="http://schemas.microsoft.com/office/powerpoint/2010/main" val="1112120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94168" y="290902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Physical Principle 7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seasons have a big affect on solar insolation</a:t>
            </a:r>
          </a:p>
          <a:p>
            <a:pPr algn="ctr"/>
            <a:r>
              <a:rPr lang="en-US" sz="2800" b="1" dirty="0"/>
              <a:t>at high latitudes but not so much at low latitudes</a:t>
            </a:r>
          </a:p>
          <a:p>
            <a:pPr algn="ctr"/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6A30C8-5D5B-235C-72C6-5B0DEA5DE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05" y="2452346"/>
            <a:ext cx="6667500" cy="390525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D2EF254-55CF-04D5-586A-782B7900CC13}"/>
              </a:ext>
            </a:extLst>
          </p:cNvPr>
          <p:cNvSpPr/>
          <p:nvPr/>
        </p:nvSpPr>
        <p:spPr>
          <a:xfrm>
            <a:off x="7947473" y="3263484"/>
            <a:ext cx="420756" cy="3310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DDE4B3-800D-2845-9C67-EB98EB6EE40D}"/>
              </a:ext>
            </a:extLst>
          </p:cNvPr>
          <p:cNvSpPr/>
          <p:nvPr/>
        </p:nvSpPr>
        <p:spPr>
          <a:xfrm>
            <a:off x="7971977" y="5554348"/>
            <a:ext cx="420756" cy="3310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5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915788" y="1443841"/>
            <a:ext cx="107958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caveat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into order to create model within 1 lecture, I’m going to be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very sloppy about units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not distinguish “heat content” from “temperature”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and set a lot of constants arbitrarily to 1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0309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8DAD9D-7AB3-B106-9504-0FAE40D48585}"/>
              </a:ext>
            </a:extLst>
          </p:cNvPr>
          <p:cNvSpPr txBox="1"/>
          <p:nvPr/>
        </p:nvSpPr>
        <p:spPr>
          <a:xfrm>
            <a:off x="812524" y="455977"/>
            <a:ext cx="96136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M=4; # wo-zone, two-layer atmosphere</a:t>
            </a:r>
          </a:p>
          <a:p>
            <a:r>
              <a:rPr lang="en-US" dirty="0" err="1"/>
              <a:t>solarconstant</a:t>
            </a:r>
            <a:r>
              <a:rPr lang="en-US" dirty="0"/>
              <a:t> = 1.0;</a:t>
            </a:r>
          </a:p>
          <a:p>
            <a:r>
              <a:rPr lang="en-US" dirty="0"/>
              <a:t>albedo = 0.3;</a:t>
            </a:r>
          </a:p>
          <a:p>
            <a:r>
              <a:rPr lang="en-US" dirty="0" err="1"/>
              <a:t>stefanboltzman</a:t>
            </a:r>
            <a:r>
              <a:rPr lang="en-US" dirty="0"/>
              <a:t> = 1e-3;</a:t>
            </a:r>
          </a:p>
          <a:p>
            <a:r>
              <a:rPr lang="en-US" dirty="0"/>
              <a:t>zona1reduction = 0.6;</a:t>
            </a:r>
          </a:p>
          <a:p>
            <a:r>
              <a:rPr lang="en-US" dirty="0" err="1"/>
              <a:t>windfactor</a:t>
            </a:r>
            <a:r>
              <a:rPr lang="en-US" dirty="0"/>
              <a:t>=0.1;</a:t>
            </a:r>
          </a:p>
          <a:p>
            <a:r>
              <a:rPr lang="en-US" dirty="0" err="1"/>
              <a:t>seasonfactor</a:t>
            </a:r>
            <a:r>
              <a:rPr lang="en-US" dirty="0"/>
              <a:t>=0.4;</a:t>
            </a:r>
          </a:p>
          <a:p>
            <a:r>
              <a:rPr lang="en-US" dirty="0"/>
              <a:t>T = 50;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AB2CA-B53B-C017-B97A-E002A2F285D8}"/>
              </a:ext>
            </a:extLst>
          </p:cNvPr>
          <p:cNvSpPr txBox="1"/>
          <p:nvPr/>
        </p:nvSpPr>
        <p:spPr>
          <a:xfrm>
            <a:off x="4028663" y="2017907"/>
            <a:ext cx="6900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seasonal amplitude (reasonable)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F6127445-2D50-E3E2-1F0C-04754803B27D}"/>
              </a:ext>
            </a:extLst>
          </p:cNvPr>
          <p:cNvSpPr/>
          <p:nvPr/>
        </p:nvSpPr>
        <p:spPr>
          <a:xfrm>
            <a:off x="2765567" y="2167668"/>
            <a:ext cx="964095" cy="2584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5B9A1E-3B86-B7DE-499C-177900CB7838}"/>
              </a:ext>
            </a:extLst>
          </p:cNvPr>
          <p:cNvSpPr txBox="1"/>
          <p:nvPr/>
        </p:nvSpPr>
        <p:spPr>
          <a:xfrm>
            <a:off x="3525906" y="3055805"/>
            <a:ext cx="69002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length of year in the ridiculous time units we’re using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not clear whether this is reasonable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EED26968-CF15-E4B3-6DC9-E91C4228E344}"/>
              </a:ext>
            </a:extLst>
          </p:cNvPr>
          <p:cNvSpPr/>
          <p:nvPr/>
        </p:nvSpPr>
        <p:spPr>
          <a:xfrm rot="1211502">
            <a:off x="1649759" y="2829610"/>
            <a:ext cx="1726937" cy="31090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58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1AB2CA-B53B-C017-B97A-E002A2F285D8}"/>
              </a:ext>
            </a:extLst>
          </p:cNvPr>
          <p:cNvSpPr txBox="1"/>
          <p:nvPr/>
        </p:nvSpPr>
        <p:spPr>
          <a:xfrm>
            <a:off x="868020" y="596612"/>
            <a:ext cx="69002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in low latitudes, insolation is unaffected</a:t>
            </a:r>
          </a:p>
          <a:p>
            <a:endParaRPr lang="en-US" sz="2800" dirty="0"/>
          </a:p>
          <a:p>
            <a:r>
              <a:rPr lang="en-US" sz="2800" dirty="0"/>
              <a:t>at high latitudes, insolation is modulated by a factor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662B05-6932-0A29-3C9E-B8C103E6798A}"/>
                  </a:ext>
                </a:extLst>
              </p:cNvPr>
              <p:cNvSpPr txBox="1"/>
              <p:nvPr/>
            </p:nvSpPr>
            <p:spPr>
              <a:xfrm>
                <a:off x="1370675" y="3219113"/>
                <a:ext cx="10081221" cy="1591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>
                          <a:latin typeface="Cambria Math" panose="02040503050406030204" pitchFamily="18" charset="0"/>
                        </a:rPr>
                        <m:t>season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seasonfactor</m:t>
                          </m:r>
                          <m:func>
                            <m:func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662B05-6932-0A29-3C9E-B8C103E67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675" y="3219113"/>
                <a:ext cx="10081221" cy="1591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782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A1063-0995-2DCC-05BB-90AE46D3E7EE}"/>
              </a:ext>
            </a:extLst>
          </p:cNvPr>
          <p:cNvSpPr txBox="1"/>
          <p:nvPr/>
        </p:nvSpPr>
        <p:spPr>
          <a:xfrm>
            <a:off x="774290" y="300841"/>
            <a:ext cx="107958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to do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define </a:t>
            </a:r>
            <a:r>
              <a:rPr lang="en-US" sz="2800" b="1" dirty="0" err="1"/>
              <a:t>seasonfactor</a:t>
            </a:r>
            <a:r>
              <a:rPr lang="en-US" sz="2800" b="1" dirty="0"/>
              <a:t> as 0.4 and T as 50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inside </a:t>
            </a:r>
            <a:r>
              <a:rPr lang="en-US" sz="2800" b="1" dirty="0" err="1"/>
              <a:t>myfun</a:t>
            </a:r>
            <a:endParaRPr lang="en-US" sz="2800" b="1" dirty="0"/>
          </a:p>
          <a:p>
            <a:pPr algn="ctr"/>
            <a:r>
              <a:rPr lang="en-US" sz="2800" b="1" dirty="0"/>
              <a:t>calculate season according to formula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modify f[2] by multiplying </a:t>
            </a:r>
            <a:r>
              <a:rPr lang="en-US" sz="2800" b="1" dirty="0" err="1"/>
              <a:t>solarconstant</a:t>
            </a:r>
            <a:r>
              <a:rPr lang="en-US" sz="2800" b="1" dirty="0"/>
              <a:t> by season</a:t>
            </a:r>
          </a:p>
          <a:p>
            <a:pPr algn="ctr"/>
            <a:endParaRPr lang="en-US" sz="2800" b="1" dirty="0"/>
          </a:p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1D8F99-2061-BB2F-B8D9-B22D6CBF4CAE}"/>
                  </a:ext>
                </a:extLst>
              </p:cNvPr>
              <p:cNvSpPr txBox="1"/>
              <p:nvPr/>
            </p:nvSpPr>
            <p:spPr>
              <a:xfrm>
                <a:off x="3218519" y="3268089"/>
                <a:ext cx="6143990" cy="95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season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seasonfactor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1D8F99-2061-BB2F-B8D9-B22D6CBF4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519" y="3268089"/>
                <a:ext cx="6143990" cy="9545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260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8106B-5EFD-1586-FD32-80AC63E5E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75" t="28873" r="43947" b="6063"/>
          <a:stretch/>
        </p:blipFill>
        <p:spPr>
          <a:xfrm>
            <a:off x="890337" y="469232"/>
            <a:ext cx="8518358" cy="6267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18ED56-EFCD-3D26-3804-47D77B8CBFEC}"/>
              </a:ext>
            </a:extLst>
          </p:cNvPr>
          <p:cNvSpPr txBox="1"/>
          <p:nvPr/>
        </p:nvSpPr>
        <p:spPr>
          <a:xfrm>
            <a:off x="9420989" y="469232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u[0]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57DEC-B84C-E2DD-769F-65CD1239A990}"/>
              </a:ext>
            </a:extLst>
          </p:cNvPr>
          <p:cNvSpPr txBox="1"/>
          <p:nvPr/>
        </p:nvSpPr>
        <p:spPr>
          <a:xfrm>
            <a:off x="10307314" y="1277760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u[1]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B36D3-692F-1C5A-DA29-1C0B7487796A}"/>
              </a:ext>
            </a:extLst>
          </p:cNvPr>
          <p:cNvSpPr txBox="1"/>
          <p:nvPr/>
        </p:nvSpPr>
        <p:spPr>
          <a:xfrm>
            <a:off x="9433369" y="1031890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u[2]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5BD8EB-3DB7-3E88-DD29-6DD470E69AE1}"/>
              </a:ext>
            </a:extLst>
          </p:cNvPr>
          <p:cNvSpPr txBox="1"/>
          <p:nvPr/>
        </p:nvSpPr>
        <p:spPr>
          <a:xfrm>
            <a:off x="9408695" y="1840418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u[3] </a:t>
            </a:r>
          </a:p>
        </p:txBody>
      </p:sp>
    </p:spTree>
    <p:extLst>
      <p:ext uri="{BB962C8B-B14F-4D97-AF65-F5344CB8AC3E}">
        <p14:creationId xmlns:p14="http://schemas.microsoft.com/office/powerpoint/2010/main" val="2259450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94168" y="290902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Physical Principle 8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increased IR absorption by anthropogenic CO2</a:t>
            </a:r>
          </a:p>
          <a:p>
            <a:pPr algn="ctr"/>
            <a:r>
              <a:rPr lang="en-US" sz="2800" b="1" dirty="0"/>
              <a:t>is approximately equivalent to an increased solar constant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5195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1083364" y="99092"/>
            <a:ext cx="1079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Physical Principle 9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burning of fossil fuels increase the CO2 in the atmosphere</a:t>
            </a:r>
          </a:p>
          <a:p>
            <a:pPr algn="ctr"/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8AA30-1631-BD2C-7F62-45C1BE234F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64" r="14728" b="12006"/>
          <a:stretch/>
        </p:blipFill>
        <p:spPr>
          <a:xfrm>
            <a:off x="1083365" y="1607471"/>
            <a:ext cx="10396330" cy="4313583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0AB3236C-D73C-2DE9-381E-01C17DFE6BEE}"/>
              </a:ext>
            </a:extLst>
          </p:cNvPr>
          <p:cNvSpPr/>
          <p:nvPr/>
        </p:nvSpPr>
        <p:spPr>
          <a:xfrm rot="18411297">
            <a:off x="7212135" y="3703072"/>
            <a:ext cx="1037138" cy="103100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0F1366-CD5E-F379-6819-503CA057EC7A}"/>
              </a:ext>
            </a:extLst>
          </p:cNvPr>
          <p:cNvSpPr txBox="1"/>
          <p:nvPr/>
        </p:nvSpPr>
        <p:spPr>
          <a:xfrm>
            <a:off x="5834591" y="3009614"/>
            <a:ext cx="2619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315 in 1954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2DEE0B3-5E5A-0A1B-65CB-947867E31E66}"/>
              </a:ext>
            </a:extLst>
          </p:cNvPr>
          <p:cNvSpPr/>
          <p:nvPr/>
        </p:nvSpPr>
        <p:spPr>
          <a:xfrm rot="7537456">
            <a:off x="10952355" y="1958947"/>
            <a:ext cx="1037138" cy="103100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47B0D6-C81A-C22E-5D9E-7D1BA52EC649}"/>
              </a:ext>
            </a:extLst>
          </p:cNvPr>
          <p:cNvSpPr txBox="1"/>
          <p:nvPr/>
        </p:nvSpPr>
        <p:spPr>
          <a:xfrm>
            <a:off x="10626772" y="2965684"/>
            <a:ext cx="13596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415</a:t>
            </a:r>
          </a:p>
          <a:p>
            <a:r>
              <a:rPr lang="en-US" sz="4000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681434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7E51DB-D9A8-1672-53F2-9F64E823510B}"/>
              </a:ext>
            </a:extLst>
          </p:cNvPr>
          <p:cNvSpPr txBox="1"/>
          <p:nvPr/>
        </p:nvSpPr>
        <p:spPr>
          <a:xfrm>
            <a:off x="797092" y="952183"/>
            <a:ext cx="60939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M=5;</a:t>
            </a:r>
          </a:p>
          <a:p>
            <a:r>
              <a:rPr lang="en-US" sz="3200" dirty="0"/>
              <a:t>burning = 0.001;</a:t>
            </a:r>
          </a:p>
          <a:p>
            <a:r>
              <a:rPr lang="en-US" sz="3200" dirty="0"/>
              <a:t>CO2sensitivity = 0.1</a:t>
            </a:r>
            <a:r>
              <a:rPr lang="en-US" dirty="0"/>
              <a:t>;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E66FA4A7-64D4-F4CA-D1E0-AD98EEE80098}"/>
              </a:ext>
            </a:extLst>
          </p:cNvPr>
          <p:cNvSpPr/>
          <p:nvPr/>
        </p:nvSpPr>
        <p:spPr>
          <a:xfrm>
            <a:off x="2067515" y="1043921"/>
            <a:ext cx="2721053" cy="311692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E12759-CED5-87F0-D9F2-7DF863971190}"/>
              </a:ext>
            </a:extLst>
          </p:cNvPr>
          <p:cNvSpPr txBox="1"/>
          <p:nvPr/>
        </p:nvSpPr>
        <p:spPr>
          <a:xfrm>
            <a:off x="5130296" y="845824"/>
            <a:ext cx="44588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u[4] is excess CO2</a:t>
            </a:r>
          </a:p>
          <a:p>
            <a:r>
              <a:rPr lang="en-US" sz="4000" dirty="0">
                <a:solidFill>
                  <a:srgbClr val="FF0000"/>
                </a:solidFill>
              </a:rPr>
              <a:t>(ridiculous units)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FA4925-A9B0-8411-296A-1ED6210FB3EB}"/>
              </a:ext>
            </a:extLst>
          </p:cNvPr>
          <p:cNvSpPr txBox="1"/>
          <p:nvPr/>
        </p:nvSpPr>
        <p:spPr>
          <a:xfrm>
            <a:off x="797092" y="3429000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tmax</a:t>
            </a:r>
            <a:r>
              <a:rPr lang="en-US" sz="3200" dirty="0"/>
              <a:t> = 10000.0;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83066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7E51DB-D9A8-1672-53F2-9F64E823510B}"/>
              </a:ext>
            </a:extLst>
          </p:cNvPr>
          <p:cNvSpPr txBox="1"/>
          <p:nvPr/>
        </p:nvSpPr>
        <p:spPr>
          <a:xfrm>
            <a:off x="797092" y="952183"/>
            <a:ext cx="60939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M=5;</a:t>
            </a:r>
          </a:p>
          <a:p>
            <a:r>
              <a:rPr lang="en-US" sz="3200" dirty="0"/>
              <a:t>burning = 0.001;</a:t>
            </a:r>
          </a:p>
          <a:p>
            <a:r>
              <a:rPr lang="en-US" sz="3200" dirty="0"/>
              <a:t>CO2sensitivity = 0.1</a:t>
            </a:r>
            <a:r>
              <a:rPr lang="en-US" dirty="0"/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97BA79-BFA0-0D75-77C0-94347D0A44A0}"/>
              </a:ext>
            </a:extLst>
          </p:cNvPr>
          <p:cNvSpPr txBox="1"/>
          <p:nvPr/>
        </p:nvSpPr>
        <p:spPr>
          <a:xfrm>
            <a:off x="5652706" y="1355613"/>
            <a:ext cx="6900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rate that we’re increasing CO2 (ridiculous units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E66FA4A7-64D4-F4CA-D1E0-AD98EEE80098}"/>
              </a:ext>
            </a:extLst>
          </p:cNvPr>
          <p:cNvSpPr/>
          <p:nvPr/>
        </p:nvSpPr>
        <p:spPr>
          <a:xfrm>
            <a:off x="4028662" y="1550773"/>
            <a:ext cx="964095" cy="2584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C88CB5-AF5B-1B29-C8AC-0EA55DDD2F76}"/>
              </a:ext>
            </a:extLst>
          </p:cNvPr>
          <p:cNvSpPr txBox="1"/>
          <p:nvPr/>
        </p:nvSpPr>
        <p:spPr>
          <a:xfrm>
            <a:off x="6216668" y="2061316"/>
            <a:ext cx="69002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proportionaly</a:t>
            </a:r>
            <a:r>
              <a:rPr lang="en-US" sz="2800" dirty="0">
                <a:solidFill>
                  <a:srgbClr val="FF0000"/>
                </a:solidFill>
              </a:rPr>
              <a:t> between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excess CO2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and solar radiation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not clear whether this is reasonable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480BE6A8-EBF3-21D9-52B8-7E9B91CD9B3A}"/>
              </a:ext>
            </a:extLst>
          </p:cNvPr>
          <p:cNvSpPr/>
          <p:nvPr/>
        </p:nvSpPr>
        <p:spPr>
          <a:xfrm rot="1211502">
            <a:off x="4368471" y="2483253"/>
            <a:ext cx="1726937" cy="31090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58C810-647D-7DE1-D3BA-470403067ED2}"/>
              </a:ext>
            </a:extLst>
          </p:cNvPr>
          <p:cNvSpPr txBox="1"/>
          <p:nvPr/>
        </p:nvSpPr>
        <p:spPr>
          <a:xfrm>
            <a:off x="797092" y="3429000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tmax</a:t>
            </a:r>
            <a:r>
              <a:rPr lang="en-US" sz="3200" dirty="0"/>
              <a:t> = 10000.0;</a:t>
            </a:r>
            <a:r>
              <a:rPr lang="en-US" dirty="0"/>
              <a:t>;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8F237EE4-3D16-4C25-BF4B-5876627726C1}"/>
              </a:ext>
            </a:extLst>
          </p:cNvPr>
          <p:cNvSpPr/>
          <p:nvPr/>
        </p:nvSpPr>
        <p:spPr>
          <a:xfrm rot="1211502">
            <a:off x="3844680" y="4052913"/>
            <a:ext cx="1726937" cy="31090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53D2F7-0805-A28B-BCA4-1F000F45C812}"/>
              </a:ext>
            </a:extLst>
          </p:cNvPr>
          <p:cNvSpPr txBox="1"/>
          <p:nvPr/>
        </p:nvSpPr>
        <p:spPr>
          <a:xfrm>
            <a:off x="5652706" y="4409440"/>
            <a:ext cx="59096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calculate long time so we can see temperature increase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84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A1063-0995-2DCC-05BB-90AE46D3E7EE}"/>
              </a:ext>
            </a:extLst>
          </p:cNvPr>
          <p:cNvSpPr txBox="1"/>
          <p:nvPr/>
        </p:nvSpPr>
        <p:spPr>
          <a:xfrm>
            <a:off x="774290" y="300841"/>
            <a:ext cx="1079582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to do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increase M to five</a:t>
            </a:r>
          </a:p>
          <a:p>
            <a:pPr algn="ctr"/>
            <a:r>
              <a:rPr lang="en-US" sz="2800" b="1" dirty="0"/>
              <a:t>define burning as 0.001 and CO2sensitivity as 0.1;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inside </a:t>
            </a:r>
            <a:r>
              <a:rPr lang="en-US" sz="2800" b="1" dirty="0" err="1"/>
              <a:t>myfun</a:t>
            </a:r>
            <a:endParaRPr lang="en-US" sz="2800" b="1" dirty="0"/>
          </a:p>
          <a:p>
            <a:pPr algn="ctr"/>
            <a:r>
              <a:rPr lang="en-US" sz="2800" b="1" dirty="0"/>
              <a:t>calculate </a:t>
            </a:r>
            <a:r>
              <a:rPr lang="en-US" sz="2800" b="1" dirty="0" err="1"/>
              <a:t>anthro</a:t>
            </a:r>
            <a:r>
              <a:rPr lang="en-US" sz="2800" b="1" dirty="0"/>
              <a:t> according to formula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modify f[0] and f[3] by multiplying </a:t>
            </a:r>
            <a:r>
              <a:rPr lang="en-US" sz="2800" b="1" dirty="0" err="1"/>
              <a:t>solarconstant</a:t>
            </a:r>
            <a:r>
              <a:rPr lang="en-US" sz="2800" b="1" dirty="0"/>
              <a:t> by forcing</a:t>
            </a:r>
          </a:p>
          <a:p>
            <a:pPr algn="ctr"/>
            <a:r>
              <a:rPr lang="en-US" sz="2800" b="1" dirty="0"/>
              <a:t>add line that defines f[4] equal to burning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change </a:t>
            </a:r>
            <a:r>
              <a:rPr lang="en-US" sz="2800" b="1" dirty="0" err="1"/>
              <a:t>tmax</a:t>
            </a:r>
            <a:r>
              <a:rPr lang="en-US" sz="2800" b="1" dirty="0"/>
              <a:t> to 10000</a:t>
            </a:r>
          </a:p>
          <a:p>
            <a:pPr algn="ctr"/>
            <a:r>
              <a:rPr lang="en-US" sz="2800" b="1" dirty="0"/>
              <a:t>create second plot that plots u[4] against time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1D8F99-2061-BB2F-B8D9-B22D6CBF4CAE}"/>
                  </a:ext>
                </a:extLst>
              </p:cNvPr>
              <p:cNvSpPr txBox="1"/>
              <p:nvPr/>
            </p:nvSpPr>
            <p:spPr>
              <a:xfrm>
                <a:off x="3423056" y="3363218"/>
                <a:ext cx="5179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forcing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sensitivity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1D8F99-2061-BB2F-B8D9-B22D6CBF4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056" y="3363218"/>
                <a:ext cx="5179751" cy="369332"/>
              </a:xfrm>
              <a:prstGeom prst="rect">
                <a:avLst/>
              </a:prstGeom>
              <a:blipFill>
                <a:blip r:embed="rId2"/>
                <a:stretch>
                  <a:fillRect l="-11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108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0091F6-CE0F-22FF-28B6-C3C3930AF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1" t="21581" r="70099" b="12420"/>
          <a:stretch/>
        </p:blipFill>
        <p:spPr>
          <a:xfrm>
            <a:off x="3392904" y="202484"/>
            <a:ext cx="4716380" cy="645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7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74290" y="300841"/>
            <a:ext cx="1079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Physical Principle 1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visible light from the sun is the main source of the Earth’s heat energy</a:t>
            </a:r>
          </a:p>
          <a:p>
            <a:pPr algn="ctr"/>
            <a:endParaRPr lang="en-US" sz="2800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F3144BF3-36C5-D1AB-3291-B501818AB29A}"/>
              </a:ext>
            </a:extLst>
          </p:cNvPr>
          <p:cNvSpPr/>
          <p:nvPr/>
        </p:nvSpPr>
        <p:spPr>
          <a:xfrm rot="10800000">
            <a:off x="4472608" y="3697358"/>
            <a:ext cx="337930" cy="974034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5E3C29D6-8862-A27C-99B5-FB43D0CB0059}"/>
              </a:ext>
            </a:extLst>
          </p:cNvPr>
          <p:cNvSpPr/>
          <p:nvPr/>
        </p:nvSpPr>
        <p:spPr>
          <a:xfrm rot="10800000">
            <a:off x="5231295" y="3697358"/>
            <a:ext cx="337930" cy="974034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E9746E6C-184D-62CB-3476-13EBD919D8EA}"/>
              </a:ext>
            </a:extLst>
          </p:cNvPr>
          <p:cNvSpPr/>
          <p:nvPr/>
        </p:nvSpPr>
        <p:spPr>
          <a:xfrm rot="10800000">
            <a:off x="5989982" y="3697358"/>
            <a:ext cx="337930" cy="974034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B3C86B1D-55AA-65C2-4659-35564F8CBF2B}"/>
              </a:ext>
            </a:extLst>
          </p:cNvPr>
          <p:cNvSpPr/>
          <p:nvPr/>
        </p:nvSpPr>
        <p:spPr>
          <a:xfrm rot="10800000">
            <a:off x="6748669" y="3697358"/>
            <a:ext cx="337930" cy="974034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5BCE6C55-3288-24B7-C456-C3DB3AA9EEB4}"/>
              </a:ext>
            </a:extLst>
          </p:cNvPr>
          <p:cNvSpPr/>
          <p:nvPr/>
        </p:nvSpPr>
        <p:spPr>
          <a:xfrm rot="10800000">
            <a:off x="7507356" y="3697358"/>
            <a:ext cx="337930" cy="974034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97FF33E-A86E-CC94-A472-E6F853666F1E}"/>
              </a:ext>
            </a:extLst>
          </p:cNvPr>
          <p:cNvCxnSpPr>
            <a:cxnSpLocks/>
          </p:cNvCxnSpPr>
          <p:nvPr/>
        </p:nvCxnSpPr>
        <p:spPr>
          <a:xfrm flipH="1">
            <a:off x="4040312" y="5058013"/>
            <a:ext cx="426377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F83418-7F98-7FF1-40FC-65F0C9D996D0}"/>
              </a:ext>
            </a:extLst>
          </p:cNvPr>
          <p:cNvSpPr txBox="1"/>
          <p:nvPr/>
        </p:nvSpPr>
        <p:spPr>
          <a:xfrm>
            <a:off x="698090" y="2473740"/>
            <a:ext cx="1079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Sunlight</a:t>
            </a:r>
          </a:p>
          <a:p>
            <a:pPr algn="ctr"/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11028-4DDA-8844-619A-1E1A8DD59589}"/>
              </a:ext>
            </a:extLst>
          </p:cNvPr>
          <p:cNvSpPr txBox="1"/>
          <p:nvPr/>
        </p:nvSpPr>
        <p:spPr>
          <a:xfrm>
            <a:off x="774290" y="5603052"/>
            <a:ext cx="1079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solar constant  = 1361 W/sq-m at Equator</a:t>
            </a:r>
          </a:p>
          <a:p>
            <a:pPr algn="ctr"/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717E8-66C3-DDA3-F92B-C7C89B4F064A}"/>
              </a:ext>
            </a:extLst>
          </p:cNvPr>
          <p:cNvSpPr txBox="1"/>
          <p:nvPr/>
        </p:nvSpPr>
        <p:spPr>
          <a:xfrm>
            <a:off x="3958123" y="4960829"/>
            <a:ext cx="1384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ground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3100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1083364" y="99092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Physical Principle 10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excess CO2 is eventually absorbed by the Ocean (and biosphere) atmosphere</a:t>
            </a:r>
          </a:p>
          <a:p>
            <a:pPr algn="ctr"/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59D7BE-1705-7258-F4B9-CFDD211D2B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67" t="22703" r="37532" b="10364"/>
          <a:stretch/>
        </p:blipFill>
        <p:spPr>
          <a:xfrm>
            <a:off x="312816" y="1601628"/>
            <a:ext cx="7796463" cy="52563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38DB36-E9F4-4439-5258-EE80AB3587F2}"/>
              </a:ext>
            </a:extLst>
          </p:cNvPr>
          <p:cNvSpPr txBox="1"/>
          <p:nvPr/>
        </p:nvSpPr>
        <p:spPr>
          <a:xfrm>
            <a:off x="7558098" y="3007338"/>
            <a:ext cx="48722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looks vaguely like</a:t>
            </a:r>
          </a:p>
          <a:p>
            <a:pPr algn="ctr"/>
            <a:r>
              <a:rPr lang="en-US" sz="2800" b="1" dirty="0"/>
              <a:t>exponential decay</a:t>
            </a:r>
          </a:p>
          <a:p>
            <a:pPr algn="ctr"/>
            <a:r>
              <a:rPr lang="en-US" sz="2800" b="1" dirty="0"/>
              <a:t>so rate of absorption</a:t>
            </a:r>
          </a:p>
          <a:p>
            <a:pPr algn="ctr"/>
            <a:r>
              <a:rPr lang="en-US" sz="2800" b="1" dirty="0"/>
              <a:t>proportional to amount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45300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1083364" y="99092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Physical Principle 11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it is possible that we might stop emitting CO2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38DB36-E9F4-4439-5258-EE80AB3587F2}"/>
              </a:ext>
            </a:extLst>
          </p:cNvPr>
          <p:cNvSpPr txBox="1"/>
          <p:nvPr/>
        </p:nvSpPr>
        <p:spPr>
          <a:xfrm>
            <a:off x="6581273" y="2850927"/>
            <a:ext cx="4872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suppose that we stop after </a:t>
            </a:r>
            <a:r>
              <a:rPr lang="en-US" sz="2800" b="1" dirty="0" err="1"/>
              <a:t>Tstop</a:t>
            </a:r>
            <a:endParaRPr lang="en-US" sz="2800" b="1" dirty="0"/>
          </a:p>
          <a:p>
            <a:pPr algn="ctr"/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CCCFAA-AF07-1146-560C-DB1A2855C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6" t="12607" r="33290" b="4194"/>
          <a:stretch/>
        </p:blipFill>
        <p:spPr>
          <a:xfrm>
            <a:off x="662258" y="1732549"/>
            <a:ext cx="5919015" cy="449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794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68781C-4E8F-9357-4A26-1480BB6AA159}"/>
              </a:ext>
            </a:extLst>
          </p:cNvPr>
          <p:cNvSpPr txBox="1"/>
          <p:nvPr/>
        </p:nvSpPr>
        <p:spPr>
          <a:xfrm>
            <a:off x="168033" y="706494"/>
            <a:ext cx="66384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oceanuptake</a:t>
            </a:r>
            <a:r>
              <a:rPr lang="en-US" sz="2800" dirty="0"/>
              <a:t>=0.0005;</a:t>
            </a:r>
          </a:p>
          <a:p>
            <a:r>
              <a:rPr lang="en-US" sz="2800" dirty="0" err="1"/>
              <a:t>Tstop</a:t>
            </a:r>
            <a:r>
              <a:rPr lang="en-US" sz="2800" dirty="0"/>
              <a:t> = 2000;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C5349-80D4-2769-32A2-70451422E38C}"/>
              </a:ext>
            </a:extLst>
          </p:cNvPr>
          <p:cNvSpPr txBox="1"/>
          <p:nvPr/>
        </p:nvSpPr>
        <p:spPr>
          <a:xfrm>
            <a:off x="4774404" y="754034"/>
            <a:ext cx="6900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rate that CO2 is absorbed (ridiculous units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E26735FE-FE74-2B3D-2AA1-663699234CFD}"/>
              </a:ext>
            </a:extLst>
          </p:cNvPr>
          <p:cNvSpPr/>
          <p:nvPr/>
        </p:nvSpPr>
        <p:spPr>
          <a:xfrm>
            <a:off x="3487245" y="925131"/>
            <a:ext cx="964095" cy="2584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F52957-83A2-2C70-8E26-3C661C0773D9}"/>
              </a:ext>
            </a:extLst>
          </p:cNvPr>
          <p:cNvSpPr txBox="1"/>
          <p:nvPr/>
        </p:nvSpPr>
        <p:spPr>
          <a:xfrm>
            <a:off x="4774404" y="1379746"/>
            <a:ext cx="69002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time at which CO2 emissions stop</a:t>
            </a:r>
          </a:p>
          <a:p>
            <a:r>
              <a:rPr lang="en-US" sz="2400" dirty="0">
                <a:solidFill>
                  <a:srgbClr val="FF0000"/>
                </a:solidFill>
              </a:rPr>
              <a:t>(matter of opinion)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D35BF6EF-C37D-F83C-96CE-31D88B354303}"/>
              </a:ext>
            </a:extLst>
          </p:cNvPr>
          <p:cNvSpPr/>
          <p:nvPr/>
        </p:nvSpPr>
        <p:spPr>
          <a:xfrm rot="404154">
            <a:off x="2502743" y="1416235"/>
            <a:ext cx="1939295" cy="272739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70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A1063-0995-2DCC-05BB-90AE46D3E7EE}"/>
              </a:ext>
            </a:extLst>
          </p:cNvPr>
          <p:cNvSpPr txBox="1"/>
          <p:nvPr/>
        </p:nvSpPr>
        <p:spPr>
          <a:xfrm>
            <a:off x="990858" y="986641"/>
            <a:ext cx="107958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to do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define </a:t>
            </a:r>
            <a:r>
              <a:rPr lang="en-US" sz="2800" b="1" dirty="0" err="1"/>
              <a:t>oceanuptake</a:t>
            </a:r>
            <a:r>
              <a:rPr lang="en-US" sz="2800" b="1" dirty="0"/>
              <a:t> as 0.0005 and </a:t>
            </a:r>
            <a:r>
              <a:rPr lang="en-US" sz="2800" b="1" dirty="0" err="1"/>
              <a:t>Tstop</a:t>
            </a:r>
            <a:r>
              <a:rPr lang="en-US" sz="2800" b="1" dirty="0"/>
              <a:t> as 2000;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inside </a:t>
            </a:r>
            <a:r>
              <a:rPr lang="en-US" sz="2800" b="1" dirty="0" err="1"/>
              <a:t>myfun</a:t>
            </a:r>
            <a:r>
              <a:rPr lang="en-US" sz="2800" b="1" dirty="0"/>
              <a:t>, modify f[4] by</a:t>
            </a:r>
          </a:p>
          <a:p>
            <a:pPr algn="ctr"/>
            <a:r>
              <a:rPr lang="en-US" sz="2800" b="1" dirty="0"/>
              <a:t>multiplying burning by (t&lt;</a:t>
            </a:r>
            <a:r>
              <a:rPr lang="en-US" sz="2800" b="1" dirty="0" err="1"/>
              <a:t>Tstop</a:t>
            </a:r>
            <a:r>
              <a:rPr lang="en-US" sz="2800" b="1" dirty="0"/>
              <a:t>)</a:t>
            </a:r>
          </a:p>
          <a:p>
            <a:pPr algn="ctr"/>
            <a:r>
              <a:rPr lang="en-US" sz="2800" b="1" dirty="0"/>
              <a:t>adding a term  -</a:t>
            </a:r>
            <a:r>
              <a:rPr lang="en-US" sz="2800" b="1" dirty="0" err="1"/>
              <a:t>oceanuptake</a:t>
            </a:r>
            <a:r>
              <a:rPr lang="en-US" sz="2800" b="1" dirty="0"/>
              <a:t>*u[4]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15941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63E5C7-287A-D5A7-CB8C-D4838E1D8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" t="28874" r="71480" b="5688"/>
          <a:stretch/>
        </p:blipFill>
        <p:spPr>
          <a:xfrm>
            <a:off x="794084" y="529390"/>
            <a:ext cx="4379495" cy="618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0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74290" y="300841"/>
            <a:ext cx="1079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Physical Principle 2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some visible light just reflected back to space</a:t>
            </a:r>
          </a:p>
          <a:p>
            <a:pPr algn="ctr"/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8C4F11-DC09-BBD1-8F69-DEFA48C181AE}"/>
              </a:ext>
            </a:extLst>
          </p:cNvPr>
          <p:cNvGrpSpPr/>
          <p:nvPr/>
        </p:nvGrpSpPr>
        <p:grpSpPr>
          <a:xfrm>
            <a:off x="4472608" y="3697358"/>
            <a:ext cx="3372678" cy="974034"/>
            <a:chOff x="4472608" y="3697358"/>
            <a:chExt cx="3372678" cy="974034"/>
          </a:xfrm>
        </p:grpSpPr>
        <p:sp>
          <p:nvSpPr>
            <p:cNvPr id="8" name="Arrow: Up 7">
              <a:extLst>
                <a:ext uri="{FF2B5EF4-FFF2-40B4-BE49-F238E27FC236}">
                  <a16:creationId xmlns:a16="http://schemas.microsoft.com/office/drawing/2014/main" id="{F3144BF3-36C5-D1AB-3291-B501818AB29A}"/>
                </a:ext>
              </a:extLst>
            </p:cNvPr>
            <p:cNvSpPr/>
            <p:nvPr/>
          </p:nvSpPr>
          <p:spPr>
            <a:xfrm rot="10800000">
              <a:off x="4472608" y="3697358"/>
              <a:ext cx="337930" cy="97403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5E3C29D6-8862-A27C-99B5-FB43D0CB0059}"/>
                </a:ext>
              </a:extLst>
            </p:cNvPr>
            <p:cNvSpPr/>
            <p:nvPr/>
          </p:nvSpPr>
          <p:spPr>
            <a:xfrm rot="10800000">
              <a:off x="5231295" y="3697358"/>
              <a:ext cx="337930" cy="97403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row: Up 13">
              <a:extLst>
                <a:ext uri="{FF2B5EF4-FFF2-40B4-BE49-F238E27FC236}">
                  <a16:creationId xmlns:a16="http://schemas.microsoft.com/office/drawing/2014/main" id="{E9746E6C-184D-62CB-3476-13EBD919D8EA}"/>
                </a:ext>
              </a:extLst>
            </p:cNvPr>
            <p:cNvSpPr/>
            <p:nvPr/>
          </p:nvSpPr>
          <p:spPr>
            <a:xfrm rot="10800000">
              <a:off x="5989982" y="3697358"/>
              <a:ext cx="337930" cy="97403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row: Up 14">
              <a:extLst>
                <a:ext uri="{FF2B5EF4-FFF2-40B4-BE49-F238E27FC236}">
                  <a16:creationId xmlns:a16="http://schemas.microsoft.com/office/drawing/2014/main" id="{B3C86B1D-55AA-65C2-4659-35564F8CBF2B}"/>
                </a:ext>
              </a:extLst>
            </p:cNvPr>
            <p:cNvSpPr/>
            <p:nvPr/>
          </p:nvSpPr>
          <p:spPr>
            <a:xfrm rot="10800000">
              <a:off x="6748669" y="3697358"/>
              <a:ext cx="337930" cy="97403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5BCE6C55-3288-24B7-C456-C3DB3AA9EEB4}"/>
                </a:ext>
              </a:extLst>
            </p:cNvPr>
            <p:cNvSpPr/>
            <p:nvPr/>
          </p:nvSpPr>
          <p:spPr>
            <a:xfrm rot="10800000">
              <a:off x="7507356" y="3697358"/>
              <a:ext cx="337930" cy="97403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97FF33E-A86E-CC94-A472-E6F853666F1E}"/>
              </a:ext>
            </a:extLst>
          </p:cNvPr>
          <p:cNvCxnSpPr>
            <a:cxnSpLocks/>
          </p:cNvCxnSpPr>
          <p:nvPr/>
        </p:nvCxnSpPr>
        <p:spPr>
          <a:xfrm flipH="1">
            <a:off x="4040312" y="5058013"/>
            <a:ext cx="426377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F83418-7F98-7FF1-40FC-65F0C9D996D0}"/>
              </a:ext>
            </a:extLst>
          </p:cNvPr>
          <p:cNvSpPr txBox="1"/>
          <p:nvPr/>
        </p:nvSpPr>
        <p:spPr>
          <a:xfrm>
            <a:off x="698090" y="2473740"/>
            <a:ext cx="1079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Sunlight</a:t>
            </a:r>
          </a:p>
          <a:p>
            <a:pPr algn="ctr"/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11028-4DDA-8844-619A-1E1A8DD59589}"/>
              </a:ext>
            </a:extLst>
          </p:cNvPr>
          <p:cNvSpPr txBox="1"/>
          <p:nvPr/>
        </p:nvSpPr>
        <p:spPr>
          <a:xfrm>
            <a:off x="774290" y="5603052"/>
            <a:ext cx="1079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fraction reflected: albedo, about 30%</a:t>
            </a:r>
          </a:p>
          <a:p>
            <a:pPr algn="ctr"/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717E8-66C3-DDA3-F92B-C7C89B4F064A}"/>
              </a:ext>
            </a:extLst>
          </p:cNvPr>
          <p:cNvSpPr txBox="1"/>
          <p:nvPr/>
        </p:nvSpPr>
        <p:spPr>
          <a:xfrm>
            <a:off x="3958123" y="4960829"/>
            <a:ext cx="1384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ground</a:t>
            </a:r>
          </a:p>
          <a:p>
            <a:pPr algn="ctr"/>
            <a:endParaRPr lang="en-US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949DFF-F2EF-984A-141F-593D99F8DC5A}"/>
              </a:ext>
            </a:extLst>
          </p:cNvPr>
          <p:cNvGrpSpPr/>
          <p:nvPr/>
        </p:nvGrpSpPr>
        <p:grpSpPr>
          <a:xfrm rot="10800000">
            <a:off x="4830416" y="4460639"/>
            <a:ext cx="3339549" cy="531864"/>
            <a:chOff x="4472608" y="3697358"/>
            <a:chExt cx="3372678" cy="974034"/>
          </a:xfrm>
        </p:grpSpPr>
        <p:sp>
          <p:nvSpPr>
            <p:cNvPr id="6" name="Arrow: Up 5">
              <a:extLst>
                <a:ext uri="{FF2B5EF4-FFF2-40B4-BE49-F238E27FC236}">
                  <a16:creationId xmlns:a16="http://schemas.microsoft.com/office/drawing/2014/main" id="{A3EBA695-EB74-8C19-A059-AB4DE773EC09}"/>
                </a:ext>
              </a:extLst>
            </p:cNvPr>
            <p:cNvSpPr/>
            <p:nvPr/>
          </p:nvSpPr>
          <p:spPr>
            <a:xfrm rot="10800000">
              <a:off x="4472608" y="3697358"/>
              <a:ext cx="337930" cy="97403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Arrow: Up 10">
              <a:extLst>
                <a:ext uri="{FF2B5EF4-FFF2-40B4-BE49-F238E27FC236}">
                  <a16:creationId xmlns:a16="http://schemas.microsoft.com/office/drawing/2014/main" id="{A98E45B1-2D6E-C298-7FDF-2BA8B8722CB0}"/>
                </a:ext>
              </a:extLst>
            </p:cNvPr>
            <p:cNvSpPr/>
            <p:nvPr/>
          </p:nvSpPr>
          <p:spPr>
            <a:xfrm rot="10800000">
              <a:off x="5231295" y="3697358"/>
              <a:ext cx="337930" cy="97403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rrow: Up 11">
              <a:extLst>
                <a:ext uri="{FF2B5EF4-FFF2-40B4-BE49-F238E27FC236}">
                  <a16:creationId xmlns:a16="http://schemas.microsoft.com/office/drawing/2014/main" id="{5F304029-DF77-6CC3-9009-98E78BD94B96}"/>
                </a:ext>
              </a:extLst>
            </p:cNvPr>
            <p:cNvSpPr/>
            <p:nvPr/>
          </p:nvSpPr>
          <p:spPr>
            <a:xfrm rot="10800000">
              <a:off x="5989982" y="3697358"/>
              <a:ext cx="337930" cy="97403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Arrow: Up 16">
              <a:extLst>
                <a:ext uri="{FF2B5EF4-FFF2-40B4-BE49-F238E27FC236}">
                  <a16:creationId xmlns:a16="http://schemas.microsoft.com/office/drawing/2014/main" id="{48F6FACE-7349-BC39-0EF0-CDF14DFC6229}"/>
                </a:ext>
              </a:extLst>
            </p:cNvPr>
            <p:cNvSpPr/>
            <p:nvPr/>
          </p:nvSpPr>
          <p:spPr>
            <a:xfrm rot="10800000">
              <a:off x="6748669" y="3697358"/>
              <a:ext cx="337930" cy="97403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Up 17">
              <a:extLst>
                <a:ext uri="{FF2B5EF4-FFF2-40B4-BE49-F238E27FC236}">
                  <a16:creationId xmlns:a16="http://schemas.microsoft.com/office/drawing/2014/main" id="{78F36923-633B-9F59-9A88-A6B38BFEC79B}"/>
                </a:ext>
              </a:extLst>
            </p:cNvPr>
            <p:cNvSpPr/>
            <p:nvPr/>
          </p:nvSpPr>
          <p:spPr>
            <a:xfrm rot="10800000">
              <a:off x="7507356" y="3697358"/>
              <a:ext cx="337930" cy="97403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746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74290" y="300841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Physical Principle 3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Heat Loss doe to Infrared Radiation (IR) depends</a:t>
            </a:r>
          </a:p>
          <a:p>
            <a:pPr algn="ctr"/>
            <a:r>
              <a:rPr lang="en-US" sz="2800" b="1" dirty="0"/>
              <a:t>on fourth power of temperature</a:t>
            </a:r>
          </a:p>
          <a:p>
            <a:pPr algn="ctr"/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C8B878-902E-DE0A-789B-FFA33BE07EB7}"/>
              </a:ext>
            </a:extLst>
          </p:cNvPr>
          <p:cNvSpPr/>
          <p:nvPr/>
        </p:nvSpPr>
        <p:spPr>
          <a:xfrm>
            <a:off x="4174435" y="3598278"/>
            <a:ext cx="3995531" cy="111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HOT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F3144BF3-36C5-D1AB-3291-B501818AB29A}"/>
              </a:ext>
            </a:extLst>
          </p:cNvPr>
          <p:cNvSpPr/>
          <p:nvPr/>
        </p:nvSpPr>
        <p:spPr>
          <a:xfrm>
            <a:off x="4472608" y="2524540"/>
            <a:ext cx="337930" cy="97403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5E3C29D6-8862-A27C-99B5-FB43D0CB0059}"/>
              </a:ext>
            </a:extLst>
          </p:cNvPr>
          <p:cNvSpPr/>
          <p:nvPr/>
        </p:nvSpPr>
        <p:spPr>
          <a:xfrm>
            <a:off x="5231295" y="2524540"/>
            <a:ext cx="337930" cy="97403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E9746E6C-184D-62CB-3476-13EBD919D8EA}"/>
              </a:ext>
            </a:extLst>
          </p:cNvPr>
          <p:cNvSpPr/>
          <p:nvPr/>
        </p:nvSpPr>
        <p:spPr>
          <a:xfrm>
            <a:off x="5989982" y="2524540"/>
            <a:ext cx="337930" cy="97403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B3C86B1D-55AA-65C2-4659-35564F8CBF2B}"/>
              </a:ext>
            </a:extLst>
          </p:cNvPr>
          <p:cNvSpPr/>
          <p:nvPr/>
        </p:nvSpPr>
        <p:spPr>
          <a:xfrm>
            <a:off x="6748669" y="2524540"/>
            <a:ext cx="337930" cy="97403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5BCE6C55-3288-24B7-C456-C3DB3AA9EEB4}"/>
              </a:ext>
            </a:extLst>
          </p:cNvPr>
          <p:cNvSpPr/>
          <p:nvPr/>
        </p:nvSpPr>
        <p:spPr>
          <a:xfrm>
            <a:off x="7507356" y="2524540"/>
            <a:ext cx="337930" cy="97403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F320E3-E7EB-FBA3-A826-D5A42A9A78F4}"/>
              </a:ext>
            </a:extLst>
          </p:cNvPr>
          <p:cNvGrpSpPr/>
          <p:nvPr/>
        </p:nvGrpSpPr>
        <p:grpSpPr>
          <a:xfrm rot="10800000">
            <a:off x="4472608" y="4880894"/>
            <a:ext cx="3372678" cy="974034"/>
            <a:chOff x="4489172" y="5010103"/>
            <a:chExt cx="3372678" cy="974034"/>
          </a:xfrm>
        </p:grpSpPr>
        <p:sp>
          <p:nvSpPr>
            <p:cNvPr id="17" name="Arrow: Up 16">
              <a:extLst>
                <a:ext uri="{FF2B5EF4-FFF2-40B4-BE49-F238E27FC236}">
                  <a16:creationId xmlns:a16="http://schemas.microsoft.com/office/drawing/2014/main" id="{B5B7A5A0-18D4-FC23-01F1-8598AF55B940}"/>
                </a:ext>
              </a:extLst>
            </p:cNvPr>
            <p:cNvSpPr/>
            <p:nvPr/>
          </p:nvSpPr>
          <p:spPr>
            <a:xfrm>
              <a:off x="4489172" y="5010103"/>
              <a:ext cx="337930" cy="974034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Up 17">
              <a:extLst>
                <a:ext uri="{FF2B5EF4-FFF2-40B4-BE49-F238E27FC236}">
                  <a16:creationId xmlns:a16="http://schemas.microsoft.com/office/drawing/2014/main" id="{A4A2A99A-2F00-3D40-10EA-FE4E60621CD4}"/>
                </a:ext>
              </a:extLst>
            </p:cNvPr>
            <p:cNvSpPr/>
            <p:nvPr/>
          </p:nvSpPr>
          <p:spPr>
            <a:xfrm>
              <a:off x="5247859" y="5010103"/>
              <a:ext cx="337930" cy="974034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Arrow: Up 18">
              <a:extLst>
                <a:ext uri="{FF2B5EF4-FFF2-40B4-BE49-F238E27FC236}">
                  <a16:creationId xmlns:a16="http://schemas.microsoft.com/office/drawing/2014/main" id="{8EC40437-7AE3-C076-DE76-79B6710D9F0F}"/>
                </a:ext>
              </a:extLst>
            </p:cNvPr>
            <p:cNvSpPr/>
            <p:nvPr/>
          </p:nvSpPr>
          <p:spPr>
            <a:xfrm>
              <a:off x="6006546" y="5010103"/>
              <a:ext cx="337930" cy="974034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rrow: Up 19">
              <a:extLst>
                <a:ext uri="{FF2B5EF4-FFF2-40B4-BE49-F238E27FC236}">
                  <a16:creationId xmlns:a16="http://schemas.microsoft.com/office/drawing/2014/main" id="{6DB546D5-E741-4144-A6BB-8F2A28BC7D8E}"/>
                </a:ext>
              </a:extLst>
            </p:cNvPr>
            <p:cNvSpPr/>
            <p:nvPr/>
          </p:nvSpPr>
          <p:spPr>
            <a:xfrm>
              <a:off x="6765233" y="5010103"/>
              <a:ext cx="337930" cy="974034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Arrow: Up 20">
              <a:extLst>
                <a:ext uri="{FF2B5EF4-FFF2-40B4-BE49-F238E27FC236}">
                  <a16:creationId xmlns:a16="http://schemas.microsoft.com/office/drawing/2014/main" id="{52C6E717-3574-D800-742A-83972DA91DD0}"/>
                </a:ext>
              </a:extLst>
            </p:cNvPr>
            <p:cNvSpPr/>
            <p:nvPr/>
          </p:nvSpPr>
          <p:spPr>
            <a:xfrm>
              <a:off x="7523920" y="5010103"/>
              <a:ext cx="337930" cy="974034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Arrow: Up 22">
            <a:extLst>
              <a:ext uri="{FF2B5EF4-FFF2-40B4-BE49-F238E27FC236}">
                <a16:creationId xmlns:a16="http://schemas.microsoft.com/office/drawing/2014/main" id="{088C1576-BE38-BA04-FEB7-3131FE6F126D}"/>
              </a:ext>
            </a:extLst>
          </p:cNvPr>
          <p:cNvSpPr/>
          <p:nvPr/>
        </p:nvSpPr>
        <p:spPr>
          <a:xfrm rot="5400000">
            <a:off x="8683487" y="3654409"/>
            <a:ext cx="337930" cy="97403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DAF85009-CDEF-FFDE-CCE1-3C1D81A3587D}"/>
              </a:ext>
            </a:extLst>
          </p:cNvPr>
          <p:cNvSpPr/>
          <p:nvPr/>
        </p:nvSpPr>
        <p:spPr>
          <a:xfrm rot="16200000">
            <a:off x="3322984" y="3661157"/>
            <a:ext cx="337930" cy="97403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FA81DB1-E9B2-485C-764F-58A192437159}"/>
                  </a:ext>
                </a:extLst>
              </p:cNvPr>
              <p:cNvSpPr txBox="1"/>
              <p:nvPr/>
            </p:nvSpPr>
            <p:spPr>
              <a:xfrm>
                <a:off x="4076476" y="5941606"/>
                <a:ext cx="392799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h𝑒𝑎𝑡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FA81DB1-E9B2-485C-764F-58A192437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476" y="5941606"/>
                <a:ext cx="392799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B7A405D-5C2F-4C36-FF2F-3DA539AA0C52}"/>
                  </a:ext>
                </a:extLst>
              </p:cNvPr>
              <p:cNvSpPr txBox="1"/>
              <p:nvPr/>
            </p:nvSpPr>
            <p:spPr>
              <a:xfrm>
                <a:off x="7676320" y="6459170"/>
                <a:ext cx="43509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𝑆𝑡𝑒𝑓𝑎𝑛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𝐵𝑜𝑙𝑡𝑧𝑚𝑎𝑛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𝑐𝑜𝑛𝑠𝑡𝑎𝑛𝑡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B7A405D-5C2F-4C36-FF2F-3DA539AA0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320" y="6459170"/>
                <a:ext cx="4350998" cy="369332"/>
              </a:xfrm>
              <a:prstGeom prst="rect">
                <a:avLst/>
              </a:prstGeom>
              <a:blipFill>
                <a:blip r:embed="rId4"/>
                <a:stretch>
                  <a:fillRect l="-420" r="-84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64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74290" y="300841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Physical Principle 4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IR is absorbed in the atmosphere over a length scale about twice the thickness of the atmosphere</a:t>
            </a:r>
          </a:p>
          <a:p>
            <a:pPr algn="ctr"/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CFCE56-17CD-B840-6006-E5E26E1C5B16}"/>
              </a:ext>
            </a:extLst>
          </p:cNvPr>
          <p:cNvSpPr/>
          <p:nvPr/>
        </p:nvSpPr>
        <p:spPr>
          <a:xfrm>
            <a:off x="4174434" y="4065415"/>
            <a:ext cx="3995531" cy="111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lower atmosphere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1F86B3-0E7F-9872-FDA4-D83AB9ABB653}"/>
              </a:ext>
            </a:extLst>
          </p:cNvPr>
          <p:cNvSpPr/>
          <p:nvPr/>
        </p:nvSpPr>
        <p:spPr>
          <a:xfrm>
            <a:off x="4174434" y="2823026"/>
            <a:ext cx="3995531" cy="111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upper atmosphere</a:t>
            </a:r>
          </a:p>
        </p:txBody>
      </p:sp>
    </p:spTree>
    <p:extLst>
      <p:ext uri="{BB962C8B-B14F-4D97-AF65-F5344CB8AC3E}">
        <p14:creationId xmlns:p14="http://schemas.microsoft.com/office/powerpoint/2010/main" val="398750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74290" y="300841"/>
            <a:ext cx="1079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Our model of radiative heat balance</a:t>
            </a:r>
          </a:p>
          <a:p>
            <a:pPr algn="ctr"/>
            <a:endParaRPr lang="en-US" sz="2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CFCE56-17CD-B840-6006-E5E26E1C5B16}"/>
              </a:ext>
            </a:extLst>
          </p:cNvPr>
          <p:cNvSpPr/>
          <p:nvPr/>
        </p:nvSpPr>
        <p:spPr>
          <a:xfrm>
            <a:off x="3597964" y="4502736"/>
            <a:ext cx="5486401" cy="111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lower atmosphere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1F86B3-0E7F-9872-FDA4-D83AB9ABB653}"/>
              </a:ext>
            </a:extLst>
          </p:cNvPr>
          <p:cNvSpPr/>
          <p:nvPr/>
        </p:nvSpPr>
        <p:spPr>
          <a:xfrm>
            <a:off x="3597964" y="2823026"/>
            <a:ext cx="5486401" cy="111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upper atmosphere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CA628DD8-A944-4092-0F95-D7A3F47DFB1E}"/>
              </a:ext>
            </a:extLst>
          </p:cNvPr>
          <p:cNvSpPr/>
          <p:nvPr/>
        </p:nvSpPr>
        <p:spPr>
          <a:xfrm rot="10800000">
            <a:off x="3912699" y="1943256"/>
            <a:ext cx="357809" cy="3150391"/>
          </a:xfrm>
          <a:prstGeom prst="upArrow">
            <a:avLst>
              <a:gd name="adj1" fmla="val 73529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7134C360-8E75-0C34-421D-6311EB176153}"/>
              </a:ext>
            </a:extLst>
          </p:cNvPr>
          <p:cNvSpPr/>
          <p:nvPr/>
        </p:nvSpPr>
        <p:spPr>
          <a:xfrm>
            <a:off x="6036363" y="2087218"/>
            <a:ext cx="397569" cy="735808"/>
          </a:xfrm>
          <a:prstGeom prst="upArrow">
            <a:avLst>
              <a:gd name="adj1" fmla="val 73529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81243E02-B0E1-5C39-C818-B1A270E834B9}"/>
              </a:ext>
            </a:extLst>
          </p:cNvPr>
          <p:cNvSpPr/>
          <p:nvPr/>
        </p:nvSpPr>
        <p:spPr>
          <a:xfrm rot="10800000">
            <a:off x="6036359" y="3936205"/>
            <a:ext cx="357809" cy="984283"/>
          </a:xfrm>
          <a:prstGeom prst="upArrow">
            <a:avLst>
              <a:gd name="adj1" fmla="val 73529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5515940F-53BB-EC00-2CF6-F534F38DECD7}"/>
              </a:ext>
            </a:extLst>
          </p:cNvPr>
          <p:cNvSpPr/>
          <p:nvPr/>
        </p:nvSpPr>
        <p:spPr>
          <a:xfrm>
            <a:off x="6771860" y="3518452"/>
            <a:ext cx="357810" cy="984284"/>
          </a:xfrm>
          <a:prstGeom prst="upArrow">
            <a:avLst>
              <a:gd name="adj1" fmla="val 73529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2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6225215" y="1420983"/>
            <a:ext cx="5947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lower atmosphere</a:t>
            </a:r>
          </a:p>
          <a:p>
            <a:r>
              <a:rPr lang="en-US" sz="2000" dirty="0"/>
              <a:t>	is warmed by</a:t>
            </a:r>
          </a:p>
          <a:p>
            <a:r>
              <a:rPr lang="en-US" sz="2000" dirty="0"/>
              <a:t>		sunlight (really it warms the ground)</a:t>
            </a:r>
          </a:p>
          <a:p>
            <a:r>
              <a:rPr lang="en-US" sz="2000" dirty="0"/>
              <a:t>		IR from upper atmosphere</a:t>
            </a:r>
          </a:p>
          <a:p>
            <a:r>
              <a:rPr lang="en-US" sz="2000" dirty="0"/>
              <a:t>	is cooled by</a:t>
            </a:r>
          </a:p>
          <a:p>
            <a:r>
              <a:rPr lang="en-US" sz="2000" dirty="0"/>
              <a:t>		Its IR radiation (to upper atmosphere)</a:t>
            </a:r>
          </a:p>
          <a:p>
            <a:endParaRPr lang="en-US" sz="2000" dirty="0"/>
          </a:p>
          <a:p>
            <a:r>
              <a:rPr lang="en-US" sz="2000" dirty="0"/>
              <a:t>upper atmosphere</a:t>
            </a:r>
          </a:p>
          <a:p>
            <a:r>
              <a:rPr lang="en-US" sz="2000" dirty="0"/>
              <a:t>	is warmed by</a:t>
            </a:r>
          </a:p>
          <a:p>
            <a:r>
              <a:rPr lang="en-US" sz="2000" dirty="0"/>
              <a:t>		IR from lower atmosphere</a:t>
            </a:r>
          </a:p>
          <a:p>
            <a:r>
              <a:rPr lang="en-US" sz="2000" dirty="0"/>
              <a:t>	is cooled by</a:t>
            </a:r>
          </a:p>
          <a:p>
            <a:r>
              <a:rPr lang="en-US" sz="2000" dirty="0"/>
              <a:t>		its IR  radiation (to space)</a:t>
            </a:r>
          </a:p>
          <a:p>
            <a:endParaRPr lang="en-US" sz="2000" dirty="0"/>
          </a:p>
          <a:p>
            <a:pPr algn="ctr"/>
            <a:endParaRPr lang="en-US" sz="2800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665BFB-C521-41D8-81AC-8182E1D180F9}"/>
              </a:ext>
            </a:extLst>
          </p:cNvPr>
          <p:cNvGrpSpPr/>
          <p:nvPr/>
        </p:nvGrpSpPr>
        <p:grpSpPr>
          <a:xfrm>
            <a:off x="376723" y="1277021"/>
            <a:ext cx="5486401" cy="3672662"/>
            <a:chOff x="376723" y="1277021"/>
            <a:chExt cx="5486401" cy="367266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5CFCE56-17CD-B840-6006-E5E26E1C5B16}"/>
                </a:ext>
              </a:extLst>
            </p:cNvPr>
            <p:cNvSpPr/>
            <p:nvPr/>
          </p:nvSpPr>
          <p:spPr>
            <a:xfrm>
              <a:off x="376723" y="3836501"/>
              <a:ext cx="5486401" cy="111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lower atmosphere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21F86B3-0E7F-9872-FDA4-D83AB9ABB653}"/>
                </a:ext>
              </a:extLst>
            </p:cNvPr>
            <p:cNvSpPr/>
            <p:nvPr/>
          </p:nvSpPr>
          <p:spPr>
            <a:xfrm>
              <a:off x="376723" y="2156791"/>
              <a:ext cx="5486401" cy="111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upper atmosphere</a:t>
              </a:r>
            </a:p>
          </p:txBody>
        </p:sp>
        <p:sp>
          <p:nvSpPr>
            <p:cNvPr id="5" name="Arrow: Up 4">
              <a:extLst>
                <a:ext uri="{FF2B5EF4-FFF2-40B4-BE49-F238E27FC236}">
                  <a16:creationId xmlns:a16="http://schemas.microsoft.com/office/drawing/2014/main" id="{CA628DD8-A944-4092-0F95-D7A3F47DFB1E}"/>
                </a:ext>
              </a:extLst>
            </p:cNvPr>
            <p:cNvSpPr/>
            <p:nvPr/>
          </p:nvSpPr>
          <p:spPr>
            <a:xfrm rot="10800000">
              <a:off x="691458" y="1277021"/>
              <a:ext cx="357809" cy="3150391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Arrow: Up 5">
              <a:extLst>
                <a:ext uri="{FF2B5EF4-FFF2-40B4-BE49-F238E27FC236}">
                  <a16:creationId xmlns:a16="http://schemas.microsoft.com/office/drawing/2014/main" id="{7134C360-8E75-0C34-421D-6311EB176153}"/>
                </a:ext>
              </a:extLst>
            </p:cNvPr>
            <p:cNvSpPr/>
            <p:nvPr/>
          </p:nvSpPr>
          <p:spPr>
            <a:xfrm>
              <a:off x="2815122" y="1420983"/>
              <a:ext cx="397569" cy="735808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81243E02-B0E1-5C39-C818-B1A270E834B9}"/>
                </a:ext>
              </a:extLst>
            </p:cNvPr>
            <p:cNvSpPr/>
            <p:nvPr/>
          </p:nvSpPr>
          <p:spPr>
            <a:xfrm rot="10800000">
              <a:off x="2815118" y="3269970"/>
              <a:ext cx="357809" cy="984283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rrow: Up 7">
              <a:extLst>
                <a:ext uri="{FF2B5EF4-FFF2-40B4-BE49-F238E27FC236}">
                  <a16:creationId xmlns:a16="http://schemas.microsoft.com/office/drawing/2014/main" id="{5515940F-53BB-EC00-2CF6-F534F38DECD7}"/>
                </a:ext>
              </a:extLst>
            </p:cNvPr>
            <p:cNvSpPr/>
            <p:nvPr/>
          </p:nvSpPr>
          <p:spPr>
            <a:xfrm>
              <a:off x="3550619" y="2852217"/>
              <a:ext cx="357810" cy="984284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99758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14930</TotalTime>
  <Words>1563</Words>
  <Application>Microsoft Office PowerPoint</Application>
  <PresentationFormat>Widescreen</PresentationFormat>
  <Paragraphs>385</Paragraphs>
  <Slides>44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AU</cp:lastModifiedBy>
  <cp:revision>135</cp:revision>
  <dcterms:created xsi:type="dcterms:W3CDTF">2023-08-22T12:43:28Z</dcterms:created>
  <dcterms:modified xsi:type="dcterms:W3CDTF">2023-12-05T21:46:40Z</dcterms:modified>
</cp:coreProperties>
</file>