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59" r:id="rId3"/>
    <p:sldId id="384" r:id="rId4"/>
    <p:sldId id="391" r:id="rId5"/>
    <p:sldId id="385" r:id="rId6"/>
    <p:sldId id="366" r:id="rId7"/>
    <p:sldId id="367" r:id="rId8"/>
    <p:sldId id="368" r:id="rId9"/>
    <p:sldId id="369" r:id="rId10"/>
    <p:sldId id="360" r:id="rId11"/>
    <p:sldId id="361" r:id="rId12"/>
    <p:sldId id="362" r:id="rId13"/>
    <p:sldId id="363" r:id="rId14"/>
    <p:sldId id="364" r:id="rId15"/>
    <p:sldId id="365" r:id="rId16"/>
    <p:sldId id="371" r:id="rId17"/>
    <p:sldId id="372" r:id="rId18"/>
    <p:sldId id="373" r:id="rId19"/>
    <p:sldId id="374" r:id="rId20"/>
    <p:sldId id="375" r:id="rId21"/>
    <p:sldId id="376" r:id="rId22"/>
    <p:sldId id="378" r:id="rId23"/>
    <p:sldId id="377" r:id="rId24"/>
    <p:sldId id="379" r:id="rId25"/>
    <p:sldId id="380" r:id="rId26"/>
    <p:sldId id="393" r:id="rId27"/>
    <p:sldId id="382" r:id="rId28"/>
    <p:sldId id="394" r:id="rId29"/>
    <p:sldId id="395" r:id="rId30"/>
    <p:sldId id="396" r:id="rId31"/>
    <p:sldId id="397" r:id="rId32"/>
    <p:sldId id="383" r:id="rId33"/>
    <p:sldId id="392" r:id="rId34"/>
    <p:sldId id="336" r:id="rId35"/>
    <p:sldId id="352" r:id="rId36"/>
    <p:sldId id="344" r:id="rId37"/>
    <p:sldId id="343" r:id="rId38"/>
    <p:sldId id="345" r:id="rId39"/>
    <p:sldId id="346" r:id="rId40"/>
    <p:sldId id="348" r:id="rId41"/>
    <p:sldId id="349" r:id="rId42"/>
    <p:sldId id="350" r:id="rId43"/>
    <p:sldId id="381" r:id="rId44"/>
    <p:sldId id="386" r:id="rId45"/>
    <p:sldId id="387" r:id="rId46"/>
    <p:sldId id="388" r:id="rId47"/>
    <p:sldId id="389" r:id="rId48"/>
    <p:sldId id="39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5B6787D-A271-4165-9E3E-59506BADF5FF}">
          <p14:sldIdLst>
            <p14:sldId id="256"/>
            <p14:sldId id="359"/>
            <p14:sldId id="384"/>
            <p14:sldId id="391"/>
            <p14:sldId id="385"/>
            <p14:sldId id="366"/>
            <p14:sldId id="367"/>
            <p14:sldId id="368"/>
            <p14:sldId id="369"/>
            <p14:sldId id="360"/>
            <p14:sldId id="361"/>
            <p14:sldId id="362"/>
            <p14:sldId id="363"/>
            <p14:sldId id="364"/>
            <p14:sldId id="365"/>
            <p14:sldId id="371"/>
            <p14:sldId id="372"/>
            <p14:sldId id="373"/>
            <p14:sldId id="374"/>
            <p14:sldId id="375"/>
            <p14:sldId id="376"/>
            <p14:sldId id="378"/>
            <p14:sldId id="377"/>
            <p14:sldId id="379"/>
            <p14:sldId id="380"/>
            <p14:sldId id="393"/>
            <p14:sldId id="382"/>
            <p14:sldId id="394"/>
            <p14:sldId id="395"/>
            <p14:sldId id="396"/>
            <p14:sldId id="397"/>
            <p14:sldId id="383"/>
            <p14:sldId id="392"/>
            <p14:sldId id="336"/>
            <p14:sldId id="352"/>
            <p14:sldId id="344"/>
            <p14:sldId id="343"/>
            <p14:sldId id="345"/>
            <p14:sldId id="346"/>
            <p14:sldId id="348"/>
            <p14:sldId id="349"/>
            <p14:sldId id="350"/>
            <p14:sldId id="381"/>
            <p14:sldId id="386"/>
            <p14:sldId id="387"/>
            <p14:sldId id="388"/>
            <p14:sldId id="389"/>
            <p14:sldId id="390"/>
          </p14:sldIdLst>
        </p14:section>
        <p14:section name="Untitled Section" id="{0E3A99F3-173F-4E4D-8E39-B5D932EAF8DC}">
          <p14:sldIdLst/>
        </p14:section>
        <p14:section name="Untitled Section" id="{40CA3CE0-2DC8-4FF9-969D-EFC5F52363B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0" autoAdjust="0"/>
    <p:restoredTop sz="71798" autoAdjust="0"/>
  </p:normalViewPr>
  <p:slideViewPr>
    <p:cSldViewPr snapToGrid="0">
      <p:cViewPr varScale="1">
        <p:scale>
          <a:sx n="66" d="100"/>
          <a:sy n="66" d="100"/>
        </p:scale>
        <p:origin x="528" y="44"/>
      </p:cViewPr>
      <p:guideLst/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1EA4E-925E-49EF-8DC6-CA4210C0787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B90CF-E2C3-48B8-8346-02179832E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6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1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21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4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8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5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3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39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4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6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70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47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5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8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7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4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87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2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2554-1666-AAF7-DAB4-45B079027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F90B1-F73C-6852-A91C-52A2F7FEE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20F1D-A47E-2C5C-5E86-DB2546C4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B292D-44EA-4DC8-73DF-DC5B14ED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DFE6F-0601-9CAA-8BA2-D9980FC3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6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1356-6F02-A93E-5EE0-39AE65FC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67C22-A9C0-18FA-2459-BFD4F4BA4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E4D3-0A0E-DBC2-53F2-08099AFF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FF9D6-33BE-3D7F-AB56-7526BB06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0DD9-C41A-FD62-6FCF-A2104D81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C377FC-A4B3-7BA4-46D0-EB15C292A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098A5-CFD2-177C-58F3-602655702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82386-983A-2765-EA0F-459CC7C1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261D8-43C9-978E-DA8D-7231C037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391AD-64AC-9B81-7AB8-6BCF0488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1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EA19-120B-4E31-9E01-01F6BEF8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2132-50DE-E5B6-40FE-262368846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65B36-B6F4-54FD-CE64-FA359513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3460C-B3F0-7628-9D9E-660018DA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6D67E-9612-7B80-9666-F6C1ED10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7977-17CE-CD2C-AC22-6AFA22D8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7C07A-1DE4-D511-9B9F-FAB0E08B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7EC21-1D81-C926-C69A-DBC21AE6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D8AC-9F16-F11F-7D6B-8B5C4466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82634-EE36-3E43-6A55-DB67EB5B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CD5A-9152-C250-C8B2-C02BBB1A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436C-AB10-4656-6F5C-75E7A9D3E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5254B-75BB-1755-E62E-29BB2B25D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D731D-0C94-E6A4-584E-69E2D874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122C7-E633-D44E-4F5D-A7755797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071DD-38AB-959E-46AE-BB93A4C1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4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9629-5C47-1387-1F2C-C13DF4FC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CD831-D9B7-C9AA-8CBB-A62919298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EBB7F-E8AE-0A5C-E37E-9AEFFBCA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0FD11-7468-175E-5DD4-66FF1782F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E3620-FF83-E75F-B6A2-83C89FF9F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9E8F1-EE9F-48DB-3190-E52A3F88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0933A3-2B9A-EA4F-A027-C8C4BBF1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1680C-E93E-F2F4-1D44-5EDAE628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2FEA-78A6-0D78-8DE3-03DA86AA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7D38E-8621-752D-C76C-04CE9E87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A1954-18D0-C59A-4205-36383EBB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FE6EA-F18D-FAA4-E052-A09F12E5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6FFE3-0584-78B1-05E2-6B07E287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2300D-E2D0-8E55-0A34-9B556D18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517ED-5EF9-8937-3D95-12CFA29E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6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0F15-7D6D-2502-B6C4-720C673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56E4-8B6D-73D8-D862-6BA90A66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62EA-CB39-4F2D-28B1-E6964C45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9149A-17AB-3548-EA60-EB6B1002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FF804-65DD-9704-A8DF-54F43383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9774A-6C4D-F1DC-71BD-57247157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2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DA05-413E-8B96-C459-6F3CA709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3DD967-C7D8-2266-E398-41E1BF4D7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4B530-3ECF-227A-0FC9-1255DC11A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1A82A-04AE-12AB-9948-122BD91B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184A2-E575-38AA-25DB-1DC3456A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29B61-2341-00C2-924A-C2EAEDF1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01DA7-C7CE-DA26-1B09-3F17F6C3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1FF41-9782-A652-CC2F-52DA612B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B70DD-B713-AC72-38C9-D98EBE7C6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B1F15-D9B1-471E-86A4-8FD61E31A63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4FD79-201C-0BB0-D62D-7F1FA8AB2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8BCFB-6147-54A7-02C7-C6EDD8547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5.png"/><Relationship Id="rId5" Type="http://schemas.openxmlformats.org/officeDocument/2006/relationships/image" Target="../media/image46.png"/><Relationship Id="rId15" Type="http://schemas.openxmlformats.org/officeDocument/2006/relationships/image" Target="../media/image39.png"/><Relationship Id="rId10" Type="http://schemas.openxmlformats.org/officeDocument/2006/relationships/image" Target="../media/image51.png"/><Relationship Id="rId19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1.png"/><Relationship Id="rId18" Type="http://schemas.openxmlformats.org/officeDocument/2006/relationships/image" Target="../media/image66.png"/><Relationship Id="rId26" Type="http://schemas.openxmlformats.org/officeDocument/2006/relationships/image" Target="../media/image76.png"/><Relationship Id="rId3" Type="http://schemas.openxmlformats.org/officeDocument/2006/relationships/image" Target="../media/image70.png"/><Relationship Id="rId21" Type="http://schemas.openxmlformats.org/officeDocument/2006/relationships/image" Target="../media/image69.png"/><Relationship Id="rId34" Type="http://schemas.openxmlformats.org/officeDocument/2006/relationships/image" Target="../media/image8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81.png"/><Relationship Id="rId4" Type="http://schemas.openxmlformats.org/officeDocument/2006/relationships/image" Target="../media/image27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5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786580" y="1799303"/>
            <a:ext cx="1079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2023 EESC W3400</a:t>
            </a:r>
          </a:p>
          <a:p>
            <a:pPr algn="ctr"/>
            <a:r>
              <a:rPr lang="en-US" sz="2800" b="1" dirty="0" err="1"/>
              <a:t>Lec</a:t>
            </a:r>
            <a:r>
              <a:rPr lang="en-US" sz="2800" b="1"/>
              <a:t> 09: Temperature of cooling conductive rod</a:t>
            </a:r>
            <a:endParaRPr lang="en-US" sz="2800" b="1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Computational Earth Science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Bill Menke, Instructor</a:t>
            </a:r>
          </a:p>
          <a:p>
            <a:pPr algn="ctr"/>
            <a:r>
              <a:rPr lang="en-US" sz="2800" dirty="0"/>
              <a:t>Emily Glazer, Teaching Assistant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TR 2:40 – 3:55</a:t>
            </a:r>
          </a:p>
        </p:txBody>
      </p:sp>
    </p:spTree>
    <p:extLst>
      <p:ext uri="{BB962C8B-B14F-4D97-AF65-F5344CB8AC3E}">
        <p14:creationId xmlns:p14="http://schemas.microsoft.com/office/powerpoint/2010/main" val="183380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2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213412" y="3236259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2635045" y="4294094"/>
            <a:ext cx="31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flux in J/m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-s</a:t>
            </a:r>
          </a:p>
        </p:txBody>
      </p:sp>
    </p:spTree>
    <p:extLst>
      <p:ext uri="{BB962C8B-B14F-4D97-AF65-F5344CB8AC3E}">
        <p14:creationId xmlns:p14="http://schemas.microsoft.com/office/powerpoint/2010/main" val="34797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2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153525" y="314661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916997" y="4285130"/>
            <a:ext cx="458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thermal conductivity J/m-s-K</a:t>
            </a:r>
          </a:p>
        </p:txBody>
      </p:sp>
    </p:spTree>
    <p:extLst>
      <p:ext uri="{BB962C8B-B14F-4D97-AF65-F5344CB8AC3E}">
        <p14:creationId xmlns:p14="http://schemas.microsoft.com/office/powerpoint/2010/main" val="263869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3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933455" y="3534032"/>
            <a:ext cx="986329" cy="861214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916997" y="4285130"/>
            <a:ext cx="60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gradient in temperature in K/m</a:t>
            </a:r>
          </a:p>
        </p:txBody>
      </p:sp>
    </p:spTree>
    <p:extLst>
      <p:ext uri="{BB962C8B-B14F-4D97-AF65-F5344CB8AC3E}">
        <p14:creationId xmlns:p14="http://schemas.microsoft.com/office/powerpoint/2010/main" val="401718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4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894730" y="3050541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1850922" y="4108376"/>
            <a:ext cx="60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hot to cold</a:t>
            </a:r>
          </a:p>
        </p:txBody>
      </p:sp>
    </p:spTree>
    <p:extLst>
      <p:ext uri="{BB962C8B-B14F-4D97-AF65-F5344CB8AC3E}">
        <p14:creationId xmlns:p14="http://schemas.microsoft.com/office/powerpoint/2010/main" val="1787603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3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can be produced by a source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46769"/>
              </a:xfrm>
              <a:prstGeom prst="rect">
                <a:avLst/>
              </a:prstGeom>
              <a:blipFill>
                <a:blip r:embed="rId3"/>
                <a:stretch>
                  <a:fillRect t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090772" y="290008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092245" y="4057457"/>
            <a:ext cx="424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production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-s</a:t>
            </a:r>
          </a:p>
        </p:txBody>
      </p:sp>
    </p:spTree>
    <p:extLst>
      <p:ext uri="{BB962C8B-B14F-4D97-AF65-F5344CB8AC3E}">
        <p14:creationId xmlns:p14="http://schemas.microsoft.com/office/powerpoint/2010/main" val="12213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/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993916" y="3917375"/>
            <a:ext cx="1250577" cy="1379586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-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/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produced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blipFill>
                <a:blip r:embed="rId6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ABBD80-43FC-43A2-0956-47E27B509E37}"/>
              </a:ext>
            </a:extLst>
          </p:cNvPr>
          <p:cNvSpPr/>
          <p:nvPr/>
        </p:nvSpPr>
        <p:spPr>
          <a:xfrm>
            <a:off x="5844746" y="3808719"/>
            <a:ext cx="482310" cy="1488241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8539356" y="363572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11393950" y="3675558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9472907" y="2990366"/>
                <a:ext cx="1677327" cy="911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907" y="2990366"/>
                <a:ext cx="1677327" cy="9115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8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98B8053-FCD4-D1BD-0205-602643FD2E8B}"/>
              </a:ext>
            </a:extLst>
          </p:cNvPr>
          <p:cNvSpPr txBox="1"/>
          <p:nvPr/>
        </p:nvSpPr>
        <p:spPr>
          <a:xfrm>
            <a:off x="7733427" y="5560497"/>
            <a:ext cx="5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flow in – flow out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16840"/>
            <a:ext cx="653192" cy="1693390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28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/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993916" y="3917375"/>
            <a:ext cx="1250577" cy="1379586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/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produced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blipFill>
                <a:blip r:embed="rId6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ABBD80-43FC-43A2-0956-47E27B509E37}"/>
              </a:ext>
            </a:extLst>
          </p:cNvPr>
          <p:cNvSpPr/>
          <p:nvPr/>
        </p:nvSpPr>
        <p:spPr>
          <a:xfrm>
            <a:off x="5844746" y="3808719"/>
            <a:ext cx="482310" cy="1488241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8539356" y="363572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11393950" y="3675558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414951" y="2990366"/>
                <a:ext cx="3777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51" y="2990366"/>
                <a:ext cx="377704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8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98B8053-FCD4-D1BD-0205-602643FD2E8B}"/>
              </a:ext>
            </a:extLst>
          </p:cNvPr>
          <p:cNvSpPr txBox="1"/>
          <p:nvPr/>
        </p:nvSpPr>
        <p:spPr>
          <a:xfrm>
            <a:off x="7733427" y="5560497"/>
            <a:ext cx="5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flow in – flow out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16840"/>
            <a:ext cx="653192" cy="1693390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3B6B2C-A876-D476-8B2D-086AA8823347}"/>
                  </a:ext>
                </a:extLst>
              </p:cNvPr>
              <p:cNvSpPr txBox="1"/>
              <p:nvPr/>
            </p:nvSpPr>
            <p:spPr>
              <a:xfrm>
                <a:off x="8407961" y="6021756"/>
                <a:ext cx="37910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3B6B2C-A876-D476-8B2D-086AA8823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961" y="6021756"/>
                <a:ext cx="379102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24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11596740" y="386179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8393029" y="3823675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326677" y="2915512"/>
                <a:ext cx="3777049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77" y="2915512"/>
                <a:ext cx="3777049" cy="936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6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/>
              <p:nvPr/>
            </p:nvSpPr>
            <p:spPr>
              <a:xfrm>
                <a:off x="8458696" y="5368665"/>
                <a:ext cx="3733303" cy="901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696" y="5368665"/>
                <a:ext cx="3733303" cy="9017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30594"/>
            <a:ext cx="1269556" cy="16796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9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414951" y="2990366"/>
                <a:ext cx="3777049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51" y="2990366"/>
                <a:ext cx="3777049" cy="936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6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/>
              <p:nvPr/>
            </p:nvSpPr>
            <p:spPr>
              <a:xfrm>
                <a:off x="7400131" y="5531755"/>
                <a:ext cx="4660064" cy="928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31" y="5531755"/>
                <a:ext cx="4660064" cy="9285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8924841" y="3926178"/>
            <a:ext cx="1269556" cy="16796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5AC7DF6-2B99-218B-8C23-7D1A79A30592}"/>
              </a:ext>
            </a:extLst>
          </p:cNvPr>
          <p:cNvSpPr/>
          <p:nvPr/>
        </p:nvSpPr>
        <p:spPr>
          <a:xfrm>
            <a:off x="11596740" y="386179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ECAB882-407B-936F-4D10-032EE1083C06}"/>
              </a:ext>
            </a:extLst>
          </p:cNvPr>
          <p:cNvSpPr/>
          <p:nvPr/>
        </p:nvSpPr>
        <p:spPr>
          <a:xfrm>
            <a:off x="8393029" y="3823675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79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Heat Equation for constant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9AF730-1C29-6292-5FED-DE2F0C42138B}"/>
                  </a:ext>
                </a:extLst>
              </p:cNvPr>
              <p:cNvSpPr txBox="1"/>
              <p:nvPr/>
            </p:nvSpPr>
            <p:spPr>
              <a:xfrm>
                <a:off x="3341958" y="911182"/>
                <a:ext cx="609805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9AF730-1C29-6292-5FED-DE2F0C421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58" y="911182"/>
                <a:ext cx="6098058" cy="10287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E6938-5EB4-7E91-D8C7-B419DE910285}"/>
                  </a:ext>
                </a:extLst>
              </p:cNvPr>
              <p:cNvSpPr txBox="1"/>
              <p:nvPr/>
            </p:nvSpPr>
            <p:spPr>
              <a:xfrm>
                <a:off x="3046971" y="2400257"/>
                <a:ext cx="609805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E6938-5EB4-7E91-D8C7-B419DE910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971" y="2400257"/>
                <a:ext cx="6098058" cy="10287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/>
              <p:nvPr/>
            </p:nvSpPr>
            <p:spPr>
              <a:xfrm>
                <a:off x="3341958" y="3889332"/>
                <a:ext cx="6098058" cy="82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58" y="3889332"/>
                <a:ext cx="6098058" cy="829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6DC242-CCC6-126E-46A7-019BAA43104F}"/>
                  </a:ext>
                </a:extLst>
              </p:cNvPr>
              <p:cNvSpPr txBox="1"/>
              <p:nvPr/>
            </p:nvSpPr>
            <p:spPr>
              <a:xfrm>
                <a:off x="2810618" y="5213383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6DC242-CCC6-126E-46A7-019BAA431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18" y="5213383"/>
                <a:ext cx="6098058" cy="1080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9D2E7A3-5CD9-8177-BF19-76061C6AC1D8}"/>
              </a:ext>
            </a:extLst>
          </p:cNvPr>
          <p:cNvSpPr txBox="1"/>
          <p:nvPr/>
        </p:nvSpPr>
        <p:spPr>
          <a:xfrm>
            <a:off x="8110569" y="4056636"/>
            <a:ext cx="376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insert #1 and #3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09362A-9604-0BC4-32D0-9BDFA17B1834}"/>
                  </a:ext>
                </a:extLst>
              </p:cNvPr>
              <p:cNvSpPr txBox="1"/>
              <p:nvPr/>
            </p:nvSpPr>
            <p:spPr>
              <a:xfrm>
                <a:off x="8110569" y="5475410"/>
                <a:ext cx="3762699" cy="987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constant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09362A-9604-0BC4-32D0-9BDFA17B1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569" y="5475410"/>
                <a:ext cx="3762699" cy="987322"/>
              </a:xfrm>
              <a:prstGeom prst="rect">
                <a:avLst/>
              </a:prstGeom>
              <a:blipFill>
                <a:blip r:embed="rId7"/>
                <a:stretch>
                  <a:fillRect t="-555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B972-8828-F0BC-B3AA-75C4DADE54D3}"/>
                  </a:ext>
                </a:extLst>
              </p:cNvPr>
              <p:cNvSpPr txBox="1"/>
              <p:nvPr/>
            </p:nvSpPr>
            <p:spPr>
              <a:xfrm>
                <a:off x="8213542" y="2653018"/>
                <a:ext cx="37626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cancel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B972-8828-F0BC-B3AA-75C4DADE5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542" y="2653018"/>
                <a:ext cx="3762699" cy="523220"/>
              </a:xfrm>
              <a:prstGeom prst="rect">
                <a:avLst/>
              </a:prstGeom>
              <a:blipFill>
                <a:blip r:embed="rId8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4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more on</a:t>
            </a:r>
          </a:p>
          <a:p>
            <a:pPr algn="ctr"/>
            <a:r>
              <a:rPr lang="en-US" sz="2800" b="1" dirty="0"/>
              <a:t>cooling of the Earth</a:t>
            </a:r>
          </a:p>
        </p:txBody>
      </p:sp>
    </p:spTree>
    <p:extLst>
      <p:ext uri="{BB962C8B-B14F-4D97-AF65-F5344CB8AC3E}">
        <p14:creationId xmlns:p14="http://schemas.microsoft.com/office/powerpoint/2010/main" val="3357978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Heat Equation variable k(x)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/>
              <p:nvPr/>
            </p:nvSpPr>
            <p:spPr>
              <a:xfrm>
                <a:off x="3354315" y="1139187"/>
                <a:ext cx="6098058" cy="82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315" y="1139187"/>
                <a:ext cx="6098058" cy="829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F2431E-C87E-85DF-0087-374B87192529}"/>
                  </a:ext>
                </a:extLst>
              </p:cNvPr>
              <p:cNvSpPr txBox="1"/>
              <p:nvPr/>
            </p:nvSpPr>
            <p:spPr>
              <a:xfrm>
                <a:off x="2307352" y="2513171"/>
                <a:ext cx="7577296" cy="120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F2431E-C87E-85DF-0087-374B87192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352" y="2513171"/>
                <a:ext cx="7577296" cy="1208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346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E988B-8864-4CC7-D419-00197939146B}"/>
              </a:ext>
            </a:extLst>
          </p:cNvPr>
          <p:cNvGrpSpPr/>
          <p:nvPr/>
        </p:nvGrpSpPr>
        <p:grpSpPr>
          <a:xfrm>
            <a:off x="1363367" y="3786860"/>
            <a:ext cx="10828633" cy="840281"/>
            <a:chOff x="852078" y="4423698"/>
            <a:chExt cx="10828633" cy="8402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D466B9-FB23-D4ED-617C-6EEA7D98A355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DC980D-8AB6-121C-CFB6-8BD90BC7C9F8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207E7-2061-B9CC-1F99-C139D3B6A328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265D2A-CDEB-332E-6320-7ADA609CD6D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6C9A1A-629C-A4EE-FFE3-038FDAC0067A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BA4CBD-4A8B-BE68-A063-32274E6D7E16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13F84D-D649-A184-1238-15CB9C674AEC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F05C30-D201-2972-7BAA-9D377242899B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/>
              <p:nvPr/>
            </p:nvSpPr>
            <p:spPr>
              <a:xfrm>
                <a:off x="107504" y="395157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51577"/>
                <a:ext cx="609805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2A930F7-DB8D-F062-071D-1AAD18466AC9}"/>
              </a:ext>
            </a:extLst>
          </p:cNvPr>
          <p:cNvSpPr txBox="1"/>
          <p:nvPr/>
        </p:nvSpPr>
        <p:spPr>
          <a:xfrm>
            <a:off x="1229162" y="3167390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condition:  all known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/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/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/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/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/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/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/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/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81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E988B-8864-4CC7-D419-00197939146B}"/>
              </a:ext>
            </a:extLst>
          </p:cNvPr>
          <p:cNvGrpSpPr/>
          <p:nvPr/>
        </p:nvGrpSpPr>
        <p:grpSpPr>
          <a:xfrm>
            <a:off x="1363367" y="3786860"/>
            <a:ext cx="10828633" cy="840281"/>
            <a:chOff x="852078" y="4423698"/>
            <a:chExt cx="10828633" cy="8402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D466B9-FB23-D4ED-617C-6EEA7D98A355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DC980D-8AB6-121C-CFB6-8BD90BC7C9F8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207E7-2061-B9CC-1F99-C139D3B6A328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265D2A-CDEB-332E-6320-7ADA609CD6D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6C9A1A-629C-A4EE-FFE3-038FDAC0067A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BA4CBD-4A8B-BE68-A063-32274E6D7E16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13F84D-D649-A184-1238-15CB9C674AEC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F05C30-D201-2972-7BAA-9D377242899B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/>
              <p:nvPr/>
            </p:nvSpPr>
            <p:spPr>
              <a:xfrm>
                <a:off x="107504" y="3951577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51577"/>
                <a:ext cx="12108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2A930F7-DB8D-F062-071D-1AAD18466AC9}"/>
              </a:ext>
            </a:extLst>
          </p:cNvPr>
          <p:cNvSpPr txBox="1"/>
          <p:nvPr/>
        </p:nvSpPr>
        <p:spPr>
          <a:xfrm>
            <a:off x="1229162" y="3167390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condition:  all known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/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/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/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/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/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/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/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/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9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E9C8A98-E2D4-205E-7D5D-4821EF6AEF36}"/>
              </a:ext>
            </a:extLst>
          </p:cNvPr>
          <p:cNvGrpSpPr/>
          <p:nvPr/>
        </p:nvGrpSpPr>
        <p:grpSpPr>
          <a:xfrm>
            <a:off x="1363367" y="3232713"/>
            <a:ext cx="10828633" cy="840281"/>
            <a:chOff x="852078" y="4423698"/>
            <a:chExt cx="10828633" cy="8402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6FBE97-0042-CADC-B992-39CFD5D696B0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594978-B2FD-9C56-9524-41B17796E8A9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5FB103-8C60-32E4-A438-AAD7C911BAF6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01810-9228-7DCE-E649-4E534AFA391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3CD17-E6B8-D168-E240-F29C8E99371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06650B-CAE3-2617-C758-5A7AA168F487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8F85AA-B6F1-7576-FF54-54689DCA6D54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624993-C3F3-A651-B437-85727C003929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/>
              <p:nvPr/>
            </p:nvSpPr>
            <p:spPr>
              <a:xfrm>
                <a:off x="229858" y="3411041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8" y="3411041"/>
                <a:ext cx="12108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/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/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/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/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/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/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/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/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AD30A5E2-77D6-715B-4313-30C78BDF0E6E}"/>
              </a:ext>
            </a:extLst>
          </p:cNvPr>
          <p:cNvSpPr txBox="1"/>
          <p:nvPr/>
        </p:nvSpPr>
        <p:spPr>
          <a:xfrm>
            <a:off x="15710" y="1755692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81E674-FF06-72BF-F9FD-FA8305F8AF03}"/>
              </a:ext>
            </a:extLst>
          </p:cNvPr>
          <p:cNvSpPr txBox="1"/>
          <p:nvPr/>
        </p:nvSpPr>
        <p:spPr>
          <a:xfrm>
            <a:off x="9822443" y="1773168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96F694E-C96F-A34C-AB8A-3FD86B2ECBD5}"/>
              </a:ext>
            </a:extLst>
          </p:cNvPr>
          <p:cNvSpPr/>
          <p:nvPr/>
        </p:nvSpPr>
        <p:spPr>
          <a:xfrm>
            <a:off x="1850809" y="2753037"/>
            <a:ext cx="227092" cy="387650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D6AE9E03-1DD6-E55D-D153-A948BDD27E09}"/>
              </a:ext>
            </a:extLst>
          </p:cNvPr>
          <p:cNvSpPr/>
          <p:nvPr/>
        </p:nvSpPr>
        <p:spPr>
          <a:xfrm>
            <a:off x="11578892" y="2883929"/>
            <a:ext cx="160027" cy="204281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5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how to get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1" dirty="0"/>
                  <a:t> to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E9C8A98-E2D4-205E-7D5D-4821EF6AEF36}"/>
              </a:ext>
            </a:extLst>
          </p:cNvPr>
          <p:cNvGrpSpPr/>
          <p:nvPr/>
        </p:nvGrpSpPr>
        <p:grpSpPr>
          <a:xfrm>
            <a:off x="1363367" y="3232713"/>
            <a:ext cx="10828633" cy="840281"/>
            <a:chOff x="852078" y="4423698"/>
            <a:chExt cx="10828633" cy="8402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6FBE97-0042-CADC-B992-39CFD5D696B0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594978-B2FD-9C56-9524-41B17796E8A9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5FB103-8C60-32E4-A438-AAD7C911BAF6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01810-9228-7DCE-E649-4E534AFA391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3CD17-E6B8-D168-E240-F29C8E99371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06650B-CAE3-2617-C758-5A7AA168F487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8F85AA-B6F1-7576-FF54-54689DCA6D54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624993-C3F3-A651-B437-85727C003929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/>
              <p:nvPr/>
            </p:nvSpPr>
            <p:spPr>
              <a:xfrm>
                <a:off x="785606" y="3337525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06" y="3337525"/>
                <a:ext cx="121082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/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/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/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/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/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/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/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/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AD30A5E2-77D6-715B-4313-30C78BDF0E6E}"/>
              </a:ext>
            </a:extLst>
          </p:cNvPr>
          <p:cNvSpPr txBox="1"/>
          <p:nvPr/>
        </p:nvSpPr>
        <p:spPr>
          <a:xfrm>
            <a:off x="15710" y="1755692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81E674-FF06-72BF-F9FD-FA8305F8AF03}"/>
              </a:ext>
            </a:extLst>
          </p:cNvPr>
          <p:cNvSpPr txBox="1"/>
          <p:nvPr/>
        </p:nvSpPr>
        <p:spPr>
          <a:xfrm>
            <a:off x="9822443" y="1773168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96F694E-C96F-A34C-AB8A-3FD86B2ECBD5}"/>
              </a:ext>
            </a:extLst>
          </p:cNvPr>
          <p:cNvSpPr/>
          <p:nvPr/>
        </p:nvSpPr>
        <p:spPr>
          <a:xfrm>
            <a:off x="1850809" y="2753037"/>
            <a:ext cx="227092" cy="387650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D6AE9E03-1DD6-E55D-D153-A948BDD27E09}"/>
              </a:ext>
            </a:extLst>
          </p:cNvPr>
          <p:cNvSpPr/>
          <p:nvPr/>
        </p:nvSpPr>
        <p:spPr>
          <a:xfrm>
            <a:off x="11578892" y="2883929"/>
            <a:ext cx="160027" cy="204281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A1ADBB-D494-7F8D-3698-7EFEE1C9B2D6}"/>
              </a:ext>
            </a:extLst>
          </p:cNvPr>
          <p:cNvGrpSpPr/>
          <p:nvPr/>
        </p:nvGrpSpPr>
        <p:grpSpPr>
          <a:xfrm>
            <a:off x="1443956" y="5250153"/>
            <a:ext cx="10828633" cy="840281"/>
            <a:chOff x="852078" y="4423698"/>
            <a:chExt cx="10828633" cy="8402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D8794A-CAB8-661B-E7CB-EBD70D2AF6C6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189689-0852-C702-21B4-6D8F6B7AA6ED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DEC0D1-0674-5DB8-1063-F214FADA3549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074140-0DE7-CADF-03B2-190C67E4BA30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78C00-A2D0-B611-1FB6-47325C83A86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25C056-8148-1CE2-6818-E77C2F9DCD52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E99311-6A99-E732-4C72-4EB8506DA105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90B5CD-AF5C-C1C4-2270-40F04AEB6C42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BDDA75-F76F-EABD-12FD-F9694692894E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BDDA75-F76F-EABD-12FD-F96946928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5CEA3B-C36B-4B5B-323C-0C7F2F32D0A9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5CEA3B-C36B-4B5B-323C-0C7F2F32D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CB55158-4758-5297-E8DD-11EC9F606272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CB55158-4758-5297-E8DD-11EC9F60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DC8F9DA-CB12-5E9F-711F-64045A4CC277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DC8F9DA-CB12-5E9F-711F-64045A4CC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C2930D-4D48-3B59-037D-1458D1E0085B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C2930D-4D48-3B59-037D-1458D1E008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3CFBE6-8508-95E2-B9AE-773AF7005240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3CFBE6-8508-95E2-B9AE-773AF7005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CC54312-ABC9-DDF5-A6C0-7296E272CA5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CC54312-ABC9-DDF5-A6C0-7296E272CA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9D66F75-814C-AD84-C01E-2FAAD4901AF8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9D66F75-814C-AD84-C01E-2FAAD4901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07D98-6B46-5293-50C7-A9C4124298BA}"/>
                  </a:ext>
                </a:extLst>
              </p:cNvPr>
              <p:cNvSpPr txBox="1"/>
              <p:nvPr/>
            </p:nvSpPr>
            <p:spPr>
              <a:xfrm>
                <a:off x="273638" y="5354965"/>
                <a:ext cx="180337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07D98-6B46-5293-50C7-A9C412429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38" y="5354965"/>
                <a:ext cx="1803379" cy="107721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428F8A-71D0-FD08-4318-4A6E6C3EEB18}"/>
                  </a:ext>
                </a:extLst>
              </p:cNvPr>
              <p:cNvSpPr txBox="1"/>
              <p:nvPr/>
            </p:nvSpPr>
            <p:spPr>
              <a:xfrm>
                <a:off x="1665898" y="606308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428F8A-71D0-FD08-4318-4A6E6C3EE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98" y="6063086"/>
                <a:ext cx="1054654" cy="58477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F0FC2D-79FC-BF03-3EEC-48E4549071FD}"/>
                  </a:ext>
                </a:extLst>
              </p:cNvPr>
              <p:cNvSpPr txBox="1"/>
              <p:nvPr/>
            </p:nvSpPr>
            <p:spPr>
              <a:xfrm>
                <a:off x="3041989" y="607033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F0FC2D-79FC-BF03-3EEC-48E45490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989" y="6070330"/>
                <a:ext cx="1054654" cy="58477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C42EEB-67F1-140E-C7E6-D96FD4ED28F2}"/>
                  </a:ext>
                </a:extLst>
              </p:cNvPr>
              <p:cNvSpPr txBox="1"/>
              <p:nvPr/>
            </p:nvSpPr>
            <p:spPr>
              <a:xfrm>
                <a:off x="4405788" y="603752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C42EEB-67F1-140E-C7E6-D96FD4ED2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788" y="6037520"/>
                <a:ext cx="1054654" cy="58477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AC2E2B-31D5-A0FD-5816-20AA365CA351}"/>
                  </a:ext>
                </a:extLst>
              </p:cNvPr>
              <p:cNvSpPr txBox="1"/>
              <p:nvPr/>
            </p:nvSpPr>
            <p:spPr>
              <a:xfrm>
                <a:off x="5695767" y="602553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AC2E2B-31D5-A0FD-5816-20AA365CA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767" y="6025530"/>
                <a:ext cx="1054654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CB0B628-9348-0C3C-3B78-5131D40BA6A7}"/>
                  </a:ext>
                </a:extLst>
              </p:cNvPr>
              <p:cNvSpPr txBox="1"/>
              <p:nvPr/>
            </p:nvSpPr>
            <p:spPr>
              <a:xfrm>
                <a:off x="6996255" y="601747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CB0B628-9348-0C3C-3B78-5131D40BA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255" y="6017476"/>
                <a:ext cx="1054654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73A58F-A189-BE07-5C98-D6070DDC5B16}"/>
                  </a:ext>
                </a:extLst>
              </p:cNvPr>
              <p:cNvSpPr txBox="1"/>
              <p:nvPr/>
            </p:nvSpPr>
            <p:spPr>
              <a:xfrm>
                <a:off x="8262358" y="602552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73A58F-A189-BE07-5C98-D6070DDC5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358" y="6025529"/>
                <a:ext cx="1054654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B5996C-8195-1C53-6D91-EBF8A3E76269}"/>
                  </a:ext>
                </a:extLst>
              </p:cNvPr>
              <p:cNvSpPr txBox="1"/>
              <p:nvPr/>
            </p:nvSpPr>
            <p:spPr>
              <a:xfrm>
                <a:off x="9626264" y="607032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B5996C-8195-1C53-6D91-EBF8A3E76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264" y="6070329"/>
                <a:ext cx="1054654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55D083-A360-45AD-6064-B80A916856E4}"/>
                  </a:ext>
                </a:extLst>
              </p:cNvPr>
              <p:cNvSpPr txBox="1"/>
              <p:nvPr/>
            </p:nvSpPr>
            <p:spPr>
              <a:xfrm>
                <a:off x="10939323" y="608688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55D083-A360-45AD-6064-B80A91685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323" y="6086881"/>
                <a:ext cx="1054654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0B71CA0-1CFD-799E-FA47-A6E1E293D613}"/>
              </a:ext>
            </a:extLst>
          </p:cNvPr>
          <p:cNvSpPr/>
          <p:nvPr/>
        </p:nvSpPr>
        <p:spPr>
          <a:xfrm>
            <a:off x="11721430" y="2772102"/>
            <a:ext cx="169347" cy="2352613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AE4189F-8B6C-A83E-A158-4BBCD1B0D541}"/>
              </a:ext>
            </a:extLst>
          </p:cNvPr>
          <p:cNvSpPr/>
          <p:nvPr/>
        </p:nvSpPr>
        <p:spPr>
          <a:xfrm>
            <a:off x="2155953" y="2753037"/>
            <a:ext cx="266147" cy="2148332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0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how to get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1" dirty="0"/>
                  <a:t> to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3046971" y="1456929"/>
                <a:ext cx="6098058" cy="1217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971" y="1456929"/>
                <a:ext cx="6098058" cy="1217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/>
              <p:nvPr/>
            </p:nvSpPr>
            <p:spPr>
              <a:xfrm>
                <a:off x="2582562" y="4550677"/>
                <a:ext cx="7812558" cy="1282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62" y="4550677"/>
                <a:ext cx="7812558" cy="1282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1332A41-4B35-1C5B-DC7C-56AF1269803F}"/>
              </a:ext>
            </a:extLst>
          </p:cNvPr>
          <p:cNvSpPr/>
          <p:nvPr/>
        </p:nvSpPr>
        <p:spPr>
          <a:xfrm>
            <a:off x="4090086" y="2681416"/>
            <a:ext cx="3100343" cy="1804087"/>
          </a:xfrm>
          <a:custGeom>
            <a:avLst/>
            <a:gdLst>
              <a:gd name="connsiteX0" fmla="*/ 2446638 w 3100343"/>
              <a:gd name="connsiteY0" fmla="*/ 0 h 1804087"/>
              <a:gd name="connsiteX1" fmla="*/ 2940909 w 3100343"/>
              <a:gd name="connsiteY1" fmla="*/ 308919 h 1804087"/>
              <a:gd name="connsiteX2" fmla="*/ 0 w 3100343"/>
              <a:gd name="connsiteY2" fmla="*/ 1804087 h 180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0343" h="1804087">
                <a:moveTo>
                  <a:pt x="2446638" y="0"/>
                </a:moveTo>
                <a:cubicBezTo>
                  <a:pt x="2897660" y="4119"/>
                  <a:pt x="3348682" y="8238"/>
                  <a:pt x="2940909" y="308919"/>
                </a:cubicBezTo>
                <a:cubicBezTo>
                  <a:pt x="2533136" y="609600"/>
                  <a:pt x="1266568" y="1206843"/>
                  <a:pt x="0" y="18040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455CC2A-1313-A1B2-1CAF-4EBFDADBE219}"/>
              </a:ext>
            </a:extLst>
          </p:cNvPr>
          <p:cNvSpPr/>
          <p:nvPr/>
        </p:nvSpPr>
        <p:spPr>
          <a:xfrm>
            <a:off x="5211889" y="1391755"/>
            <a:ext cx="856735" cy="1422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A836C4-4B2A-1845-B221-637C20EE08D9}"/>
                  </a:ext>
                </a:extLst>
              </p:cNvPr>
              <p:cNvSpPr txBox="1"/>
              <p:nvPr/>
            </p:nvSpPr>
            <p:spPr>
              <a:xfrm>
                <a:off x="4662494" y="1013227"/>
                <a:ext cx="10987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A836C4-4B2A-1845-B221-637C20EE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494" y="1013227"/>
                <a:ext cx="1098790" cy="1077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5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F5EF5C7D-25A1-DB2B-9276-43FC6DADC57D}"/>
              </a:ext>
            </a:extLst>
          </p:cNvPr>
          <p:cNvSpPr/>
          <p:nvPr/>
        </p:nvSpPr>
        <p:spPr>
          <a:xfrm rot="5400000">
            <a:off x="6687672" y="-1694330"/>
            <a:ext cx="1057836" cy="617668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/>
              <p:nvPr/>
            </p:nvSpPr>
            <p:spPr>
              <a:xfrm>
                <a:off x="4249271" y="3372544"/>
                <a:ext cx="12245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271" y="3372544"/>
                <a:ext cx="12245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/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/>
              <p:nvPr/>
            </p:nvSpPr>
            <p:spPr>
              <a:xfrm>
                <a:off x="8681715" y="2142564"/>
                <a:ext cx="258025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0" dirty="0"/>
                  <a:t>T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715" y="2142564"/>
                <a:ext cx="2580258" cy="553998"/>
              </a:xfrm>
              <a:prstGeom prst="rect">
                <a:avLst/>
              </a:prstGeom>
              <a:blipFill>
                <a:blip r:embed="rId4"/>
                <a:stretch>
                  <a:fillRect l="-10638" t="-25275" b="-49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21D234-2F27-076C-4A75-6648AD77C34F}"/>
              </a:ext>
            </a:extLst>
          </p:cNvPr>
          <p:cNvSpPr txBox="1"/>
          <p:nvPr/>
        </p:nvSpPr>
        <p:spPr>
          <a:xfrm>
            <a:off x="9389216" y="2696562"/>
            <a:ext cx="132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insulated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4FAD8F-83F6-9950-F307-4110BA68CC66}"/>
              </a:ext>
            </a:extLst>
          </p:cNvPr>
          <p:cNvSpPr/>
          <p:nvPr/>
        </p:nvSpPr>
        <p:spPr>
          <a:xfrm>
            <a:off x="10488706" y="1287501"/>
            <a:ext cx="646021" cy="79231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E5BC93C-260E-5B85-936B-76FBABB303C8}"/>
              </a:ext>
            </a:extLst>
          </p:cNvPr>
          <p:cNvSpPr/>
          <p:nvPr/>
        </p:nvSpPr>
        <p:spPr>
          <a:xfrm flipH="1">
            <a:off x="3298452" y="1243132"/>
            <a:ext cx="829795" cy="981022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F2764D-C0AD-31B7-7AC4-858D1C27EA84}"/>
              </a:ext>
            </a:extLst>
          </p:cNvPr>
          <p:cNvSpPr/>
          <p:nvPr/>
        </p:nvSpPr>
        <p:spPr>
          <a:xfrm>
            <a:off x="4249271" y="4455459"/>
            <a:ext cx="5871882" cy="1515035"/>
          </a:xfrm>
          <a:custGeom>
            <a:avLst/>
            <a:gdLst>
              <a:gd name="connsiteX0" fmla="*/ 8965 w 5871882"/>
              <a:gd name="connsiteY0" fmla="*/ 0 h 1488141"/>
              <a:gd name="connsiteX1" fmla="*/ 0 w 5871882"/>
              <a:gd name="connsiteY1" fmla="*/ 1488141 h 1488141"/>
              <a:gd name="connsiteX2" fmla="*/ 5871882 w 5871882"/>
              <a:gd name="connsiteY2" fmla="*/ 1452282 h 1488141"/>
              <a:gd name="connsiteX0" fmla="*/ 8965 w 5871882"/>
              <a:gd name="connsiteY0" fmla="*/ 0 h 1515035"/>
              <a:gd name="connsiteX1" fmla="*/ 0 w 5871882"/>
              <a:gd name="connsiteY1" fmla="*/ 1488141 h 1515035"/>
              <a:gd name="connsiteX2" fmla="*/ 5871882 w 5871882"/>
              <a:gd name="connsiteY2" fmla="*/ 1515035 h 15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1882" h="1515035">
                <a:moveTo>
                  <a:pt x="8965" y="0"/>
                </a:moveTo>
                <a:cubicBezTo>
                  <a:pt x="5977" y="496047"/>
                  <a:pt x="2988" y="992094"/>
                  <a:pt x="0" y="1488141"/>
                </a:cubicBezTo>
                <a:lnTo>
                  <a:pt x="5871882" y="1515035"/>
                </a:lnTo>
              </a:path>
            </a:pathLst>
          </a:custGeom>
          <a:noFill/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/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41F4F-F19D-AD02-012C-8537190D97F8}"/>
              </a:ext>
            </a:extLst>
          </p:cNvPr>
          <p:cNvCxnSpPr>
            <a:cxnSpLocks/>
          </p:cNvCxnSpPr>
          <p:nvPr/>
        </p:nvCxnSpPr>
        <p:spPr>
          <a:xfrm>
            <a:off x="4249271" y="5934635"/>
            <a:ext cx="2754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/>
              <p:nvPr/>
            </p:nvSpPr>
            <p:spPr>
              <a:xfrm>
                <a:off x="3586726" y="4631596"/>
                <a:ext cx="5434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726" y="4631596"/>
                <a:ext cx="54348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4A3112-A0BC-01E6-EDEA-A9E8A16AC346}"/>
              </a:ext>
            </a:extLst>
          </p:cNvPr>
          <p:cNvSpPr txBox="1"/>
          <p:nvPr/>
        </p:nvSpPr>
        <p:spPr>
          <a:xfrm>
            <a:off x="252166" y="2271955"/>
            <a:ext cx="319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Boundary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93651-09AC-6462-979E-40E537DACDEA}"/>
              </a:ext>
            </a:extLst>
          </p:cNvPr>
          <p:cNvSpPr txBox="1"/>
          <p:nvPr/>
        </p:nvSpPr>
        <p:spPr>
          <a:xfrm>
            <a:off x="356332" y="5144107"/>
            <a:ext cx="259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initial conditions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53D50C-612A-DEC4-77EA-D80FA23AC350}"/>
              </a:ext>
            </a:extLst>
          </p:cNvPr>
          <p:cNvCxnSpPr>
            <a:cxnSpLocks/>
          </p:cNvCxnSpPr>
          <p:nvPr/>
        </p:nvCxnSpPr>
        <p:spPr>
          <a:xfrm>
            <a:off x="7176995" y="5934635"/>
            <a:ext cx="28164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4EC771-768B-E460-6D3C-A0EDBAE59F8A}"/>
              </a:ext>
            </a:extLst>
          </p:cNvPr>
          <p:cNvCxnSpPr>
            <a:cxnSpLocks/>
          </p:cNvCxnSpPr>
          <p:nvPr/>
        </p:nvCxnSpPr>
        <p:spPr>
          <a:xfrm flipV="1">
            <a:off x="7006665" y="4876800"/>
            <a:ext cx="0" cy="10578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9F4709-35E0-A5FB-F8DE-FC7289E63746}"/>
              </a:ext>
            </a:extLst>
          </p:cNvPr>
          <p:cNvCxnSpPr>
            <a:cxnSpLocks/>
          </p:cNvCxnSpPr>
          <p:nvPr/>
        </p:nvCxnSpPr>
        <p:spPr>
          <a:xfrm flipV="1">
            <a:off x="7176995" y="4876800"/>
            <a:ext cx="0" cy="10578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45297-1FD7-4AEE-99D9-EA5AA4C88921}"/>
              </a:ext>
            </a:extLst>
          </p:cNvPr>
          <p:cNvCxnSpPr>
            <a:cxnSpLocks/>
          </p:cNvCxnSpPr>
          <p:nvPr/>
        </p:nvCxnSpPr>
        <p:spPr>
          <a:xfrm>
            <a:off x="7003495" y="4876800"/>
            <a:ext cx="17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857BFC1-2300-EC61-0D29-3F286FB8BC6F}"/>
              </a:ext>
            </a:extLst>
          </p:cNvPr>
          <p:cNvSpPr txBox="1"/>
          <p:nvPr/>
        </p:nvSpPr>
        <p:spPr>
          <a:xfrm>
            <a:off x="304846" y="3434237"/>
            <a:ext cx="131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215D84-7C41-D664-534B-994880D26247}"/>
              </a:ext>
            </a:extLst>
          </p:cNvPr>
          <p:cNvSpPr txBox="1"/>
          <p:nvPr/>
        </p:nvSpPr>
        <p:spPr>
          <a:xfrm>
            <a:off x="7288082" y="4793577"/>
            <a:ext cx="92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spike</a:t>
            </a:r>
          </a:p>
        </p:txBody>
      </p:sp>
    </p:spTree>
    <p:extLst>
      <p:ext uri="{BB962C8B-B14F-4D97-AF65-F5344CB8AC3E}">
        <p14:creationId xmlns:p14="http://schemas.microsoft.com/office/powerpoint/2010/main" val="35665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</p:spTree>
    <p:extLst>
      <p:ext uri="{BB962C8B-B14F-4D97-AF65-F5344CB8AC3E}">
        <p14:creationId xmlns:p14="http://schemas.microsoft.com/office/powerpoint/2010/main" val="212939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72621844-D15A-E49E-741B-93FDFB4C1802}"/>
              </a:ext>
            </a:extLst>
          </p:cNvPr>
          <p:cNvSpPr/>
          <p:nvPr/>
        </p:nvSpPr>
        <p:spPr>
          <a:xfrm rot="16200000">
            <a:off x="9914964" y="872326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841B6-5E5F-7242-B5C8-C59D1762D51A}"/>
              </a:ext>
            </a:extLst>
          </p:cNvPr>
          <p:cNvSpPr txBox="1"/>
          <p:nvPr/>
        </p:nvSpPr>
        <p:spPr>
          <a:xfrm>
            <a:off x="8964706" y="1223903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left BC</a:t>
            </a:r>
          </a:p>
        </p:txBody>
      </p:sp>
    </p:spTree>
    <p:extLst>
      <p:ext uri="{BB962C8B-B14F-4D97-AF65-F5344CB8AC3E}">
        <p14:creationId xmlns:p14="http://schemas.microsoft.com/office/powerpoint/2010/main" val="4083486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5E32F369-752F-BF15-E8E6-30E23EA3DA08}"/>
              </a:ext>
            </a:extLst>
          </p:cNvPr>
          <p:cNvSpPr/>
          <p:nvPr/>
        </p:nvSpPr>
        <p:spPr>
          <a:xfrm rot="16200000">
            <a:off x="9484658" y="1867409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6907C-AC57-ABA9-3DED-9B0882DC3F06}"/>
              </a:ext>
            </a:extLst>
          </p:cNvPr>
          <p:cNvSpPr txBox="1"/>
          <p:nvPr/>
        </p:nvSpPr>
        <p:spPr>
          <a:xfrm>
            <a:off x="8534400" y="2218986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interior </a:t>
            </a:r>
            <a:r>
              <a:rPr lang="en-US" sz="2800" dirty="0" err="1">
                <a:solidFill>
                  <a:srgbClr val="FF0000"/>
                </a:solidFill>
              </a:rPr>
              <a:t>eqn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rod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67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FE3F0B7-6B5A-963C-3419-2244BFFB6FA4}"/>
              </a:ext>
            </a:extLst>
          </p:cNvPr>
          <p:cNvSpPr/>
          <p:nvPr/>
        </p:nvSpPr>
        <p:spPr>
          <a:xfrm rot="16200000">
            <a:off x="10470775" y="2880019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76EE1-6407-247F-1A78-38C135E73141}"/>
              </a:ext>
            </a:extLst>
          </p:cNvPr>
          <p:cNvSpPr txBox="1"/>
          <p:nvPr/>
        </p:nvSpPr>
        <p:spPr>
          <a:xfrm>
            <a:off x="9610165" y="3993998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right BC</a:t>
            </a:r>
          </a:p>
        </p:txBody>
      </p:sp>
    </p:spTree>
    <p:extLst>
      <p:ext uri="{BB962C8B-B14F-4D97-AF65-F5344CB8AC3E}">
        <p14:creationId xmlns:p14="http://schemas.microsoft.com/office/powerpoint/2010/main" val="952462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FE3F0B7-6B5A-963C-3419-2244BFFB6FA4}"/>
              </a:ext>
            </a:extLst>
          </p:cNvPr>
          <p:cNvSpPr/>
          <p:nvPr/>
        </p:nvSpPr>
        <p:spPr>
          <a:xfrm rot="16200000">
            <a:off x="6436657" y="5189571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76EE1-6407-247F-1A78-38C135E73141}"/>
              </a:ext>
            </a:extLst>
          </p:cNvPr>
          <p:cNvSpPr txBox="1"/>
          <p:nvPr/>
        </p:nvSpPr>
        <p:spPr>
          <a:xfrm>
            <a:off x="5540189" y="5383527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3078195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8AEEE-EFD2-47D8-7B81-E070CE0D9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2" t="32793" r="29989" b="17477"/>
          <a:stretch/>
        </p:blipFill>
        <p:spPr>
          <a:xfrm>
            <a:off x="1468394" y="0"/>
            <a:ext cx="9255211" cy="6322867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02CD382F-B057-E250-E7D0-9305EE6D1C49}"/>
              </a:ext>
            </a:extLst>
          </p:cNvPr>
          <p:cNvSpPr/>
          <p:nvPr/>
        </p:nvSpPr>
        <p:spPr>
          <a:xfrm>
            <a:off x="1757082" y="1766046"/>
            <a:ext cx="555812" cy="211567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9148C55D-6BE9-C0B6-652B-B5B6D51556FA}"/>
              </a:ext>
            </a:extLst>
          </p:cNvPr>
          <p:cNvSpPr/>
          <p:nvPr/>
        </p:nvSpPr>
        <p:spPr>
          <a:xfrm rot="5400000">
            <a:off x="5737411" y="5049879"/>
            <a:ext cx="555812" cy="199016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4306E-BB73-68BD-7B25-7E971F0E816F}"/>
              </a:ext>
            </a:extLst>
          </p:cNvPr>
          <p:cNvSpPr txBox="1"/>
          <p:nvPr/>
        </p:nvSpPr>
        <p:spPr>
          <a:xfrm>
            <a:off x="4760258" y="6211669"/>
            <a:ext cx="28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position,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CCC5D-EDC0-636F-DD06-DFC7E544CC87}"/>
              </a:ext>
            </a:extLst>
          </p:cNvPr>
          <p:cNvSpPr txBox="1"/>
          <p:nvPr/>
        </p:nvSpPr>
        <p:spPr>
          <a:xfrm rot="16200000">
            <a:off x="-135815" y="2733798"/>
            <a:ext cx="28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time,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F1A9C-AC6D-3EEF-38A4-B4867322DAB2}"/>
              </a:ext>
            </a:extLst>
          </p:cNvPr>
          <p:cNvSpPr txBox="1"/>
          <p:nvPr/>
        </p:nvSpPr>
        <p:spPr>
          <a:xfrm rot="5400000">
            <a:off x="8929282" y="2330386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temperature, T</a:t>
            </a:r>
          </a:p>
        </p:txBody>
      </p:sp>
    </p:spTree>
    <p:extLst>
      <p:ext uri="{BB962C8B-B14F-4D97-AF65-F5344CB8AC3E}">
        <p14:creationId xmlns:p14="http://schemas.microsoft.com/office/powerpoint/2010/main" val="412237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F5EF5C7D-25A1-DB2B-9276-43FC6DADC57D}"/>
              </a:ext>
            </a:extLst>
          </p:cNvPr>
          <p:cNvSpPr/>
          <p:nvPr/>
        </p:nvSpPr>
        <p:spPr>
          <a:xfrm rot="5400000">
            <a:off x="6687672" y="-1694330"/>
            <a:ext cx="1057836" cy="617668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/>
              <p:nvPr/>
            </p:nvSpPr>
            <p:spPr>
              <a:xfrm>
                <a:off x="6604307" y="229506"/>
                <a:ext cx="12245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307" y="229506"/>
                <a:ext cx="12245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/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/>
              <p:nvPr/>
            </p:nvSpPr>
            <p:spPr>
              <a:xfrm>
                <a:off x="8681715" y="214256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715" y="2142564"/>
                <a:ext cx="274440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21D234-2F27-076C-4A75-6648AD77C34F}"/>
              </a:ext>
            </a:extLst>
          </p:cNvPr>
          <p:cNvSpPr txBox="1"/>
          <p:nvPr/>
        </p:nvSpPr>
        <p:spPr>
          <a:xfrm>
            <a:off x="9389216" y="2696562"/>
            <a:ext cx="132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insulated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4FAD8F-83F6-9950-F307-4110BA68CC66}"/>
              </a:ext>
            </a:extLst>
          </p:cNvPr>
          <p:cNvSpPr/>
          <p:nvPr/>
        </p:nvSpPr>
        <p:spPr>
          <a:xfrm>
            <a:off x="10488706" y="1287501"/>
            <a:ext cx="646021" cy="79231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E5BC93C-260E-5B85-936B-76FBABB303C8}"/>
              </a:ext>
            </a:extLst>
          </p:cNvPr>
          <p:cNvSpPr/>
          <p:nvPr/>
        </p:nvSpPr>
        <p:spPr>
          <a:xfrm flipH="1">
            <a:off x="3298452" y="1243132"/>
            <a:ext cx="829795" cy="981022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F2764D-C0AD-31B7-7AC4-858D1C27EA84}"/>
              </a:ext>
            </a:extLst>
          </p:cNvPr>
          <p:cNvSpPr/>
          <p:nvPr/>
        </p:nvSpPr>
        <p:spPr>
          <a:xfrm>
            <a:off x="4249271" y="4455459"/>
            <a:ext cx="5871882" cy="1515035"/>
          </a:xfrm>
          <a:custGeom>
            <a:avLst/>
            <a:gdLst>
              <a:gd name="connsiteX0" fmla="*/ 8965 w 5871882"/>
              <a:gd name="connsiteY0" fmla="*/ 0 h 1488141"/>
              <a:gd name="connsiteX1" fmla="*/ 0 w 5871882"/>
              <a:gd name="connsiteY1" fmla="*/ 1488141 h 1488141"/>
              <a:gd name="connsiteX2" fmla="*/ 5871882 w 5871882"/>
              <a:gd name="connsiteY2" fmla="*/ 1452282 h 1488141"/>
              <a:gd name="connsiteX0" fmla="*/ 8965 w 5871882"/>
              <a:gd name="connsiteY0" fmla="*/ 0 h 1515035"/>
              <a:gd name="connsiteX1" fmla="*/ 0 w 5871882"/>
              <a:gd name="connsiteY1" fmla="*/ 1488141 h 1515035"/>
              <a:gd name="connsiteX2" fmla="*/ 5871882 w 5871882"/>
              <a:gd name="connsiteY2" fmla="*/ 1515035 h 15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1882" h="1515035">
                <a:moveTo>
                  <a:pt x="8965" y="0"/>
                </a:moveTo>
                <a:cubicBezTo>
                  <a:pt x="5977" y="496047"/>
                  <a:pt x="2988" y="992094"/>
                  <a:pt x="0" y="1488141"/>
                </a:cubicBezTo>
                <a:lnTo>
                  <a:pt x="5871882" y="1515035"/>
                </a:lnTo>
              </a:path>
            </a:pathLst>
          </a:custGeom>
          <a:noFill/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/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41F4F-F19D-AD02-012C-8537190D97F8}"/>
              </a:ext>
            </a:extLst>
          </p:cNvPr>
          <p:cNvCxnSpPr/>
          <p:nvPr/>
        </p:nvCxnSpPr>
        <p:spPr>
          <a:xfrm>
            <a:off x="4249271" y="4814047"/>
            <a:ext cx="58046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/>
              <p:nvPr/>
            </p:nvSpPr>
            <p:spPr>
              <a:xfrm>
                <a:off x="3584766" y="4537048"/>
                <a:ext cx="5434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766" y="4537048"/>
                <a:ext cx="54348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4A3112-A0BC-01E6-EDEA-A9E8A16AC346}"/>
              </a:ext>
            </a:extLst>
          </p:cNvPr>
          <p:cNvSpPr txBox="1"/>
          <p:nvPr/>
        </p:nvSpPr>
        <p:spPr>
          <a:xfrm>
            <a:off x="252166" y="2271955"/>
            <a:ext cx="319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Boundary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93651-09AC-6462-979E-40E537DACDEA}"/>
              </a:ext>
            </a:extLst>
          </p:cNvPr>
          <p:cNvSpPr txBox="1"/>
          <p:nvPr/>
        </p:nvSpPr>
        <p:spPr>
          <a:xfrm>
            <a:off x="554396" y="5212976"/>
            <a:ext cx="259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initial conditions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CD35621-6203-05E7-D130-2DB6A2F85814}"/>
              </a:ext>
            </a:extLst>
          </p:cNvPr>
          <p:cNvSpPr/>
          <p:nvPr/>
        </p:nvSpPr>
        <p:spPr>
          <a:xfrm rot="1588578">
            <a:off x="11069159" y="2345686"/>
            <a:ext cx="413687" cy="160365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FABF7B-53D9-9B50-6B02-345DA7BD1309}"/>
                  </a:ext>
                </a:extLst>
              </p:cNvPr>
              <p:cNvSpPr txBox="1"/>
              <p:nvPr/>
            </p:nvSpPr>
            <p:spPr>
              <a:xfrm>
                <a:off x="9918651" y="3838708"/>
                <a:ext cx="17861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FABF7B-53D9-9B50-6B02-345DA7BD1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651" y="3838708"/>
                <a:ext cx="178613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891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AD488641-40A7-BF1A-34E5-44E2F5DF0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70" y="308917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A discrete analog of temperature ... courtesy of Roger Buck</a:t>
            </a:r>
          </a:p>
        </p:txBody>
      </p:sp>
      <p:pic>
        <p:nvPicPr>
          <p:cNvPr id="24578" name="Picture 4" descr="DSCN3622.jpg">
            <a:extLst>
              <a:ext uri="{FF2B5EF4-FFF2-40B4-BE49-F238E27FC236}">
                <a16:creationId xmlns:a16="http://schemas.microsoft.com/office/drawing/2014/main" id="{AF977FB5-B3A0-4F58-7F76-4F944056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1" y="981635"/>
            <a:ext cx="7714128" cy="57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SCN3610.jpg">
            <a:extLst>
              <a:ext uri="{FF2B5EF4-FFF2-40B4-BE49-F238E27FC236}">
                <a16:creationId xmlns:a16="http://schemas.microsoft.com/office/drawing/2014/main" id="{041870BA-B918-6A06-EBA9-C99B17BD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DSCN3611.jpg">
            <a:extLst>
              <a:ext uri="{FF2B5EF4-FFF2-40B4-BE49-F238E27FC236}">
                <a16:creationId xmlns:a16="http://schemas.microsoft.com/office/drawing/2014/main" id="{7107D0B2-4D27-D55E-2EDD-580704E0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SCN3612.jpg">
            <a:extLst>
              <a:ext uri="{FF2B5EF4-FFF2-40B4-BE49-F238E27FC236}">
                <a16:creationId xmlns:a16="http://schemas.microsoft.com/office/drawing/2014/main" id="{27FE5A80-DBFF-5603-DA52-1E433415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SCN3613.jpg">
            <a:extLst>
              <a:ext uri="{FF2B5EF4-FFF2-40B4-BE49-F238E27FC236}">
                <a16:creationId xmlns:a16="http://schemas.microsoft.com/office/drawing/2014/main" id="{3C005ECC-63F3-AFD8-C9DC-599D14B1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SCN3614.jpg">
            <a:extLst>
              <a:ext uri="{FF2B5EF4-FFF2-40B4-BE49-F238E27FC236}">
                <a16:creationId xmlns:a16="http://schemas.microsoft.com/office/drawing/2014/main" id="{019457BC-8A63-2923-8BE6-538D1E55C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rod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7452FC-1C91-AF22-B9F9-A5A197079E77}"/>
              </a:ext>
            </a:extLst>
          </p:cNvPr>
          <p:cNvSpPr txBox="1"/>
          <p:nvPr/>
        </p:nvSpPr>
        <p:spPr>
          <a:xfrm>
            <a:off x="1252720" y="3625414"/>
            <a:ext cx="4269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temperature known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top and bottom held at fixed temperatures</a:t>
            </a:r>
          </a:p>
        </p:txBody>
      </p:sp>
    </p:spTree>
    <p:extLst>
      <p:ext uri="{BB962C8B-B14F-4D97-AF65-F5344CB8AC3E}">
        <p14:creationId xmlns:p14="http://schemas.microsoft.com/office/powerpoint/2010/main" val="2567168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SCN3615.jpg">
            <a:extLst>
              <a:ext uri="{FF2B5EF4-FFF2-40B4-BE49-F238E27FC236}">
                <a16:creationId xmlns:a16="http://schemas.microsoft.com/office/drawing/2014/main" id="{71078941-7EDB-4D15-D003-491BDB057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SCN3616.jpg">
            <a:extLst>
              <a:ext uri="{FF2B5EF4-FFF2-40B4-BE49-F238E27FC236}">
                <a16:creationId xmlns:a16="http://schemas.microsoft.com/office/drawing/2014/main" id="{086AD562-1B05-8837-876F-3C90D3DF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SCN3617.jpg">
            <a:extLst>
              <a:ext uri="{FF2B5EF4-FFF2-40B4-BE49-F238E27FC236}">
                <a16:creationId xmlns:a16="http://schemas.microsoft.com/office/drawing/2014/main" id="{97443579-DEEF-29C4-58A7-6C57606B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f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𝐨𝐫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𝐯𝐚𝐫𝐢𝐚𝐛𝐥𝐞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𝐜𝐚𝐬𝐞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/>
              <p:nvPr/>
            </p:nvSpPr>
            <p:spPr>
              <a:xfrm>
                <a:off x="2582562" y="5288667"/>
                <a:ext cx="7812558" cy="1145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62" y="5288667"/>
                <a:ext cx="7812558" cy="1145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1332A41-4B35-1C5B-DC7C-56AF1269803F}"/>
              </a:ext>
            </a:extLst>
          </p:cNvPr>
          <p:cNvSpPr/>
          <p:nvPr/>
        </p:nvSpPr>
        <p:spPr>
          <a:xfrm>
            <a:off x="5174940" y="3232836"/>
            <a:ext cx="2981881" cy="1927655"/>
          </a:xfrm>
          <a:custGeom>
            <a:avLst/>
            <a:gdLst>
              <a:gd name="connsiteX0" fmla="*/ 2446638 w 3100343"/>
              <a:gd name="connsiteY0" fmla="*/ 0 h 1804087"/>
              <a:gd name="connsiteX1" fmla="*/ 2940909 w 3100343"/>
              <a:gd name="connsiteY1" fmla="*/ 308919 h 1804087"/>
              <a:gd name="connsiteX2" fmla="*/ 0 w 3100343"/>
              <a:gd name="connsiteY2" fmla="*/ 1804087 h 1804087"/>
              <a:gd name="connsiteX0" fmla="*/ 3116361 w 3366978"/>
              <a:gd name="connsiteY0" fmla="*/ 0 h 1927655"/>
              <a:gd name="connsiteX1" fmla="*/ 2940909 w 3366978"/>
              <a:gd name="connsiteY1" fmla="*/ 432487 h 1927655"/>
              <a:gd name="connsiteX2" fmla="*/ 0 w 3366978"/>
              <a:gd name="connsiteY2" fmla="*/ 1927655 h 192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6978" h="1927655">
                <a:moveTo>
                  <a:pt x="3116361" y="0"/>
                </a:moveTo>
                <a:cubicBezTo>
                  <a:pt x="3567383" y="4119"/>
                  <a:pt x="3348682" y="131806"/>
                  <a:pt x="2940909" y="432487"/>
                </a:cubicBezTo>
                <a:cubicBezTo>
                  <a:pt x="2533136" y="733168"/>
                  <a:pt x="1266568" y="1330411"/>
                  <a:pt x="0" y="192765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F28E5E-8F6D-1ADF-C1DA-F54D2911BCB7}"/>
                  </a:ext>
                </a:extLst>
              </p:cNvPr>
              <p:cNvSpPr txBox="1"/>
              <p:nvPr/>
            </p:nvSpPr>
            <p:spPr>
              <a:xfrm>
                <a:off x="2817824" y="2007338"/>
                <a:ext cx="7577296" cy="120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F28E5E-8F6D-1ADF-C1DA-F54D2911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824" y="2007338"/>
                <a:ext cx="7577296" cy="1208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890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18869A-C471-47E5-E08D-C8E0FC0F371B}"/>
              </a:ext>
            </a:extLst>
          </p:cNvPr>
          <p:cNvSpPr txBox="1"/>
          <p:nvPr/>
        </p:nvSpPr>
        <p:spPr>
          <a:xfrm>
            <a:off x="0" y="1073658"/>
            <a:ext cx="1219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anose="02060409020205020404" pitchFamily="49" charset="0"/>
              </a:rPr>
              <a:t>def </a:t>
            </a:r>
            <a:r>
              <a:rPr lang="en-US" sz="2800" dirty="0" err="1">
                <a:latin typeface="Courier" panose="02060409020205020404" pitchFamily="49" charset="0"/>
              </a:rPr>
              <a:t>myfun</a:t>
            </a:r>
            <a:r>
              <a:rPr lang="en-US" sz="28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 = </a:t>
            </a:r>
            <a:r>
              <a:rPr lang="en-US" sz="2800" dirty="0" err="1">
                <a:latin typeface="Courier" panose="02060409020205020404" pitchFamily="49" charset="0"/>
              </a:rPr>
              <a:t>np.zeros</a:t>
            </a:r>
            <a:r>
              <a:rPr lang="en-US" sz="28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# kappa * </a:t>
            </a:r>
            <a:r>
              <a:rPr lang="en-US" sz="2800" dirty="0" err="1">
                <a:latin typeface="Courier" panose="02060409020205020404" pitchFamily="49" charset="0"/>
              </a:rPr>
              <a:t>second_deriv</a:t>
            </a:r>
            <a:r>
              <a:rPr lang="en-US" sz="2800" dirty="0">
                <a:latin typeface="Courier" panose="02060409020205020404" pitchFamily="49" charset="0"/>
              </a:rPr>
              <a:t> + </a:t>
            </a:r>
            <a:r>
              <a:rPr lang="en-US" sz="2800" dirty="0" err="1">
                <a:latin typeface="Courier" panose="02060409020205020404" pitchFamily="49" charset="0"/>
              </a:rPr>
              <a:t>dkappa</a:t>
            </a:r>
            <a:r>
              <a:rPr lang="en-US" sz="2800" dirty="0">
                <a:latin typeface="Courier" panose="02060409020205020404" pitchFamily="49" charset="0"/>
              </a:rPr>
              <a:t>/dx * first </a:t>
            </a:r>
            <a:r>
              <a:rPr lang="en-US" sz="2800" dirty="0" err="1">
                <a:latin typeface="Courier" panose="02060409020205020404" pitchFamily="49" charset="0"/>
              </a:rPr>
              <a:t>devic</a:t>
            </a:r>
            <a:endParaRPr lang="en-US" sz="2800" dirty="0">
              <a:latin typeface="Courier" panose="02060409020205020404" pitchFamily="49" charset="0"/>
            </a:endParaRPr>
          </a:p>
          <a:p>
            <a:r>
              <a:rPr lang="en-US" sz="2800" dirty="0">
                <a:latin typeface="Courier" panose="02060409020205020404" pitchFamily="49" charset="0"/>
              </a:rPr>
              <a:t>    for 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f[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 = ( kappa[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]*(u[i-1]-2.0*u[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]+u[i+1])/Dx2 +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        (kappa[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]-kappa[i-1])*(u[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]-u[i-1])/Dx2+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        h[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]/</a:t>
            </a:r>
            <a:r>
              <a:rPr lang="en-US" sz="2800" dirty="0" err="1">
                <a:latin typeface="Courier" panose="02060409020205020404" pitchFamily="49" charset="0"/>
              </a:rPr>
              <a:t>rhocp</a:t>
            </a:r>
            <a:r>
              <a:rPr lang="en-US" sz="2800" dirty="0">
                <a:latin typeface="Courier" panose="02060409020205020404" pitchFamily="49" charset="0"/>
              </a:rPr>
              <a:t> );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return f;</a:t>
            </a:r>
          </a:p>
        </p:txBody>
      </p:sp>
    </p:spTree>
    <p:extLst>
      <p:ext uri="{BB962C8B-B14F-4D97-AF65-F5344CB8AC3E}">
        <p14:creationId xmlns:p14="http://schemas.microsoft.com/office/powerpoint/2010/main" val="4090129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2E02-C1D0-4199-5AF6-42629563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53192"/>
            <a:ext cx="10515600" cy="1325563"/>
          </a:xfrm>
        </p:spPr>
        <p:txBody>
          <a:bodyPr/>
          <a:lstStyle/>
          <a:p>
            <a:r>
              <a:rPr lang="en-US" dirty="0"/>
              <a:t>Group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6E6D-01CC-7B43-9A59-7B2AC1BC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13446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model of the cooling oceanic lithosphere</a:t>
            </a:r>
          </a:p>
          <a:p>
            <a:pPr marL="0" indent="0">
              <a:buNone/>
            </a:pPr>
            <a:r>
              <a:rPr lang="en-US" dirty="0"/>
              <a:t>kappa=constant, h is zero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initial conditions: all lithosphere is hot, except surface which is cold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boundary conditions:</a:t>
            </a:r>
          </a:p>
          <a:p>
            <a:pPr marL="0" indent="0">
              <a:buNone/>
            </a:pPr>
            <a:r>
              <a:rPr lang="en-US" dirty="0"/>
              <a:t>top is cold</a:t>
            </a:r>
          </a:p>
          <a:p>
            <a:pPr marL="0" indent="0">
              <a:buNone/>
            </a:pPr>
            <a:r>
              <a:rPr lang="en-US" dirty="0"/>
              <a:t>bottom is hot</a:t>
            </a:r>
          </a:p>
        </p:txBody>
      </p:sp>
    </p:spTree>
    <p:extLst>
      <p:ext uri="{BB962C8B-B14F-4D97-AF65-F5344CB8AC3E}">
        <p14:creationId xmlns:p14="http://schemas.microsoft.com/office/powerpoint/2010/main" val="1565614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2E02-C1D0-4199-5AF6-42629563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53192"/>
            <a:ext cx="10515600" cy="1325563"/>
          </a:xfrm>
        </p:spPr>
        <p:txBody>
          <a:bodyPr/>
          <a:lstStyle/>
          <a:p>
            <a:r>
              <a:rPr lang="en-US" dirty="0"/>
              <a:t>Group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6E6D-01CC-7B43-9A59-7B2AC1BC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14787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model of the cooling continental lithosphere</a:t>
            </a:r>
          </a:p>
          <a:p>
            <a:pPr marL="0" indent="0">
              <a:buNone/>
            </a:pPr>
            <a:r>
              <a:rPr lang="en-US" dirty="0"/>
              <a:t>kappa= constant, h = constant (due to radioactivity)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initial conditions: all lithosphere is warm, except very top, which is cold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boundary conditions:</a:t>
            </a:r>
          </a:p>
          <a:p>
            <a:pPr marL="0" indent="0">
              <a:buNone/>
            </a:pPr>
            <a:r>
              <a:rPr lang="en-US" dirty="0"/>
              <a:t>top of lithosphere cold</a:t>
            </a:r>
          </a:p>
          <a:p>
            <a:pPr marL="0" indent="0">
              <a:buNone/>
            </a:pPr>
            <a:r>
              <a:rPr lang="en-US" dirty="0"/>
              <a:t>bottom of lithosphere is hot</a:t>
            </a:r>
          </a:p>
        </p:txBody>
      </p:sp>
    </p:spTree>
    <p:extLst>
      <p:ext uri="{BB962C8B-B14F-4D97-AF65-F5344CB8AC3E}">
        <p14:creationId xmlns:p14="http://schemas.microsoft.com/office/powerpoint/2010/main" val="4283345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2E02-C1D0-4199-5AF6-42629563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53192"/>
            <a:ext cx="10515600" cy="1325563"/>
          </a:xfrm>
        </p:spPr>
        <p:txBody>
          <a:bodyPr/>
          <a:lstStyle/>
          <a:p>
            <a:r>
              <a:rPr lang="en-US" dirty="0"/>
              <a:t>Group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6E6D-01CC-7B43-9A59-7B2AC1BC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1344699"/>
            <a:ext cx="10515600" cy="52661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model of warming sea ice</a:t>
            </a:r>
          </a:p>
          <a:p>
            <a:pPr marL="0" indent="0">
              <a:buNone/>
            </a:pPr>
            <a:r>
              <a:rPr lang="en-US" dirty="0"/>
              <a:t>kappa=non-constant (due to air bubbles in ice)</a:t>
            </a:r>
          </a:p>
          <a:p>
            <a:pPr marL="0" indent="0">
              <a:buNone/>
            </a:pPr>
            <a:r>
              <a:rPr lang="en-US" dirty="0"/>
              <a:t>h is zero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initial conditions: all ice is cold, including surface which is zero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boundary conditions:</a:t>
            </a:r>
          </a:p>
          <a:p>
            <a:pPr marL="0" indent="0">
              <a:buNone/>
            </a:pPr>
            <a:r>
              <a:rPr lang="en-US" dirty="0"/>
              <a:t>top is zero</a:t>
            </a:r>
          </a:p>
          <a:p>
            <a:pPr marL="0" indent="0">
              <a:buNone/>
            </a:pPr>
            <a:r>
              <a:rPr lang="en-US" dirty="0"/>
              <a:t>bottom is hot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kappa increases linearly with depth, reaching two times its top value at bottom</a:t>
            </a:r>
          </a:p>
        </p:txBody>
      </p:sp>
    </p:spTree>
    <p:extLst>
      <p:ext uri="{BB962C8B-B14F-4D97-AF65-F5344CB8AC3E}">
        <p14:creationId xmlns:p14="http://schemas.microsoft.com/office/powerpoint/2010/main" val="3276353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2E02-C1D0-4199-5AF6-42629563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53192"/>
            <a:ext cx="10515600" cy="1325563"/>
          </a:xfrm>
        </p:spPr>
        <p:txBody>
          <a:bodyPr/>
          <a:lstStyle/>
          <a:p>
            <a:r>
              <a:rPr lang="en-US" dirty="0"/>
              <a:t>Group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6E6D-01CC-7B43-9A59-7B2AC1BC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6" y="1344699"/>
            <a:ext cx="10515600" cy="52661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model of warming subducting slab </a:t>
            </a:r>
          </a:p>
          <a:p>
            <a:pPr marL="0" indent="0">
              <a:buNone/>
            </a:pPr>
            <a:r>
              <a:rPr lang="en-US" dirty="0"/>
              <a:t>kappa=constant, h is zero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initial conditions: temperature in slab</a:t>
            </a:r>
          </a:p>
          <a:p>
            <a:pPr marL="0" indent="0">
              <a:buNone/>
            </a:pPr>
            <a:r>
              <a:rPr lang="en-US" dirty="0"/>
              <a:t>increases linearly from cold at top to warm at bottom</a:t>
            </a:r>
          </a:p>
          <a:p>
            <a:pPr marL="0" indent="0">
              <a:buNone/>
            </a:pPr>
            <a:r>
              <a:rPr lang="en-US" dirty="0"/>
              <a:t>(due to originally being normal lithosphere).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boundary conditions:</a:t>
            </a:r>
          </a:p>
          <a:p>
            <a:pPr marL="0" indent="0">
              <a:buNone/>
            </a:pPr>
            <a:r>
              <a:rPr lang="en-US" dirty="0"/>
              <a:t>top is hot</a:t>
            </a:r>
          </a:p>
          <a:p>
            <a:pPr marL="0" indent="0">
              <a:buNone/>
            </a:pPr>
            <a:r>
              <a:rPr lang="en-US" dirty="0"/>
              <a:t>bottom hot</a:t>
            </a:r>
          </a:p>
          <a:p>
            <a:pPr marL="0" indent="0">
              <a:buNone/>
            </a:pPr>
            <a:r>
              <a:rPr lang="en-US" dirty="0"/>
              <a:t>(due to surrounding mantle being hot)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12D599D-E5B4-6B99-0CB2-7B3F53726355}"/>
              </a:ext>
            </a:extLst>
          </p:cNvPr>
          <p:cNvSpPr/>
          <p:nvPr/>
        </p:nvSpPr>
        <p:spPr>
          <a:xfrm>
            <a:off x="7559354" y="477018"/>
            <a:ext cx="3247233" cy="2526891"/>
          </a:xfrm>
          <a:custGeom>
            <a:avLst/>
            <a:gdLst>
              <a:gd name="connsiteX0" fmla="*/ 138905 w 3247233"/>
              <a:gd name="connsiteY0" fmla="*/ 462095 h 2526891"/>
              <a:gd name="connsiteX1" fmla="*/ 991522 w 3247233"/>
              <a:gd name="connsiteY1" fmla="*/ 425025 h 2526891"/>
              <a:gd name="connsiteX2" fmla="*/ 1634073 w 3247233"/>
              <a:gd name="connsiteY2" fmla="*/ 437382 h 2526891"/>
              <a:gd name="connsiteX3" fmla="*/ 2857392 w 3247233"/>
              <a:gd name="connsiteY3" fmla="*/ 2352679 h 2526891"/>
              <a:gd name="connsiteX4" fmla="*/ 3203381 w 3247233"/>
              <a:gd name="connsiteY4" fmla="*/ 2192041 h 2526891"/>
              <a:gd name="connsiteX5" fmla="*/ 2004776 w 3247233"/>
              <a:gd name="connsiteY5" fmla="*/ 177890 h 2526891"/>
              <a:gd name="connsiteX6" fmla="*/ 175976 w 3247233"/>
              <a:gd name="connsiteY6" fmla="*/ 128463 h 2526891"/>
              <a:gd name="connsiteX7" fmla="*/ 175976 w 3247233"/>
              <a:gd name="connsiteY7" fmla="*/ 425025 h 2526891"/>
              <a:gd name="connsiteX0" fmla="*/ 138905 w 3247233"/>
              <a:gd name="connsiteY0" fmla="*/ 462095 h 2526891"/>
              <a:gd name="connsiteX1" fmla="*/ 991522 w 3247233"/>
              <a:gd name="connsiteY1" fmla="*/ 425025 h 2526891"/>
              <a:gd name="connsiteX2" fmla="*/ 1634073 w 3247233"/>
              <a:gd name="connsiteY2" fmla="*/ 437382 h 2526891"/>
              <a:gd name="connsiteX3" fmla="*/ 2857392 w 3247233"/>
              <a:gd name="connsiteY3" fmla="*/ 2352679 h 2526891"/>
              <a:gd name="connsiteX4" fmla="*/ 3203381 w 3247233"/>
              <a:gd name="connsiteY4" fmla="*/ 2192041 h 2526891"/>
              <a:gd name="connsiteX5" fmla="*/ 2004776 w 3247233"/>
              <a:gd name="connsiteY5" fmla="*/ 177890 h 2526891"/>
              <a:gd name="connsiteX6" fmla="*/ 175976 w 3247233"/>
              <a:gd name="connsiteY6" fmla="*/ 128463 h 2526891"/>
              <a:gd name="connsiteX7" fmla="*/ 175976 w 3247233"/>
              <a:gd name="connsiteY7" fmla="*/ 425025 h 2526891"/>
              <a:gd name="connsiteX8" fmla="*/ 138905 w 3247233"/>
              <a:gd name="connsiteY8" fmla="*/ 462095 h 252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233" h="2526891">
                <a:moveTo>
                  <a:pt x="138905" y="462095"/>
                </a:moveTo>
                <a:cubicBezTo>
                  <a:pt x="421051" y="447679"/>
                  <a:pt x="742327" y="429144"/>
                  <a:pt x="991522" y="425025"/>
                </a:cubicBezTo>
                <a:cubicBezTo>
                  <a:pt x="1240717" y="420906"/>
                  <a:pt x="1323095" y="116106"/>
                  <a:pt x="1634073" y="437382"/>
                </a:cubicBezTo>
                <a:cubicBezTo>
                  <a:pt x="1945051" y="758658"/>
                  <a:pt x="2595841" y="2060236"/>
                  <a:pt x="2857392" y="2352679"/>
                </a:cubicBezTo>
                <a:cubicBezTo>
                  <a:pt x="3118943" y="2645122"/>
                  <a:pt x="3345484" y="2554506"/>
                  <a:pt x="3203381" y="2192041"/>
                </a:cubicBezTo>
                <a:cubicBezTo>
                  <a:pt x="3061278" y="1829576"/>
                  <a:pt x="2509343" y="521820"/>
                  <a:pt x="2004776" y="177890"/>
                </a:cubicBezTo>
                <a:cubicBezTo>
                  <a:pt x="1500209" y="-166040"/>
                  <a:pt x="480776" y="87274"/>
                  <a:pt x="175976" y="128463"/>
                </a:cubicBezTo>
                <a:cubicBezTo>
                  <a:pt x="-128824" y="169652"/>
                  <a:pt x="23576" y="297338"/>
                  <a:pt x="175976" y="425025"/>
                </a:cubicBezTo>
                <a:lnTo>
                  <a:pt x="138905" y="4620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03AAEA2-15A5-AB6A-D899-0ACEBA1F4B95}"/>
              </a:ext>
            </a:extLst>
          </p:cNvPr>
          <p:cNvSpPr/>
          <p:nvPr/>
        </p:nvSpPr>
        <p:spPr>
          <a:xfrm>
            <a:off x="9743101" y="496914"/>
            <a:ext cx="2100513" cy="432366"/>
          </a:xfrm>
          <a:custGeom>
            <a:avLst/>
            <a:gdLst>
              <a:gd name="connsiteX0" fmla="*/ 1748683 w 2100513"/>
              <a:gd name="connsiteY0" fmla="*/ 46783 h 432366"/>
              <a:gd name="connsiteX1" fmla="*/ 154661 w 2100513"/>
              <a:gd name="connsiteY1" fmla="*/ 22070 h 432366"/>
              <a:gd name="connsiteX2" fmla="*/ 117591 w 2100513"/>
              <a:gd name="connsiteY2" fmla="*/ 232135 h 432366"/>
              <a:gd name="connsiteX3" fmla="*/ 648931 w 2100513"/>
              <a:gd name="connsiteY3" fmla="*/ 417486 h 432366"/>
              <a:gd name="connsiteX4" fmla="*/ 2020531 w 2100513"/>
              <a:gd name="connsiteY4" fmla="*/ 380416 h 432366"/>
              <a:gd name="connsiteX5" fmla="*/ 1748683 w 2100513"/>
              <a:gd name="connsiteY5" fmla="*/ 46783 h 4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0513" h="432366">
                <a:moveTo>
                  <a:pt x="1748683" y="46783"/>
                </a:moveTo>
                <a:cubicBezTo>
                  <a:pt x="1437705" y="-12941"/>
                  <a:pt x="426510" y="-8822"/>
                  <a:pt x="154661" y="22070"/>
                </a:cubicBezTo>
                <a:cubicBezTo>
                  <a:pt x="-117188" y="52962"/>
                  <a:pt x="35213" y="166232"/>
                  <a:pt x="117591" y="232135"/>
                </a:cubicBezTo>
                <a:cubicBezTo>
                  <a:pt x="199969" y="298038"/>
                  <a:pt x="331774" y="392773"/>
                  <a:pt x="648931" y="417486"/>
                </a:cubicBezTo>
                <a:cubicBezTo>
                  <a:pt x="966088" y="442199"/>
                  <a:pt x="1839299" y="440140"/>
                  <a:pt x="2020531" y="380416"/>
                </a:cubicBezTo>
                <a:cubicBezTo>
                  <a:pt x="2201763" y="320692"/>
                  <a:pt x="2059661" y="106507"/>
                  <a:pt x="1748683" y="4678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EB635631-4CEA-F26B-2BD3-6332077F45D5}"/>
              </a:ext>
            </a:extLst>
          </p:cNvPr>
          <p:cNvSpPr/>
          <p:nvPr/>
        </p:nvSpPr>
        <p:spPr>
          <a:xfrm rot="3632991">
            <a:off x="9919970" y="1542451"/>
            <a:ext cx="353324" cy="612492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model of earth where all heat flows vertically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53F8DE-5194-EFCC-1FB6-4721F6F90AB8}"/>
              </a:ext>
            </a:extLst>
          </p:cNvPr>
          <p:cNvCxnSpPr/>
          <p:nvPr/>
        </p:nvCxnSpPr>
        <p:spPr>
          <a:xfrm>
            <a:off x="2014151" y="3022093"/>
            <a:ext cx="89833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81CFB2-0E28-A554-A693-C6C8F8EA8213}"/>
              </a:ext>
            </a:extLst>
          </p:cNvPr>
          <p:cNvGrpSpPr/>
          <p:nvPr/>
        </p:nvGrpSpPr>
        <p:grpSpPr>
          <a:xfrm>
            <a:off x="2508422" y="3286897"/>
            <a:ext cx="988540" cy="2298352"/>
            <a:chOff x="2508422" y="3286897"/>
            <a:chExt cx="988540" cy="2298352"/>
          </a:xfrm>
        </p:grpSpPr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6098FD96-FC5F-0C15-66E4-31949D718626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6D046-C275-6A1C-687B-F1705907AD4E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3265A0-C31E-53C3-0E84-2F6EFE55D221}"/>
              </a:ext>
            </a:extLst>
          </p:cNvPr>
          <p:cNvGrpSpPr/>
          <p:nvPr/>
        </p:nvGrpSpPr>
        <p:grpSpPr>
          <a:xfrm>
            <a:off x="4407304" y="3298098"/>
            <a:ext cx="988540" cy="2298352"/>
            <a:chOff x="2508422" y="3286897"/>
            <a:chExt cx="988540" cy="2298352"/>
          </a:xfrm>
        </p:grpSpPr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E12D423A-6410-26D8-AD67-7F3AC5F66CE4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8297BC-22EA-73A5-1912-3088F6F70F98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5E427F-B435-9D5D-7B2E-11CB0A2E8A3C}"/>
              </a:ext>
            </a:extLst>
          </p:cNvPr>
          <p:cNvGrpSpPr/>
          <p:nvPr/>
        </p:nvGrpSpPr>
        <p:grpSpPr>
          <a:xfrm>
            <a:off x="7440887" y="3465908"/>
            <a:ext cx="988540" cy="2298352"/>
            <a:chOff x="2508422" y="3286897"/>
            <a:chExt cx="988540" cy="2298352"/>
          </a:xfrm>
        </p:grpSpPr>
        <p:sp>
          <p:nvSpPr>
            <p:cNvPr id="15" name="Arrow: Up 14">
              <a:extLst>
                <a:ext uri="{FF2B5EF4-FFF2-40B4-BE49-F238E27FC236}">
                  <a16:creationId xmlns:a16="http://schemas.microsoft.com/office/drawing/2014/main" id="{4887E0E1-E2E5-C9D4-86A9-FE3CC4C1097F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D4135-E8BB-F4F1-8817-CAC87B26A75E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3959C-85F1-6A88-59BF-EFEC53B0486E}"/>
              </a:ext>
            </a:extLst>
          </p:cNvPr>
          <p:cNvGrpSpPr/>
          <p:nvPr/>
        </p:nvGrpSpPr>
        <p:grpSpPr>
          <a:xfrm>
            <a:off x="8956648" y="3477109"/>
            <a:ext cx="988540" cy="2298352"/>
            <a:chOff x="2508422" y="3286897"/>
            <a:chExt cx="988540" cy="2298352"/>
          </a:xfrm>
        </p:grpSpPr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A501C1E0-6CD0-1290-9767-37E0F9AAFD92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4015C2-186A-7290-414C-02AF861BCE73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6449C2-B5CC-72EA-ABA9-9FC98C086C7D}"/>
                  </a:ext>
                </a:extLst>
              </p:cNvPr>
              <p:cNvSpPr txBox="1"/>
              <p:nvPr/>
            </p:nvSpPr>
            <p:spPr>
              <a:xfrm>
                <a:off x="644313" y="2745094"/>
                <a:ext cx="12194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6449C2-B5CC-72EA-ABA9-9FC98C086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13" y="2745094"/>
                <a:ext cx="121943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92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500283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2635044" y="4294094"/>
            <a:ext cx="440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content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153525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1" y="4072742"/>
            <a:ext cx="31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density in kg/m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089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460085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0" y="4072742"/>
            <a:ext cx="46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capacity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-K</a:t>
            </a:r>
          </a:p>
        </p:txBody>
      </p:sp>
    </p:spTree>
    <p:extLst>
      <p:ext uri="{BB962C8B-B14F-4D97-AF65-F5344CB8AC3E}">
        <p14:creationId xmlns:p14="http://schemas.microsoft.com/office/powerpoint/2010/main" val="312728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754160" y="290008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0" y="4072742"/>
            <a:ext cx="46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temperature in K</a:t>
            </a:r>
          </a:p>
        </p:txBody>
      </p:sp>
    </p:spTree>
    <p:extLst>
      <p:ext uri="{BB962C8B-B14F-4D97-AF65-F5344CB8AC3E}">
        <p14:creationId xmlns:p14="http://schemas.microsoft.com/office/powerpoint/2010/main" val="413967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15814</TotalTime>
  <Words>1789</Words>
  <Application>Microsoft Office PowerPoint</Application>
  <PresentationFormat>Widescreen</PresentationFormat>
  <Paragraphs>430</Paragraphs>
  <Slides>48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1</vt:lpstr>
      <vt:lpstr>Group 2</vt:lpstr>
      <vt:lpstr>Group 3</vt:lpstr>
      <vt:lpstr>Group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</dc:creator>
  <cp:lastModifiedBy>AU</cp:lastModifiedBy>
  <cp:revision>190</cp:revision>
  <dcterms:created xsi:type="dcterms:W3CDTF">2023-08-22T12:43:28Z</dcterms:created>
  <dcterms:modified xsi:type="dcterms:W3CDTF">2023-12-05T21:48:59Z</dcterms:modified>
</cp:coreProperties>
</file>