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59" r:id="rId3"/>
    <p:sldId id="389" r:id="rId4"/>
    <p:sldId id="395" r:id="rId5"/>
    <p:sldId id="391" r:id="rId6"/>
    <p:sldId id="390" r:id="rId7"/>
    <p:sldId id="392" r:id="rId8"/>
    <p:sldId id="393" r:id="rId9"/>
    <p:sldId id="394" r:id="rId10"/>
    <p:sldId id="397" r:id="rId11"/>
    <p:sldId id="398" r:id="rId12"/>
    <p:sldId id="399" r:id="rId13"/>
    <p:sldId id="400" r:id="rId14"/>
    <p:sldId id="403" r:id="rId15"/>
    <p:sldId id="404" r:id="rId16"/>
    <p:sldId id="401" r:id="rId17"/>
    <p:sldId id="402" r:id="rId18"/>
    <p:sldId id="405" r:id="rId19"/>
    <p:sldId id="412" r:id="rId20"/>
    <p:sldId id="406" r:id="rId21"/>
    <p:sldId id="407" r:id="rId22"/>
    <p:sldId id="408" r:id="rId23"/>
    <p:sldId id="409" r:id="rId24"/>
    <p:sldId id="410" r:id="rId25"/>
    <p:sldId id="411" r:id="rId26"/>
    <p:sldId id="413" r:id="rId27"/>
    <p:sldId id="414" r:id="rId28"/>
    <p:sldId id="415" r:id="rId29"/>
    <p:sldId id="416" r:id="rId30"/>
    <p:sldId id="417" r:id="rId31"/>
    <p:sldId id="418" r:id="rId32"/>
    <p:sldId id="421" r:id="rId33"/>
    <p:sldId id="419" r:id="rId34"/>
    <p:sldId id="420" r:id="rId35"/>
    <p:sldId id="385" r:id="rId36"/>
    <p:sldId id="386" r:id="rId37"/>
    <p:sldId id="387" r:id="rId38"/>
    <p:sldId id="3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389"/>
            <p14:sldId id="395"/>
            <p14:sldId id="391"/>
            <p14:sldId id="390"/>
            <p14:sldId id="392"/>
            <p14:sldId id="393"/>
            <p14:sldId id="394"/>
            <p14:sldId id="397"/>
            <p14:sldId id="398"/>
            <p14:sldId id="399"/>
            <p14:sldId id="400"/>
            <p14:sldId id="403"/>
            <p14:sldId id="404"/>
            <p14:sldId id="401"/>
            <p14:sldId id="402"/>
            <p14:sldId id="405"/>
            <p14:sldId id="412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21"/>
            <p14:sldId id="419"/>
            <p14:sldId id="420"/>
            <p14:sldId id="385"/>
            <p14:sldId id="386"/>
            <p14:sldId id="387"/>
            <p14:sldId id="388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0" autoAdjust="0"/>
    <p:restoredTop sz="87330" autoAdjust="0"/>
  </p:normalViewPr>
  <p:slideViewPr>
    <p:cSldViewPr snapToGrid="0">
      <p:cViewPr varScale="1">
        <p:scale>
          <a:sx n="58" d="100"/>
          <a:sy n="58" d="100"/>
        </p:scale>
        <p:origin x="984" y="3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/>
              <a:t> 10: Least squares estimation illustrated using global warming data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D2116-E24A-4A50-A470-98F0A8D68735}"/>
              </a:ext>
            </a:extLst>
          </p:cNvPr>
          <p:cNvSpPr/>
          <p:nvPr/>
        </p:nvSpPr>
        <p:spPr>
          <a:xfrm>
            <a:off x="4185920" y="1230657"/>
            <a:ext cx="6278879" cy="4669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9E938-0AB2-AD81-68DE-09B7C0CB1791}"/>
              </a:ext>
            </a:extLst>
          </p:cNvPr>
          <p:cNvSpPr txBox="1"/>
          <p:nvPr/>
        </p:nvSpPr>
        <p:spPr>
          <a:xfrm rot="19967240">
            <a:off x="7102608" y="1787798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89F6D-17CE-821E-6303-A3A56277060B}"/>
              </a:ext>
            </a:extLst>
          </p:cNvPr>
          <p:cNvSpPr txBox="1"/>
          <p:nvPr/>
        </p:nvSpPr>
        <p:spPr>
          <a:xfrm rot="19668401">
            <a:off x="6434945" y="2361274"/>
            <a:ext cx="98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ADE58-2481-57CE-8C10-B75854B1A20C}"/>
              </a:ext>
            </a:extLst>
          </p:cNvPr>
          <p:cNvSpPr txBox="1"/>
          <p:nvPr/>
        </p:nvSpPr>
        <p:spPr>
          <a:xfrm rot="19967240">
            <a:off x="8541622" y="1347891"/>
            <a:ext cx="73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A6CB-6558-1834-78B6-881A3A52C867}"/>
              </a:ext>
            </a:extLst>
          </p:cNvPr>
          <p:cNvSpPr txBox="1"/>
          <p:nvPr/>
        </p:nvSpPr>
        <p:spPr>
          <a:xfrm rot="20412125">
            <a:off x="8916378" y="1004792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F4CC75-94F4-6079-111F-47D04DD34129}"/>
              </a:ext>
            </a:extLst>
          </p:cNvPr>
          <p:cNvSpPr txBox="1"/>
          <p:nvPr/>
        </p:nvSpPr>
        <p:spPr>
          <a:xfrm>
            <a:off x="215933" y="101074"/>
            <a:ext cx="766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formula called the “model” makes this curve</a:t>
            </a:r>
          </a:p>
          <a:p>
            <a:endParaRPr lang="en-US" sz="28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E0A215-057D-E2D7-4F00-8263ABDAE6D4}"/>
              </a:ext>
            </a:extLst>
          </p:cNvPr>
          <p:cNvSpPr/>
          <p:nvPr/>
        </p:nvSpPr>
        <p:spPr>
          <a:xfrm>
            <a:off x="2008546" y="1716066"/>
            <a:ext cx="3064495" cy="1640909"/>
          </a:xfrm>
          <a:custGeom>
            <a:avLst/>
            <a:gdLst>
              <a:gd name="connsiteX0" fmla="*/ 0 w 3169085"/>
              <a:gd name="connsiteY0" fmla="*/ 0 h 2668043"/>
              <a:gd name="connsiteX1" fmla="*/ 1202499 w 3169085"/>
              <a:gd name="connsiteY1" fmla="*/ 488515 h 2668043"/>
              <a:gd name="connsiteX2" fmla="*/ 951978 w 3169085"/>
              <a:gd name="connsiteY2" fmla="*/ 1127342 h 2668043"/>
              <a:gd name="connsiteX3" fmla="*/ 3169085 w 3169085"/>
              <a:gd name="connsiteY3" fmla="*/ 2668043 h 26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85" h="2668043">
                <a:moveTo>
                  <a:pt x="0" y="0"/>
                </a:moveTo>
                <a:cubicBezTo>
                  <a:pt x="521918" y="150312"/>
                  <a:pt x="1043836" y="300625"/>
                  <a:pt x="1202499" y="488515"/>
                </a:cubicBezTo>
                <a:cubicBezTo>
                  <a:pt x="1361162" y="676405"/>
                  <a:pt x="624214" y="764087"/>
                  <a:pt x="951978" y="1127342"/>
                </a:cubicBezTo>
                <a:cubicBezTo>
                  <a:pt x="1279742" y="1490597"/>
                  <a:pt x="2224413" y="2079320"/>
                  <a:pt x="3169085" y="266804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/>
              <p:nvPr/>
            </p:nvSpPr>
            <p:spPr>
              <a:xfrm>
                <a:off x="213857" y="1148080"/>
                <a:ext cx="2898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7" y="1148080"/>
                <a:ext cx="28984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2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D2116-E24A-4A50-A470-98F0A8D68735}"/>
              </a:ext>
            </a:extLst>
          </p:cNvPr>
          <p:cNvSpPr/>
          <p:nvPr/>
        </p:nvSpPr>
        <p:spPr>
          <a:xfrm>
            <a:off x="4185920" y="1230657"/>
            <a:ext cx="6278879" cy="4669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9E938-0AB2-AD81-68DE-09B7C0CB1791}"/>
              </a:ext>
            </a:extLst>
          </p:cNvPr>
          <p:cNvSpPr txBox="1"/>
          <p:nvPr/>
        </p:nvSpPr>
        <p:spPr>
          <a:xfrm rot="19967240">
            <a:off x="7102608" y="1787798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89F6D-17CE-821E-6303-A3A56277060B}"/>
              </a:ext>
            </a:extLst>
          </p:cNvPr>
          <p:cNvSpPr txBox="1"/>
          <p:nvPr/>
        </p:nvSpPr>
        <p:spPr>
          <a:xfrm rot="19668401">
            <a:off x="6434945" y="2361274"/>
            <a:ext cx="98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ADE58-2481-57CE-8C10-B75854B1A20C}"/>
              </a:ext>
            </a:extLst>
          </p:cNvPr>
          <p:cNvSpPr txBox="1"/>
          <p:nvPr/>
        </p:nvSpPr>
        <p:spPr>
          <a:xfrm rot="19967240">
            <a:off x="8541622" y="1347891"/>
            <a:ext cx="73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A6CB-6558-1834-78B6-881A3A52C867}"/>
              </a:ext>
            </a:extLst>
          </p:cNvPr>
          <p:cNvSpPr txBox="1"/>
          <p:nvPr/>
        </p:nvSpPr>
        <p:spPr>
          <a:xfrm rot="20412125">
            <a:off x="8916378" y="1004792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/>
              <p:nvPr/>
            </p:nvSpPr>
            <p:spPr>
              <a:xfrm>
                <a:off x="215933" y="101074"/>
                <a:ext cx="93414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formula 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unknown constants,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3" y="101074"/>
                <a:ext cx="9341426" cy="954107"/>
              </a:xfrm>
              <a:prstGeom prst="rect">
                <a:avLst/>
              </a:prstGeom>
              <a:blipFill>
                <a:blip r:embed="rId6"/>
                <a:stretch>
                  <a:fillRect l="-1305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E0A215-057D-E2D7-4F00-8263ABDAE6D4}"/>
              </a:ext>
            </a:extLst>
          </p:cNvPr>
          <p:cNvSpPr/>
          <p:nvPr/>
        </p:nvSpPr>
        <p:spPr>
          <a:xfrm>
            <a:off x="2008546" y="1716066"/>
            <a:ext cx="3064495" cy="1640909"/>
          </a:xfrm>
          <a:custGeom>
            <a:avLst/>
            <a:gdLst>
              <a:gd name="connsiteX0" fmla="*/ 0 w 3169085"/>
              <a:gd name="connsiteY0" fmla="*/ 0 h 2668043"/>
              <a:gd name="connsiteX1" fmla="*/ 1202499 w 3169085"/>
              <a:gd name="connsiteY1" fmla="*/ 488515 h 2668043"/>
              <a:gd name="connsiteX2" fmla="*/ 951978 w 3169085"/>
              <a:gd name="connsiteY2" fmla="*/ 1127342 h 2668043"/>
              <a:gd name="connsiteX3" fmla="*/ 3169085 w 3169085"/>
              <a:gd name="connsiteY3" fmla="*/ 2668043 h 26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85" h="2668043">
                <a:moveTo>
                  <a:pt x="0" y="0"/>
                </a:moveTo>
                <a:cubicBezTo>
                  <a:pt x="521918" y="150312"/>
                  <a:pt x="1043836" y="300625"/>
                  <a:pt x="1202499" y="488515"/>
                </a:cubicBezTo>
                <a:cubicBezTo>
                  <a:pt x="1361162" y="676405"/>
                  <a:pt x="624214" y="764087"/>
                  <a:pt x="951978" y="1127342"/>
                </a:cubicBezTo>
                <a:cubicBezTo>
                  <a:pt x="1279742" y="1490597"/>
                  <a:pt x="2224413" y="2079320"/>
                  <a:pt x="3169085" y="266804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/>
              <p:nvPr/>
            </p:nvSpPr>
            <p:spPr>
              <a:xfrm>
                <a:off x="-38970" y="1148080"/>
                <a:ext cx="420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70" y="1148080"/>
                <a:ext cx="42078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62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D2116-E24A-4A50-A470-98F0A8D68735}"/>
              </a:ext>
            </a:extLst>
          </p:cNvPr>
          <p:cNvSpPr/>
          <p:nvPr/>
        </p:nvSpPr>
        <p:spPr>
          <a:xfrm>
            <a:off x="4185920" y="1230657"/>
            <a:ext cx="6278879" cy="4669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9E938-0AB2-AD81-68DE-09B7C0CB1791}"/>
              </a:ext>
            </a:extLst>
          </p:cNvPr>
          <p:cNvSpPr txBox="1"/>
          <p:nvPr/>
        </p:nvSpPr>
        <p:spPr>
          <a:xfrm rot="19967240">
            <a:off x="7102608" y="1787798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89F6D-17CE-821E-6303-A3A56277060B}"/>
              </a:ext>
            </a:extLst>
          </p:cNvPr>
          <p:cNvSpPr txBox="1"/>
          <p:nvPr/>
        </p:nvSpPr>
        <p:spPr>
          <a:xfrm rot="19668401">
            <a:off x="6434945" y="2361274"/>
            <a:ext cx="98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ADE58-2481-57CE-8C10-B75854B1A20C}"/>
              </a:ext>
            </a:extLst>
          </p:cNvPr>
          <p:cNvSpPr txBox="1"/>
          <p:nvPr/>
        </p:nvSpPr>
        <p:spPr>
          <a:xfrm rot="19967240">
            <a:off x="8541622" y="1347891"/>
            <a:ext cx="73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A6CB-6558-1834-78B6-881A3A52C867}"/>
              </a:ext>
            </a:extLst>
          </p:cNvPr>
          <p:cNvSpPr txBox="1"/>
          <p:nvPr/>
        </p:nvSpPr>
        <p:spPr>
          <a:xfrm rot="20412125">
            <a:off x="8916378" y="1004792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/>
              <p:nvPr/>
            </p:nvSpPr>
            <p:spPr>
              <a:xfrm>
                <a:off x="215933" y="101074"/>
                <a:ext cx="9341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all these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unknown constants “model parameters”, 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3" y="101074"/>
                <a:ext cx="9341426" cy="523220"/>
              </a:xfrm>
              <a:prstGeom prst="rect">
                <a:avLst/>
              </a:prstGeom>
              <a:blipFill>
                <a:blip r:embed="rId6"/>
                <a:stretch>
                  <a:fillRect l="-130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E0A215-057D-E2D7-4F00-8263ABDAE6D4}"/>
              </a:ext>
            </a:extLst>
          </p:cNvPr>
          <p:cNvSpPr/>
          <p:nvPr/>
        </p:nvSpPr>
        <p:spPr>
          <a:xfrm>
            <a:off x="2008546" y="1716066"/>
            <a:ext cx="3064495" cy="1640909"/>
          </a:xfrm>
          <a:custGeom>
            <a:avLst/>
            <a:gdLst>
              <a:gd name="connsiteX0" fmla="*/ 0 w 3169085"/>
              <a:gd name="connsiteY0" fmla="*/ 0 h 2668043"/>
              <a:gd name="connsiteX1" fmla="*/ 1202499 w 3169085"/>
              <a:gd name="connsiteY1" fmla="*/ 488515 h 2668043"/>
              <a:gd name="connsiteX2" fmla="*/ 951978 w 3169085"/>
              <a:gd name="connsiteY2" fmla="*/ 1127342 h 2668043"/>
              <a:gd name="connsiteX3" fmla="*/ 3169085 w 3169085"/>
              <a:gd name="connsiteY3" fmla="*/ 2668043 h 26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85" h="2668043">
                <a:moveTo>
                  <a:pt x="0" y="0"/>
                </a:moveTo>
                <a:cubicBezTo>
                  <a:pt x="521918" y="150312"/>
                  <a:pt x="1043836" y="300625"/>
                  <a:pt x="1202499" y="488515"/>
                </a:cubicBezTo>
                <a:cubicBezTo>
                  <a:pt x="1361162" y="676405"/>
                  <a:pt x="624214" y="764087"/>
                  <a:pt x="951978" y="1127342"/>
                </a:cubicBezTo>
                <a:cubicBezTo>
                  <a:pt x="1279742" y="1490597"/>
                  <a:pt x="2224413" y="2079320"/>
                  <a:pt x="3169085" y="266804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/>
              <p:nvPr/>
            </p:nvSpPr>
            <p:spPr>
              <a:xfrm>
                <a:off x="-38970" y="1148080"/>
                <a:ext cx="420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70" y="1148080"/>
                <a:ext cx="42078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6C9FA5F-1C68-51BA-583E-A4B61E0540A6}"/>
              </a:ext>
            </a:extLst>
          </p:cNvPr>
          <p:cNvSpPr/>
          <p:nvPr/>
        </p:nvSpPr>
        <p:spPr>
          <a:xfrm>
            <a:off x="7427252" y="958241"/>
            <a:ext cx="3821121" cy="20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E6D59-7D66-5AC7-C010-CA63808019B1}"/>
                  </a:ext>
                </a:extLst>
              </p:cNvPr>
              <p:cNvSpPr txBox="1"/>
              <p:nvPr/>
            </p:nvSpPr>
            <p:spPr>
              <a:xfrm>
                <a:off x="7791538" y="152925"/>
                <a:ext cx="3015441" cy="2315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3E6D59-7D66-5AC7-C010-CA6380801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538" y="152925"/>
                <a:ext cx="3015441" cy="23159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7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8D2116-E24A-4A50-A470-98F0A8D68735}"/>
              </a:ext>
            </a:extLst>
          </p:cNvPr>
          <p:cNvSpPr/>
          <p:nvPr/>
        </p:nvSpPr>
        <p:spPr>
          <a:xfrm>
            <a:off x="4185920" y="1230657"/>
            <a:ext cx="6278879" cy="46691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69E938-0AB2-AD81-68DE-09B7C0CB1791}"/>
              </a:ext>
            </a:extLst>
          </p:cNvPr>
          <p:cNvSpPr txBox="1"/>
          <p:nvPr/>
        </p:nvSpPr>
        <p:spPr>
          <a:xfrm rot="20098455">
            <a:off x="6751880" y="2013266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89F6D-17CE-821E-6303-A3A56277060B}"/>
              </a:ext>
            </a:extLst>
          </p:cNvPr>
          <p:cNvSpPr txBox="1"/>
          <p:nvPr/>
        </p:nvSpPr>
        <p:spPr>
          <a:xfrm rot="20044999">
            <a:off x="6084217" y="2536638"/>
            <a:ext cx="98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ADE58-2481-57CE-8C10-B75854B1A20C}"/>
              </a:ext>
            </a:extLst>
          </p:cNvPr>
          <p:cNvSpPr txBox="1"/>
          <p:nvPr/>
        </p:nvSpPr>
        <p:spPr>
          <a:xfrm rot="19787982">
            <a:off x="8240998" y="1573359"/>
            <a:ext cx="73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A6CB-6558-1834-78B6-881A3A52C867}"/>
              </a:ext>
            </a:extLst>
          </p:cNvPr>
          <p:cNvSpPr txBox="1"/>
          <p:nvPr/>
        </p:nvSpPr>
        <p:spPr>
          <a:xfrm rot="19933621">
            <a:off x="8565650" y="1142578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/>
              <p:nvPr/>
            </p:nvSpPr>
            <p:spPr>
              <a:xfrm>
                <a:off x="215933" y="101074"/>
                <a:ext cx="9341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exampl</a:t>
                </a:r>
                <a:r>
                  <a:rPr lang="en-US" sz="2800" b="0" dirty="0"/>
                  <a:t>e: straight line,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F4CC75-94F4-6079-111F-47D04DD34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33" y="101074"/>
                <a:ext cx="9341426" cy="523220"/>
              </a:xfrm>
              <a:prstGeom prst="rect">
                <a:avLst/>
              </a:prstGeom>
              <a:blipFill>
                <a:blip r:embed="rId6"/>
                <a:stretch>
                  <a:fillRect l="-130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0E0A215-057D-E2D7-4F00-8263ABDAE6D4}"/>
              </a:ext>
            </a:extLst>
          </p:cNvPr>
          <p:cNvSpPr/>
          <p:nvPr/>
        </p:nvSpPr>
        <p:spPr>
          <a:xfrm>
            <a:off x="2705284" y="2456773"/>
            <a:ext cx="2850395" cy="900202"/>
          </a:xfrm>
          <a:custGeom>
            <a:avLst/>
            <a:gdLst>
              <a:gd name="connsiteX0" fmla="*/ 0 w 3169085"/>
              <a:gd name="connsiteY0" fmla="*/ 0 h 2668043"/>
              <a:gd name="connsiteX1" fmla="*/ 1202499 w 3169085"/>
              <a:gd name="connsiteY1" fmla="*/ 488515 h 2668043"/>
              <a:gd name="connsiteX2" fmla="*/ 951978 w 3169085"/>
              <a:gd name="connsiteY2" fmla="*/ 1127342 h 2668043"/>
              <a:gd name="connsiteX3" fmla="*/ 3169085 w 3169085"/>
              <a:gd name="connsiteY3" fmla="*/ 2668043 h 26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85" h="2668043">
                <a:moveTo>
                  <a:pt x="0" y="0"/>
                </a:moveTo>
                <a:cubicBezTo>
                  <a:pt x="521918" y="150312"/>
                  <a:pt x="1043836" y="300625"/>
                  <a:pt x="1202499" y="488515"/>
                </a:cubicBezTo>
                <a:cubicBezTo>
                  <a:pt x="1361162" y="676405"/>
                  <a:pt x="624214" y="764087"/>
                  <a:pt x="951978" y="1127342"/>
                </a:cubicBezTo>
                <a:cubicBezTo>
                  <a:pt x="1279742" y="1490597"/>
                  <a:pt x="2224413" y="2079320"/>
                  <a:pt x="3169085" y="266804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/>
              <p:nvPr/>
            </p:nvSpPr>
            <p:spPr>
              <a:xfrm>
                <a:off x="-194631" y="1125339"/>
                <a:ext cx="420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E7D481-D4D1-B51A-6966-F357EEBD4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631" y="1125339"/>
                <a:ext cx="420783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D247BC-8768-BF8D-6628-9F9457D26B12}"/>
              </a:ext>
            </a:extLst>
          </p:cNvPr>
          <p:cNvCxnSpPr>
            <a:cxnSpLocks/>
          </p:cNvCxnSpPr>
          <p:nvPr/>
        </p:nvCxnSpPr>
        <p:spPr>
          <a:xfrm flipV="1">
            <a:off x="4167193" y="1192737"/>
            <a:ext cx="6278879" cy="304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8C099-C69E-22C9-1AC2-C4D530367094}"/>
                  </a:ext>
                </a:extLst>
              </p:cNvPr>
              <p:cNvSpPr txBox="1"/>
              <p:nvPr/>
            </p:nvSpPr>
            <p:spPr>
              <a:xfrm>
                <a:off x="532022" y="1739363"/>
                <a:ext cx="4207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78C099-C69E-22C9-1AC2-C4D530367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22" y="1739363"/>
                <a:ext cx="42078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DF27-1B30-8CE1-A7AF-0AE3C790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153CB9-EB51-F3C0-75CF-CABB5B4CC963}"/>
                  </a:ext>
                </a:extLst>
              </p:cNvPr>
              <p:cNvSpPr txBox="1"/>
              <p:nvPr/>
            </p:nvSpPr>
            <p:spPr>
              <a:xfrm>
                <a:off x="4151900" y="1927004"/>
                <a:ext cx="4207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𝐆𝐦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153CB9-EB51-F3C0-75CF-CABB5B4CC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00" y="1927004"/>
                <a:ext cx="420783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1DDB50CF-7912-1EE2-6989-6231EA47340E}"/>
              </a:ext>
            </a:extLst>
          </p:cNvPr>
          <p:cNvSpPr txBox="1">
            <a:spLocks/>
          </p:cNvSpPr>
          <p:nvPr/>
        </p:nvSpPr>
        <p:spPr>
          <a:xfrm>
            <a:off x="1125255" y="3560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matrix that may involve the time of observation, but </a:t>
            </a:r>
            <a:r>
              <a:rPr lang="en-US" b="1" dirty="0"/>
              <a:t>NOT</a:t>
            </a:r>
            <a:r>
              <a:rPr lang="en-US" dirty="0"/>
              <a:t> any model parameters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95DACA-33A1-4C02-1A09-FE57D84FA0CB}"/>
              </a:ext>
            </a:extLst>
          </p:cNvPr>
          <p:cNvSpPr/>
          <p:nvPr/>
        </p:nvSpPr>
        <p:spPr>
          <a:xfrm rot="17315463">
            <a:off x="5651241" y="2743667"/>
            <a:ext cx="1209147" cy="707886"/>
          </a:xfrm>
          <a:custGeom>
            <a:avLst/>
            <a:gdLst>
              <a:gd name="connsiteX0" fmla="*/ 0 w 3169085"/>
              <a:gd name="connsiteY0" fmla="*/ 0 h 2668043"/>
              <a:gd name="connsiteX1" fmla="*/ 1202499 w 3169085"/>
              <a:gd name="connsiteY1" fmla="*/ 488515 h 2668043"/>
              <a:gd name="connsiteX2" fmla="*/ 951978 w 3169085"/>
              <a:gd name="connsiteY2" fmla="*/ 1127342 h 2668043"/>
              <a:gd name="connsiteX3" fmla="*/ 3169085 w 3169085"/>
              <a:gd name="connsiteY3" fmla="*/ 2668043 h 26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085" h="2668043">
                <a:moveTo>
                  <a:pt x="0" y="0"/>
                </a:moveTo>
                <a:cubicBezTo>
                  <a:pt x="521918" y="150312"/>
                  <a:pt x="1043836" y="300625"/>
                  <a:pt x="1202499" y="488515"/>
                </a:cubicBezTo>
                <a:cubicBezTo>
                  <a:pt x="1361162" y="676405"/>
                  <a:pt x="624214" y="764087"/>
                  <a:pt x="951978" y="1127342"/>
                </a:cubicBezTo>
                <a:cubicBezTo>
                  <a:pt x="1279742" y="1490597"/>
                  <a:pt x="2224413" y="2079320"/>
                  <a:pt x="3169085" y="2668043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DF27-1B30-8CE1-A7AF-0AE3C790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cubic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148459-1648-2CAA-807A-30AA7DF1F937}"/>
                  </a:ext>
                </a:extLst>
              </p:cNvPr>
              <p:cNvSpPr txBox="1"/>
              <p:nvPr/>
            </p:nvSpPr>
            <p:spPr>
              <a:xfrm>
                <a:off x="2915174" y="1840678"/>
                <a:ext cx="6935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148459-1648-2CAA-807A-30AA7DF1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74" y="1840678"/>
                <a:ext cx="693576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52942-8FE4-E632-ECC9-74AC92364E2E}"/>
                  </a:ext>
                </a:extLst>
              </p:cNvPr>
              <p:cNvSpPr txBox="1"/>
              <p:nvPr/>
            </p:nvSpPr>
            <p:spPr>
              <a:xfrm>
                <a:off x="4323463" y="2621280"/>
                <a:ext cx="3545073" cy="1962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𝑝𝑟𝑒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𝑝𝑟𝑒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𝑝𝑟𝑒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𝑝𝑟𝑒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A52942-8FE4-E632-ECC9-74AC92364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3" y="2621280"/>
                <a:ext cx="3545073" cy="1962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41112-B350-ECA5-13A5-9A3621A48F96}"/>
                  </a:ext>
                </a:extLst>
              </p:cNvPr>
              <p:cNvSpPr txBox="1"/>
              <p:nvPr/>
            </p:nvSpPr>
            <p:spPr>
              <a:xfrm>
                <a:off x="4106180" y="4871474"/>
                <a:ext cx="4207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𝐆𝐦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41112-B350-ECA5-13A5-9A3621A4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80" y="4871474"/>
                <a:ext cx="420783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82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5530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3CB1-8873-03FA-2E9C-02E6F08E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921"/>
            <a:ext cx="10515600" cy="2646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use the observed data to determine a best-estimate of the model parameters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and some notion of how well they are determined</a:t>
            </a:r>
          </a:p>
        </p:txBody>
      </p:sp>
    </p:spTree>
    <p:extLst>
      <p:ext uri="{BB962C8B-B14F-4D97-AF65-F5344CB8AC3E}">
        <p14:creationId xmlns:p14="http://schemas.microsoft.com/office/powerpoint/2010/main" val="240243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3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solution in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89921"/>
                <a:ext cx="10515600" cy="264616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the best-estimate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r>
                  <a:rPr lang="en-US" sz="3600" dirty="0"/>
                  <a:t> of the model parameters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is the one that minimizes the total error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3600" dirty="0"/>
              </a:p>
              <a:p>
                <a:pPr marL="0" indent="0" algn="ctr">
                  <a:buNone/>
                </a:pP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observational error leads to uncertainty of the model parameters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89921"/>
                <a:ext cx="10515600" cy="2646167"/>
              </a:xfrm>
              <a:blipFill>
                <a:blip r:embed="rId2"/>
                <a:stretch>
                  <a:fillRect t="-5300" b="-20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62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F5FE91E-7DDE-049C-EC40-176CF8B583FF}"/>
              </a:ext>
            </a:extLst>
          </p:cNvPr>
          <p:cNvSpPr/>
          <p:nvPr/>
        </p:nvSpPr>
        <p:spPr>
          <a:xfrm>
            <a:off x="6646983" y="457200"/>
            <a:ext cx="1010335" cy="520967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B9DCBE-7D9E-9BF9-9902-5DD27EE6E909}"/>
              </a:ext>
            </a:extLst>
          </p:cNvPr>
          <p:cNvSpPr txBox="1">
            <a:spLocks/>
          </p:cNvSpPr>
          <p:nvPr/>
        </p:nvSpPr>
        <p:spPr>
          <a:xfrm>
            <a:off x="7122695" y="1594346"/>
            <a:ext cx="4932948" cy="2773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always the same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so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only hard part is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setting up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44898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5690697" y="429385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6191964" y="897399"/>
            <a:ext cx="5346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estimated model parameters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GTG =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G.T, G);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G.T, dobs);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la.solve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GTG,GTd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153312" y="1148097"/>
            <a:ext cx="10795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today: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curve fitting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a simple form of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4721679" y="1223133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5911500" y="1223133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predicted data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dpre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G,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6178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4721679" y="1981124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5911500" y="1981124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prediction error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= dobs -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dpre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7305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4721679" y="2763176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5911500" y="2763176"/>
            <a:ext cx="4424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total error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e.T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e);</a:t>
            </a:r>
          </a:p>
        </p:txBody>
      </p:sp>
    </p:spTree>
    <p:extLst>
      <p:ext uri="{BB962C8B-B14F-4D97-AF65-F5344CB8AC3E}">
        <p14:creationId xmlns:p14="http://schemas.microsoft.com/office/powerpoint/2010/main" val="289123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4710205" y="3605387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6479262" y="3605387"/>
            <a:ext cx="398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Estimated variance of the data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sigmad2 = E/(N-M);</a:t>
            </a:r>
          </a:p>
        </p:txBody>
      </p:sp>
    </p:spTree>
    <p:extLst>
      <p:ext uri="{BB962C8B-B14F-4D97-AF65-F5344CB8AC3E}">
        <p14:creationId xmlns:p14="http://schemas.microsoft.com/office/powerpoint/2010/main" val="411824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4187991" y="4255616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5911500" y="3335461"/>
            <a:ext cx="47010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covariance of the model parameters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(an </a:t>
            </a:r>
            <a:r>
              <a:rPr lang="en-US" sz="2400" dirty="0" err="1">
                <a:solidFill>
                  <a:srgbClr val="FF0000"/>
                </a:solidFill>
              </a:rPr>
              <a:t>MxM</a:t>
            </a:r>
            <a:r>
              <a:rPr lang="en-US" sz="2400" dirty="0">
                <a:solidFill>
                  <a:srgbClr val="FF0000"/>
                </a:solidFill>
              </a:rPr>
              <a:t> matrix)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sigmad2*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la.inv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(GTG);</a:t>
            </a:r>
          </a:p>
        </p:txBody>
      </p:sp>
    </p:spTree>
    <p:extLst>
      <p:ext uri="{BB962C8B-B14F-4D97-AF65-F5344CB8AC3E}">
        <p14:creationId xmlns:p14="http://schemas.microsoft.com/office/powerpoint/2010/main" val="164051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5756-CEA9-AF53-C5D1-7BDC933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23835" y="2923832"/>
            <a:ext cx="6858003" cy="1010333"/>
          </a:xfrm>
        </p:spPr>
        <p:txBody>
          <a:bodyPr/>
          <a:lstStyle/>
          <a:p>
            <a:pPr algn="ctr"/>
            <a:r>
              <a:rPr lang="en-US" dirty="0"/>
              <a:t>mathematic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3200" b="1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p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𝑒𝑠𝑡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𝑝𝑟𝑒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50000"/>
                  </a:lnSpc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(95%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fidence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E3CB1-8873-03FA-2E9C-02E6F08E5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165" y="234890"/>
                <a:ext cx="10515600" cy="595971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extLst>
              <a:ext uri="{FF2B5EF4-FFF2-40B4-BE49-F238E27FC236}">
                <a16:creationId xmlns:a16="http://schemas.microsoft.com/office/drawing/2014/main" id="{1CFFEF2D-7B05-0A46-DDB3-8D5E2960813B}"/>
              </a:ext>
            </a:extLst>
          </p:cNvPr>
          <p:cNvSpPr/>
          <p:nvPr/>
        </p:nvSpPr>
        <p:spPr>
          <a:xfrm>
            <a:off x="6594307" y="4688228"/>
            <a:ext cx="1002535" cy="4680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94D06-064D-B4C0-B47C-50861D55BB22}"/>
              </a:ext>
            </a:extLst>
          </p:cNvPr>
          <p:cNvSpPr txBox="1"/>
          <p:nvPr/>
        </p:nvSpPr>
        <p:spPr>
          <a:xfrm>
            <a:off x="6594307" y="5144131"/>
            <a:ext cx="3500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95% confidence interval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model parameters</a:t>
            </a:r>
          </a:p>
          <a:p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D598-91B8-909D-47BE-9AA427489FF8}"/>
              </a:ext>
            </a:extLst>
          </p:cNvPr>
          <p:cNvSpPr txBox="1"/>
          <p:nvPr/>
        </p:nvSpPr>
        <p:spPr>
          <a:xfrm>
            <a:off x="4075630" y="6161445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2.0*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np.diag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(C)));</a:t>
            </a:r>
          </a:p>
        </p:txBody>
      </p:sp>
    </p:spTree>
    <p:extLst>
      <p:ext uri="{BB962C8B-B14F-4D97-AF65-F5344CB8AC3E}">
        <p14:creationId xmlns:p14="http://schemas.microsoft.com/office/powerpoint/2010/main" val="671211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3E2B73-CD15-7AD2-47D5-694D580DCD50}"/>
              </a:ext>
            </a:extLst>
          </p:cNvPr>
          <p:cNvSpPr txBox="1"/>
          <p:nvPr/>
        </p:nvSpPr>
        <p:spPr>
          <a:xfrm>
            <a:off x="386514" y="849777"/>
            <a:ext cx="114189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get data from file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np.genfromtxt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('test_data.txt', delimiter='\t’);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np.shape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DC59A-29CB-6287-4866-C703145D9E2C}"/>
              </a:ext>
            </a:extLst>
          </p:cNvPr>
          <p:cNvSpPr txBox="1"/>
          <p:nvPr/>
        </p:nvSpPr>
        <p:spPr>
          <a:xfrm>
            <a:off x="386514" y="101723"/>
            <a:ext cx="991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1: Get the data from a file as a matrix</a:t>
            </a:r>
          </a:p>
        </p:txBody>
      </p:sp>
    </p:spTree>
    <p:extLst>
      <p:ext uri="{BB962C8B-B14F-4D97-AF65-F5344CB8AC3E}">
        <p14:creationId xmlns:p14="http://schemas.microsoft.com/office/powerpoint/2010/main" val="10786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709863" y="735068"/>
            <a:ext cx="86837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break out columns of table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np.copy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D[0:N,0:1] 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dobs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np.copy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D[0:N,1:2] 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x-axis info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(t);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(t);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F32DF-62BD-4E49-A255-B09485894529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2: identify time and observed-data columns</a:t>
            </a:r>
          </a:p>
        </p:txBody>
      </p:sp>
    </p:spTree>
    <p:extLst>
      <p:ext uri="{BB962C8B-B14F-4D97-AF65-F5344CB8AC3E}">
        <p14:creationId xmlns:p14="http://schemas.microsoft.com/office/powerpoint/2010/main" val="151662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693821" y="1083983"/>
            <a:ext cx="108043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set up cubic polynomial model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 = 4; # number of terms in the polynomial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G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((N,M));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G[0:N,0:1]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np.ones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((N,1));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G[0:N,1:2] = t;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G[0:N,2:3]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(t,2);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G[0:N,3:4]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np.power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(t,3);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086963-A9FC-D4A7-3BEA-4A83CA3681DA}"/>
                  </a:ext>
                </a:extLst>
              </p:cNvPr>
              <p:cNvSpPr txBox="1"/>
              <p:nvPr/>
            </p:nvSpPr>
            <p:spPr>
              <a:xfrm>
                <a:off x="7965161" y="3157275"/>
                <a:ext cx="3533018" cy="2616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086963-A9FC-D4A7-3BEA-4A83CA36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161" y="3157275"/>
                <a:ext cx="3533018" cy="2616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FC58DFC-A797-8A5C-6F34-30B382406B2B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3: set up the matrix </a:t>
            </a:r>
            <a:r>
              <a:rPr lang="en-US" sz="3600" b="1" dirty="0"/>
              <a:t>G</a:t>
            </a:r>
            <a:r>
              <a:rPr lang="en-US" sz="3600" dirty="0"/>
              <a:t> (the hard part)</a:t>
            </a:r>
          </a:p>
        </p:txBody>
      </p:sp>
    </p:spTree>
    <p:extLst>
      <p:ext uri="{BB962C8B-B14F-4D97-AF65-F5344CB8AC3E}">
        <p14:creationId xmlns:p14="http://schemas.microsoft.com/office/powerpoint/2010/main" val="1684902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693821" y="1083983"/>
            <a:ext cx="108043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basic least squares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GTG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(G.T,G);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G.T,dobs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la.solve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GTG,GTd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F75C6-A9D9-E2A1-7289-22CF86DE6F44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4: compute the least-squares solution</a:t>
            </a:r>
          </a:p>
        </p:txBody>
      </p:sp>
    </p:spTree>
    <p:extLst>
      <p:ext uri="{BB962C8B-B14F-4D97-AF65-F5344CB8AC3E}">
        <p14:creationId xmlns:p14="http://schemas.microsoft.com/office/powerpoint/2010/main" val="296921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/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blipFill>
                <a:blip r:embed="rId5"/>
                <a:stretch>
                  <a:fillRect l="-2941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6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B79D9-D9D1-F38E-E43B-570D474791ED}"/>
              </a:ext>
            </a:extLst>
          </p:cNvPr>
          <p:cNvCxnSpPr>
            <a:cxnSpLocks/>
          </p:cNvCxnSpPr>
          <p:nvPr/>
        </p:nvCxnSpPr>
        <p:spPr>
          <a:xfrm flipH="1">
            <a:off x="3750337" y="2384094"/>
            <a:ext cx="6104863" cy="9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2441EC-D0BE-C6F6-4500-9D41C58110AB}"/>
              </a:ext>
            </a:extLst>
          </p:cNvPr>
          <p:cNvCxnSpPr>
            <a:cxnSpLocks/>
          </p:cNvCxnSpPr>
          <p:nvPr/>
        </p:nvCxnSpPr>
        <p:spPr>
          <a:xfrm>
            <a:off x="9886977" y="2438400"/>
            <a:ext cx="0" cy="425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42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92242" y="795225"/>
            <a:ext cx="125288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 error and confidence limits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G,mest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# prediction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 = dobs-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# prediction error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sigmad2pos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np.matmul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e.T,e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)/(N-M); # data variance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Cd = sigmad2pos*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la.inv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(GTG);         # covariance matrix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gda_cvec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np.diag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(Cd))); # confidence limits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70EC5-B94A-281E-0475-D65586FA0259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5: compute ancillary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24754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92242" y="795225"/>
            <a:ext cx="125288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print("estimated standard deviation of the data %.4f“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% (sqrt(sigmad2pos)) 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print(" ");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print("estimated solution");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range(M):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print("model parameter %d: %.4f +/- %.4f (95)“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 %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i,mest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[i,0],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[i,0]) 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AE6B4-C6DA-3331-3A31-544F34B7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7" t="26316" r="32663" b="57719"/>
          <a:stretch/>
        </p:blipFill>
        <p:spPr>
          <a:xfrm>
            <a:off x="5438274" y="4439652"/>
            <a:ext cx="6579680" cy="2225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37E92-FDB9-07F9-3D97-DD55725E21D4}"/>
              </a:ext>
            </a:extLst>
          </p:cNvPr>
          <p:cNvSpPr txBox="1"/>
          <p:nvPr/>
        </p:nvSpPr>
        <p:spPr>
          <a:xfrm>
            <a:off x="386513" y="101723"/>
            <a:ext cx="1140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6: print out the solution and its confidence limits</a:t>
            </a:r>
          </a:p>
        </p:txBody>
      </p:sp>
    </p:spTree>
    <p:extLst>
      <p:ext uri="{BB962C8B-B14F-4D97-AF65-F5344CB8AC3E}">
        <p14:creationId xmlns:p14="http://schemas.microsoft.com/office/powerpoint/2010/main" val="2919995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9AE6B4-C6DA-3331-3A31-544F34B7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7" t="26316" r="32663" b="57719"/>
          <a:stretch/>
        </p:blipFill>
        <p:spPr>
          <a:xfrm>
            <a:off x="485273" y="1217480"/>
            <a:ext cx="10109165" cy="34198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4576C1-FBCE-F371-0E9E-6F1DAD7A1F02}"/>
              </a:ext>
            </a:extLst>
          </p:cNvPr>
          <p:cNvSpPr/>
          <p:nvPr/>
        </p:nvSpPr>
        <p:spPr>
          <a:xfrm>
            <a:off x="4474029" y="2612571"/>
            <a:ext cx="4452257" cy="5987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6347ED-4B4E-9D19-4C4A-5555203261CA}"/>
              </a:ext>
            </a:extLst>
          </p:cNvPr>
          <p:cNvSpPr/>
          <p:nvPr/>
        </p:nvSpPr>
        <p:spPr>
          <a:xfrm>
            <a:off x="4474029" y="3494314"/>
            <a:ext cx="4452257" cy="598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4A4AE-6887-01DB-B0BF-33A56FEFD631}"/>
              </a:ext>
            </a:extLst>
          </p:cNvPr>
          <p:cNvSpPr txBox="1"/>
          <p:nvPr/>
        </p:nvSpPr>
        <p:spPr>
          <a:xfrm>
            <a:off x="9350828" y="2727262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well determined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530B8-D340-E78C-65C0-8D58C01ABBCA}"/>
              </a:ext>
            </a:extLst>
          </p:cNvPr>
          <p:cNvSpPr txBox="1"/>
          <p:nvPr/>
        </p:nvSpPr>
        <p:spPr>
          <a:xfrm>
            <a:off x="9350828" y="3609005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poorly determined</a:t>
            </a:r>
          </a:p>
        </p:txBody>
      </p:sp>
    </p:spTree>
    <p:extLst>
      <p:ext uri="{BB962C8B-B14F-4D97-AF65-F5344CB8AC3E}">
        <p14:creationId xmlns:p14="http://schemas.microsoft.com/office/powerpoint/2010/main" val="351038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31279-5200-54E9-3B58-C815E241F415}"/>
              </a:ext>
            </a:extLst>
          </p:cNvPr>
          <p:cNvSpPr txBox="1"/>
          <p:nvPr/>
        </p:nvSpPr>
        <p:spPr>
          <a:xfrm>
            <a:off x="92242" y="795225"/>
            <a:ext cx="125288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fig1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ax1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(1,1,1);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[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tmax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-4, 4]);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#plt.plot(t,dpre,'k-');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(t,dobs,'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('t');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('d');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plt.title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('data: observed (black),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predicted (red)');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575A9-602F-9BCD-04B8-1BB565D57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63" t="41579" r="14530" b="3684"/>
          <a:stretch/>
        </p:blipFill>
        <p:spPr>
          <a:xfrm>
            <a:off x="7038473" y="3272589"/>
            <a:ext cx="4769056" cy="3585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2A2DC-EF18-359A-669C-F67E458C5BCC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7: plot the observed and predicted data</a:t>
            </a:r>
          </a:p>
        </p:txBody>
      </p:sp>
    </p:spTree>
    <p:extLst>
      <p:ext uri="{BB962C8B-B14F-4D97-AF65-F5344CB8AC3E}">
        <p14:creationId xmlns:p14="http://schemas.microsoft.com/office/powerpoint/2010/main" val="2422053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078187-D00B-DCDA-ABD1-5546ECFB1FD8}"/>
              </a:ext>
            </a:extLst>
          </p:cNvPr>
          <p:cNvSpPr txBox="1"/>
          <p:nvPr/>
        </p:nvSpPr>
        <p:spPr>
          <a:xfrm>
            <a:off x="652712" y="566678"/>
            <a:ext cx="111743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fig2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ax1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plt.subplot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(1,1,1);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absmaxe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(e));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plt.axis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([tmin,tmax,-2*absmaxe,2*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absmaxe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t,e,'k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-');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(t,e,'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plt.xlabel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('x');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plt.ylabel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('e');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plt.title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('prediction error');</a:t>
            </a:r>
          </a:p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7A131-FCA4-AEC0-4065-E1014E525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2" t="22105" r="12860" b="22983"/>
          <a:stretch/>
        </p:blipFill>
        <p:spPr>
          <a:xfrm>
            <a:off x="6677526" y="2923673"/>
            <a:ext cx="5149516" cy="3765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70A198-E3D8-7AEF-1D9D-E751CC2A4AF5}"/>
              </a:ext>
            </a:extLst>
          </p:cNvPr>
          <p:cNvSpPr txBox="1"/>
          <p:nvPr/>
        </p:nvSpPr>
        <p:spPr>
          <a:xfrm>
            <a:off x="386514" y="101723"/>
            <a:ext cx="994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Step 8: plot the error (at a different scale)</a:t>
            </a:r>
          </a:p>
        </p:txBody>
      </p:sp>
    </p:spTree>
    <p:extLst>
      <p:ext uri="{BB962C8B-B14F-4D97-AF65-F5344CB8AC3E}">
        <p14:creationId xmlns:p14="http://schemas.microsoft.com/office/powerpoint/2010/main" val="3344416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D07AA7-742B-1248-16D4-25FF38EE0DFC}"/>
                  </a:ext>
                </a:extLst>
              </p:cNvPr>
              <p:cNvSpPr txBox="1"/>
              <p:nvPr/>
            </p:nvSpPr>
            <p:spPr>
              <a:xfrm>
                <a:off x="1034929" y="475882"/>
                <a:ext cx="7006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Group 1: global_temp.txt (years,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b="1" dirty="0"/>
                  <a:t>deg C)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D07AA7-742B-1248-16D4-25FF38EE0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29" y="475882"/>
                <a:ext cx="7006411" cy="523220"/>
              </a:xfrm>
              <a:prstGeom prst="rect">
                <a:avLst/>
              </a:prstGeom>
              <a:blipFill>
                <a:blip r:embed="rId3"/>
                <a:stretch>
                  <a:fillRect l="-182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C1DEF89-7121-DC84-F444-C8505595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92" t="26537" r="7225" b="6797"/>
          <a:stretch/>
        </p:blipFill>
        <p:spPr>
          <a:xfrm>
            <a:off x="540545" y="1177343"/>
            <a:ext cx="7500795" cy="5480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9B57AC-3059-C140-DF04-4D71D246DC77}"/>
                  </a:ext>
                </a:extLst>
              </p:cNvPr>
              <p:cNvSpPr txBox="1"/>
              <p:nvPr/>
            </p:nvSpPr>
            <p:spPr>
              <a:xfrm>
                <a:off x="8498541" y="1286115"/>
                <a:ext cx="3693459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 fast is it increasing?</a:t>
                </a:r>
              </a:p>
              <a:p>
                <a:r>
                  <a:rPr lang="en-US" sz="2400" dirty="0"/>
                  <a:t>    Is slope of linear fit positive and significantly different from zero?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𝐵𝑡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is it accelerating?</a:t>
                </a:r>
              </a:p>
              <a:p>
                <a:r>
                  <a:rPr lang="en-US" sz="2400" dirty="0"/>
                  <a:t>    Is C in quadratic fit positive and significantly different from zero?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9B57AC-3059-C140-DF04-4D71D246D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41" y="1286115"/>
                <a:ext cx="3693459" cy="5262979"/>
              </a:xfrm>
              <a:prstGeom prst="rect">
                <a:avLst/>
              </a:prstGeom>
              <a:blipFill>
                <a:blip r:embed="rId5"/>
                <a:stretch>
                  <a:fillRect l="-2475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880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05EEA-F1B9-6B86-1B17-C3FB18578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5" t="26406" r="6522" b="7058"/>
          <a:stretch/>
        </p:blipFill>
        <p:spPr>
          <a:xfrm>
            <a:off x="641847" y="1335742"/>
            <a:ext cx="6368554" cy="456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1A7E2-FC7C-5806-F206-03F5781891BE}"/>
              </a:ext>
            </a:extLst>
          </p:cNvPr>
          <p:cNvSpPr txBox="1"/>
          <p:nvPr/>
        </p:nvSpPr>
        <p:spPr>
          <a:xfrm>
            <a:off x="1034929" y="475882"/>
            <a:ext cx="700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2: brf_temp.txt (days, deg 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20D89-5990-9A36-0FE7-79368EE37699}"/>
                  </a:ext>
                </a:extLst>
              </p:cNvPr>
              <p:cNvSpPr txBox="1"/>
              <p:nvPr/>
            </p:nvSpPr>
            <p:spPr>
              <a:xfrm>
                <a:off x="7010401" y="1131420"/>
                <a:ext cx="5047128" cy="553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is the amplitude C of the seasonal cycle?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when is the peak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400" dirty="0"/>
                  <a:t> of the seasonal cycle? (t=0 is Jan 1, so figure out month)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=365.25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atan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20D89-5990-9A36-0FE7-79368EE3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1131420"/>
                <a:ext cx="5047128" cy="5533438"/>
              </a:xfrm>
              <a:prstGeom prst="rect">
                <a:avLst/>
              </a:prstGeom>
              <a:blipFill>
                <a:blip r:embed="rId3"/>
                <a:stretch>
                  <a:fillRect l="-1812" t="-882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1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B1A7E2-FC7C-5806-F206-03F5781891BE}"/>
              </a:ext>
            </a:extLst>
          </p:cNvPr>
          <p:cNvSpPr txBox="1"/>
          <p:nvPr/>
        </p:nvSpPr>
        <p:spPr>
          <a:xfrm>
            <a:off x="1034929" y="475882"/>
            <a:ext cx="700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3: keeling.txt (years, ppm CO2)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20D89-5990-9A36-0FE7-79368EE37699}"/>
                  </a:ext>
                </a:extLst>
              </p:cNvPr>
              <p:cNvSpPr txBox="1"/>
              <p:nvPr/>
            </p:nvSpPr>
            <p:spPr>
              <a:xfrm>
                <a:off x="6582770" y="687148"/>
                <a:ext cx="5609230" cy="645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it accelerating?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Is C in quadratic fit positive and significantly different from zero?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latin typeface="Cambria Math" panose="02040503050406030204" pitchFamily="18" charset="0"/>
                  </a:rPr>
                  <a:t>C</a:t>
                </a:r>
                <a:r>
                  <a:rPr lang="en-US" sz="2400" dirty="0">
                    <a:latin typeface="Cambria Math" panose="02040503050406030204" pitchFamily="18" charset="0"/>
                  </a:rPr>
                  <a:t>ompare to fit that accounts for seasonal cycle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E20D89-5990-9A36-0FE7-79368EE3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770" y="687148"/>
                <a:ext cx="5609230" cy="6452536"/>
              </a:xfrm>
              <a:prstGeom prst="rect">
                <a:avLst/>
              </a:prstGeom>
              <a:blipFill>
                <a:blip r:embed="rId2"/>
                <a:stretch>
                  <a:fillRect l="-1739" t="-756" r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92D3410-791D-D88E-CEDC-750DFAD6D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01" t="36471" r="20046" b="11242"/>
          <a:stretch/>
        </p:blipFill>
        <p:spPr>
          <a:xfrm>
            <a:off x="-133089" y="1623310"/>
            <a:ext cx="6229089" cy="45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12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6042CE-A0F9-7175-78E8-C855534AB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34" t="33202" r="14801" b="14641"/>
          <a:stretch/>
        </p:blipFill>
        <p:spPr>
          <a:xfrm>
            <a:off x="371393" y="760020"/>
            <a:ext cx="4948518" cy="3576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4D03E-309C-8D3F-5C07-3E116A7AA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20" t="41212" r="15776" b="6631"/>
          <a:stretch/>
        </p:blipFill>
        <p:spPr>
          <a:xfrm>
            <a:off x="5989822" y="760019"/>
            <a:ext cx="4821382" cy="3576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5E2AA-D2E5-62DB-EC98-05386C1E4B75}"/>
              </a:ext>
            </a:extLst>
          </p:cNvPr>
          <p:cNvSpPr txBox="1"/>
          <p:nvPr/>
        </p:nvSpPr>
        <p:spPr>
          <a:xfrm>
            <a:off x="488664" y="236799"/>
            <a:ext cx="700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Group 3: emissionsUSA.txt (years, Mt Carbon)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C8A42-F890-3F62-4A36-AB7880613A74}"/>
                  </a:ext>
                </a:extLst>
              </p:cNvPr>
              <p:cNvSpPr txBox="1"/>
              <p:nvPr/>
            </p:nvSpPr>
            <p:spPr>
              <a:xfrm>
                <a:off x="831273" y="4607626"/>
                <a:ext cx="48451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C8A42-F890-3F62-4A36-AB7880613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4607626"/>
                <a:ext cx="484513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4F9E1E-DB25-0AA6-8BFB-6E9371E9CD54}"/>
                  </a:ext>
                </a:extLst>
              </p:cNvPr>
              <p:cNvSpPr txBox="1"/>
              <p:nvPr/>
            </p:nvSpPr>
            <p:spPr>
              <a:xfrm>
                <a:off x="831273" y="5344771"/>
                <a:ext cx="6139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𝐵𝑡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4F9E1E-DB25-0AA6-8BFB-6E9371E9C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5344771"/>
                <a:ext cx="613954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830E575-DF44-B3DD-4101-9E09D50011AC}"/>
              </a:ext>
            </a:extLst>
          </p:cNvPr>
          <p:cNvSpPr txBox="1"/>
          <p:nvPr/>
        </p:nvSpPr>
        <p:spPr>
          <a:xfrm>
            <a:off x="5581227" y="4294756"/>
            <a:ext cx="4999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exponential growth is linear when you take the log of the data</a:t>
            </a:r>
          </a:p>
          <a:p>
            <a:endParaRPr lang="en-US" dirty="0"/>
          </a:p>
          <a:p>
            <a:r>
              <a:rPr lang="en-US" dirty="0"/>
              <a:t>In about what year Y does US emissions depart from an exponential growth curve?</a:t>
            </a:r>
          </a:p>
          <a:p>
            <a:endParaRPr lang="en-US" dirty="0"/>
          </a:p>
          <a:p>
            <a:r>
              <a:rPr lang="en-US" dirty="0"/>
              <a:t>Do a linear fit of log(d) for 1800 through year Y, for a variety of </a:t>
            </a:r>
            <a:r>
              <a:rPr lang="en-US" dirty="0" err="1"/>
              <a:t>Ys</a:t>
            </a:r>
            <a:r>
              <a:rPr lang="en-US" dirty="0"/>
              <a:t>, and see when the posterior standard error of the data starts to get big.</a:t>
            </a:r>
          </a:p>
        </p:txBody>
      </p:sp>
    </p:spTree>
    <p:extLst>
      <p:ext uri="{BB962C8B-B14F-4D97-AF65-F5344CB8AC3E}">
        <p14:creationId xmlns:p14="http://schemas.microsoft.com/office/powerpoint/2010/main" val="396629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/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blipFill>
                <a:blip r:embed="rId5"/>
                <a:stretch>
                  <a:fillRect l="-2941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6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B79D9-D9D1-F38E-E43B-570D474791ED}"/>
              </a:ext>
            </a:extLst>
          </p:cNvPr>
          <p:cNvCxnSpPr>
            <a:cxnSpLocks/>
          </p:cNvCxnSpPr>
          <p:nvPr/>
        </p:nvCxnSpPr>
        <p:spPr>
          <a:xfrm flipH="1">
            <a:off x="3750337" y="2384094"/>
            <a:ext cx="6104863" cy="9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2441EC-D0BE-C6F6-4500-9D41C58110AB}"/>
              </a:ext>
            </a:extLst>
          </p:cNvPr>
          <p:cNvCxnSpPr>
            <a:cxnSpLocks/>
          </p:cNvCxnSpPr>
          <p:nvPr/>
        </p:nvCxnSpPr>
        <p:spPr>
          <a:xfrm>
            <a:off x="9886977" y="2438400"/>
            <a:ext cx="0" cy="425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C637-7F74-CB8E-96CF-00EA0C678469}"/>
                  </a:ext>
                </a:extLst>
              </p:cNvPr>
              <p:cNvSpPr txBox="1"/>
              <p:nvPr/>
            </p:nvSpPr>
            <p:spPr>
              <a:xfrm>
                <a:off x="400021" y="197966"/>
                <a:ext cx="5638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total of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000" dirty="0"/>
                  <a:t> data</a:t>
                </a: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C637-7F74-CB8E-96CF-00EA0C678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1" y="197966"/>
                <a:ext cx="5638800" cy="1323439"/>
              </a:xfrm>
              <a:prstGeom prst="rect">
                <a:avLst/>
              </a:prstGeom>
              <a:blipFill>
                <a:blip r:embed="rId7"/>
                <a:stretch>
                  <a:fillRect l="-3892" t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22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/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blipFill>
                <a:blip r:embed="rId5"/>
                <a:stretch>
                  <a:fillRect l="-2941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6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B79D9-D9D1-F38E-E43B-570D474791ED}"/>
              </a:ext>
            </a:extLst>
          </p:cNvPr>
          <p:cNvCxnSpPr>
            <a:cxnSpLocks/>
          </p:cNvCxnSpPr>
          <p:nvPr/>
        </p:nvCxnSpPr>
        <p:spPr>
          <a:xfrm flipH="1">
            <a:off x="3750337" y="2384094"/>
            <a:ext cx="6104863" cy="9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2441EC-D0BE-C6F6-4500-9D41C58110AB}"/>
              </a:ext>
            </a:extLst>
          </p:cNvPr>
          <p:cNvCxnSpPr>
            <a:cxnSpLocks/>
          </p:cNvCxnSpPr>
          <p:nvPr/>
        </p:nvCxnSpPr>
        <p:spPr>
          <a:xfrm>
            <a:off x="9886977" y="2438400"/>
            <a:ext cx="0" cy="425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6EA60A-86EC-D155-A37D-12D8595D12AB}"/>
                  </a:ext>
                </a:extLst>
              </p:cNvPr>
              <p:cNvSpPr txBox="1"/>
              <p:nvPr/>
            </p:nvSpPr>
            <p:spPr>
              <a:xfrm>
                <a:off x="2708938" y="95395"/>
                <a:ext cx="5638800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en-US" sz="2800" dirty="0"/>
                  <a:t> is noisy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6EA60A-86EC-D155-A37D-12D8595D1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38" y="95395"/>
                <a:ext cx="5638800" cy="988669"/>
              </a:xfrm>
              <a:prstGeom prst="rect">
                <a:avLst/>
              </a:prstGeom>
              <a:blipFill>
                <a:blip r:embed="rId7"/>
                <a:stretch>
                  <a:fillRect l="-2162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C1CAB-5DE7-8624-011E-1BBEA52C9BED}"/>
                  </a:ext>
                </a:extLst>
              </p:cNvPr>
              <p:cNvSpPr txBox="1"/>
              <p:nvPr/>
            </p:nvSpPr>
            <p:spPr>
              <a:xfrm>
                <a:off x="2708938" y="586131"/>
                <a:ext cx="6056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known exactly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4C1CAB-5DE7-8624-011E-1BBEA52C9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38" y="586131"/>
                <a:ext cx="6056659" cy="523220"/>
              </a:xfrm>
              <a:prstGeom prst="rect">
                <a:avLst/>
              </a:prstGeom>
              <a:blipFill>
                <a:blip r:embed="rId8"/>
                <a:stretch>
                  <a:fillRect l="-20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9368979D-49CA-DA30-8231-A31399DE62D4}"/>
              </a:ext>
            </a:extLst>
          </p:cNvPr>
          <p:cNvSpPr/>
          <p:nvPr/>
        </p:nvSpPr>
        <p:spPr>
          <a:xfrm rot="10800000">
            <a:off x="2257467" y="188658"/>
            <a:ext cx="406400" cy="9753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4C709-6105-7849-6ECC-42B84C312EF5}"/>
              </a:ext>
            </a:extLst>
          </p:cNvPr>
          <p:cNvSpPr txBox="1"/>
          <p:nvPr/>
        </p:nvSpPr>
        <p:spPr>
          <a:xfrm>
            <a:off x="47992" y="396309"/>
            <a:ext cx="4145280" cy="98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assumptions: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50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/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5D7760-1A3B-5C98-20B7-E7D9D72D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052320"/>
                <a:ext cx="4145280" cy="988669"/>
              </a:xfrm>
              <a:prstGeom prst="rect">
                <a:avLst/>
              </a:prstGeom>
              <a:blipFill>
                <a:blip r:embed="rId5"/>
                <a:stretch>
                  <a:fillRect l="-2941"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6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B79D9-D9D1-F38E-E43B-570D474791ED}"/>
              </a:ext>
            </a:extLst>
          </p:cNvPr>
          <p:cNvCxnSpPr>
            <a:cxnSpLocks/>
          </p:cNvCxnSpPr>
          <p:nvPr/>
        </p:nvCxnSpPr>
        <p:spPr>
          <a:xfrm flipH="1">
            <a:off x="3750337" y="2384094"/>
            <a:ext cx="6104863" cy="9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2441EC-D0BE-C6F6-4500-9D41C58110AB}"/>
              </a:ext>
            </a:extLst>
          </p:cNvPr>
          <p:cNvCxnSpPr>
            <a:cxnSpLocks/>
            <a:stCxn id="19" idx="0"/>
          </p:cNvCxnSpPr>
          <p:nvPr/>
        </p:nvCxnSpPr>
        <p:spPr>
          <a:xfrm>
            <a:off x="9847319" y="1431877"/>
            <a:ext cx="39658" cy="525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9E938-0AB2-AD81-68DE-09B7C0CB1791}"/>
              </a:ext>
            </a:extLst>
          </p:cNvPr>
          <p:cNvSpPr txBox="1"/>
          <p:nvPr/>
        </p:nvSpPr>
        <p:spPr>
          <a:xfrm rot="19967240">
            <a:off x="7102608" y="1787798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predicted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89F6D-17CE-821E-6303-A3A56277060B}"/>
              </a:ext>
            </a:extLst>
          </p:cNvPr>
          <p:cNvSpPr txBox="1"/>
          <p:nvPr/>
        </p:nvSpPr>
        <p:spPr>
          <a:xfrm rot="19668401">
            <a:off x="6434945" y="2361274"/>
            <a:ext cx="98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ADE58-2481-57CE-8C10-B75854B1A20C}"/>
              </a:ext>
            </a:extLst>
          </p:cNvPr>
          <p:cNvSpPr txBox="1"/>
          <p:nvPr/>
        </p:nvSpPr>
        <p:spPr>
          <a:xfrm rot="19967240">
            <a:off x="8541622" y="1347891"/>
            <a:ext cx="73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8A6CB-6558-1834-78B6-881A3A52C867}"/>
              </a:ext>
            </a:extLst>
          </p:cNvPr>
          <p:cNvSpPr txBox="1"/>
          <p:nvPr/>
        </p:nvSpPr>
        <p:spPr>
          <a:xfrm rot="20412125">
            <a:off x="8916378" y="1004792"/>
            <a:ext cx="181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A388CD-92FE-07B6-CF75-DA9057772683}"/>
              </a:ext>
            </a:extLst>
          </p:cNvPr>
          <p:cNvCxnSpPr>
            <a:cxnSpLocks/>
          </p:cNvCxnSpPr>
          <p:nvPr/>
        </p:nvCxnSpPr>
        <p:spPr>
          <a:xfrm flipH="1">
            <a:off x="3484879" y="1530233"/>
            <a:ext cx="6104863" cy="9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3682EB3-DBB9-E020-061D-098B8E8A3F12}"/>
              </a:ext>
            </a:extLst>
          </p:cNvPr>
          <p:cNvSpPr/>
          <p:nvPr/>
        </p:nvSpPr>
        <p:spPr>
          <a:xfrm>
            <a:off x="9755879" y="1431877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/>
              <p:nvPr/>
            </p:nvSpPr>
            <p:spPr>
              <a:xfrm>
                <a:off x="469934" y="1273205"/>
                <a:ext cx="4145280" cy="10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predicted data,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34" y="1273205"/>
                <a:ext cx="4145280" cy="1005019"/>
              </a:xfrm>
              <a:prstGeom prst="rect">
                <a:avLst/>
              </a:prstGeom>
              <a:blipFill>
                <a:blip r:embed="rId7"/>
                <a:stretch>
                  <a:fillRect l="-2941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FF4CC75-94F4-6079-111F-47D04DD34129}"/>
              </a:ext>
            </a:extLst>
          </p:cNvPr>
          <p:cNvSpPr txBox="1"/>
          <p:nvPr/>
        </p:nvSpPr>
        <p:spPr>
          <a:xfrm>
            <a:off x="215933" y="101074"/>
            <a:ext cx="766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predicted at </a:t>
            </a:r>
            <a:r>
              <a:rPr lang="en-US" sz="2800" i="1" dirty="0"/>
              <a:t>same</a:t>
            </a:r>
            <a:r>
              <a:rPr lang="en-US" sz="2800" dirty="0"/>
              <a:t> time as observed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420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682EB3-DBB9-E020-061D-098B8E8A3F12}"/>
              </a:ext>
            </a:extLst>
          </p:cNvPr>
          <p:cNvSpPr/>
          <p:nvPr/>
        </p:nvSpPr>
        <p:spPr>
          <a:xfrm>
            <a:off x="9755879" y="1431877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/>
              <p:nvPr/>
            </p:nvSpPr>
            <p:spPr>
              <a:xfrm>
                <a:off x="417879" y="437700"/>
                <a:ext cx="4145280" cy="100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error,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9" y="437700"/>
                <a:ext cx="4145280" cy="1005019"/>
              </a:xfrm>
              <a:prstGeom prst="rect">
                <a:avLst/>
              </a:prstGeom>
              <a:blipFill>
                <a:blip r:embed="rId6"/>
                <a:stretch>
                  <a:fillRect l="-3088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19F1BF-20EB-AE71-D063-C16D5B6BCC5B}"/>
              </a:ext>
            </a:extLst>
          </p:cNvPr>
          <p:cNvCxnSpPr>
            <a:cxnSpLocks/>
          </p:cNvCxnSpPr>
          <p:nvPr/>
        </p:nvCxnSpPr>
        <p:spPr>
          <a:xfrm>
            <a:off x="9857479" y="1431877"/>
            <a:ext cx="0" cy="103700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/>
              <p:nvPr/>
            </p:nvSpPr>
            <p:spPr>
              <a:xfrm>
                <a:off x="9898119" y="1602781"/>
                <a:ext cx="41452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119" y="1602781"/>
                <a:ext cx="414528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89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682EB3-DBB9-E020-061D-098B8E8A3F12}"/>
              </a:ext>
            </a:extLst>
          </p:cNvPr>
          <p:cNvSpPr/>
          <p:nvPr/>
        </p:nvSpPr>
        <p:spPr>
          <a:xfrm>
            <a:off x="9755879" y="1431877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912993-3E76-64F8-3C65-D4A9227A2107}"/>
              </a:ext>
            </a:extLst>
          </p:cNvPr>
          <p:cNvSpPr txBox="1"/>
          <p:nvPr/>
        </p:nvSpPr>
        <p:spPr>
          <a:xfrm>
            <a:off x="417878" y="437700"/>
            <a:ext cx="511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perpendicular distance!</a:t>
            </a:r>
          </a:p>
          <a:p>
            <a:endParaRPr lang="en-US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19F1BF-20EB-AE71-D063-C16D5B6BCC5B}"/>
              </a:ext>
            </a:extLst>
          </p:cNvPr>
          <p:cNvCxnSpPr>
            <a:cxnSpLocks/>
          </p:cNvCxnSpPr>
          <p:nvPr/>
        </p:nvCxnSpPr>
        <p:spPr>
          <a:xfrm>
            <a:off x="9469120" y="1609501"/>
            <a:ext cx="388359" cy="859379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/>
              <p:nvPr/>
            </p:nvSpPr>
            <p:spPr>
              <a:xfrm>
                <a:off x="9898119" y="1602781"/>
                <a:ext cx="41452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119" y="1602781"/>
                <a:ext cx="414528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F442CF0-E484-1381-6BFB-B11780532936}"/>
              </a:ext>
            </a:extLst>
          </p:cNvPr>
          <p:cNvSpPr/>
          <p:nvPr/>
        </p:nvSpPr>
        <p:spPr>
          <a:xfrm>
            <a:off x="9089259" y="1482062"/>
            <a:ext cx="1148080" cy="112905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0F5F6-2817-7C50-3B75-C7AEEA4A3128}"/>
              </a:ext>
            </a:extLst>
          </p:cNvPr>
          <p:cNvSpPr txBox="1"/>
          <p:nvPr/>
        </p:nvSpPr>
        <p:spPr>
          <a:xfrm>
            <a:off x="10585444" y="1661944"/>
            <a:ext cx="414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45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3883C-CDBF-FB71-4DFF-5EA86E9AA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1" t="36742" r="14843" b="13678"/>
          <a:stretch/>
        </p:blipFill>
        <p:spPr>
          <a:xfrm>
            <a:off x="3840480" y="1148080"/>
            <a:ext cx="6949440" cy="510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/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data,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98F3AF-EB09-884E-0EE1-2F1BA9FD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412239" y="3037840"/>
                <a:ext cx="4145280" cy="530915"/>
              </a:xfrm>
              <a:prstGeom prst="rect">
                <a:avLst/>
              </a:prstGeom>
              <a:blipFill>
                <a:blip r:embed="rId3"/>
                <a:stretch>
                  <a:fillRect l="-10345" r="-31034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/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time,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A5A4F3-162A-3881-1F8C-09A6D9E92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859" y="6238236"/>
                <a:ext cx="4145280" cy="530915"/>
              </a:xfrm>
              <a:prstGeom prst="rect">
                <a:avLst/>
              </a:prstGeom>
              <a:blipFill>
                <a:blip r:embed="rId4"/>
                <a:stretch>
                  <a:fillRect l="-30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/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observation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CE4EF-6F78-5065-65DE-81E60DCD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14" y="6248400"/>
                <a:ext cx="4145280" cy="530915"/>
              </a:xfrm>
              <a:prstGeom prst="rect">
                <a:avLst/>
              </a:prstGeom>
              <a:blipFill>
                <a:blip r:embed="rId5"/>
                <a:stretch>
                  <a:fillRect l="-294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000B10-4F1E-B918-C05F-9428D1D60A7D}"/>
              </a:ext>
            </a:extLst>
          </p:cNvPr>
          <p:cNvSpPr/>
          <p:nvPr/>
        </p:nvSpPr>
        <p:spPr>
          <a:xfrm>
            <a:off x="4185920" y="1371600"/>
            <a:ext cx="6278880" cy="2194560"/>
          </a:xfrm>
          <a:custGeom>
            <a:avLst/>
            <a:gdLst>
              <a:gd name="connsiteX0" fmla="*/ 0 w 6278880"/>
              <a:gd name="connsiteY0" fmla="*/ 2194560 h 2194560"/>
              <a:gd name="connsiteX1" fmla="*/ 1595120 w 6278880"/>
              <a:gd name="connsiteY1" fmla="*/ 2021840 h 2194560"/>
              <a:gd name="connsiteX2" fmla="*/ 3088640 w 6278880"/>
              <a:gd name="connsiteY2" fmla="*/ 1310640 h 2194560"/>
              <a:gd name="connsiteX3" fmla="*/ 5171440 w 6278880"/>
              <a:gd name="connsiteY3" fmla="*/ 314960 h 2194560"/>
              <a:gd name="connsiteX4" fmla="*/ 6278880 w 627888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8880" h="2194560">
                <a:moveTo>
                  <a:pt x="0" y="2194560"/>
                </a:moveTo>
                <a:cubicBezTo>
                  <a:pt x="540173" y="2181860"/>
                  <a:pt x="1080347" y="2169160"/>
                  <a:pt x="1595120" y="2021840"/>
                </a:cubicBezTo>
                <a:cubicBezTo>
                  <a:pt x="2109893" y="1874520"/>
                  <a:pt x="3088640" y="1310640"/>
                  <a:pt x="3088640" y="1310640"/>
                </a:cubicBezTo>
                <a:cubicBezTo>
                  <a:pt x="3684693" y="1026160"/>
                  <a:pt x="4639733" y="533400"/>
                  <a:pt x="5171440" y="314960"/>
                </a:cubicBezTo>
                <a:cubicBezTo>
                  <a:pt x="5703147" y="96520"/>
                  <a:pt x="5991013" y="48260"/>
                  <a:pt x="627888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682EB3-DBB9-E020-061D-098B8E8A3F12}"/>
              </a:ext>
            </a:extLst>
          </p:cNvPr>
          <p:cNvSpPr/>
          <p:nvPr/>
        </p:nvSpPr>
        <p:spPr>
          <a:xfrm>
            <a:off x="9755879" y="1431877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/>
              <p:nvPr/>
            </p:nvSpPr>
            <p:spPr>
              <a:xfrm>
                <a:off x="382522" y="1043996"/>
                <a:ext cx="5110437" cy="267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400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912993-3E76-64F8-3C65-D4A9227A2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2" y="1043996"/>
                <a:ext cx="5110437" cy="2673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19F1BF-20EB-AE71-D063-C16D5B6BCC5B}"/>
              </a:ext>
            </a:extLst>
          </p:cNvPr>
          <p:cNvCxnSpPr>
            <a:cxnSpLocks/>
            <a:stCxn id="19" idx="0"/>
          </p:cNvCxnSpPr>
          <p:nvPr/>
        </p:nvCxnSpPr>
        <p:spPr>
          <a:xfrm>
            <a:off x="9847319" y="1431877"/>
            <a:ext cx="10160" cy="103700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/>
              <p:nvPr/>
            </p:nvSpPr>
            <p:spPr>
              <a:xfrm>
                <a:off x="4065276" y="3573676"/>
                <a:ext cx="41452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C4271B-3758-B6B1-550E-F36B4385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76" y="3573676"/>
                <a:ext cx="414528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B7FA89C1-3E9E-D764-4D57-0314A5A7A584}"/>
              </a:ext>
            </a:extLst>
          </p:cNvPr>
          <p:cNvSpPr/>
          <p:nvPr/>
        </p:nvSpPr>
        <p:spPr>
          <a:xfrm>
            <a:off x="4139355" y="3458660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10FE98-413C-94C9-E3F7-18E7DB92AFD1}"/>
              </a:ext>
            </a:extLst>
          </p:cNvPr>
          <p:cNvSpPr/>
          <p:nvPr/>
        </p:nvSpPr>
        <p:spPr>
          <a:xfrm>
            <a:off x="4711253" y="3438340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F15EE7-3C04-2B12-E61E-90F948C9CB78}"/>
              </a:ext>
            </a:extLst>
          </p:cNvPr>
          <p:cNvSpPr/>
          <p:nvPr/>
        </p:nvSpPr>
        <p:spPr>
          <a:xfrm>
            <a:off x="5368693" y="3349704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A1A1A4-27CD-5C74-E3E7-A2A0DEBBC10F}"/>
              </a:ext>
            </a:extLst>
          </p:cNvPr>
          <p:cNvSpPr/>
          <p:nvPr/>
        </p:nvSpPr>
        <p:spPr>
          <a:xfrm>
            <a:off x="6024070" y="3172080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DA3EEC-B850-BE57-1991-AF9574AD405A}"/>
              </a:ext>
            </a:extLst>
          </p:cNvPr>
          <p:cNvSpPr/>
          <p:nvPr/>
        </p:nvSpPr>
        <p:spPr>
          <a:xfrm>
            <a:off x="6596778" y="2912318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F443D6-3D7B-1282-6228-002DC8CF1921}"/>
              </a:ext>
            </a:extLst>
          </p:cNvPr>
          <p:cNvSpPr/>
          <p:nvPr/>
        </p:nvSpPr>
        <p:spPr>
          <a:xfrm>
            <a:off x="7240525" y="2556888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406526-D00E-1CAB-CB20-09BC4B5DB72F}"/>
              </a:ext>
            </a:extLst>
          </p:cNvPr>
          <p:cNvSpPr/>
          <p:nvPr/>
        </p:nvSpPr>
        <p:spPr>
          <a:xfrm>
            <a:off x="7861698" y="2270936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F48E9A-7292-0C6A-BD80-07D8F4680784}"/>
              </a:ext>
            </a:extLst>
          </p:cNvPr>
          <p:cNvSpPr/>
          <p:nvPr/>
        </p:nvSpPr>
        <p:spPr>
          <a:xfrm>
            <a:off x="8508362" y="1941351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2C02D9-4AAD-29FD-F89A-FEB810657CE2}"/>
              </a:ext>
            </a:extLst>
          </p:cNvPr>
          <p:cNvSpPr/>
          <p:nvPr/>
        </p:nvSpPr>
        <p:spPr>
          <a:xfrm>
            <a:off x="9129514" y="1661944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43A466-873B-31A4-4664-7B9F2FEF3736}"/>
              </a:ext>
            </a:extLst>
          </p:cNvPr>
          <p:cNvCxnSpPr>
            <a:cxnSpLocks/>
          </p:cNvCxnSpPr>
          <p:nvPr/>
        </p:nvCxnSpPr>
        <p:spPr>
          <a:xfrm>
            <a:off x="9224106" y="1696694"/>
            <a:ext cx="9068" cy="80650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D57A83-8067-996B-AD52-FB773DFC1923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8599802" y="1941351"/>
            <a:ext cx="3131" cy="75024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FECC29-780F-267F-B9AC-CBF68C8A0F5B}"/>
              </a:ext>
            </a:extLst>
          </p:cNvPr>
          <p:cNvCxnSpPr>
            <a:cxnSpLocks/>
            <a:stCxn id="18" idx="0"/>
          </p:cNvCxnSpPr>
          <p:nvPr/>
        </p:nvCxnSpPr>
        <p:spPr>
          <a:xfrm>
            <a:off x="7953138" y="2270936"/>
            <a:ext cx="10827" cy="51151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CB4126-C7A8-3C02-5F90-7962A1CB8A86}"/>
              </a:ext>
            </a:extLst>
          </p:cNvPr>
          <p:cNvCxnSpPr>
            <a:cxnSpLocks/>
            <a:stCxn id="17" idx="7"/>
          </p:cNvCxnSpPr>
          <p:nvPr/>
        </p:nvCxnSpPr>
        <p:spPr>
          <a:xfrm flipH="1">
            <a:off x="7353603" y="2582900"/>
            <a:ext cx="43020" cy="318559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DFD1AF-4511-B306-7B11-3B81E51473F7}"/>
              </a:ext>
            </a:extLst>
          </p:cNvPr>
          <p:cNvCxnSpPr>
            <a:cxnSpLocks/>
          </p:cNvCxnSpPr>
          <p:nvPr/>
        </p:nvCxnSpPr>
        <p:spPr>
          <a:xfrm>
            <a:off x="6106540" y="2952022"/>
            <a:ext cx="9780" cy="33981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B78572-B60B-E8BA-B901-F4A7CDBE4441}"/>
              </a:ext>
            </a:extLst>
          </p:cNvPr>
          <p:cNvCxnSpPr>
            <a:cxnSpLocks/>
          </p:cNvCxnSpPr>
          <p:nvPr/>
        </p:nvCxnSpPr>
        <p:spPr>
          <a:xfrm>
            <a:off x="5455243" y="3140963"/>
            <a:ext cx="9780" cy="33981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89E9F9-A9E6-6864-29DF-F49C1CB3D076}"/>
              </a:ext>
            </a:extLst>
          </p:cNvPr>
          <p:cNvCxnSpPr>
            <a:cxnSpLocks/>
          </p:cNvCxnSpPr>
          <p:nvPr/>
        </p:nvCxnSpPr>
        <p:spPr>
          <a:xfrm>
            <a:off x="4794732" y="3213963"/>
            <a:ext cx="9780" cy="33981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2BE1A3-CFB1-1F62-F9CE-07E4A35EAA6A}"/>
              </a:ext>
            </a:extLst>
          </p:cNvPr>
          <p:cNvCxnSpPr>
            <a:cxnSpLocks/>
          </p:cNvCxnSpPr>
          <p:nvPr/>
        </p:nvCxnSpPr>
        <p:spPr>
          <a:xfrm>
            <a:off x="4185920" y="3252364"/>
            <a:ext cx="9780" cy="339818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A143E2-5227-0844-B63C-AB142A9A3B99}"/>
                  </a:ext>
                </a:extLst>
              </p:cNvPr>
              <p:cNvSpPr txBox="1"/>
              <p:nvPr/>
            </p:nvSpPr>
            <p:spPr>
              <a:xfrm>
                <a:off x="4621110" y="3503815"/>
                <a:ext cx="626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A143E2-5227-0844-B63C-AB142A9A3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10" y="3503815"/>
                <a:ext cx="626939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3D64D0-207B-7DA2-5145-C20554C2C24B}"/>
                  </a:ext>
                </a:extLst>
              </p:cNvPr>
              <p:cNvSpPr txBox="1"/>
              <p:nvPr/>
            </p:nvSpPr>
            <p:spPr>
              <a:xfrm>
                <a:off x="5237335" y="3422273"/>
                <a:ext cx="626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3D64D0-207B-7DA2-5145-C20554C2C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335" y="3422273"/>
                <a:ext cx="626939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6A0F7-B60B-FA38-3F01-1861DC1E2D48}"/>
                  </a:ext>
                </a:extLst>
              </p:cNvPr>
              <p:cNvSpPr txBox="1"/>
              <p:nvPr/>
            </p:nvSpPr>
            <p:spPr>
              <a:xfrm>
                <a:off x="5910942" y="3240239"/>
                <a:ext cx="626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76A0F7-B60B-FA38-3F01-1861DC1E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42" y="3240239"/>
                <a:ext cx="626939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0AF291-7718-D8D3-F139-A0C9D4761D0F}"/>
                  </a:ext>
                </a:extLst>
              </p:cNvPr>
              <p:cNvSpPr txBox="1"/>
              <p:nvPr/>
            </p:nvSpPr>
            <p:spPr>
              <a:xfrm>
                <a:off x="6481880" y="2990226"/>
                <a:ext cx="626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0AF291-7718-D8D3-F139-A0C9D4761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80" y="2990226"/>
                <a:ext cx="626939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9FD20C-AB4D-462D-A218-DCB3F893D85D}"/>
                  </a:ext>
                </a:extLst>
              </p:cNvPr>
              <p:cNvSpPr txBox="1"/>
              <p:nvPr/>
            </p:nvSpPr>
            <p:spPr>
              <a:xfrm>
                <a:off x="10277618" y="2186856"/>
                <a:ext cx="6269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9FD20C-AB4D-462D-A218-DCB3F893D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7618" y="2186856"/>
                <a:ext cx="626939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939E89-85B0-8270-B61A-FB48A015D1B4}"/>
              </a:ext>
            </a:extLst>
          </p:cNvPr>
          <p:cNvCxnSpPr>
            <a:cxnSpLocks/>
          </p:cNvCxnSpPr>
          <p:nvPr/>
        </p:nvCxnSpPr>
        <p:spPr>
          <a:xfrm>
            <a:off x="10504410" y="1371600"/>
            <a:ext cx="0" cy="843595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E65771B-F102-EF10-70CA-6872EAFFE7AA}"/>
              </a:ext>
            </a:extLst>
          </p:cNvPr>
          <p:cNvSpPr/>
          <p:nvPr/>
        </p:nvSpPr>
        <p:spPr>
          <a:xfrm>
            <a:off x="10412970" y="1277706"/>
            <a:ext cx="182880" cy="177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F735D3-0802-276D-CB4F-AAE635634C27}"/>
                  </a:ext>
                </a:extLst>
              </p:cNvPr>
              <p:cNvSpPr txBox="1"/>
              <p:nvPr/>
            </p:nvSpPr>
            <p:spPr>
              <a:xfrm>
                <a:off x="565972" y="157527"/>
                <a:ext cx="98469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Total error,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is sum of squares of individual errors</a:t>
                </a:r>
              </a:p>
              <a:p>
                <a:r>
                  <a:rPr lang="en-US" sz="2800" dirty="0"/>
                  <a:t>is a measure of goodness-of-fit (smaller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, better fit)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F735D3-0802-276D-CB4F-AAE635634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72" y="157527"/>
                <a:ext cx="9846998" cy="954107"/>
              </a:xfrm>
              <a:prstGeom prst="rect">
                <a:avLst/>
              </a:prstGeom>
              <a:blipFill>
                <a:blip r:embed="rId13"/>
                <a:stretch>
                  <a:fillRect l="-1300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8F4BB6-B21B-2D8B-102E-06A3FA47470B}"/>
                  </a:ext>
                </a:extLst>
              </p:cNvPr>
              <p:cNvSpPr txBox="1"/>
              <p:nvPr/>
            </p:nvSpPr>
            <p:spPr>
              <a:xfrm>
                <a:off x="985563" y="3240239"/>
                <a:ext cx="511043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 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en-US" sz="4400" b="1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E8F4BB6-B21B-2D8B-102E-06A3FA474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63" y="3240239"/>
                <a:ext cx="5110437" cy="1446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45F847EC-0EF4-DD9A-0B68-7DB20B401ED9}"/>
              </a:ext>
            </a:extLst>
          </p:cNvPr>
          <p:cNvSpPr txBox="1"/>
          <p:nvPr/>
        </p:nvSpPr>
        <p:spPr>
          <a:xfrm rot="20942225">
            <a:off x="8019040" y="2674557"/>
            <a:ext cx="116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6496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16386</TotalTime>
  <Words>1760</Words>
  <Application>Microsoft Office PowerPoint</Application>
  <PresentationFormat>Widescreen</PresentationFormat>
  <Paragraphs>318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Model</vt:lpstr>
      <vt:lpstr>example cubic polynomial</vt:lpstr>
      <vt:lpstr>problem</vt:lpstr>
      <vt:lpstr>solution in words</vt:lpstr>
      <vt:lpstr>mathematic solution</vt:lpstr>
      <vt:lpstr>PowerPoint Presentation</vt:lpstr>
      <vt:lpstr>PowerPoint Presentation</vt:lpstr>
      <vt:lpstr>mathematic solution</vt:lpstr>
      <vt:lpstr>mathematic solution</vt:lpstr>
      <vt:lpstr>mathematic solution</vt:lpstr>
      <vt:lpstr>mathematic solution</vt:lpstr>
      <vt:lpstr>mathematic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210</cp:revision>
  <dcterms:created xsi:type="dcterms:W3CDTF">2023-08-22T12:43:28Z</dcterms:created>
  <dcterms:modified xsi:type="dcterms:W3CDTF">2023-12-05T21:50:31Z</dcterms:modified>
</cp:coreProperties>
</file>