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518" r:id="rId3"/>
    <p:sldId id="521" r:id="rId4"/>
    <p:sldId id="555" r:id="rId5"/>
    <p:sldId id="557" r:id="rId6"/>
    <p:sldId id="558" r:id="rId7"/>
    <p:sldId id="519" r:id="rId8"/>
    <p:sldId id="559" r:id="rId9"/>
    <p:sldId id="560" r:id="rId10"/>
    <p:sldId id="561" r:id="rId11"/>
    <p:sldId id="562" r:id="rId12"/>
    <p:sldId id="563" r:id="rId13"/>
    <p:sldId id="567" r:id="rId14"/>
    <p:sldId id="565" r:id="rId15"/>
    <p:sldId id="566" r:id="rId16"/>
    <p:sldId id="564" r:id="rId17"/>
    <p:sldId id="568" r:id="rId18"/>
    <p:sldId id="569" r:id="rId19"/>
    <p:sldId id="570" r:id="rId20"/>
    <p:sldId id="571" r:id="rId21"/>
    <p:sldId id="572" r:id="rId22"/>
    <p:sldId id="573" r:id="rId23"/>
    <p:sldId id="520" r:id="rId24"/>
    <p:sldId id="525" r:id="rId25"/>
    <p:sldId id="574" r:id="rId26"/>
    <p:sldId id="594" r:id="rId27"/>
    <p:sldId id="575" r:id="rId28"/>
    <p:sldId id="576" r:id="rId29"/>
    <p:sldId id="595" r:id="rId30"/>
    <p:sldId id="578" r:id="rId31"/>
    <p:sldId id="579" r:id="rId32"/>
    <p:sldId id="580" r:id="rId33"/>
    <p:sldId id="581" r:id="rId34"/>
    <p:sldId id="582" r:id="rId35"/>
    <p:sldId id="583" r:id="rId36"/>
    <p:sldId id="584" r:id="rId37"/>
    <p:sldId id="585" r:id="rId38"/>
    <p:sldId id="586" r:id="rId39"/>
    <p:sldId id="587" r:id="rId40"/>
    <p:sldId id="588" r:id="rId41"/>
    <p:sldId id="589" r:id="rId42"/>
    <p:sldId id="591" r:id="rId43"/>
    <p:sldId id="592" r:id="rId44"/>
    <p:sldId id="590" r:id="rId45"/>
    <p:sldId id="596" r:id="rId46"/>
    <p:sldId id="597" r:id="rId47"/>
    <p:sldId id="59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93733" autoAdjust="0"/>
  </p:normalViewPr>
  <p:slideViewPr>
    <p:cSldViewPr snapToGrid="0">
      <p:cViewPr varScale="1">
        <p:scale>
          <a:sx n="62" d="100"/>
          <a:sy n="62" d="100"/>
        </p:scale>
        <p:origin x="72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4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5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87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53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6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3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2.png"/><Relationship Id="rId5" Type="http://schemas.openxmlformats.org/officeDocument/2006/relationships/image" Target="../media/image19.png"/><Relationship Id="rId10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3.png"/><Relationship Id="rId5" Type="http://schemas.openxmlformats.org/officeDocument/2006/relationships/image" Target="../media/image19.png"/><Relationship Id="rId10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14: 2D FFT illustrated by propagating waves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36A862-0BA2-2732-C58F-0434A066A420}"/>
              </a:ext>
            </a:extLst>
          </p:cNvPr>
          <p:cNvSpPr txBox="1"/>
          <p:nvPr/>
        </p:nvSpPr>
        <p:spPr>
          <a:xfrm>
            <a:off x="895149" y="721895"/>
            <a:ext cx="464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= frequency times wavelength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155DC8-B76A-8842-D096-68C771994E0A}"/>
              </a:ext>
            </a:extLst>
          </p:cNvPr>
          <p:cNvCxnSpPr/>
          <p:nvPr/>
        </p:nvCxnSpPr>
        <p:spPr>
          <a:xfrm>
            <a:off x="895149" y="2425566"/>
            <a:ext cx="41966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C6D808-59C1-3DB3-9F6D-CCCD9A933F28}"/>
              </a:ext>
            </a:extLst>
          </p:cNvPr>
          <p:cNvSpPr/>
          <p:nvPr/>
        </p:nvSpPr>
        <p:spPr>
          <a:xfrm>
            <a:off x="943275" y="2106552"/>
            <a:ext cx="3234089" cy="669152"/>
          </a:xfrm>
          <a:custGeom>
            <a:avLst/>
            <a:gdLst>
              <a:gd name="connsiteX0" fmla="*/ 0 w 3243713"/>
              <a:gd name="connsiteY0" fmla="*/ 202151 h 667792"/>
              <a:gd name="connsiteX1" fmla="*/ 558265 w 3243713"/>
              <a:gd name="connsiteY1" fmla="*/ 21 h 667792"/>
              <a:gd name="connsiteX2" fmla="*/ 1309036 w 3243713"/>
              <a:gd name="connsiteY2" fmla="*/ 192526 h 667792"/>
              <a:gd name="connsiteX3" fmla="*/ 1896177 w 3243713"/>
              <a:gd name="connsiteY3" fmla="*/ 635288 h 667792"/>
              <a:gd name="connsiteX4" fmla="*/ 2675823 w 3243713"/>
              <a:gd name="connsiteY4" fmla="*/ 577536 h 667792"/>
              <a:gd name="connsiteX5" fmla="*/ 3243713 w 3243713"/>
              <a:gd name="connsiteY5" fmla="*/ 125149 h 667792"/>
              <a:gd name="connsiteX0" fmla="*/ 0 w 3253339"/>
              <a:gd name="connsiteY0" fmla="*/ 231319 h 668084"/>
              <a:gd name="connsiteX1" fmla="*/ 567891 w 3253339"/>
              <a:gd name="connsiteY1" fmla="*/ 313 h 668084"/>
              <a:gd name="connsiteX2" fmla="*/ 1318662 w 3253339"/>
              <a:gd name="connsiteY2" fmla="*/ 192818 h 668084"/>
              <a:gd name="connsiteX3" fmla="*/ 1905803 w 3253339"/>
              <a:gd name="connsiteY3" fmla="*/ 635580 h 668084"/>
              <a:gd name="connsiteX4" fmla="*/ 2685449 w 3253339"/>
              <a:gd name="connsiteY4" fmla="*/ 577828 h 668084"/>
              <a:gd name="connsiteX5" fmla="*/ 3253339 w 3253339"/>
              <a:gd name="connsiteY5" fmla="*/ 125441 h 668084"/>
              <a:gd name="connsiteX0" fmla="*/ 0 w 3099335"/>
              <a:gd name="connsiteY0" fmla="*/ 231319 h 668084"/>
              <a:gd name="connsiteX1" fmla="*/ 567891 w 3099335"/>
              <a:gd name="connsiteY1" fmla="*/ 313 h 668084"/>
              <a:gd name="connsiteX2" fmla="*/ 1318662 w 3099335"/>
              <a:gd name="connsiteY2" fmla="*/ 192818 h 668084"/>
              <a:gd name="connsiteX3" fmla="*/ 1905803 w 3099335"/>
              <a:gd name="connsiteY3" fmla="*/ 635580 h 668084"/>
              <a:gd name="connsiteX4" fmla="*/ 2685449 w 3099335"/>
              <a:gd name="connsiteY4" fmla="*/ 577828 h 668084"/>
              <a:gd name="connsiteX5" fmla="*/ 3099335 w 3099335"/>
              <a:gd name="connsiteY5" fmla="*/ 298695 h 668084"/>
              <a:gd name="connsiteX0" fmla="*/ 0 w 3234089"/>
              <a:gd name="connsiteY0" fmla="*/ 280513 h 669152"/>
              <a:gd name="connsiteX1" fmla="*/ 702645 w 3234089"/>
              <a:gd name="connsiteY1" fmla="*/ 1381 h 669152"/>
              <a:gd name="connsiteX2" fmla="*/ 1453416 w 3234089"/>
              <a:gd name="connsiteY2" fmla="*/ 193886 h 669152"/>
              <a:gd name="connsiteX3" fmla="*/ 2040557 w 3234089"/>
              <a:gd name="connsiteY3" fmla="*/ 636648 h 669152"/>
              <a:gd name="connsiteX4" fmla="*/ 2820203 w 3234089"/>
              <a:gd name="connsiteY4" fmla="*/ 578896 h 669152"/>
              <a:gd name="connsiteX5" fmla="*/ 3234089 w 3234089"/>
              <a:gd name="connsiteY5" fmla="*/ 299763 h 6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4089" h="669152">
                <a:moveTo>
                  <a:pt x="0" y="280513"/>
                </a:moveTo>
                <a:cubicBezTo>
                  <a:pt x="170046" y="180250"/>
                  <a:pt x="460409" y="15819"/>
                  <a:pt x="702645" y="1381"/>
                </a:cubicBezTo>
                <a:cubicBezTo>
                  <a:pt x="944881" y="-13057"/>
                  <a:pt x="1230431" y="88008"/>
                  <a:pt x="1453416" y="193886"/>
                </a:cubicBezTo>
                <a:cubicBezTo>
                  <a:pt x="1676401" y="299764"/>
                  <a:pt x="1812759" y="572480"/>
                  <a:pt x="2040557" y="636648"/>
                </a:cubicBezTo>
                <a:cubicBezTo>
                  <a:pt x="2268355" y="700816"/>
                  <a:pt x="2595614" y="663919"/>
                  <a:pt x="2820203" y="578896"/>
                </a:cubicBezTo>
                <a:cubicBezTo>
                  <a:pt x="3044792" y="493873"/>
                  <a:pt x="3062438" y="483445"/>
                  <a:pt x="3234089" y="2997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CE34AF-4680-0341-F3CE-2553150DC7E2}"/>
                  </a:ext>
                </a:extLst>
              </p:cNvPr>
              <p:cNvSpPr txBox="1"/>
              <p:nvPr/>
            </p:nvSpPr>
            <p:spPr>
              <a:xfrm>
                <a:off x="2396011" y="1375409"/>
                <a:ext cx="3286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CE34AF-4680-0341-F3CE-2553150DC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11" y="1375409"/>
                <a:ext cx="328616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C44CAC-B840-933E-36F5-DBB22AEE8F1B}"/>
              </a:ext>
            </a:extLst>
          </p:cNvPr>
          <p:cNvCxnSpPr/>
          <p:nvPr/>
        </p:nvCxnSpPr>
        <p:spPr>
          <a:xfrm>
            <a:off x="3060834" y="1670046"/>
            <a:ext cx="11165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7B8487-660C-DC6A-67DF-8A1D326374B8}"/>
              </a:ext>
            </a:extLst>
          </p:cNvPr>
          <p:cNvCxnSpPr>
            <a:cxnSpLocks/>
          </p:cNvCxnSpPr>
          <p:nvPr/>
        </p:nvCxnSpPr>
        <p:spPr>
          <a:xfrm flipH="1">
            <a:off x="943275" y="1673317"/>
            <a:ext cx="11165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58A6AC-3FB1-BDF7-D514-FF6BA1E88D00}"/>
              </a:ext>
            </a:extLst>
          </p:cNvPr>
          <p:cNvCxnSpPr/>
          <p:nvPr/>
        </p:nvCxnSpPr>
        <p:spPr>
          <a:xfrm>
            <a:off x="847023" y="4578109"/>
            <a:ext cx="41966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6F8DB72-F70C-D224-C868-63B67A202CF6}"/>
              </a:ext>
            </a:extLst>
          </p:cNvPr>
          <p:cNvSpPr/>
          <p:nvPr/>
        </p:nvSpPr>
        <p:spPr>
          <a:xfrm>
            <a:off x="895149" y="4259095"/>
            <a:ext cx="3234089" cy="669152"/>
          </a:xfrm>
          <a:custGeom>
            <a:avLst/>
            <a:gdLst>
              <a:gd name="connsiteX0" fmla="*/ 0 w 3243713"/>
              <a:gd name="connsiteY0" fmla="*/ 202151 h 667792"/>
              <a:gd name="connsiteX1" fmla="*/ 558265 w 3243713"/>
              <a:gd name="connsiteY1" fmla="*/ 21 h 667792"/>
              <a:gd name="connsiteX2" fmla="*/ 1309036 w 3243713"/>
              <a:gd name="connsiteY2" fmla="*/ 192526 h 667792"/>
              <a:gd name="connsiteX3" fmla="*/ 1896177 w 3243713"/>
              <a:gd name="connsiteY3" fmla="*/ 635288 h 667792"/>
              <a:gd name="connsiteX4" fmla="*/ 2675823 w 3243713"/>
              <a:gd name="connsiteY4" fmla="*/ 577536 h 667792"/>
              <a:gd name="connsiteX5" fmla="*/ 3243713 w 3243713"/>
              <a:gd name="connsiteY5" fmla="*/ 125149 h 667792"/>
              <a:gd name="connsiteX0" fmla="*/ 0 w 3253339"/>
              <a:gd name="connsiteY0" fmla="*/ 231319 h 668084"/>
              <a:gd name="connsiteX1" fmla="*/ 567891 w 3253339"/>
              <a:gd name="connsiteY1" fmla="*/ 313 h 668084"/>
              <a:gd name="connsiteX2" fmla="*/ 1318662 w 3253339"/>
              <a:gd name="connsiteY2" fmla="*/ 192818 h 668084"/>
              <a:gd name="connsiteX3" fmla="*/ 1905803 w 3253339"/>
              <a:gd name="connsiteY3" fmla="*/ 635580 h 668084"/>
              <a:gd name="connsiteX4" fmla="*/ 2685449 w 3253339"/>
              <a:gd name="connsiteY4" fmla="*/ 577828 h 668084"/>
              <a:gd name="connsiteX5" fmla="*/ 3253339 w 3253339"/>
              <a:gd name="connsiteY5" fmla="*/ 125441 h 668084"/>
              <a:gd name="connsiteX0" fmla="*/ 0 w 3099335"/>
              <a:gd name="connsiteY0" fmla="*/ 231319 h 668084"/>
              <a:gd name="connsiteX1" fmla="*/ 567891 w 3099335"/>
              <a:gd name="connsiteY1" fmla="*/ 313 h 668084"/>
              <a:gd name="connsiteX2" fmla="*/ 1318662 w 3099335"/>
              <a:gd name="connsiteY2" fmla="*/ 192818 h 668084"/>
              <a:gd name="connsiteX3" fmla="*/ 1905803 w 3099335"/>
              <a:gd name="connsiteY3" fmla="*/ 635580 h 668084"/>
              <a:gd name="connsiteX4" fmla="*/ 2685449 w 3099335"/>
              <a:gd name="connsiteY4" fmla="*/ 577828 h 668084"/>
              <a:gd name="connsiteX5" fmla="*/ 3099335 w 3099335"/>
              <a:gd name="connsiteY5" fmla="*/ 298695 h 668084"/>
              <a:gd name="connsiteX0" fmla="*/ 0 w 3234089"/>
              <a:gd name="connsiteY0" fmla="*/ 280513 h 669152"/>
              <a:gd name="connsiteX1" fmla="*/ 702645 w 3234089"/>
              <a:gd name="connsiteY1" fmla="*/ 1381 h 669152"/>
              <a:gd name="connsiteX2" fmla="*/ 1453416 w 3234089"/>
              <a:gd name="connsiteY2" fmla="*/ 193886 h 669152"/>
              <a:gd name="connsiteX3" fmla="*/ 2040557 w 3234089"/>
              <a:gd name="connsiteY3" fmla="*/ 636648 h 669152"/>
              <a:gd name="connsiteX4" fmla="*/ 2820203 w 3234089"/>
              <a:gd name="connsiteY4" fmla="*/ 578896 h 669152"/>
              <a:gd name="connsiteX5" fmla="*/ 3234089 w 3234089"/>
              <a:gd name="connsiteY5" fmla="*/ 299763 h 6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4089" h="669152">
                <a:moveTo>
                  <a:pt x="0" y="280513"/>
                </a:moveTo>
                <a:cubicBezTo>
                  <a:pt x="170046" y="180250"/>
                  <a:pt x="460409" y="15819"/>
                  <a:pt x="702645" y="1381"/>
                </a:cubicBezTo>
                <a:cubicBezTo>
                  <a:pt x="944881" y="-13057"/>
                  <a:pt x="1230431" y="88008"/>
                  <a:pt x="1453416" y="193886"/>
                </a:cubicBezTo>
                <a:cubicBezTo>
                  <a:pt x="1676401" y="299764"/>
                  <a:pt x="1812759" y="572480"/>
                  <a:pt x="2040557" y="636648"/>
                </a:cubicBezTo>
                <a:cubicBezTo>
                  <a:pt x="2268355" y="700816"/>
                  <a:pt x="2595614" y="663919"/>
                  <a:pt x="2820203" y="578896"/>
                </a:cubicBezTo>
                <a:cubicBezTo>
                  <a:pt x="3044792" y="493873"/>
                  <a:pt x="3062438" y="483445"/>
                  <a:pt x="3234089" y="2997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A20CA0-5989-63DA-5FCD-C5AAE6AF8E02}"/>
                  </a:ext>
                </a:extLst>
              </p:cNvPr>
              <p:cNvSpPr txBox="1"/>
              <p:nvPr/>
            </p:nvSpPr>
            <p:spPr>
              <a:xfrm>
                <a:off x="2347885" y="3527952"/>
                <a:ext cx="38844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A20CA0-5989-63DA-5FCD-C5AAE6AF8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885" y="3527952"/>
                <a:ext cx="38844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1714214-510C-4CCE-DBED-31244888B2F2}"/>
              </a:ext>
            </a:extLst>
          </p:cNvPr>
          <p:cNvCxnSpPr/>
          <p:nvPr/>
        </p:nvCxnSpPr>
        <p:spPr>
          <a:xfrm>
            <a:off x="3012708" y="3822589"/>
            <a:ext cx="11165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2E1313-C666-C015-6DDB-625655D857C0}"/>
              </a:ext>
            </a:extLst>
          </p:cNvPr>
          <p:cNvCxnSpPr>
            <a:cxnSpLocks/>
          </p:cNvCxnSpPr>
          <p:nvPr/>
        </p:nvCxnSpPr>
        <p:spPr>
          <a:xfrm flipH="1">
            <a:off x="895149" y="3825860"/>
            <a:ext cx="11165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CA9F7A-1909-6FD7-ED64-8B9AD91E5258}"/>
                  </a:ext>
                </a:extLst>
              </p:cNvPr>
              <p:cNvSpPr txBox="1"/>
              <p:nvPr/>
            </p:nvSpPr>
            <p:spPr>
              <a:xfrm>
                <a:off x="5185530" y="2121843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CA9F7A-1909-6FD7-ED64-8B9AD91E5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530" y="2121843"/>
                <a:ext cx="36343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B5BE31E-7632-BC6A-4CAF-24198462CD2B}"/>
                  </a:ext>
                </a:extLst>
              </p:cNvPr>
              <p:cNvSpPr txBox="1"/>
              <p:nvPr/>
            </p:nvSpPr>
            <p:spPr>
              <a:xfrm>
                <a:off x="5127779" y="4259095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B5BE31E-7632-BC6A-4CAF-24198462C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779" y="4259095"/>
                <a:ext cx="36343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61C7C924-5A3A-2123-FD33-211A194BFB98}"/>
              </a:ext>
            </a:extLst>
          </p:cNvPr>
          <p:cNvSpPr/>
          <p:nvPr/>
        </p:nvSpPr>
        <p:spPr>
          <a:xfrm>
            <a:off x="4037797" y="2279891"/>
            <a:ext cx="279133" cy="2741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E5E33E-B5D2-E29C-0A9E-EB35492CF289}"/>
                  </a:ext>
                </a:extLst>
              </p:cNvPr>
              <p:cNvSpPr txBox="1"/>
              <p:nvPr/>
            </p:nvSpPr>
            <p:spPr>
              <a:xfrm>
                <a:off x="4037797" y="2457182"/>
                <a:ext cx="5597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E5E33E-B5D2-E29C-0A9E-EB35492CF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797" y="2457182"/>
                <a:ext cx="55970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FBA6D9-DF7B-E51E-AF9D-4184F1AEBDF7}"/>
                  </a:ext>
                </a:extLst>
              </p:cNvPr>
              <p:cNvSpPr txBox="1"/>
              <p:nvPr/>
            </p:nvSpPr>
            <p:spPr>
              <a:xfrm>
                <a:off x="6647850" y="816543"/>
                <a:ext cx="5104596" cy="6149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 wavelength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You’re standing at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and you observe one complete wave length go by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seconds.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So the velocity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length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r>
                  <a:rPr lang="en-US" sz="2800" dirty="0"/>
                  <a:t> or</a:t>
                </a:r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FBA6D9-DF7B-E51E-AF9D-4184F1AEB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850" y="816543"/>
                <a:ext cx="5104596" cy="6149760"/>
              </a:xfrm>
              <a:prstGeom prst="rect">
                <a:avLst/>
              </a:prstGeom>
              <a:blipFill>
                <a:blip r:embed="rId7"/>
                <a:stretch>
                  <a:fillRect l="-2509" t="-991" r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41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FCD3F0-761B-0FA3-5E88-5B4483E0D7CF}"/>
              </a:ext>
            </a:extLst>
          </p:cNvPr>
          <p:cNvCxnSpPr/>
          <p:nvPr/>
        </p:nvCxnSpPr>
        <p:spPr>
          <a:xfrm>
            <a:off x="3649435" y="3592285"/>
            <a:ext cx="5216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FB87A6-3375-17B2-584E-733894FFB38F}"/>
              </a:ext>
            </a:extLst>
          </p:cNvPr>
          <p:cNvCxnSpPr>
            <a:cxnSpLocks/>
          </p:cNvCxnSpPr>
          <p:nvPr/>
        </p:nvCxnSpPr>
        <p:spPr>
          <a:xfrm flipV="1">
            <a:off x="6182527" y="1441676"/>
            <a:ext cx="0" cy="4301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/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/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D2C490-E968-79CA-B94B-54905425F970}"/>
              </a:ext>
            </a:extLst>
          </p:cNvPr>
          <p:cNvCxnSpPr/>
          <p:nvPr/>
        </p:nvCxnSpPr>
        <p:spPr>
          <a:xfrm>
            <a:off x="8508733" y="342900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B8044E-BA9C-9CF6-905D-6B4509774404}"/>
              </a:ext>
            </a:extLst>
          </p:cNvPr>
          <p:cNvCxnSpPr/>
          <p:nvPr/>
        </p:nvCxnSpPr>
        <p:spPr>
          <a:xfrm>
            <a:off x="4002506" y="3439083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1F8239-EC72-1C7D-0CB8-495A654F85E0}"/>
              </a:ext>
            </a:extLst>
          </p:cNvPr>
          <p:cNvCxnSpPr>
            <a:cxnSpLocks/>
          </p:cNvCxnSpPr>
          <p:nvPr/>
        </p:nvCxnSpPr>
        <p:spPr>
          <a:xfrm rot="5400000">
            <a:off x="6182525" y="1608678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AF43B3-4D75-FFB3-0D0D-D3B7E96F9298}"/>
              </a:ext>
            </a:extLst>
          </p:cNvPr>
          <p:cNvCxnSpPr>
            <a:cxnSpLocks/>
          </p:cNvCxnSpPr>
          <p:nvPr/>
        </p:nvCxnSpPr>
        <p:spPr>
          <a:xfrm rot="5400000">
            <a:off x="6164776" y="531601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/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/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/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/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/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 plane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blipFill>
                <a:blip r:embed="rId8"/>
                <a:stretch>
                  <a:fillRect t="-25275" r="-10554" b="-4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926F2BF-3A99-7B2D-A5ED-F13B215508D6}"/>
              </a:ext>
            </a:extLst>
          </p:cNvPr>
          <p:cNvSpPr/>
          <p:nvPr/>
        </p:nvSpPr>
        <p:spPr>
          <a:xfrm>
            <a:off x="7334185" y="2511697"/>
            <a:ext cx="236679" cy="202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FF7C6E1-6AF7-DFC4-AE83-D1BF92A7AACA}"/>
              </a:ext>
            </a:extLst>
          </p:cNvPr>
          <p:cNvSpPr/>
          <p:nvPr/>
        </p:nvSpPr>
        <p:spPr>
          <a:xfrm>
            <a:off x="7565457" y="1299411"/>
            <a:ext cx="2310063" cy="1049153"/>
          </a:xfrm>
          <a:custGeom>
            <a:avLst/>
            <a:gdLst>
              <a:gd name="connsiteX0" fmla="*/ 0 w 2310063"/>
              <a:gd name="connsiteY0" fmla="*/ 1049153 h 1049153"/>
              <a:gd name="connsiteX1" fmla="*/ 798897 w 2310063"/>
              <a:gd name="connsiteY1" fmla="*/ 259882 h 1049153"/>
              <a:gd name="connsiteX2" fmla="*/ 1068404 w 2310063"/>
              <a:gd name="connsiteY2" fmla="*/ 481263 h 1049153"/>
              <a:gd name="connsiteX3" fmla="*/ 2310063 w 2310063"/>
              <a:gd name="connsiteY3" fmla="*/ 0 h 104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063" h="1049153">
                <a:moveTo>
                  <a:pt x="0" y="1049153"/>
                </a:moveTo>
                <a:cubicBezTo>
                  <a:pt x="310415" y="701841"/>
                  <a:pt x="620830" y="354530"/>
                  <a:pt x="798897" y="259882"/>
                </a:cubicBezTo>
                <a:cubicBezTo>
                  <a:pt x="976964" y="165234"/>
                  <a:pt x="816543" y="524577"/>
                  <a:pt x="1068404" y="481263"/>
                </a:cubicBezTo>
                <a:cubicBezTo>
                  <a:pt x="1320265" y="437949"/>
                  <a:pt x="1815164" y="218974"/>
                  <a:pt x="23100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380719-5ED0-EDD6-24E1-9525EBA02459}"/>
                  </a:ext>
                </a:extLst>
              </p:cNvPr>
              <p:cNvSpPr txBox="1"/>
              <p:nvPr/>
            </p:nvSpPr>
            <p:spPr>
              <a:xfrm>
                <a:off x="10068025" y="981777"/>
                <a:ext cx="19443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wave moving at velocity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380719-5ED0-EDD6-24E1-9525EBA02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025" y="981777"/>
                <a:ext cx="1944301" cy="1569660"/>
              </a:xfrm>
              <a:prstGeom prst="rect">
                <a:avLst/>
              </a:prstGeom>
              <a:blipFill>
                <a:blip r:embed="rId9"/>
                <a:stretch>
                  <a:fillRect l="-8150" t="-5039" r="-6583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7C026D-49AF-68DE-BBDD-CA150C0E9B99}"/>
                  </a:ext>
                </a:extLst>
              </p:cNvPr>
              <p:cNvSpPr txBox="1"/>
              <p:nvPr/>
            </p:nvSpPr>
            <p:spPr>
              <a:xfrm>
                <a:off x="7719991" y="2313817"/>
                <a:ext cx="19545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7C026D-49AF-68DE-BBDD-CA150C0E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991" y="2313817"/>
                <a:ext cx="1954509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32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FCD3F0-761B-0FA3-5E88-5B4483E0D7CF}"/>
              </a:ext>
            </a:extLst>
          </p:cNvPr>
          <p:cNvCxnSpPr/>
          <p:nvPr/>
        </p:nvCxnSpPr>
        <p:spPr>
          <a:xfrm>
            <a:off x="3649435" y="3592285"/>
            <a:ext cx="5216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FB87A6-3375-17B2-584E-733894FFB38F}"/>
              </a:ext>
            </a:extLst>
          </p:cNvPr>
          <p:cNvCxnSpPr>
            <a:cxnSpLocks/>
          </p:cNvCxnSpPr>
          <p:nvPr/>
        </p:nvCxnSpPr>
        <p:spPr>
          <a:xfrm flipV="1">
            <a:off x="6182527" y="1441676"/>
            <a:ext cx="0" cy="4301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/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/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D2C490-E968-79CA-B94B-54905425F970}"/>
              </a:ext>
            </a:extLst>
          </p:cNvPr>
          <p:cNvCxnSpPr/>
          <p:nvPr/>
        </p:nvCxnSpPr>
        <p:spPr>
          <a:xfrm>
            <a:off x="8508733" y="342900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B8044E-BA9C-9CF6-905D-6B4509774404}"/>
              </a:ext>
            </a:extLst>
          </p:cNvPr>
          <p:cNvCxnSpPr/>
          <p:nvPr/>
        </p:nvCxnSpPr>
        <p:spPr>
          <a:xfrm>
            <a:off x="4002506" y="3439083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1F8239-EC72-1C7D-0CB8-495A654F85E0}"/>
              </a:ext>
            </a:extLst>
          </p:cNvPr>
          <p:cNvCxnSpPr>
            <a:cxnSpLocks/>
          </p:cNvCxnSpPr>
          <p:nvPr/>
        </p:nvCxnSpPr>
        <p:spPr>
          <a:xfrm rot="5400000">
            <a:off x="6182525" y="1608678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AF43B3-4D75-FFB3-0D0D-D3B7E96F9298}"/>
              </a:ext>
            </a:extLst>
          </p:cNvPr>
          <p:cNvCxnSpPr>
            <a:cxnSpLocks/>
          </p:cNvCxnSpPr>
          <p:nvPr/>
        </p:nvCxnSpPr>
        <p:spPr>
          <a:xfrm rot="5400000">
            <a:off x="6164776" y="531601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/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/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/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/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/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 plane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blipFill>
                <a:blip r:embed="rId8"/>
                <a:stretch>
                  <a:fillRect t="-25275" r="-10554" b="-4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926F2BF-3A99-7B2D-A5ED-F13B215508D6}"/>
              </a:ext>
            </a:extLst>
          </p:cNvPr>
          <p:cNvSpPr/>
          <p:nvPr/>
        </p:nvSpPr>
        <p:spPr>
          <a:xfrm>
            <a:off x="7334185" y="2511697"/>
            <a:ext cx="236679" cy="202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90C5CA-F65B-2CBB-1136-2C238484CF50}"/>
              </a:ext>
            </a:extLst>
          </p:cNvPr>
          <p:cNvSpPr/>
          <p:nvPr/>
        </p:nvSpPr>
        <p:spPr>
          <a:xfrm>
            <a:off x="4739476" y="4719455"/>
            <a:ext cx="236679" cy="202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135F3A-D018-03E0-A1E1-DBA206E4EF34}"/>
              </a:ext>
            </a:extLst>
          </p:cNvPr>
          <p:cNvCxnSpPr>
            <a:cxnSpLocks/>
          </p:cNvCxnSpPr>
          <p:nvPr/>
        </p:nvCxnSpPr>
        <p:spPr>
          <a:xfrm flipH="1">
            <a:off x="4691458" y="2454442"/>
            <a:ext cx="2912500" cy="2467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A88FE44-64B4-8494-55B1-F8CA5A5319EF}"/>
              </a:ext>
            </a:extLst>
          </p:cNvPr>
          <p:cNvSpPr/>
          <p:nvPr/>
        </p:nvSpPr>
        <p:spPr>
          <a:xfrm rot="11470904">
            <a:off x="2227747" y="4791457"/>
            <a:ext cx="2310063" cy="1049153"/>
          </a:xfrm>
          <a:custGeom>
            <a:avLst/>
            <a:gdLst>
              <a:gd name="connsiteX0" fmla="*/ 0 w 2310063"/>
              <a:gd name="connsiteY0" fmla="*/ 1049153 h 1049153"/>
              <a:gd name="connsiteX1" fmla="*/ 798897 w 2310063"/>
              <a:gd name="connsiteY1" fmla="*/ 259882 h 1049153"/>
              <a:gd name="connsiteX2" fmla="*/ 1068404 w 2310063"/>
              <a:gd name="connsiteY2" fmla="*/ 481263 h 1049153"/>
              <a:gd name="connsiteX3" fmla="*/ 2310063 w 2310063"/>
              <a:gd name="connsiteY3" fmla="*/ 0 h 104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063" h="1049153">
                <a:moveTo>
                  <a:pt x="0" y="1049153"/>
                </a:moveTo>
                <a:cubicBezTo>
                  <a:pt x="310415" y="701841"/>
                  <a:pt x="620830" y="354530"/>
                  <a:pt x="798897" y="259882"/>
                </a:cubicBezTo>
                <a:cubicBezTo>
                  <a:pt x="976964" y="165234"/>
                  <a:pt x="816543" y="524577"/>
                  <a:pt x="1068404" y="481263"/>
                </a:cubicBezTo>
                <a:cubicBezTo>
                  <a:pt x="1320265" y="437949"/>
                  <a:pt x="1815164" y="218974"/>
                  <a:pt x="23100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9F5A4A-D3BA-471F-129E-2B2E147EBFD4}"/>
              </a:ext>
            </a:extLst>
          </p:cNvPr>
          <p:cNvSpPr txBox="1"/>
          <p:nvPr/>
        </p:nvSpPr>
        <p:spPr>
          <a:xfrm>
            <a:off x="274628" y="2068791"/>
            <a:ext cx="2592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 get a real </a:t>
            </a:r>
            <a:r>
              <a:rPr lang="en-US" sz="3200" b="1" dirty="0">
                <a:solidFill>
                  <a:srgbClr val="FF0000"/>
                </a:solidFill>
              </a:rPr>
              <a:t>cosine</a:t>
            </a:r>
            <a:r>
              <a:rPr lang="en-US" sz="3200" dirty="0">
                <a:solidFill>
                  <a:srgbClr val="FF0000"/>
                </a:solidFill>
              </a:rPr>
              <a:t> wave you have to add this point</a:t>
            </a:r>
          </a:p>
          <a:p>
            <a:r>
              <a:rPr lang="en-US" sz="3200" dirty="0">
                <a:solidFill>
                  <a:srgbClr val="FF0000"/>
                </a:solidFill>
              </a:rPr>
              <a:t>with the same</a:t>
            </a:r>
          </a:p>
          <a:p>
            <a:r>
              <a:rPr lang="en-US" sz="3200" dirty="0">
                <a:solidFill>
                  <a:srgbClr val="FF0000"/>
                </a:solidFill>
              </a:rPr>
              <a:t>amplitude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F4CF8A-54DD-8C67-C086-1A96BDBC1CB1}"/>
                  </a:ext>
                </a:extLst>
              </p:cNvPr>
              <p:cNvSpPr txBox="1"/>
              <p:nvPr/>
            </p:nvSpPr>
            <p:spPr>
              <a:xfrm>
                <a:off x="7719991" y="2313817"/>
                <a:ext cx="19545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F4CF8A-54DD-8C67-C086-1A96BDBC1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991" y="2313817"/>
                <a:ext cx="1954509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97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FCD3F0-761B-0FA3-5E88-5B4483E0D7CF}"/>
              </a:ext>
            </a:extLst>
          </p:cNvPr>
          <p:cNvCxnSpPr/>
          <p:nvPr/>
        </p:nvCxnSpPr>
        <p:spPr>
          <a:xfrm>
            <a:off x="3649435" y="3592285"/>
            <a:ext cx="5216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FB87A6-3375-17B2-584E-733894FFB38F}"/>
              </a:ext>
            </a:extLst>
          </p:cNvPr>
          <p:cNvCxnSpPr>
            <a:cxnSpLocks/>
          </p:cNvCxnSpPr>
          <p:nvPr/>
        </p:nvCxnSpPr>
        <p:spPr>
          <a:xfrm flipV="1">
            <a:off x="6182527" y="1441676"/>
            <a:ext cx="0" cy="4301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/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/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D2C490-E968-79CA-B94B-54905425F970}"/>
              </a:ext>
            </a:extLst>
          </p:cNvPr>
          <p:cNvCxnSpPr/>
          <p:nvPr/>
        </p:nvCxnSpPr>
        <p:spPr>
          <a:xfrm>
            <a:off x="8508733" y="342900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B8044E-BA9C-9CF6-905D-6B4509774404}"/>
              </a:ext>
            </a:extLst>
          </p:cNvPr>
          <p:cNvCxnSpPr/>
          <p:nvPr/>
        </p:nvCxnSpPr>
        <p:spPr>
          <a:xfrm>
            <a:off x="4002506" y="3439083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1F8239-EC72-1C7D-0CB8-495A654F85E0}"/>
              </a:ext>
            </a:extLst>
          </p:cNvPr>
          <p:cNvCxnSpPr>
            <a:cxnSpLocks/>
          </p:cNvCxnSpPr>
          <p:nvPr/>
        </p:nvCxnSpPr>
        <p:spPr>
          <a:xfrm rot="5400000">
            <a:off x="6182525" y="1608678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AF43B3-4D75-FFB3-0D0D-D3B7E96F9298}"/>
              </a:ext>
            </a:extLst>
          </p:cNvPr>
          <p:cNvCxnSpPr>
            <a:cxnSpLocks/>
          </p:cNvCxnSpPr>
          <p:nvPr/>
        </p:nvCxnSpPr>
        <p:spPr>
          <a:xfrm rot="5400000">
            <a:off x="6164776" y="531601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/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/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/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/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/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 plane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blipFill>
                <a:blip r:embed="rId8"/>
                <a:stretch>
                  <a:fillRect t="-25275" r="-10554" b="-4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926F2BF-3A99-7B2D-A5ED-F13B215508D6}"/>
              </a:ext>
            </a:extLst>
          </p:cNvPr>
          <p:cNvSpPr/>
          <p:nvPr/>
        </p:nvSpPr>
        <p:spPr>
          <a:xfrm>
            <a:off x="7334185" y="2511697"/>
            <a:ext cx="236679" cy="202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90C5CA-F65B-2CBB-1136-2C238484CF50}"/>
              </a:ext>
            </a:extLst>
          </p:cNvPr>
          <p:cNvSpPr/>
          <p:nvPr/>
        </p:nvSpPr>
        <p:spPr>
          <a:xfrm>
            <a:off x="4739476" y="4719455"/>
            <a:ext cx="236679" cy="202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135F3A-D018-03E0-A1E1-DBA206E4EF34}"/>
              </a:ext>
            </a:extLst>
          </p:cNvPr>
          <p:cNvCxnSpPr>
            <a:cxnSpLocks/>
          </p:cNvCxnSpPr>
          <p:nvPr/>
        </p:nvCxnSpPr>
        <p:spPr>
          <a:xfrm flipH="1">
            <a:off x="4691458" y="2454442"/>
            <a:ext cx="2912500" cy="2467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A88FE44-64B4-8494-55B1-F8CA5A5319EF}"/>
              </a:ext>
            </a:extLst>
          </p:cNvPr>
          <p:cNvSpPr/>
          <p:nvPr/>
        </p:nvSpPr>
        <p:spPr>
          <a:xfrm rot="11470904">
            <a:off x="2227747" y="4791457"/>
            <a:ext cx="2310063" cy="1049153"/>
          </a:xfrm>
          <a:custGeom>
            <a:avLst/>
            <a:gdLst>
              <a:gd name="connsiteX0" fmla="*/ 0 w 2310063"/>
              <a:gd name="connsiteY0" fmla="*/ 1049153 h 1049153"/>
              <a:gd name="connsiteX1" fmla="*/ 798897 w 2310063"/>
              <a:gd name="connsiteY1" fmla="*/ 259882 h 1049153"/>
              <a:gd name="connsiteX2" fmla="*/ 1068404 w 2310063"/>
              <a:gd name="connsiteY2" fmla="*/ 481263 h 1049153"/>
              <a:gd name="connsiteX3" fmla="*/ 2310063 w 2310063"/>
              <a:gd name="connsiteY3" fmla="*/ 0 h 104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063" h="1049153">
                <a:moveTo>
                  <a:pt x="0" y="1049153"/>
                </a:moveTo>
                <a:cubicBezTo>
                  <a:pt x="310415" y="701841"/>
                  <a:pt x="620830" y="354530"/>
                  <a:pt x="798897" y="259882"/>
                </a:cubicBezTo>
                <a:cubicBezTo>
                  <a:pt x="976964" y="165234"/>
                  <a:pt x="816543" y="524577"/>
                  <a:pt x="1068404" y="481263"/>
                </a:cubicBezTo>
                <a:cubicBezTo>
                  <a:pt x="1320265" y="437949"/>
                  <a:pt x="1815164" y="218974"/>
                  <a:pt x="23100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C58639-0C40-EAEB-B456-0AF773394116}"/>
                  </a:ext>
                </a:extLst>
              </p:cNvPr>
              <p:cNvSpPr txBox="1"/>
              <p:nvPr/>
            </p:nvSpPr>
            <p:spPr>
              <a:xfrm>
                <a:off x="274628" y="2068791"/>
                <a:ext cx="2592349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to get a real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sine</a:t>
                </a:r>
                <a:r>
                  <a:rPr lang="en-US" sz="3200" dirty="0">
                    <a:solidFill>
                      <a:srgbClr val="FF0000"/>
                    </a:solidFill>
                  </a:rPr>
                  <a:t> wave you have to add this point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with amplitude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C58639-0C40-EAEB-B456-0AF773394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8" y="2068791"/>
                <a:ext cx="2592349" cy="4031873"/>
              </a:xfrm>
              <a:prstGeom prst="rect">
                <a:avLst/>
              </a:prstGeom>
              <a:blipFill>
                <a:blip r:embed="rId9"/>
                <a:stretch>
                  <a:fillRect l="-5882" t="-1964" r="-6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FE7D3-0F9F-922B-15C0-CDB1BF931628}"/>
                  </a:ext>
                </a:extLst>
              </p:cNvPr>
              <p:cNvSpPr txBox="1"/>
              <p:nvPr/>
            </p:nvSpPr>
            <p:spPr>
              <a:xfrm>
                <a:off x="7719991" y="2313817"/>
                <a:ext cx="19545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FE7D3-0F9F-922B-15C0-CDB1BF931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991" y="2313817"/>
                <a:ext cx="1954509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896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 4">
            <a:extLst>
              <a:ext uri="{FF2B5EF4-FFF2-40B4-BE49-F238E27FC236}">
                <a16:creationId xmlns:a16="http://schemas.microsoft.com/office/drawing/2014/main" id="{E55D5610-7BE1-DBFD-77FC-9AB8B24B55CE}"/>
              </a:ext>
            </a:extLst>
          </p:cNvPr>
          <p:cNvSpPr/>
          <p:nvPr/>
        </p:nvSpPr>
        <p:spPr>
          <a:xfrm>
            <a:off x="4194216" y="3941920"/>
            <a:ext cx="1963947" cy="655608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IFFT2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/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/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/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/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/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DF8F6A-69EB-65F3-6025-58210A18A36B}"/>
              </a:ext>
            </a:extLst>
          </p:cNvPr>
          <p:cNvCxnSpPr>
            <a:cxnSpLocks/>
          </p:cNvCxnSpPr>
          <p:nvPr/>
        </p:nvCxnSpPr>
        <p:spPr>
          <a:xfrm>
            <a:off x="6657543" y="4542533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8296FB-3229-E395-241B-6ACFC157684D}"/>
              </a:ext>
            </a:extLst>
          </p:cNvPr>
          <p:cNvCxnSpPr>
            <a:cxnSpLocks/>
          </p:cNvCxnSpPr>
          <p:nvPr/>
        </p:nvCxnSpPr>
        <p:spPr>
          <a:xfrm>
            <a:off x="9000444" y="6333340"/>
            <a:ext cx="7645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D5FE878-A50A-AEC9-D065-5B454E5F0E4D}"/>
              </a:ext>
            </a:extLst>
          </p:cNvPr>
          <p:cNvSpPr/>
          <p:nvPr/>
        </p:nvSpPr>
        <p:spPr>
          <a:xfrm>
            <a:off x="7863840" y="3657600"/>
            <a:ext cx="243915" cy="192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39454-8A3B-BE55-8A29-4F27FD8F3FF7}"/>
              </a:ext>
            </a:extLst>
          </p:cNvPr>
          <p:cNvSpPr/>
          <p:nvPr/>
        </p:nvSpPr>
        <p:spPr>
          <a:xfrm>
            <a:off x="10089869" y="4985061"/>
            <a:ext cx="243915" cy="192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E36877-C794-8A17-5E8C-8FF9C9F123E1}"/>
                  </a:ext>
                </a:extLst>
              </p:cNvPr>
              <p:cNvSpPr txBox="1"/>
              <p:nvPr/>
            </p:nvSpPr>
            <p:spPr>
              <a:xfrm>
                <a:off x="7806260" y="3152001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E36877-C794-8A17-5E8C-8FF9C9F1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260" y="3152001"/>
                <a:ext cx="35907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EC3EE-6D9E-3E4D-47A7-1EF30CC6B501}"/>
                  </a:ext>
                </a:extLst>
              </p:cNvPr>
              <p:cNvSpPr txBox="1"/>
              <p:nvPr/>
            </p:nvSpPr>
            <p:spPr>
              <a:xfrm>
                <a:off x="10032289" y="4475324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EC3EE-6D9E-3E4D-47A7-1EF30CC6B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289" y="4475324"/>
                <a:ext cx="35907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D6185-A754-74B7-ABEA-577A1824FD10}"/>
                  </a:ext>
                </a:extLst>
              </p:cNvPr>
              <p:cNvSpPr txBox="1"/>
              <p:nvPr/>
            </p:nvSpPr>
            <p:spPr>
              <a:xfrm>
                <a:off x="594455" y="3865631"/>
                <a:ext cx="333245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D6185-A754-74B7-ABEA-577A1824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55" y="3865631"/>
                <a:ext cx="3332451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6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 4">
            <a:extLst>
              <a:ext uri="{FF2B5EF4-FFF2-40B4-BE49-F238E27FC236}">
                <a16:creationId xmlns:a16="http://schemas.microsoft.com/office/drawing/2014/main" id="{E55D5610-7BE1-DBFD-77FC-9AB8B24B55CE}"/>
              </a:ext>
            </a:extLst>
          </p:cNvPr>
          <p:cNvSpPr/>
          <p:nvPr/>
        </p:nvSpPr>
        <p:spPr>
          <a:xfrm>
            <a:off x="4194216" y="3941920"/>
            <a:ext cx="1963947" cy="655608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IFFT2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/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/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/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/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/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DF8F6A-69EB-65F3-6025-58210A18A36B}"/>
              </a:ext>
            </a:extLst>
          </p:cNvPr>
          <p:cNvCxnSpPr>
            <a:cxnSpLocks/>
          </p:cNvCxnSpPr>
          <p:nvPr/>
        </p:nvCxnSpPr>
        <p:spPr>
          <a:xfrm>
            <a:off x="6657543" y="4542533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8296FB-3229-E395-241B-6ACFC157684D}"/>
              </a:ext>
            </a:extLst>
          </p:cNvPr>
          <p:cNvCxnSpPr>
            <a:cxnSpLocks/>
          </p:cNvCxnSpPr>
          <p:nvPr/>
        </p:nvCxnSpPr>
        <p:spPr>
          <a:xfrm>
            <a:off x="9000444" y="6333340"/>
            <a:ext cx="7645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D5FE878-A50A-AEC9-D065-5B454E5F0E4D}"/>
              </a:ext>
            </a:extLst>
          </p:cNvPr>
          <p:cNvSpPr/>
          <p:nvPr/>
        </p:nvSpPr>
        <p:spPr>
          <a:xfrm>
            <a:off x="7863840" y="3657600"/>
            <a:ext cx="243915" cy="192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39454-8A3B-BE55-8A29-4F27FD8F3FF7}"/>
              </a:ext>
            </a:extLst>
          </p:cNvPr>
          <p:cNvSpPr/>
          <p:nvPr/>
        </p:nvSpPr>
        <p:spPr>
          <a:xfrm>
            <a:off x="10089869" y="4985061"/>
            <a:ext cx="243915" cy="192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E36877-C794-8A17-5E8C-8FF9C9F123E1}"/>
                  </a:ext>
                </a:extLst>
              </p:cNvPr>
              <p:cNvSpPr txBox="1"/>
              <p:nvPr/>
            </p:nvSpPr>
            <p:spPr>
              <a:xfrm>
                <a:off x="7806260" y="3152001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E36877-C794-8A17-5E8C-8FF9C9F1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260" y="3152001"/>
                <a:ext cx="35907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EC3EE-6D9E-3E4D-47A7-1EF30CC6B501}"/>
                  </a:ext>
                </a:extLst>
              </p:cNvPr>
              <p:cNvSpPr txBox="1"/>
              <p:nvPr/>
            </p:nvSpPr>
            <p:spPr>
              <a:xfrm>
                <a:off x="10032289" y="4475324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EC3EE-6D9E-3E4D-47A7-1EF30CC6B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289" y="4475324"/>
                <a:ext cx="35907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D6185-A754-74B7-ABEA-577A1824FD10}"/>
                  </a:ext>
                </a:extLst>
              </p:cNvPr>
              <p:cNvSpPr txBox="1"/>
              <p:nvPr/>
            </p:nvSpPr>
            <p:spPr>
              <a:xfrm>
                <a:off x="594455" y="3865631"/>
                <a:ext cx="333245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D6185-A754-74B7-ABEA-577A1824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55" y="3865631"/>
                <a:ext cx="3332451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4E362A-8579-E4B0-DFA9-A5A455E1114C}"/>
                  </a:ext>
                </a:extLst>
              </p:cNvPr>
              <p:cNvSpPr txBox="1"/>
              <p:nvPr/>
            </p:nvSpPr>
            <p:spPr>
              <a:xfrm>
                <a:off x="8537564" y="1641458"/>
                <a:ext cx="1690270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4E362A-8579-E4B0-DFA9-A5A455E11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564" y="1641458"/>
                <a:ext cx="1690270" cy="8094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98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 4">
            <a:extLst>
              <a:ext uri="{FF2B5EF4-FFF2-40B4-BE49-F238E27FC236}">
                <a16:creationId xmlns:a16="http://schemas.microsoft.com/office/drawing/2014/main" id="{E55D5610-7BE1-DBFD-77FC-9AB8B24B55CE}"/>
              </a:ext>
            </a:extLst>
          </p:cNvPr>
          <p:cNvSpPr/>
          <p:nvPr/>
        </p:nvSpPr>
        <p:spPr>
          <a:xfrm>
            <a:off x="4194216" y="3941920"/>
            <a:ext cx="1963947" cy="655608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IFFT2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/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/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/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/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/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DF8F6A-69EB-65F3-6025-58210A18A36B}"/>
              </a:ext>
            </a:extLst>
          </p:cNvPr>
          <p:cNvCxnSpPr>
            <a:cxnSpLocks/>
          </p:cNvCxnSpPr>
          <p:nvPr/>
        </p:nvCxnSpPr>
        <p:spPr>
          <a:xfrm>
            <a:off x="6657543" y="4542533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8296FB-3229-E395-241B-6ACFC157684D}"/>
              </a:ext>
            </a:extLst>
          </p:cNvPr>
          <p:cNvCxnSpPr>
            <a:cxnSpLocks/>
          </p:cNvCxnSpPr>
          <p:nvPr/>
        </p:nvCxnSpPr>
        <p:spPr>
          <a:xfrm>
            <a:off x="9000444" y="6333340"/>
            <a:ext cx="7645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D5FE878-A50A-AEC9-D065-5B454E5F0E4D}"/>
              </a:ext>
            </a:extLst>
          </p:cNvPr>
          <p:cNvSpPr/>
          <p:nvPr/>
        </p:nvSpPr>
        <p:spPr>
          <a:xfrm>
            <a:off x="7863840" y="3657600"/>
            <a:ext cx="243915" cy="192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39454-8A3B-BE55-8A29-4F27FD8F3FF7}"/>
              </a:ext>
            </a:extLst>
          </p:cNvPr>
          <p:cNvSpPr/>
          <p:nvPr/>
        </p:nvSpPr>
        <p:spPr>
          <a:xfrm>
            <a:off x="10089869" y="4985061"/>
            <a:ext cx="243915" cy="192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E36877-C794-8A17-5E8C-8FF9C9F123E1}"/>
                  </a:ext>
                </a:extLst>
              </p:cNvPr>
              <p:cNvSpPr txBox="1"/>
              <p:nvPr/>
            </p:nvSpPr>
            <p:spPr>
              <a:xfrm>
                <a:off x="7806260" y="3152001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E36877-C794-8A17-5E8C-8FF9C9F1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260" y="3152001"/>
                <a:ext cx="35907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EC3EE-6D9E-3E4D-47A7-1EF30CC6B501}"/>
                  </a:ext>
                </a:extLst>
              </p:cNvPr>
              <p:cNvSpPr txBox="1"/>
              <p:nvPr/>
            </p:nvSpPr>
            <p:spPr>
              <a:xfrm>
                <a:off x="10032289" y="4475324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EC3EE-6D9E-3E4D-47A7-1EF30CC6B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289" y="4475324"/>
                <a:ext cx="35907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D6185-A754-74B7-ABEA-577A1824FD10}"/>
                  </a:ext>
                </a:extLst>
              </p:cNvPr>
              <p:cNvSpPr txBox="1"/>
              <p:nvPr/>
            </p:nvSpPr>
            <p:spPr>
              <a:xfrm>
                <a:off x="594455" y="3865631"/>
                <a:ext cx="333245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D6185-A754-74B7-ABEA-577A1824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55" y="3865631"/>
                <a:ext cx="3332451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B6985D-951F-B206-8F9B-13D7F74150AB}"/>
                  </a:ext>
                </a:extLst>
              </p:cNvPr>
              <p:cNvSpPr txBox="1"/>
              <p:nvPr/>
            </p:nvSpPr>
            <p:spPr>
              <a:xfrm>
                <a:off x="530182" y="5029322"/>
                <a:ext cx="4719112" cy="764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4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sz="4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B6985D-951F-B206-8F9B-13D7F7415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82" y="5029322"/>
                <a:ext cx="4719112" cy="764248"/>
              </a:xfrm>
              <a:prstGeom prst="rect">
                <a:avLst/>
              </a:prstGeom>
              <a:blipFill>
                <a:blip r:embed="rId11"/>
                <a:stretch>
                  <a:fillRect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478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122809-E42E-C2F8-CA7B-FBE11FA5D67E}"/>
              </a:ext>
            </a:extLst>
          </p:cNvPr>
          <p:cNvSpPr txBox="1"/>
          <p:nvPr/>
        </p:nvSpPr>
        <p:spPr>
          <a:xfrm>
            <a:off x="473051" y="178781"/>
            <a:ext cx="125607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sine wave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Nt,Nx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=complex);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=4;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 = w[iw,0]/k[ik,0];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iw,ik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complex(0.0,1.0);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Nt-iw,Nx-ik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np.conj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iw,ik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ECA5A-5821-4FE3-074B-09599C218E2D}"/>
              </a:ext>
            </a:extLst>
          </p:cNvPr>
          <p:cNvSpPr txBox="1"/>
          <p:nvPr/>
        </p:nvSpPr>
        <p:spPr>
          <a:xfrm>
            <a:off x="473051" y="4723848"/>
            <a:ext cx="103110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inverse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fourier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transform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 = np.fft.ifft2(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(u);</a:t>
            </a:r>
          </a:p>
        </p:txBody>
      </p:sp>
    </p:spTree>
    <p:extLst>
      <p:ext uri="{BB962C8B-B14F-4D97-AF65-F5344CB8AC3E}">
        <p14:creationId xmlns:p14="http://schemas.microsoft.com/office/powerpoint/2010/main" val="941710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A0F807-73DF-8F2B-4F7F-F393249D6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16" t="33863" r="15290" b="4419"/>
          <a:stretch/>
        </p:blipFill>
        <p:spPr>
          <a:xfrm>
            <a:off x="1542790" y="0"/>
            <a:ext cx="9210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1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513A9ACD-4071-AA51-EF2F-1417B6E9D36A}"/>
              </a:ext>
            </a:extLst>
          </p:cNvPr>
          <p:cNvSpPr/>
          <p:nvPr/>
        </p:nvSpPr>
        <p:spPr>
          <a:xfrm>
            <a:off x="1757221" y="3277062"/>
            <a:ext cx="2027208" cy="65560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FFTn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E55D5610-7BE1-DBFD-77FC-9AB8B24B55CE}"/>
              </a:ext>
            </a:extLst>
          </p:cNvPr>
          <p:cNvSpPr/>
          <p:nvPr/>
        </p:nvSpPr>
        <p:spPr>
          <a:xfrm>
            <a:off x="1691085" y="4315108"/>
            <a:ext cx="1963947" cy="655608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IFFTn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382F8-79B7-FBB5-FB19-6953022F7CD2}"/>
              </a:ext>
            </a:extLst>
          </p:cNvPr>
          <p:cNvSpPr txBox="1"/>
          <p:nvPr/>
        </p:nvSpPr>
        <p:spPr>
          <a:xfrm>
            <a:off x="4117265" y="3286664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(D);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7AE44-0567-C37D-2BB7-3CDA89B36C99}"/>
              </a:ext>
            </a:extLst>
          </p:cNvPr>
          <p:cNvSpPr txBox="1"/>
          <p:nvPr/>
        </p:nvSpPr>
        <p:spPr>
          <a:xfrm>
            <a:off x="4117265" y="4412079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np.fft.ifftn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B9FE4-00D7-0EF9-AC3B-E42308A7312F}"/>
              </a:ext>
            </a:extLst>
          </p:cNvPr>
          <p:cNvSpPr txBox="1"/>
          <p:nvPr/>
        </p:nvSpPr>
        <p:spPr>
          <a:xfrm>
            <a:off x="298879" y="414067"/>
            <a:ext cx="11718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can do any number of dimensions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Nt,Nx,Ny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=complex);</a:t>
            </a:r>
          </a:p>
        </p:txBody>
      </p:sp>
    </p:spTree>
    <p:extLst>
      <p:ext uri="{BB962C8B-B14F-4D97-AF65-F5344CB8AC3E}">
        <p14:creationId xmlns:p14="http://schemas.microsoft.com/office/powerpoint/2010/main" val="337457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Use of the Fast Fourier Transform in Modeling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02E3-974C-D5B0-39F3-99BB9F51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64" y="1671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useful fact that we’ll soon use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393981-0F02-6671-6B4D-5310B4234FC8}"/>
              </a:ext>
            </a:extLst>
          </p:cNvPr>
          <p:cNvCxnSpPr/>
          <p:nvPr/>
        </p:nvCxnSpPr>
        <p:spPr>
          <a:xfrm>
            <a:off x="1799924" y="5043639"/>
            <a:ext cx="841248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721F03-EA7B-EA2E-2B94-935CFA9D8BF7}"/>
              </a:ext>
            </a:extLst>
          </p:cNvPr>
          <p:cNvCxnSpPr>
            <a:cxnSpLocks/>
          </p:cNvCxnSpPr>
          <p:nvPr/>
        </p:nvCxnSpPr>
        <p:spPr>
          <a:xfrm flipH="1" flipV="1">
            <a:off x="6113646" y="2560320"/>
            <a:ext cx="1" cy="273218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4A488-E99F-6D0A-5899-708DF461D153}"/>
                  </a:ext>
                </a:extLst>
              </p:cNvPr>
              <p:cNvSpPr txBox="1"/>
              <p:nvPr/>
            </p:nvSpPr>
            <p:spPr>
              <a:xfrm>
                <a:off x="10263739" y="4674307"/>
                <a:ext cx="39812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4A488-E99F-6D0A-5899-708DF461D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39" y="4674307"/>
                <a:ext cx="398122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6EB24-3EC4-A617-B4C6-3F843317007A}"/>
                  </a:ext>
                </a:extLst>
              </p:cNvPr>
              <p:cNvSpPr txBox="1"/>
              <p:nvPr/>
            </p:nvSpPr>
            <p:spPr>
              <a:xfrm>
                <a:off x="5481998" y="1663374"/>
                <a:ext cx="126329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6EB24-3EC4-A617-B4C6-3F843317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98" y="1663374"/>
                <a:ext cx="1263295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F0CF65-7AE8-D7AA-EB83-5376CE090FB6}"/>
              </a:ext>
            </a:extLst>
          </p:cNvPr>
          <p:cNvSpPr/>
          <p:nvPr/>
        </p:nvSpPr>
        <p:spPr>
          <a:xfrm>
            <a:off x="1896177" y="2906829"/>
            <a:ext cx="8056345" cy="2136809"/>
          </a:xfrm>
          <a:custGeom>
            <a:avLst/>
            <a:gdLst>
              <a:gd name="connsiteX0" fmla="*/ 0 w 8056345"/>
              <a:gd name="connsiteY0" fmla="*/ 2136809 h 2136809"/>
              <a:gd name="connsiteX1" fmla="*/ 4042610 w 8056345"/>
              <a:gd name="connsiteY1" fmla="*/ 2127184 h 2136809"/>
              <a:gd name="connsiteX2" fmla="*/ 4206240 w 8056345"/>
              <a:gd name="connsiteY2" fmla="*/ 0 h 2136809"/>
              <a:gd name="connsiteX3" fmla="*/ 4379495 w 8056345"/>
              <a:gd name="connsiteY3" fmla="*/ 2107933 h 2136809"/>
              <a:gd name="connsiteX4" fmla="*/ 8056345 w 8056345"/>
              <a:gd name="connsiteY4" fmla="*/ 2136809 h 21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6345" h="2136809">
                <a:moveTo>
                  <a:pt x="0" y="2136809"/>
                </a:moveTo>
                <a:lnTo>
                  <a:pt x="4042610" y="2127184"/>
                </a:lnTo>
                <a:lnTo>
                  <a:pt x="4206240" y="0"/>
                </a:lnTo>
                <a:lnTo>
                  <a:pt x="4379495" y="2107933"/>
                </a:lnTo>
                <a:lnTo>
                  <a:pt x="8056345" y="2136809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4D9F7C-BEE1-37BF-4E42-F7AC7C94BE79}"/>
                  </a:ext>
                </a:extLst>
              </p:cNvPr>
              <p:cNvSpPr txBox="1"/>
              <p:nvPr/>
            </p:nvSpPr>
            <p:spPr>
              <a:xfrm>
                <a:off x="5924349" y="5245640"/>
                <a:ext cx="48090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4D9F7C-BEE1-37BF-4E42-F7AC7C94B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349" y="5245640"/>
                <a:ext cx="48090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E6D455-9045-1A5E-CB45-7A8AC1C3C77F}"/>
                  </a:ext>
                </a:extLst>
              </p:cNvPr>
              <p:cNvSpPr txBox="1"/>
              <p:nvPr/>
            </p:nvSpPr>
            <p:spPr>
              <a:xfrm>
                <a:off x="536608" y="1907371"/>
                <a:ext cx="43504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Impulse function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....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E6D455-9045-1A5E-CB45-7A8AC1C3C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08" y="1907371"/>
                <a:ext cx="4350422" cy="584775"/>
              </a:xfrm>
              <a:prstGeom prst="rect">
                <a:avLst/>
              </a:prstGeom>
              <a:blipFill>
                <a:blip r:embed="rId5"/>
                <a:stretch>
                  <a:fillRect l="-3501" t="-12500" r="-266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451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02E3-974C-D5B0-39F3-99BB9F51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64" y="1671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useful fact that we’ll soon use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393981-0F02-6671-6B4D-5310B4234FC8}"/>
              </a:ext>
            </a:extLst>
          </p:cNvPr>
          <p:cNvCxnSpPr/>
          <p:nvPr/>
        </p:nvCxnSpPr>
        <p:spPr>
          <a:xfrm>
            <a:off x="1799924" y="5043639"/>
            <a:ext cx="841248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721F03-EA7B-EA2E-2B94-935CFA9D8BF7}"/>
              </a:ext>
            </a:extLst>
          </p:cNvPr>
          <p:cNvCxnSpPr>
            <a:cxnSpLocks/>
          </p:cNvCxnSpPr>
          <p:nvPr/>
        </p:nvCxnSpPr>
        <p:spPr>
          <a:xfrm flipH="1" flipV="1">
            <a:off x="6113646" y="2560320"/>
            <a:ext cx="1" cy="273218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4A488-E99F-6D0A-5899-708DF461D153}"/>
                  </a:ext>
                </a:extLst>
              </p:cNvPr>
              <p:cNvSpPr txBox="1"/>
              <p:nvPr/>
            </p:nvSpPr>
            <p:spPr>
              <a:xfrm>
                <a:off x="10263739" y="4674307"/>
                <a:ext cx="39812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4A488-E99F-6D0A-5899-708DF461D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39" y="4674307"/>
                <a:ext cx="398122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6EB24-3EC4-A617-B4C6-3F843317007A}"/>
                  </a:ext>
                </a:extLst>
              </p:cNvPr>
              <p:cNvSpPr txBox="1"/>
              <p:nvPr/>
            </p:nvSpPr>
            <p:spPr>
              <a:xfrm>
                <a:off x="5481998" y="1663374"/>
                <a:ext cx="126329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6EB24-3EC4-A617-B4C6-3F843317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98" y="1663374"/>
                <a:ext cx="1263295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F0CF65-7AE8-D7AA-EB83-5376CE090FB6}"/>
              </a:ext>
            </a:extLst>
          </p:cNvPr>
          <p:cNvSpPr/>
          <p:nvPr/>
        </p:nvSpPr>
        <p:spPr>
          <a:xfrm>
            <a:off x="1896177" y="2906829"/>
            <a:ext cx="8056345" cy="2136809"/>
          </a:xfrm>
          <a:custGeom>
            <a:avLst/>
            <a:gdLst>
              <a:gd name="connsiteX0" fmla="*/ 0 w 8056345"/>
              <a:gd name="connsiteY0" fmla="*/ 2136809 h 2136809"/>
              <a:gd name="connsiteX1" fmla="*/ 4042610 w 8056345"/>
              <a:gd name="connsiteY1" fmla="*/ 2127184 h 2136809"/>
              <a:gd name="connsiteX2" fmla="*/ 4206240 w 8056345"/>
              <a:gd name="connsiteY2" fmla="*/ 0 h 2136809"/>
              <a:gd name="connsiteX3" fmla="*/ 4379495 w 8056345"/>
              <a:gd name="connsiteY3" fmla="*/ 2107933 h 2136809"/>
              <a:gd name="connsiteX4" fmla="*/ 8056345 w 8056345"/>
              <a:gd name="connsiteY4" fmla="*/ 2136809 h 21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6345" h="2136809">
                <a:moveTo>
                  <a:pt x="0" y="2136809"/>
                </a:moveTo>
                <a:lnTo>
                  <a:pt x="4042610" y="2127184"/>
                </a:lnTo>
                <a:lnTo>
                  <a:pt x="4206240" y="0"/>
                </a:lnTo>
                <a:lnTo>
                  <a:pt x="4379495" y="2107933"/>
                </a:lnTo>
                <a:lnTo>
                  <a:pt x="8056345" y="2136809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4D9F7C-BEE1-37BF-4E42-F7AC7C94BE79}"/>
                  </a:ext>
                </a:extLst>
              </p:cNvPr>
              <p:cNvSpPr txBox="1"/>
              <p:nvPr/>
            </p:nvSpPr>
            <p:spPr>
              <a:xfrm>
                <a:off x="5924349" y="5245640"/>
                <a:ext cx="48090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4D9F7C-BEE1-37BF-4E42-F7AC7C94B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349" y="5245640"/>
                <a:ext cx="48090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E6D455-9045-1A5E-CB45-7A8AC1C3C77F}"/>
                  </a:ext>
                </a:extLst>
              </p:cNvPr>
              <p:cNvSpPr txBox="1"/>
              <p:nvPr/>
            </p:nvSpPr>
            <p:spPr>
              <a:xfrm>
                <a:off x="536607" y="1907371"/>
                <a:ext cx="400651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is built up of only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cosines (so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=0)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....</a:t>
                </a: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(due to symmetry 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E6D455-9045-1A5E-CB45-7A8AC1C3C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07" y="1907371"/>
                <a:ext cx="4006513" cy="2062103"/>
              </a:xfrm>
              <a:prstGeom prst="rect">
                <a:avLst/>
              </a:prstGeom>
              <a:blipFill>
                <a:blip r:embed="rId5"/>
                <a:stretch>
                  <a:fillRect l="-3805" t="-3846" r="-761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051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02E3-974C-D5B0-39F3-99BB9F51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64" y="1671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useful fact that we’ll soon use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393981-0F02-6671-6B4D-5310B4234FC8}"/>
              </a:ext>
            </a:extLst>
          </p:cNvPr>
          <p:cNvCxnSpPr/>
          <p:nvPr/>
        </p:nvCxnSpPr>
        <p:spPr>
          <a:xfrm>
            <a:off x="1799924" y="5043639"/>
            <a:ext cx="841248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721F03-EA7B-EA2E-2B94-935CFA9D8BF7}"/>
              </a:ext>
            </a:extLst>
          </p:cNvPr>
          <p:cNvCxnSpPr>
            <a:cxnSpLocks/>
          </p:cNvCxnSpPr>
          <p:nvPr/>
        </p:nvCxnSpPr>
        <p:spPr>
          <a:xfrm flipH="1" flipV="1">
            <a:off x="6113646" y="2560320"/>
            <a:ext cx="1" cy="273218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4A488-E99F-6D0A-5899-708DF461D153}"/>
                  </a:ext>
                </a:extLst>
              </p:cNvPr>
              <p:cNvSpPr txBox="1"/>
              <p:nvPr/>
            </p:nvSpPr>
            <p:spPr>
              <a:xfrm>
                <a:off x="10263739" y="4674307"/>
                <a:ext cx="39812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4A488-E99F-6D0A-5899-708DF461D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39" y="4674307"/>
                <a:ext cx="398122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6EB24-3EC4-A617-B4C6-3F843317007A}"/>
                  </a:ext>
                </a:extLst>
              </p:cNvPr>
              <p:cNvSpPr txBox="1"/>
              <p:nvPr/>
            </p:nvSpPr>
            <p:spPr>
              <a:xfrm>
                <a:off x="5481998" y="1663374"/>
                <a:ext cx="126329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6EB24-3EC4-A617-B4C6-3F843317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98" y="1663374"/>
                <a:ext cx="1263295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F0CF65-7AE8-D7AA-EB83-5376CE090FB6}"/>
              </a:ext>
            </a:extLst>
          </p:cNvPr>
          <p:cNvSpPr/>
          <p:nvPr/>
        </p:nvSpPr>
        <p:spPr>
          <a:xfrm>
            <a:off x="1896177" y="2906829"/>
            <a:ext cx="8056345" cy="2136809"/>
          </a:xfrm>
          <a:custGeom>
            <a:avLst/>
            <a:gdLst>
              <a:gd name="connsiteX0" fmla="*/ 0 w 8056345"/>
              <a:gd name="connsiteY0" fmla="*/ 2136809 h 2136809"/>
              <a:gd name="connsiteX1" fmla="*/ 4042610 w 8056345"/>
              <a:gd name="connsiteY1" fmla="*/ 2127184 h 2136809"/>
              <a:gd name="connsiteX2" fmla="*/ 4206240 w 8056345"/>
              <a:gd name="connsiteY2" fmla="*/ 0 h 2136809"/>
              <a:gd name="connsiteX3" fmla="*/ 4379495 w 8056345"/>
              <a:gd name="connsiteY3" fmla="*/ 2107933 h 2136809"/>
              <a:gd name="connsiteX4" fmla="*/ 8056345 w 8056345"/>
              <a:gd name="connsiteY4" fmla="*/ 2136809 h 21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6345" h="2136809">
                <a:moveTo>
                  <a:pt x="0" y="2136809"/>
                </a:moveTo>
                <a:lnTo>
                  <a:pt x="4042610" y="2127184"/>
                </a:lnTo>
                <a:lnTo>
                  <a:pt x="4206240" y="0"/>
                </a:lnTo>
                <a:lnTo>
                  <a:pt x="4379495" y="2107933"/>
                </a:lnTo>
                <a:lnTo>
                  <a:pt x="8056345" y="2136809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4D9F7C-BEE1-37BF-4E42-F7AC7C94BE79}"/>
                  </a:ext>
                </a:extLst>
              </p:cNvPr>
              <p:cNvSpPr txBox="1"/>
              <p:nvPr/>
            </p:nvSpPr>
            <p:spPr>
              <a:xfrm>
                <a:off x="5924349" y="5245640"/>
                <a:ext cx="48090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4D9F7C-BEE1-37BF-4E42-F7AC7C94B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349" y="5245640"/>
                <a:ext cx="48090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9E6D455-9045-1A5E-CB45-7A8AC1C3C77F}"/>
              </a:ext>
            </a:extLst>
          </p:cNvPr>
          <p:cNvSpPr txBox="1"/>
          <p:nvPr/>
        </p:nvSpPr>
        <p:spPr>
          <a:xfrm>
            <a:off x="352487" y="1963717"/>
            <a:ext cx="4508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... and all the cosines have the same amplitude of 2</a:t>
            </a:r>
          </a:p>
        </p:txBody>
      </p:sp>
    </p:spTree>
    <p:extLst>
      <p:ext uri="{BB962C8B-B14F-4D97-AF65-F5344CB8AC3E}">
        <p14:creationId xmlns:p14="http://schemas.microsoft.com/office/powerpoint/2010/main" val="2666266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/>
              <p:nvPr/>
            </p:nvSpPr>
            <p:spPr>
              <a:xfrm>
                <a:off x="5486645" y="559415"/>
                <a:ext cx="5599738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45" y="559415"/>
                <a:ext cx="5599738" cy="5140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3E7319-A981-9030-CDB7-FB80BDBFCED0}"/>
                  </a:ext>
                </a:extLst>
              </p:cNvPr>
              <p:cNvSpPr txBox="1"/>
              <p:nvPr/>
            </p:nvSpPr>
            <p:spPr>
              <a:xfrm>
                <a:off x="1024956" y="761137"/>
                <a:ext cx="3159648" cy="4938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3E7319-A981-9030-CDB7-FB80BDBFC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56" y="761137"/>
                <a:ext cx="3159648" cy="4938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463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36D43-6287-0E64-AF88-C0810A8381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62487" y="2607993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dirty="0"/>
                  <a:t>Using Fourier Transforms to model acoustic waves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36D43-6287-0E64-AF88-C0810A838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2487" y="2607993"/>
                <a:ext cx="10515600" cy="1325563"/>
              </a:xfrm>
              <a:blipFill>
                <a:blip r:embed="rId2"/>
                <a:stretch>
                  <a:fillRect t="-13364" r="-580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315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6D43-6287-0E64-AF88-C0810A8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67" y="1936857"/>
            <a:ext cx="10515600" cy="2984285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A9D49D-C7A5-92E3-7FD7-A98F2E0E0862}"/>
                  </a:ext>
                </a:extLst>
              </p:cNvPr>
              <p:cNvSpPr txBox="1"/>
              <p:nvPr/>
            </p:nvSpPr>
            <p:spPr>
              <a:xfrm>
                <a:off x="3183556" y="1017946"/>
                <a:ext cx="6097604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acoustic wave equation</a:t>
                </a:r>
                <a:br>
                  <a:rPr lang="en-US" sz="3200" dirty="0"/>
                </a:br>
                <a:br>
                  <a:rPr lang="en-US" sz="3200" dirty="0"/>
                </a:br>
                <a:r>
                  <a:rPr lang="en-US" sz="3200" dirty="0"/>
                  <a:t>based on newton’s law</a:t>
                </a:r>
                <a:br>
                  <a:rPr lang="en-US" sz="3200" dirty="0"/>
                </a:br>
                <a:br>
                  <a:rPr lang="en-US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A9D49D-C7A5-92E3-7FD7-A98F2E0E0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556" y="1017946"/>
                <a:ext cx="6097604" cy="2554545"/>
              </a:xfrm>
              <a:prstGeom prst="rect">
                <a:avLst/>
              </a:prstGeom>
              <a:blipFill>
                <a:blip r:embed="rId2"/>
                <a:stretch>
                  <a:fillRect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934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138E64-119C-9EE2-E877-A0376136DF67}"/>
                  </a:ext>
                </a:extLst>
              </p:cNvPr>
              <p:cNvSpPr txBox="1"/>
              <p:nvPr/>
            </p:nvSpPr>
            <p:spPr>
              <a:xfrm>
                <a:off x="332875" y="366054"/>
                <a:ext cx="11704319" cy="576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/>
                  <a:t>in a fluid:</a:t>
                </a:r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dirty="0"/>
                  <a:t>mass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becomes density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800" dirty="0"/>
                  <a:t> of a fluid particle</a:t>
                </a:r>
              </a:p>
              <a:p>
                <a:r>
                  <a:rPr lang="en-US" sz="2800" dirty="0"/>
                  <a:t>acceleration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becomes acceleration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of the particle position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force includes “contact forces” of adjacent particles as well as external forces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the contact force is related to spatial derivatives of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2800" b="1" dirty="0"/>
              </a:p>
              <a:p>
                <a:r>
                  <a:rPr lang="en-US" sz="2800" dirty="0"/>
                  <a:t>external force is a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  <a:p>
                <a:endParaRPr lang="en-US" sz="4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138E64-119C-9EE2-E877-A0376136D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5" y="366054"/>
                <a:ext cx="11704319" cy="5764911"/>
              </a:xfrm>
              <a:prstGeom prst="rect">
                <a:avLst/>
              </a:prstGeom>
              <a:blipFill>
                <a:blip r:embed="rId2"/>
                <a:stretch>
                  <a:fillRect l="-1094" t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667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C942F2-448E-E474-4DA9-F0A07D4AC53C}"/>
                  </a:ext>
                </a:extLst>
              </p:cNvPr>
              <p:cNvSpPr txBox="1"/>
              <p:nvPr/>
            </p:nvSpPr>
            <p:spPr>
              <a:xfrm>
                <a:off x="2377441" y="2095974"/>
                <a:ext cx="772186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introduce a new variable, fluid pressure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C942F2-448E-E474-4DA9-F0A07D4AC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41" y="2095974"/>
                <a:ext cx="7721867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4A746C-9767-F91D-E14A-F5DEF37AD851}"/>
                  </a:ext>
                </a:extLst>
              </p:cNvPr>
              <p:cNvSpPr txBox="1"/>
              <p:nvPr/>
            </p:nvSpPr>
            <p:spPr>
              <a:xfrm>
                <a:off x="2472090" y="3355279"/>
                <a:ext cx="7721867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4A746C-9767-F91D-E14A-F5DEF37AD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090" y="3355279"/>
                <a:ext cx="7721867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5191ED0-2D3F-9430-A4BF-2D5B6CB95224}"/>
              </a:ext>
            </a:extLst>
          </p:cNvPr>
          <p:cNvSpPr txBox="1"/>
          <p:nvPr/>
        </p:nvSpPr>
        <p:spPr>
          <a:xfrm>
            <a:off x="5852160" y="4869269"/>
            <a:ext cx="548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pressure goes up as particles move towards one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478817-B9CA-CAEC-01E3-29F48A45F95C}"/>
                  </a:ext>
                </a:extLst>
              </p:cNvPr>
              <p:cNvSpPr txBox="1"/>
              <p:nvPr/>
            </p:nvSpPr>
            <p:spPr>
              <a:xfrm>
                <a:off x="5852160" y="5238601"/>
                <a:ext cx="60976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compressibility of the fluid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478817-B9CA-CAEC-01E3-29F48A45F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60" y="5238601"/>
                <a:ext cx="6097604" cy="369332"/>
              </a:xfrm>
              <a:prstGeom prst="rect">
                <a:avLst/>
              </a:prstGeom>
              <a:blipFill>
                <a:blip r:embed="rId4"/>
                <a:stretch>
                  <a:fillRect l="-8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096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36D43-6287-0E64-AF88-C0810A8381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86" y="548188"/>
                <a:ext cx="10515600" cy="1501994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36D43-6287-0E64-AF88-C0810A838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86" y="548188"/>
                <a:ext cx="10515600" cy="150199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3986" y="2231631"/>
                <a:ext cx="10515600" cy="23947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0" dirty="0"/>
                  <a:t>becomes</a:t>
                </a:r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86" y="2231631"/>
                <a:ext cx="10515600" cy="2394737"/>
              </a:xfrm>
              <a:prstGeom prst="rect">
                <a:avLst/>
              </a:prstGeom>
              <a:blipFill>
                <a:blip r:embed="rId3"/>
                <a:stretch>
                  <a:fillRect t="-5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831F14-99BD-DDCB-6084-78ADB90D0194}"/>
              </a:ext>
            </a:extLst>
          </p:cNvPr>
          <p:cNvSpPr txBox="1"/>
          <p:nvPr/>
        </p:nvSpPr>
        <p:spPr>
          <a:xfrm>
            <a:off x="2425566" y="5197642"/>
            <a:ext cx="133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acceleration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730EF-C914-6D7D-D659-983A08BC0254}"/>
              </a:ext>
            </a:extLst>
          </p:cNvPr>
          <p:cNvSpPr txBox="1"/>
          <p:nvPr/>
        </p:nvSpPr>
        <p:spPr>
          <a:xfrm>
            <a:off x="5040127" y="5197642"/>
            <a:ext cx="141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force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2A9D2-993F-CE24-0177-B0371DB0278D}"/>
              </a:ext>
            </a:extLst>
          </p:cNvPr>
          <p:cNvSpPr txBox="1"/>
          <p:nvPr/>
        </p:nvSpPr>
        <p:spPr>
          <a:xfrm>
            <a:off x="8003104" y="5197642"/>
            <a:ext cx="148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force</a:t>
            </a:r>
          </a:p>
        </p:txBody>
      </p:sp>
    </p:spTree>
    <p:extLst>
      <p:ext uri="{BB962C8B-B14F-4D97-AF65-F5344CB8AC3E}">
        <p14:creationId xmlns:p14="http://schemas.microsoft.com/office/powerpoint/2010/main" val="4169869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36D43-6287-0E64-AF88-C0810A8381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86" y="548188"/>
                <a:ext cx="10515600" cy="1501994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36D43-6287-0E64-AF88-C0810A838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86" y="548188"/>
                <a:ext cx="10515600" cy="150199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3986" y="2050183"/>
                <a:ext cx="10515600" cy="314746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0" dirty="0"/>
                  <a:t>becomes</a:t>
                </a:r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86" y="2050183"/>
                <a:ext cx="10515600" cy="3147460"/>
              </a:xfrm>
              <a:prstGeom prst="rect">
                <a:avLst/>
              </a:prstGeom>
              <a:blipFill>
                <a:blip r:embed="rId3"/>
                <a:stretch>
                  <a:fillRect t="-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72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/>
              <p:nvPr/>
            </p:nvSpPr>
            <p:spPr>
              <a:xfrm>
                <a:off x="2562969" y="1529649"/>
                <a:ext cx="6664710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969" y="1529649"/>
                <a:ext cx="6664710" cy="14170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309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991402"/>
                <a:ext cx="10515600" cy="359984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b="0" dirty="0"/>
                  <a:t>divide thru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</m:oMath>
                </a14:m>
                <a:r>
                  <a:rPr lang="en-US" b="0" dirty="0"/>
                  <a:t> and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91402"/>
                <a:ext cx="10515600" cy="3599849"/>
              </a:xfrm>
              <a:prstGeom prst="rect">
                <a:avLst/>
              </a:prstGeom>
              <a:blipFill>
                <a:blip r:embed="rId2"/>
                <a:stretch>
                  <a:fillRect l="-1623" t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3B26DE-ED81-7BE2-E417-FDEB2F6BE2FA}"/>
                  </a:ext>
                </a:extLst>
              </p:cNvPr>
              <p:cNvSpPr txBox="1"/>
              <p:nvPr/>
            </p:nvSpPr>
            <p:spPr>
              <a:xfrm>
                <a:off x="7724793" y="4795074"/>
                <a:ext cx="3629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but we’ll 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for simplicity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3B26DE-ED81-7BE2-E417-FDEB2F6BE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93" y="4795074"/>
                <a:ext cx="3629007" cy="369332"/>
              </a:xfrm>
              <a:prstGeom prst="rect">
                <a:avLst/>
              </a:prstGeom>
              <a:blipFill>
                <a:blip r:embed="rId3"/>
                <a:stretch>
                  <a:fillRect l="-1342" t="-10000" r="-100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99FDFB-6E5B-70AA-214D-21C3E4D2BA1A}"/>
                  </a:ext>
                </a:extLst>
              </p:cNvPr>
              <p:cNvSpPr txBox="1"/>
              <p:nvPr/>
            </p:nvSpPr>
            <p:spPr>
              <a:xfrm>
                <a:off x="7724793" y="5252726"/>
                <a:ext cx="2596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slowness, by the way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99FDFB-6E5B-70AA-214D-21C3E4D2B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93" y="5252726"/>
                <a:ext cx="2596224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443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654517"/>
                <a:ext cx="11231880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654517"/>
                <a:ext cx="11231880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9BC55D6-40DD-16CD-9FDC-2971767828F8}"/>
              </a:ext>
            </a:extLst>
          </p:cNvPr>
          <p:cNvSpPr txBox="1"/>
          <p:nvPr/>
        </p:nvSpPr>
        <p:spPr>
          <a:xfrm>
            <a:off x="452387" y="131297"/>
            <a:ext cx="3634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Acoustic wave equation</a:t>
            </a:r>
          </a:p>
        </p:txBody>
      </p:sp>
    </p:spTree>
    <p:extLst>
      <p:ext uri="{BB962C8B-B14F-4D97-AF65-F5344CB8AC3E}">
        <p14:creationId xmlns:p14="http://schemas.microsoft.com/office/powerpoint/2010/main" val="917208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654517"/>
                <a:ext cx="11231880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654517"/>
                <a:ext cx="11231880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9BC55D6-40DD-16CD-9FDC-2971767828F8}"/>
              </a:ext>
            </a:extLst>
          </p:cNvPr>
          <p:cNvSpPr txBox="1"/>
          <p:nvPr/>
        </p:nvSpPr>
        <p:spPr>
          <a:xfrm>
            <a:off x="452387" y="131297"/>
            <a:ext cx="3634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Acoustic wave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B91EFA-5ECC-12F1-4445-25B622242828}"/>
                  </a:ext>
                </a:extLst>
              </p:cNvPr>
              <p:cNvSpPr txBox="1"/>
              <p:nvPr/>
            </p:nvSpPr>
            <p:spPr>
              <a:xfrm>
                <a:off x="5371727" y="2599911"/>
                <a:ext cx="3877023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B91EFA-5ECC-12F1-4445-25B622242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727" y="2599911"/>
                <a:ext cx="3877023" cy="7668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B1535E3-9F6C-3C22-CAB9-D87BD82105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3875" y="4875196"/>
                <a:ext cx="11231880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  <m:brk m:alnAt="7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DB1535E3-9F6C-3C22-CAB9-D87BD8210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875" y="4875196"/>
                <a:ext cx="11231880" cy="1328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1277CA2-E2CB-7B47-366C-4FE9A97E5C99}"/>
              </a:ext>
            </a:extLst>
          </p:cNvPr>
          <p:cNvSpPr/>
          <p:nvPr/>
        </p:nvSpPr>
        <p:spPr>
          <a:xfrm rot="18882252">
            <a:off x="1523282" y="3060834"/>
            <a:ext cx="1197944" cy="4556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7A6C34-5286-353B-4CF0-1658BAB450D7}"/>
                  </a:ext>
                </a:extLst>
              </p:cNvPr>
              <p:cNvSpPr txBox="1"/>
              <p:nvPr/>
            </p:nvSpPr>
            <p:spPr>
              <a:xfrm>
                <a:off x="2590113" y="2487235"/>
                <a:ext cx="2308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7A6C34-5286-353B-4CF0-1658BAB45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113" y="2487235"/>
                <a:ext cx="23083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9CBAD2-183A-7DC8-5302-F0B4177EED5E}"/>
              </a:ext>
            </a:extLst>
          </p:cNvPr>
          <p:cNvCxnSpPr>
            <a:cxnSpLocks/>
          </p:cNvCxnSpPr>
          <p:nvPr/>
        </p:nvCxnSpPr>
        <p:spPr>
          <a:xfrm flipV="1">
            <a:off x="1722922" y="2642554"/>
            <a:ext cx="0" cy="19211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8F4DC4-6BED-B783-D507-B42F35CA5BCF}"/>
              </a:ext>
            </a:extLst>
          </p:cNvPr>
          <p:cNvCxnSpPr>
            <a:cxnSpLocks/>
          </p:cNvCxnSpPr>
          <p:nvPr/>
        </p:nvCxnSpPr>
        <p:spPr>
          <a:xfrm>
            <a:off x="1323875" y="3686187"/>
            <a:ext cx="15320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02CCDA-BAA3-ED42-8105-013D7CA7EC7C}"/>
                  </a:ext>
                </a:extLst>
              </p:cNvPr>
              <p:cNvSpPr txBox="1"/>
              <p:nvPr/>
            </p:nvSpPr>
            <p:spPr>
              <a:xfrm>
                <a:off x="1587105" y="2181604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02CCDA-BAA3-ED42-8105-013D7CA7E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105" y="2181604"/>
                <a:ext cx="28828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FF0F1E-9997-FE3D-6484-55FEDF59CAB7}"/>
                  </a:ext>
                </a:extLst>
              </p:cNvPr>
              <p:cNvSpPr txBox="1"/>
              <p:nvPr/>
            </p:nvSpPr>
            <p:spPr>
              <a:xfrm>
                <a:off x="2864374" y="3470743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FF0F1E-9997-FE3D-6484-55FEDF59C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374" y="3470743"/>
                <a:ext cx="28341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BDE9A8-5F36-5A76-BA82-16CA070EA474}"/>
                  </a:ext>
                </a:extLst>
              </p:cNvPr>
              <p:cNvSpPr txBox="1"/>
              <p:nvPr/>
            </p:nvSpPr>
            <p:spPr>
              <a:xfrm>
                <a:off x="2349888" y="3254878"/>
                <a:ext cx="2942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BDE9A8-5F36-5A76-BA82-16CA070EA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888" y="3254878"/>
                <a:ext cx="29424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75256D-21CE-EC59-5DA0-AAB71903D37D}"/>
                  </a:ext>
                </a:extLst>
              </p:cNvPr>
              <p:cNvSpPr txBox="1"/>
              <p:nvPr/>
            </p:nvSpPr>
            <p:spPr>
              <a:xfrm>
                <a:off x="1447836" y="3662595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75256D-21CE-EC59-5DA0-AAB71903D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36" y="3662595"/>
                <a:ext cx="28341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767B41-EB84-46EB-0E68-0D21299126A0}"/>
                  </a:ext>
                </a:extLst>
              </p:cNvPr>
              <p:cNvSpPr txBox="1"/>
              <p:nvPr/>
            </p:nvSpPr>
            <p:spPr>
              <a:xfrm>
                <a:off x="5371727" y="3685765"/>
                <a:ext cx="49943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impulsive force in the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direction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767B41-EB84-46EB-0E68-0D2129912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727" y="3685765"/>
                <a:ext cx="4994316" cy="954107"/>
              </a:xfrm>
              <a:prstGeom prst="rect">
                <a:avLst/>
              </a:prstGeom>
              <a:blipFill>
                <a:blip r:embed="rId10"/>
                <a:stretch>
                  <a:fillRect l="-2442" t="-6410" r="-134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552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654517"/>
                <a:ext cx="11231880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  <m:brk m:alnAt="7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654517"/>
                <a:ext cx="11231880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C55D6-40DD-16CD-9FDC-2971767828F8}"/>
                  </a:ext>
                </a:extLst>
              </p:cNvPr>
              <p:cNvSpPr txBox="1"/>
              <p:nvPr/>
            </p:nvSpPr>
            <p:spPr>
              <a:xfrm>
                <a:off x="452387" y="131297"/>
                <a:ext cx="9547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Acoustic wave equation for an impulsive force in the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direction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C55D6-40DD-16CD-9FDC-297176782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7" y="131297"/>
                <a:ext cx="9547485" cy="523220"/>
              </a:xfrm>
              <a:prstGeom prst="rect">
                <a:avLst/>
              </a:prstGeom>
              <a:blipFill>
                <a:blip r:embed="rId3"/>
                <a:stretch>
                  <a:fillRect l="-1277" t="-11765" r="-447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11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654517"/>
                <a:ext cx="11231880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  <m:brk m:alnAt="7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654517"/>
                <a:ext cx="11231880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C55D6-40DD-16CD-9FDC-2971767828F8}"/>
                  </a:ext>
                </a:extLst>
              </p:cNvPr>
              <p:cNvSpPr txBox="1"/>
              <p:nvPr/>
            </p:nvSpPr>
            <p:spPr>
              <a:xfrm>
                <a:off x="452387" y="131297"/>
                <a:ext cx="9547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Acoustic wave equation for an impulsive force in the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direction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C55D6-40DD-16CD-9FDC-297176782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7" y="131297"/>
                <a:ext cx="9547485" cy="523220"/>
              </a:xfrm>
              <a:prstGeom prst="rect">
                <a:avLst/>
              </a:prstGeom>
              <a:blipFill>
                <a:blip r:embed="rId3"/>
                <a:stretch>
                  <a:fillRect l="-1277" t="-11765" r="-447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63AB43-0277-8E7C-7A79-A3E69387CFE6}"/>
                  </a:ext>
                </a:extLst>
              </p:cNvPr>
              <p:cNvSpPr txBox="1"/>
              <p:nvPr/>
            </p:nvSpPr>
            <p:spPr>
              <a:xfrm>
                <a:off x="1134176" y="2757390"/>
                <a:ext cx="9157635" cy="3573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now take its Fourier Transform, utilizing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	FT of impulse is 1</a:t>
                </a:r>
              </a:p>
              <a:p>
                <a:r>
                  <a:rPr lang="en-US" sz="2800" dirty="0"/>
                  <a:t>	FT of time derivative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800" dirty="0"/>
                  <a:t> times FT of original function</a:t>
                </a:r>
              </a:p>
              <a:p>
                <a:r>
                  <a:rPr lang="en-US" sz="2800" dirty="0"/>
                  <a:t>	FT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derivative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/>
                  <a:t> times FT of original function</a:t>
                </a:r>
              </a:p>
              <a:p>
                <a:r>
                  <a:rPr lang="en-US" sz="2800" dirty="0"/>
                  <a:t>	FT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derivative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/>
                  <a:t> times FT of original function</a:t>
                </a:r>
              </a:p>
              <a:p>
                <a:r>
                  <a:rPr lang="en-US" sz="2800" dirty="0"/>
                  <a:t>	FT of multiplication by a constant is that constant times</a:t>
                </a:r>
              </a:p>
              <a:p>
                <a:r>
                  <a:rPr lang="en-US" sz="2800" dirty="0"/>
                  <a:t>		 FT of original function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63AB43-0277-8E7C-7A79-A3E69387C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76" y="2757390"/>
                <a:ext cx="9157635" cy="3573414"/>
              </a:xfrm>
              <a:prstGeom prst="rect">
                <a:avLst/>
              </a:prstGeom>
              <a:blipFill>
                <a:blip r:embed="rId4"/>
                <a:stretch>
                  <a:fillRect l="-1332" t="-1533" r="-333" b="-3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299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654517"/>
                <a:ext cx="11231880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  <m:brk m:alnAt="7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654517"/>
                <a:ext cx="11231880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C55D6-40DD-16CD-9FDC-2971767828F8}"/>
                  </a:ext>
                </a:extLst>
              </p:cNvPr>
              <p:cNvSpPr txBox="1"/>
              <p:nvPr/>
            </p:nvSpPr>
            <p:spPr>
              <a:xfrm>
                <a:off x="452387" y="131297"/>
                <a:ext cx="9547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Acoustic wave equation for an impulsive force in the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direction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C55D6-40DD-16CD-9FDC-297176782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7" y="131297"/>
                <a:ext cx="9547485" cy="523220"/>
              </a:xfrm>
              <a:prstGeom prst="rect">
                <a:avLst/>
              </a:prstGeom>
              <a:blipFill>
                <a:blip r:embed="rId3"/>
                <a:stretch>
                  <a:fillRect l="-1277" t="-11765" r="-447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D2902CE6-A23D-5715-C892-E49B4F3513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346" y="2183330"/>
                <a:ext cx="11231880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  <m:brk m:alnAt="7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D2902CE6-A23D-5715-C892-E49B4F351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6" y="2183330"/>
                <a:ext cx="11231880" cy="1328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499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654517"/>
                <a:ext cx="11231880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  <m:brk m:alnAt="7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654517"/>
                <a:ext cx="11231880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C55D6-40DD-16CD-9FDC-2971767828F8}"/>
                  </a:ext>
                </a:extLst>
              </p:cNvPr>
              <p:cNvSpPr txBox="1"/>
              <p:nvPr/>
            </p:nvSpPr>
            <p:spPr>
              <a:xfrm>
                <a:off x="452387" y="131297"/>
                <a:ext cx="9547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Acoustic wave equation for an impulsive force in the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direction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C55D6-40DD-16CD-9FDC-297176782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7" y="131297"/>
                <a:ext cx="9547485" cy="523220"/>
              </a:xfrm>
              <a:prstGeom prst="rect">
                <a:avLst/>
              </a:prstGeom>
              <a:blipFill>
                <a:blip r:embed="rId3"/>
                <a:stretch>
                  <a:fillRect l="-1277" t="-11765" r="-447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D2902CE6-A23D-5715-C892-E49B4F3513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346" y="2183330"/>
                <a:ext cx="11231880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  <m:brk m:alnAt="7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D2902CE6-A23D-5715-C892-E49B4F351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6" y="2183330"/>
                <a:ext cx="11231880" cy="1328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0D719D-6C3D-3EB9-3ED7-5E882AAD3966}"/>
                  </a:ext>
                </a:extLst>
              </p:cNvPr>
              <p:cNvSpPr txBox="1"/>
              <p:nvPr/>
            </p:nvSpPr>
            <p:spPr>
              <a:xfrm>
                <a:off x="6525928" y="3511617"/>
                <a:ext cx="28737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now solve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0D719D-6C3D-3EB9-3ED7-5E882AAD3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928" y="3511617"/>
                <a:ext cx="2873735" cy="584775"/>
              </a:xfrm>
              <a:prstGeom prst="rect">
                <a:avLst/>
              </a:prstGeom>
              <a:blipFill>
                <a:blip r:embed="rId5"/>
                <a:stretch>
                  <a:fillRect l="-552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130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654517"/>
                <a:ext cx="11231880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  <m:brk m:alnAt="7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654517"/>
                <a:ext cx="11231880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C55D6-40DD-16CD-9FDC-2971767828F8}"/>
                  </a:ext>
                </a:extLst>
              </p:cNvPr>
              <p:cNvSpPr txBox="1"/>
              <p:nvPr/>
            </p:nvSpPr>
            <p:spPr>
              <a:xfrm>
                <a:off x="452387" y="131297"/>
                <a:ext cx="9547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Acoustic wave equation for an impulsive force in the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direction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C55D6-40DD-16CD-9FDC-297176782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7" y="131297"/>
                <a:ext cx="9547485" cy="523220"/>
              </a:xfrm>
              <a:prstGeom prst="rect">
                <a:avLst/>
              </a:prstGeom>
              <a:blipFill>
                <a:blip r:embed="rId3"/>
                <a:stretch>
                  <a:fillRect l="-1277" t="-11765" r="-447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D2902CE6-A23D-5715-C892-E49B4F3513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2006867"/>
                <a:ext cx="11231880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  <m:brk m:alnAt="7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D2902CE6-A23D-5715-C892-E49B4F351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2006867"/>
                <a:ext cx="11231880" cy="1328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0D719D-6C3D-3EB9-3ED7-5E882AAD3966}"/>
                  </a:ext>
                </a:extLst>
              </p:cNvPr>
              <p:cNvSpPr txBox="1"/>
              <p:nvPr/>
            </p:nvSpPr>
            <p:spPr>
              <a:xfrm>
                <a:off x="6525928" y="3511617"/>
                <a:ext cx="28737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now solve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0D719D-6C3D-3EB9-3ED7-5E882AAD3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928" y="3511617"/>
                <a:ext cx="2873735" cy="584775"/>
              </a:xfrm>
              <a:prstGeom prst="rect">
                <a:avLst/>
              </a:prstGeom>
              <a:blipFill>
                <a:blip r:embed="rId5"/>
                <a:stretch>
                  <a:fillRect l="-552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9EBDCAA6-EF87-361A-8E28-E0CB7164F5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2967" y="4309752"/>
                <a:ext cx="11231880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9EBDCAA6-EF87-361A-8E28-E0CB7164F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67" y="4309752"/>
                <a:ext cx="11231880" cy="13282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636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9EBDCAA6-EF87-361A-8E28-E0CB7164F5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2967" y="4309752"/>
                <a:ext cx="11231880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9EBDCAA6-EF87-361A-8E28-E0CB7164F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67" y="4309752"/>
                <a:ext cx="11231880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5608B2-1506-948F-C3F6-7FC6DD181358}"/>
                  </a:ext>
                </a:extLst>
              </p:cNvPr>
              <p:cNvSpPr txBox="1"/>
              <p:nvPr/>
            </p:nvSpPr>
            <p:spPr>
              <a:xfrm>
                <a:off x="6206690" y="4551226"/>
                <a:ext cx="4966809" cy="1643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solution strategy: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evaluate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on 3D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grid and take ifft3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5608B2-1506-948F-C3F6-7FC6DD181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690" y="4551226"/>
                <a:ext cx="4966809" cy="1643783"/>
              </a:xfrm>
              <a:prstGeom prst="rect">
                <a:avLst/>
              </a:prstGeom>
              <a:blipFill>
                <a:blip r:embed="rId3"/>
                <a:stretch>
                  <a:fillRect l="-3067" t="-4833" b="-1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698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9EBDCAA6-EF87-361A-8E28-E0CB7164F5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060" y="2249946"/>
                <a:ext cx="11231880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9EBDCAA6-EF87-361A-8E28-E0CB7164F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2249946"/>
                <a:ext cx="11231880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5608B2-1506-948F-C3F6-7FC6DD181358}"/>
                  </a:ext>
                </a:extLst>
              </p:cNvPr>
              <p:cNvSpPr txBox="1"/>
              <p:nvPr/>
            </p:nvSpPr>
            <p:spPr>
              <a:xfrm>
                <a:off x="662538" y="128907"/>
                <a:ext cx="4583230" cy="1662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one problem: denominator is zero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5608B2-1506-948F-C3F6-7FC6DD181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38" y="128907"/>
                <a:ext cx="4583230" cy="1662506"/>
              </a:xfrm>
              <a:prstGeom prst="rect">
                <a:avLst/>
              </a:prstGeom>
              <a:blipFill>
                <a:blip r:embed="rId3"/>
                <a:stretch>
                  <a:fillRect l="-3457" t="-4762" r="-3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68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/>
              <p:nvPr/>
            </p:nvSpPr>
            <p:spPr>
              <a:xfrm>
                <a:off x="1836347" y="541770"/>
                <a:ext cx="8190640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347" y="541770"/>
                <a:ext cx="8190640" cy="14170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FEE3D-92AD-C4A3-8899-566C83793A11}"/>
                  </a:ext>
                </a:extLst>
              </p:cNvPr>
              <p:cNvSpPr txBox="1"/>
              <p:nvPr/>
            </p:nvSpPr>
            <p:spPr>
              <a:xfrm>
                <a:off x="3224277" y="2550185"/>
                <a:ext cx="7115794" cy="1472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FEE3D-92AD-C4A3-8899-566C8379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77" y="2550185"/>
                <a:ext cx="7115794" cy="1472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386EAD-9698-7A0E-3C1A-B9AB614F48CB}"/>
                  </a:ext>
                </a:extLst>
              </p:cNvPr>
              <p:cNvSpPr txBox="1"/>
              <p:nvPr/>
            </p:nvSpPr>
            <p:spPr>
              <a:xfrm>
                <a:off x="3148077" y="4302785"/>
                <a:ext cx="7077322" cy="1472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386EAD-9698-7A0E-3C1A-B9AB614F4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077" y="4302785"/>
                <a:ext cx="7077322" cy="1472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438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9EBDCAA6-EF87-361A-8E28-E0CB7164F5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060" y="2764856"/>
                <a:ext cx="11231880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9EBDCAA6-EF87-361A-8E28-E0CB7164F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2764856"/>
                <a:ext cx="11231880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5608B2-1506-948F-C3F6-7FC6DD181358}"/>
                  </a:ext>
                </a:extLst>
              </p:cNvPr>
              <p:cNvSpPr txBox="1"/>
              <p:nvPr/>
            </p:nvSpPr>
            <p:spPr>
              <a:xfrm>
                <a:off x="662538" y="128907"/>
                <a:ext cx="4583230" cy="1662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problem #1:</a:t>
                </a:r>
              </a:p>
              <a:p>
                <a:r>
                  <a:rPr lang="en-US" sz="3200" dirty="0"/>
                  <a:t>denominator is zero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5608B2-1506-948F-C3F6-7FC6DD181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38" y="128907"/>
                <a:ext cx="4583230" cy="1662506"/>
              </a:xfrm>
              <a:prstGeom prst="rect">
                <a:avLst/>
              </a:prstGeom>
              <a:blipFill>
                <a:blip r:embed="rId3"/>
                <a:stretch>
                  <a:fillRect l="-3457" t="-4762" r="-3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B974DEC-FBAA-111C-EFD8-7B7ED3B55E17}"/>
              </a:ext>
            </a:extLst>
          </p:cNvPr>
          <p:cNvSpPr txBox="1"/>
          <p:nvPr/>
        </p:nvSpPr>
        <p:spPr>
          <a:xfrm>
            <a:off x="662538" y="2180081"/>
            <a:ext cx="6097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approximate “patch”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7FD1E270-7558-8B4E-5FBF-3F3A85EF6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3690" y="4402442"/>
                <a:ext cx="8039902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7FD1E270-7558-8B4E-5FBF-3F3A85EF6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690" y="4402442"/>
                <a:ext cx="8039902" cy="1328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D8A9CB-849F-75A9-6854-961081F4CC43}"/>
                  </a:ext>
                </a:extLst>
              </p:cNvPr>
              <p:cNvSpPr txBox="1"/>
              <p:nvPr/>
            </p:nvSpPr>
            <p:spPr>
              <a:xfrm>
                <a:off x="9784081" y="6040028"/>
                <a:ext cx="27095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 small number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D8A9CB-849F-75A9-6854-961081F4C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081" y="6040028"/>
                <a:ext cx="2709511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635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5608B2-1506-948F-C3F6-7FC6DD181358}"/>
              </a:ext>
            </a:extLst>
          </p:cNvPr>
          <p:cNvSpPr txBox="1"/>
          <p:nvPr/>
        </p:nvSpPr>
        <p:spPr>
          <a:xfrm>
            <a:off x="662538" y="128907"/>
            <a:ext cx="8423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problem #2:</a:t>
            </a:r>
          </a:p>
          <a:p>
            <a:r>
              <a:rPr lang="en-US" sz="3200" dirty="0"/>
              <a:t>force is unrealistically impulsive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74DEC-FBAA-111C-EFD8-7B7ED3B55E17}"/>
              </a:ext>
            </a:extLst>
          </p:cNvPr>
          <p:cNvSpPr txBox="1"/>
          <p:nvPr/>
        </p:nvSpPr>
        <p:spPr>
          <a:xfrm>
            <a:off x="662538" y="1612190"/>
            <a:ext cx="6097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“patch”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42826C-D7A7-8F17-47D3-D1E51C75E825}"/>
                  </a:ext>
                </a:extLst>
              </p:cNvPr>
              <p:cNvSpPr txBox="1"/>
              <p:nvPr/>
            </p:nvSpPr>
            <p:spPr>
              <a:xfrm>
                <a:off x="662537" y="2844225"/>
                <a:ext cx="1016588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suppress high frequencies and wavenumbers by multiplying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200" dirty="0"/>
                  <a:t> by the “low pass filter”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42826C-D7A7-8F17-47D3-D1E51C75E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37" y="2844225"/>
                <a:ext cx="10165884" cy="1077218"/>
              </a:xfrm>
              <a:prstGeom prst="rect">
                <a:avLst/>
              </a:prstGeom>
              <a:blipFill>
                <a:blip r:embed="rId2"/>
                <a:stretch>
                  <a:fillRect l="-1560" t="-7386" r="-114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0974A-7BB5-9BDE-6458-3A8C296379ED}"/>
                  </a:ext>
                </a:extLst>
              </p:cNvPr>
              <p:cNvSpPr txBox="1"/>
              <p:nvPr/>
            </p:nvSpPr>
            <p:spPr>
              <a:xfrm>
                <a:off x="1729338" y="4168592"/>
                <a:ext cx="609760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0974A-7BB5-9BDE-6458-3A8C29637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338" y="4168592"/>
                <a:ext cx="609760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75A2B4-2525-A246-6D2B-F5C03548A49F}"/>
                  </a:ext>
                </a:extLst>
              </p:cNvPr>
              <p:cNvSpPr txBox="1"/>
              <p:nvPr/>
            </p:nvSpPr>
            <p:spPr>
              <a:xfrm>
                <a:off x="3826843" y="4829573"/>
                <a:ext cx="6097604" cy="1002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75A2B4-2525-A246-6D2B-F5C03548A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843" y="4829573"/>
                <a:ext cx="6097604" cy="1002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840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7FD1E270-7558-8B4E-5FBF-3F3A85EF6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977904"/>
                <a:ext cx="12278627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7FD1E270-7558-8B4E-5FBF-3F3A85EF6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77904"/>
                <a:ext cx="12278627" cy="1328287"/>
              </a:xfrm>
              <a:prstGeom prst="rect">
                <a:avLst/>
              </a:prstGeom>
              <a:blipFill>
                <a:blip r:embed="rId2"/>
                <a:stretch>
                  <a:fillRect t="-4147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C16F2E-53CE-38B9-FD35-D55D9AC31A19}"/>
                  </a:ext>
                </a:extLst>
              </p:cNvPr>
              <p:cNvSpPr txBox="1"/>
              <p:nvPr/>
            </p:nvSpPr>
            <p:spPr>
              <a:xfrm>
                <a:off x="85023" y="681870"/>
                <a:ext cx="4966809" cy="1643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solution strategy:</a:t>
                </a:r>
              </a:p>
              <a:p>
                <a:r>
                  <a:rPr lang="en-US" sz="3200" dirty="0"/>
                  <a:t>evaluate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200" dirty="0"/>
                  <a:t> on 3D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  <a:p>
                <a:r>
                  <a:rPr lang="en-US" sz="3200" dirty="0"/>
                  <a:t>grid and take ifft3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C16F2E-53CE-38B9-FD35-D55D9AC31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3" y="681870"/>
                <a:ext cx="4966809" cy="1643783"/>
              </a:xfrm>
              <a:prstGeom prst="rect">
                <a:avLst/>
              </a:prstGeom>
              <a:blipFill>
                <a:blip r:embed="rId3"/>
                <a:stretch>
                  <a:fillRect l="-3190" t="-481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787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9510E7-D4FA-8CD4-00AC-BAE7F9BB2AA2}"/>
              </a:ext>
            </a:extLst>
          </p:cNvPr>
          <p:cNvSpPr txBox="1"/>
          <p:nvPr/>
        </p:nvSpPr>
        <p:spPr>
          <a:xfrm>
            <a:off x="0" y="2136338"/>
            <a:ext cx="120019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evaluate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range(Ny):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[ikx,0]**2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[iky,0]**2 - s2*(w[iw,0]**2);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r2 =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[ikx,0]/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kxmax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)**2 +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[iky,0]/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kymax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)**2 + (w[iw,0]/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wmax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)**2;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 = exp(-0.5*r2/sigma);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iw,ikx,iky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]=F*(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cosq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[ikx,0]+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[iky,0]) * A/(A**2 + epsi2 );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22A58-8D99-7DCF-E9BD-E93812430AC9}"/>
              </a:ext>
            </a:extLst>
          </p:cNvPr>
          <p:cNvSpPr txBox="1"/>
          <p:nvPr/>
        </p:nvSpPr>
        <p:spPr>
          <a:xfrm>
            <a:off x="0" y="664492"/>
            <a:ext cx="8364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transform of field, note order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Nt,Nx,Ny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=complex);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8B230-9D85-2C4E-8C22-0B45462A0DA8}"/>
              </a:ext>
            </a:extLst>
          </p:cNvPr>
          <p:cNvSpPr txBox="1"/>
          <p:nvPr/>
        </p:nvSpPr>
        <p:spPr>
          <a:xfrm>
            <a:off x="163630" y="5270178"/>
            <a:ext cx="100006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inverse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fourier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transform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np.fft.ifftn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(u);</a:t>
            </a:r>
          </a:p>
        </p:txBody>
      </p:sp>
    </p:spTree>
    <p:extLst>
      <p:ext uri="{BB962C8B-B14F-4D97-AF65-F5344CB8AC3E}">
        <p14:creationId xmlns:p14="http://schemas.microsoft.com/office/powerpoint/2010/main" val="3393828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91A93A-9E46-43A4-DA1B-90078075F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8" y="122722"/>
            <a:ext cx="8800699" cy="6600524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C5A463A-7EE1-36F1-36FF-DDF46FCBB581}"/>
              </a:ext>
            </a:extLst>
          </p:cNvPr>
          <p:cNvSpPr/>
          <p:nvPr/>
        </p:nvSpPr>
        <p:spPr>
          <a:xfrm rot="10800000">
            <a:off x="4966636" y="2975409"/>
            <a:ext cx="510139" cy="10491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812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C861-C3D4-B065-0FA1-958D22EC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2E306-A7AD-EE41-A6E2-F15E13BA9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Try a suite of different force angles.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the results differ? Pay attention to the sign of the amplitude.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one deduce the direction of the force from the results?</a:t>
            </a:r>
          </a:p>
        </p:txBody>
      </p:sp>
    </p:spTree>
    <p:extLst>
      <p:ext uri="{BB962C8B-B14F-4D97-AF65-F5344CB8AC3E}">
        <p14:creationId xmlns:p14="http://schemas.microsoft.com/office/powerpoint/2010/main" val="2847333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C861-C3D4-B065-0FA1-958D22EC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2E306-A7AD-EE41-A6E2-F15E13BA9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Try a suite of </a:t>
            </a:r>
            <a:r>
              <a:rPr lang="en-US" dirty="0" err="1"/>
              <a:t>slownesses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range of slowness that work? (In the sense of producing reasonable results).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 those that work, Does the wave for a higher slowness go slower?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02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C861-C3D4-B065-0FA1-958D22EC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07357" cy="1325563"/>
          </a:xfrm>
        </p:spPr>
        <p:txBody>
          <a:bodyPr/>
          <a:lstStyle/>
          <a:p>
            <a:r>
              <a:rPr lang="en-US" dirty="0"/>
              <a:t>Group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2E306-A7AD-EE41-A6E2-F15E13BA9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946" y="1791397"/>
            <a:ext cx="42824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interpretation of a </a:t>
            </a:r>
            <a:r>
              <a:rPr lang="en-US" dirty="0" err="1"/>
              <a:t>fourier</a:t>
            </a:r>
            <a:r>
              <a:rPr lang="en-US" dirty="0"/>
              <a:t> method is that it represents a repeating grid of experiments, and as time progresses waves from neighboring experiments can enter yours.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Interpret the results in this context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5DA001-0EB7-FABE-B274-B68FD367A096}"/>
              </a:ext>
            </a:extLst>
          </p:cNvPr>
          <p:cNvGrpSpPr/>
          <p:nvPr/>
        </p:nvGrpSpPr>
        <p:grpSpPr>
          <a:xfrm>
            <a:off x="6510033" y="2616494"/>
            <a:ext cx="5194432" cy="1325564"/>
            <a:chOff x="3639954" y="2103435"/>
            <a:chExt cx="5194432" cy="13255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21CB33-3306-9848-804D-FAC5B9D93AA1}"/>
                </a:ext>
              </a:extLst>
            </p:cNvPr>
            <p:cNvSpPr/>
            <p:nvPr/>
          </p:nvSpPr>
          <p:spPr>
            <a:xfrm>
              <a:off x="4920114" y="2103435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147B49-101A-C1A1-FB9D-2A9E394D58D1}"/>
                </a:ext>
              </a:extLst>
            </p:cNvPr>
            <p:cNvSpPr/>
            <p:nvPr/>
          </p:nvSpPr>
          <p:spPr>
            <a:xfrm>
              <a:off x="3639954" y="2103435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F1A5D3-DD55-550F-CD66-35250D53B541}"/>
                </a:ext>
              </a:extLst>
            </p:cNvPr>
            <p:cNvSpPr/>
            <p:nvPr/>
          </p:nvSpPr>
          <p:spPr>
            <a:xfrm>
              <a:off x="7554226" y="2103435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E317E5-4DF6-258C-8F05-522071E73E02}"/>
                </a:ext>
              </a:extLst>
            </p:cNvPr>
            <p:cNvSpPr/>
            <p:nvPr/>
          </p:nvSpPr>
          <p:spPr>
            <a:xfrm>
              <a:off x="6237170" y="2103436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6B8481D-C6C7-F373-04E1-A821DA80EA73}"/>
                </a:ext>
              </a:extLst>
            </p:cNvPr>
            <p:cNvSpPr/>
            <p:nvPr/>
          </p:nvSpPr>
          <p:spPr>
            <a:xfrm>
              <a:off x="4186989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192C99-5A29-3F2F-D6E8-941E5DB926A9}"/>
                </a:ext>
              </a:extLst>
            </p:cNvPr>
            <p:cNvSpPr/>
            <p:nvPr/>
          </p:nvSpPr>
          <p:spPr>
            <a:xfrm>
              <a:off x="5496156" y="2723949"/>
              <a:ext cx="154005" cy="11550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DBB0B2A-DFA2-0BA0-18DA-7A6E62C63011}"/>
                </a:ext>
              </a:extLst>
            </p:cNvPr>
            <p:cNvSpPr/>
            <p:nvPr/>
          </p:nvSpPr>
          <p:spPr>
            <a:xfrm>
              <a:off x="6805323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ECBCAC-3ED7-7670-4208-FB142CCA85A5}"/>
                </a:ext>
              </a:extLst>
            </p:cNvPr>
            <p:cNvSpPr/>
            <p:nvPr/>
          </p:nvSpPr>
          <p:spPr>
            <a:xfrm>
              <a:off x="8114490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F33AA1-E16D-131B-497A-2E178E3DFAB2}"/>
              </a:ext>
            </a:extLst>
          </p:cNvPr>
          <p:cNvGrpSpPr/>
          <p:nvPr/>
        </p:nvGrpSpPr>
        <p:grpSpPr>
          <a:xfrm>
            <a:off x="6510033" y="3942059"/>
            <a:ext cx="5194432" cy="1325564"/>
            <a:chOff x="3639954" y="2103435"/>
            <a:chExt cx="5194432" cy="132556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97B0D78-52B7-7531-A963-FE2830893E43}"/>
                </a:ext>
              </a:extLst>
            </p:cNvPr>
            <p:cNvSpPr/>
            <p:nvPr/>
          </p:nvSpPr>
          <p:spPr>
            <a:xfrm>
              <a:off x="4920114" y="2103435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802484-0BC7-DA12-A6E7-412FDC4963A8}"/>
                </a:ext>
              </a:extLst>
            </p:cNvPr>
            <p:cNvSpPr/>
            <p:nvPr/>
          </p:nvSpPr>
          <p:spPr>
            <a:xfrm>
              <a:off x="3639954" y="2103435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B26A01-CA1E-C243-724E-6D6659344AD7}"/>
                </a:ext>
              </a:extLst>
            </p:cNvPr>
            <p:cNvSpPr/>
            <p:nvPr/>
          </p:nvSpPr>
          <p:spPr>
            <a:xfrm>
              <a:off x="7554226" y="2103435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8B5DBE1-C0E9-7D07-9A03-809D6243B4D6}"/>
                </a:ext>
              </a:extLst>
            </p:cNvPr>
            <p:cNvSpPr/>
            <p:nvPr/>
          </p:nvSpPr>
          <p:spPr>
            <a:xfrm>
              <a:off x="6237170" y="2103436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0414E4-8D5F-D933-8AA3-6933F61E129A}"/>
                </a:ext>
              </a:extLst>
            </p:cNvPr>
            <p:cNvSpPr/>
            <p:nvPr/>
          </p:nvSpPr>
          <p:spPr>
            <a:xfrm>
              <a:off x="4186989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BD1F208-C865-B570-8A0E-9E8413468BCF}"/>
                </a:ext>
              </a:extLst>
            </p:cNvPr>
            <p:cNvSpPr/>
            <p:nvPr/>
          </p:nvSpPr>
          <p:spPr>
            <a:xfrm>
              <a:off x="5496156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696FC71-AF0B-478D-3F1F-6EE011BD7891}"/>
                </a:ext>
              </a:extLst>
            </p:cNvPr>
            <p:cNvSpPr/>
            <p:nvPr/>
          </p:nvSpPr>
          <p:spPr>
            <a:xfrm>
              <a:off x="6805323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9B77A27-7A83-3845-6176-93AEDA3904AE}"/>
                </a:ext>
              </a:extLst>
            </p:cNvPr>
            <p:cNvSpPr/>
            <p:nvPr/>
          </p:nvSpPr>
          <p:spPr>
            <a:xfrm>
              <a:off x="8114490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84E5C4-CF28-93A4-D17C-92D901020C64}"/>
              </a:ext>
            </a:extLst>
          </p:cNvPr>
          <p:cNvGrpSpPr/>
          <p:nvPr/>
        </p:nvGrpSpPr>
        <p:grpSpPr>
          <a:xfrm>
            <a:off x="6510033" y="5267624"/>
            <a:ext cx="5194432" cy="1325564"/>
            <a:chOff x="3639954" y="2103435"/>
            <a:chExt cx="5194432" cy="132556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B2BC03-087E-5CAF-E558-6A4D7DCA2034}"/>
                </a:ext>
              </a:extLst>
            </p:cNvPr>
            <p:cNvSpPr/>
            <p:nvPr/>
          </p:nvSpPr>
          <p:spPr>
            <a:xfrm>
              <a:off x="4920114" y="2103435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3B407B7-7836-6829-99BE-95A1114B96B3}"/>
                </a:ext>
              </a:extLst>
            </p:cNvPr>
            <p:cNvSpPr/>
            <p:nvPr/>
          </p:nvSpPr>
          <p:spPr>
            <a:xfrm>
              <a:off x="3639954" y="2103435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759EF38-1892-9109-B028-B7224AB73F5E}"/>
                </a:ext>
              </a:extLst>
            </p:cNvPr>
            <p:cNvSpPr/>
            <p:nvPr/>
          </p:nvSpPr>
          <p:spPr>
            <a:xfrm>
              <a:off x="7554226" y="2103435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CD9FFD-FB7B-5926-F403-9BFA7CD39A09}"/>
                </a:ext>
              </a:extLst>
            </p:cNvPr>
            <p:cNvSpPr/>
            <p:nvPr/>
          </p:nvSpPr>
          <p:spPr>
            <a:xfrm>
              <a:off x="6237170" y="2103436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806799B-4FB7-66BE-F420-1C85F1B0654C}"/>
                </a:ext>
              </a:extLst>
            </p:cNvPr>
            <p:cNvSpPr/>
            <p:nvPr/>
          </p:nvSpPr>
          <p:spPr>
            <a:xfrm>
              <a:off x="4186989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1EEAC6C-2256-9599-5789-6CF541AC302D}"/>
                </a:ext>
              </a:extLst>
            </p:cNvPr>
            <p:cNvSpPr/>
            <p:nvPr/>
          </p:nvSpPr>
          <p:spPr>
            <a:xfrm>
              <a:off x="5496156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C33C040-1D4B-D080-0497-9BD450B6B6A6}"/>
                </a:ext>
              </a:extLst>
            </p:cNvPr>
            <p:cNvSpPr/>
            <p:nvPr/>
          </p:nvSpPr>
          <p:spPr>
            <a:xfrm>
              <a:off x="6805323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FC1917A-5D9C-6419-8F9F-66D256D67F18}"/>
                </a:ext>
              </a:extLst>
            </p:cNvPr>
            <p:cNvSpPr/>
            <p:nvPr/>
          </p:nvSpPr>
          <p:spPr>
            <a:xfrm>
              <a:off x="8114490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6AA2D83-5428-917B-9197-0DB2D899096D}"/>
              </a:ext>
            </a:extLst>
          </p:cNvPr>
          <p:cNvGrpSpPr/>
          <p:nvPr/>
        </p:nvGrpSpPr>
        <p:grpSpPr>
          <a:xfrm>
            <a:off x="6507628" y="1376663"/>
            <a:ext cx="5194432" cy="1325564"/>
            <a:chOff x="3639954" y="2103435"/>
            <a:chExt cx="5194432" cy="132556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3FBE5EC-67A9-66A4-7DAE-C55F5C79B273}"/>
                </a:ext>
              </a:extLst>
            </p:cNvPr>
            <p:cNvSpPr/>
            <p:nvPr/>
          </p:nvSpPr>
          <p:spPr>
            <a:xfrm>
              <a:off x="4920114" y="2103435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C11832E-1EAC-B40B-4C37-C5666086785B}"/>
                </a:ext>
              </a:extLst>
            </p:cNvPr>
            <p:cNvSpPr/>
            <p:nvPr/>
          </p:nvSpPr>
          <p:spPr>
            <a:xfrm>
              <a:off x="3639954" y="2103435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A45C1D9-3614-5281-8EEB-93374CA9A353}"/>
                </a:ext>
              </a:extLst>
            </p:cNvPr>
            <p:cNvSpPr/>
            <p:nvPr/>
          </p:nvSpPr>
          <p:spPr>
            <a:xfrm>
              <a:off x="7554226" y="2103435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B194B4A-976B-F348-6D90-A081E1FCBE06}"/>
                </a:ext>
              </a:extLst>
            </p:cNvPr>
            <p:cNvSpPr/>
            <p:nvPr/>
          </p:nvSpPr>
          <p:spPr>
            <a:xfrm>
              <a:off x="6237170" y="2103436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6A0643B-8668-1736-81A9-12B0692E1EAC}"/>
                </a:ext>
              </a:extLst>
            </p:cNvPr>
            <p:cNvSpPr/>
            <p:nvPr/>
          </p:nvSpPr>
          <p:spPr>
            <a:xfrm>
              <a:off x="4186989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2812528-757B-D593-AF8C-317D51BD360F}"/>
                </a:ext>
              </a:extLst>
            </p:cNvPr>
            <p:cNvSpPr/>
            <p:nvPr/>
          </p:nvSpPr>
          <p:spPr>
            <a:xfrm>
              <a:off x="5496156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DA40FED-2346-F588-A3EF-5EA06042BED0}"/>
                </a:ext>
              </a:extLst>
            </p:cNvPr>
            <p:cNvSpPr/>
            <p:nvPr/>
          </p:nvSpPr>
          <p:spPr>
            <a:xfrm>
              <a:off x="6805323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5966D10-A3E1-3412-A646-6B675443E9AA}"/>
                </a:ext>
              </a:extLst>
            </p:cNvPr>
            <p:cNvSpPr/>
            <p:nvPr/>
          </p:nvSpPr>
          <p:spPr>
            <a:xfrm>
              <a:off x="8114490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17570AF-300A-A96B-EB3A-0ACA681CD34B}"/>
              </a:ext>
            </a:extLst>
          </p:cNvPr>
          <p:cNvGrpSpPr/>
          <p:nvPr/>
        </p:nvGrpSpPr>
        <p:grpSpPr>
          <a:xfrm>
            <a:off x="5283213" y="1383420"/>
            <a:ext cx="1280160" cy="1325563"/>
            <a:chOff x="4875601" y="1110859"/>
            <a:chExt cx="1280160" cy="132556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4D03490-4E76-FB18-F8A5-77A7A7DDE0E1}"/>
                </a:ext>
              </a:extLst>
            </p:cNvPr>
            <p:cNvSpPr/>
            <p:nvPr/>
          </p:nvSpPr>
          <p:spPr>
            <a:xfrm>
              <a:off x="4875601" y="1110859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275C540-F203-5C66-E80B-06492AE2B991}"/>
                </a:ext>
              </a:extLst>
            </p:cNvPr>
            <p:cNvSpPr/>
            <p:nvPr/>
          </p:nvSpPr>
          <p:spPr>
            <a:xfrm>
              <a:off x="5423838" y="1668750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CA2FED-5AAE-6616-5C24-BB7C195B0A58}"/>
              </a:ext>
            </a:extLst>
          </p:cNvPr>
          <p:cNvGrpSpPr/>
          <p:nvPr/>
        </p:nvGrpSpPr>
        <p:grpSpPr>
          <a:xfrm>
            <a:off x="5283213" y="2698370"/>
            <a:ext cx="1280160" cy="1325563"/>
            <a:chOff x="4875601" y="1110859"/>
            <a:chExt cx="1280160" cy="132556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A023E0D-B3C8-29AA-CF2D-8F622E7B2FE4}"/>
                </a:ext>
              </a:extLst>
            </p:cNvPr>
            <p:cNvSpPr/>
            <p:nvPr/>
          </p:nvSpPr>
          <p:spPr>
            <a:xfrm>
              <a:off x="4875601" y="1110859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D6DDCD8-6A13-8719-BE1D-F2219A7697EF}"/>
                </a:ext>
              </a:extLst>
            </p:cNvPr>
            <p:cNvSpPr/>
            <p:nvPr/>
          </p:nvSpPr>
          <p:spPr>
            <a:xfrm>
              <a:off x="5423838" y="1668750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C2C815-2D88-6F1E-DF4D-0A34E51CBEBE}"/>
              </a:ext>
            </a:extLst>
          </p:cNvPr>
          <p:cNvGrpSpPr/>
          <p:nvPr/>
        </p:nvGrpSpPr>
        <p:grpSpPr>
          <a:xfrm>
            <a:off x="5248722" y="3938474"/>
            <a:ext cx="1280160" cy="1325563"/>
            <a:chOff x="4875601" y="1110859"/>
            <a:chExt cx="1280160" cy="132556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365DCDB-8459-9060-549D-EB246EBDA0CA}"/>
                </a:ext>
              </a:extLst>
            </p:cNvPr>
            <p:cNvSpPr/>
            <p:nvPr/>
          </p:nvSpPr>
          <p:spPr>
            <a:xfrm>
              <a:off x="4875601" y="1110859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A9140E5-7E3D-09BD-4A42-D82ABC36E636}"/>
                </a:ext>
              </a:extLst>
            </p:cNvPr>
            <p:cNvSpPr/>
            <p:nvPr/>
          </p:nvSpPr>
          <p:spPr>
            <a:xfrm>
              <a:off x="5423838" y="1668750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2738AAE-201F-5432-73C5-A22F08AA7888}"/>
              </a:ext>
            </a:extLst>
          </p:cNvPr>
          <p:cNvGrpSpPr/>
          <p:nvPr/>
        </p:nvGrpSpPr>
        <p:grpSpPr>
          <a:xfrm>
            <a:off x="5231476" y="5225356"/>
            <a:ext cx="1280160" cy="1325563"/>
            <a:chOff x="4875601" y="1110859"/>
            <a:chExt cx="1280160" cy="132556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9E3B627-5019-C24A-637E-67B29A7E4AF7}"/>
                </a:ext>
              </a:extLst>
            </p:cNvPr>
            <p:cNvSpPr/>
            <p:nvPr/>
          </p:nvSpPr>
          <p:spPr>
            <a:xfrm>
              <a:off x="4875601" y="1110859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CA8020A-5D9F-6AFF-3BE9-423C373B45C4}"/>
                </a:ext>
              </a:extLst>
            </p:cNvPr>
            <p:cNvSpPr/>
            <p:nvPr/>
          </p:nvSpPr>
          <p:spPr>
            <a:xfrm>
              <a:off x="5423838" y="1668750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9351094-A341-2DC2-A11D-B230CE44B938}"/>
              </a:ext>
            </a:extLst>
          </p:cNvPr>
          <p:cNvGrpSpPr/>
          <p:nvPr/>
        </p:nvGrpSpPr>
        <p:grpSpPr>
          <a:xfrm>
            <a:off x="6507628" y="56867"/>
            <a:ext cx="5194432" cy="1325564"/>
            <a:chOff x="3639954" y="2103435"/>
            <a:chExt cx="5194432" cy="1325564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C285275-5DA1-0497-DDDB-AA14B1746250}"/>
                </a:ext>
              </a:extLst>
            </p:cNvPr>
            <p:cNvSpPr/>
            <p:nvPr/>
          </p:nvSpPr>
          <p:spPr>
            <a:xfrm>
              <a:off x="4920114" y="2103435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3B07340-6C7C-905F-0876-3B795BBC14F4}"/>
                </a:ext>
              </a:extLst>
            </p:cNvPr>
            <p:cNvSpPr/>
            <p:nvPr/>
          </p:nvSpPr>
          <p:spPr>
            <a:xfrm>
              <a:off x="3639954" y="2103435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04FC0C7-9CD0-AAC5-A899-7AE90C331692}"/>
                </a:ext>
              </a:extLst>
            </p:cNvPr>
            <p:cNvSpPr/>
            <p:nvPr/>
          </p:nvSpPr>
          <p:spPr>
            <a:xfrm>
              <a:off x="7554226" y="2103435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F833A26-9BE0-05FB-8968-7B7AE2DE39A6}"/>
                </a:ext>
              </a:extLst>
            </p:cNvPr>
            <p:cNvSpPr/>
            <p:nvPr/>
          </p:nvSpPr>
          <p:spPr>
            <a:xfrm>
              <a:off x="6237170" y="2103436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5D4CCC2-43B3-A86A-8CBA-4FB90EBC41AB}"/>
                </a:ext>
              </a:extLst>
            </p:cNvPr>
            <p:cNvSpPr/>
            <p:nvPr/>
          </p:nvSpPr>
          <p:spPr>
            <a:xfrm>
              <a:off x="4186989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7E3DCB-BD9A-226C-1124-8D516CC292E2}"/>
                </a:ext>
              </a:extLst>
            </p:cNvPr>
            <p:cNvSpPr/>
            <p:nvPr/>
          </p:nvSpPr>
          <p:spPr>
            <a:xfrm>
              <a:off x="5496156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55052F6-2299-FEE5-9770-11E52AC8B5E0}"/>
                </a:ext>
              </a:extLst>
            </p:cNvPr>
            <p:cNvSpPr/>
            <p:nvPr/>
          </p:nvSpPr>
          <p:spPr>
            <a:xfrm>
              <a:off x="6805323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4055257-E985-C415-EDB2-B4E971B17C20}"/>
                </a:ext>
              </a:extLst>
            </p:cNvPr>
            <p:cNvSpPr/>
            <p:nvPr/>
          </p:nvSpPr>
          <p:spPr>
            <a:xfrm>
              <a:off x="8114490" y="2723949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B821E14-B48F-7AF6-D886-D6BC43B8AF2C}"/>
              </a:ext>
            </a:extLst>
          </p:cNvPr>
          <p:cNvGrpSpPr/>
          <p:nvPr/>
        </p:nvGrpSpPr>
        <p:grpSpPr>
          <a:xfrm>
            <a:off x="5283213" y="63624"/>
            <a:ext cx="1280160" cy="1325563"/>
            <a:chOff x="4875601" y="1110859"/>
            <a:chExt cx="1280160" cy="1325563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AFD720F-0D34-96EC-EF84-A8CE9981A3FF}"/>
                </a:ext>
              </a:extLst>
            </p:cNvPr>
            <p:cNvSpPr/>
            <p:nvPr/>
          </p:nvSpPr>
          <p:spPr>
            <a:xfrm>
              <a:off x="4875601" y="1110859"/>
              <a:ext cx="1280160" cy="1325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2876FF9-0429-E893-FF4F-14DCA19E337C}"/>
                </a:ext>
              </a:extLst>
            </p:cNvPr>
            <p:cNvSpPr/>
            <p:nvPr/>
          </p:nvSpPr>
          <p:spPr>
            <a:xfrm>
              <a:off x="5423838" y="1668750"/>
              <a:ext cx="154005" cy="11550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01D030A5-5D54-66F1-0442-032F7461382C}"/>
              </a:ext>
            </a:extLst>
          </p:cNvPr>
          <p:cNvSpPr/>
          <p:nvPr/>
        </p:nvSpPr>
        <p:spPr>
          <a:xfrm>
            <a:off x="7787788" y="2698370"/>
            <a:ext cx="1336707" cy="1237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/>
              <p:nvPr/>
            </p:nvSpPr>
            <p:spPr>
              <a:xfrm>
                <a:off x="1836347" y="541770"/>
                <a:ext cx="8471806" cy="1435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347" y="541770"/>
                <a:ext cx="8471806" cy="1435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FEE3D-92AD-C4A3-8899-566C83793A11}"/>
                  </a:ext>
                </a:extLst>
              </p:cNvPr>
              <p:cNvSpPr txBox="1"/>
              <p:nvPr/>
            </p:nvSpPr>
            <p:spPr>
              <a:xfrm>
                <a:off x="3224277" y="2550185"/>
                <a:ext cx="7190109" cy="1472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FEE3D-92AD-C4A3-8899-566C8379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77" y="2550185"/>
                <a:ext cx="7190109" cy="1472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386EAD-9698-7A0E-3C1A-B9AB614F48CB}"/>
                  </a:ext>
                </a:extLst>
              </p:cNvPr>
              <p:cNvSpPr txBox="1"/>
              <p:nvPr/>
            </p:nvSpPr>
            <p:spPr>
              <a:xfrm>
                <a:off x="3148077" y="4302785"/>
                <a:ext cx="7190109" cy="1472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386EAD-9698-7A0E-3C1A-B9AB614F4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077" y="4302785"/>
                <a:ext cx="7190109" cy="1472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8308281-0160-E0CE-4EDF-FE9AAABB6739}"/>
              </a:ext>
            </a:extLst>
          </p:cNvPr>
          <p:cNvSpPr/>
          <p:nvPr/>
        </p:nvSpPr>
        <p:spPr>
          <a:xfrm>
            <a:off x="3690257" y="1624693"/>
            <a:ext cx="1382184" cy="1396093"/>
          </a:xfrm>
          <a:custGeom>
            <a:avLst/>
            <a:gdLst>
              <a:gd name="connsiteX0" fmla="*/ 0 w 1382184"/>
              <a:gd name="connsiteY0" fmla="*/ 1396093 h 1396093"/>
              <a:gd name="connsiteX1" fmla="*/ 604157 w 1382184"/>
              <a:gd name="connsiteY1" fmla="*/ 857250 h 1396093"/>
              <a:gd name="connsiteX2" fmla="*/ 1338943 w 1382184"/>
              <a:gd name="connsiteY2" fmla="*/ 775607 h 1396093"/>
              <a:gd name="connsiteX3" fmla="*/ 1232807 w 1382184"/>
              <a:gd name="connsiteY3" fmla="*/ 0 h 139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184" h="1396093">
                <a:moveTo>
                  <a:pt x="0" y="1396093"/>
                </a:moveTo>
                <a:cubicBezTo>
                  <a:pt x="190500" y="1178378"/>
                  <a:pt x="381000" y="960664"/>
                  <a:pt x="604157" y="857250"/>
                </a:cubicBezTo>
                <a:cubicBezTo>
                  <a:pt x="827314" y="753836"/>
                  <a:pt x="1234168" y="918482"/>
                  <a:pt x="1338943" y="775607"/>
                </a:cubicBezTo>
                <a:cubicBezTo>
                  <a:pt x="1443718" y="632732"/>
                  <a:pt x="1338262" y="316366"/>
                  <a:pt x="1232807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07B103E-A811-1615-74F8-FDF6D081D783}"/>
              </a:ext>
            </a:extLst>
          </p:cNvPr>
          <p:cNvSpPr/>
          <p:nvPr/>
        </p:nvSpPr>
        <p:spPr>
          <a:xfrm>
            <a:off x="3690256" y="1621163"/>
            <a:ext cx="7371673" cy="3099394"/>
          </a:xfrm>
          <a:custGeom>
            <a:avLst/>
            <a:gdLst>
              <a:gd name="connsiteX0" fmla="*/ 0 w 1382184"/>
              <a:gd name="connsiteY0" fmla="*/ 1396093 h 1396093"/>
              <a:gd name="connsiteX1" fmla="*/ 604157 w 1382184"/>
              <a:gd name="connsiteY1" fmla="*/ 857250 h 1396093"/>
              <a:gd name="connsiteX2" fmla="*/ 1338943 w 1382184"/>
              <a:gd name="connsiteY2" fmla="*/ 775607 h 1396093"/>
              <a:gd name="connsiteX3" fmla="*/ 1232807 w 1382184"/>
              <a:gd name="connsiteY3" fmla="*/ 0 h 1396093"/>
              <a:gd name="connsiteX0" fmla="*/ 0 w 1352110"/>
              <a:gd name="connsiteY0" fmla="*/ 2577448 h 2577448"/>
              <a:gd name="connsiteX1" fmla="*/ 604157 w 1352110"/>
              <a:gd name="connsiteY1" fmla="*/ 2038605 h 2577448"/>
              <a:gd name="connsiteX2" fmla="*/ 1338943 w 1352110"/>
              <a:gd name="connsiteY2" fmla="*/ 1956962 h 2577448"/>
              <a:gd name="connsiteX3" fmla="*/ 786555 w 1352110"/>
              <a:gd name="connsiteY3" fmla="*/ 0 h 2577448"/>
              <a:gd name="connsiteX0" fmla="*/ 0 w 1352110"/>
              <a:gd name="connsiteY0" fmla="*/ 2577448 h 2577448"/>
              <a:gd name="connsiteX1" fmla="*/ 271046 w 1352110"/>
              <a:gd name="connsiteY1" fmla="*/ 2290963 h 2577448"/>
              <a:gd name="connsiteX2" fmla="*/ 604157 w 1352110"/>
              <a:gd name="connsiteY2" fmla="*/ 2038605 h 2577448"/>
              <a:gd name="connsiteX3" fmla="*/ 1338943 w 1352110"/>
              <a:gd name="connsiteY3" fmla="*/ 1956962 h 2577448"/>
              <a:gd name="connsiteX4" fmla="*/ 786555 w 1352110"/>
              <a:gd name="connsiteY4" fmla="*/ 0 h 2577448"/>
              <a:gd name="connsiteX0" fmla="*/ 0 w 1352110"/>
              <a:gd name="connsiteY0" fmla="*/ 2577448 h 2577448"/>
              <a:gd name="connsiteX1" fmla="*/ 245589 w 1352110"/>
              <a:gd name="connsiteY1" fmla="*/ 2175544 h 2577448"/>
              <a:gd name="connsiteX2" fmla="*/ 604157 w 1352110"/>
              <a:gd name="connsiteY2" fmla="*/ 2038605 h 2577448"/>
              <a:gd name="connsiteX3" fmla="*/ 1338943 w 1352110"/>
              <a:gd name="connsiteY3" fmla="*/ 1956962 h 2577448"/>
              <a:gd name="connsiteX4" fmla="*/ 786555 w 1352110"/>
              <a:gd name="connsiteY4" fmla="*/ 0 h 25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110" h="2577448">
                <a:moveTo>
                  <a:pt x="0" y="2577448"/>
                </a:moveTo>
                <a:cubicBezTo>
                  <a:pt x="45174" y="2529701"/>
                  <a:pt x="144896" y="2265351"/>
                  <a:pt x="245589" y="2175544"/>
                </a:cubicBezTo>
                <a:cubicBezTo>
                  <a:pt x="346282" y="2085737"/>
                  <a:pt x="421931" y="2075035"/>
                  <a:pt x="604157" y="2038605"/>
                </a:cubicBezTo>
                <a:cubicBezTo>
                  <a:pt x="786383" y="2002175"/>
                  <a:pt x="1234168" y="2099837"/>
                  <a:pt x="1338943" y="1956962"/>
                </a:cubicBezTo>
                <a:cubicBezTo>
                  <a:pt x="1443718" y="1814087"/>
                  <a:pt x="892010" y="316366"/>
                  <a:pt x="786555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5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/>
              <p:nvPr/>
            </p:nvSpPr>
            <p:spPr>
              <a:xfrm>
                <a:off x="1836347" y="541770"/>
                <a:ext cx="7338804" cy="1472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347" y="541770"/>
                <a:ext cx="7338804" cy="1472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FEE3D-92AD-C4A3-8899-566C83793A11}"/>
                  </a:ext>
                </a:extLst>
              </p:cNvPr>
              <p:cNvSpPr txBox="1"/>
              <p:nvPr/>
            </p:nvSpPr>
            <p:spPr>
              <a:xfrm>
                <a:off x="5066597" y="2171059"/>
                <a:ext cx="4065472" cy="567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FEE3D-92AD-C4A3-8899-566C8379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597" y="2171059"/>
                <a:ext cx="4065472" cy="5672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7E82E0-EBA9-F5D4-BF97-77A3C42719DA}"/>
                  </a:ext>
                </a:extLst>
              </p:cNvPr>
              <p:cNvSpPr txBox="1"/>
              <p:nvPr/>
            </p:nvSpPr>
            <p:spPr>
              <a:xfrm>
                <a:off x="5041535" y="3236922"/>
                <a:ext cx="4040209" cy="567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7E82E0-EBA9-F5D4-BF97-77A3C4271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535" y="3236922"/>
                <a:ext cx="4040209" cy="5672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1E815A-5C4B-FF94-6467-D70258DDFF22}"/>
                  </a:ext>
                </a:extLst>
              </p:cNvPr>
              <p:cNvSpPr txBox="1"/>
              <p:nvPr/>
            </p:nvSpPr>
            <p:spPr>
              <a:xfrm>
                <a:off x="5063306" y="4196079"/>
                <a:ext cx="4113755" cy="567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1E815A-5C4B-FF94-6467-D70258DDF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306" y="4196079"/>
                <a:ext cx="4113755" cy="5672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41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513A9ACD-4071-AA51-EF2F-1417B6E9D36A}"/>
              </a:ext>
            </a:extLst>
          </p:cNvPr>
          <p:cNvSpPr/>
          <p:nvPr/>
        </p:nvSpPr>
        <p:spPr>
          <a:xfrm>
            <a:off x="1757221" y="577404"/>
            <a:ext cx="2027208" cy="65560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FFT2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E55D5610-7BE1-DBFD-77FC-9AB8B24B55CE}"/>
              </a:ext>
            </a:extLst>
          </p:cNvPr>
          <p:cNvSpPr/>
          <p:nvPr/>
        </p:nvSpPr>
        <p:spPr>
          <a:xfrm>
            <a:off x="1691085" y="1615450"/>
            <a:ext cx="1963947" cy="655608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IFFT2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382F8-79B7-FBB5-FB19-6953022F7CD2}"/>
              </a:ext>
            </a:extLst>
          </p:cNvPr>
          <p:cNvSpPr txBox="1"/>
          <p:nvPr/>
        </p:nvSpPr>
        <p:spPr>
          <a:xfrm>
            <a:off x="4117265" y="587006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np.fft.fft2(D);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7AE44-0567-C37D-2BB7-3CDA89B36C99}"/>
              </a:ext>
            </a:extLst>
          </p:cNvPr>
          <p:cNvSpPr txBox="1"/>
          <p:nvPr/>
        </p:nvSpPr>
        <p:spPr>
          <a:xfrm>
            <a:off x="4117265" y="1712421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np.fft.ifft2(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52AE224-9F60-3CE5-71DB-54F1138E4EE7}"/>
                  </a:ext>
                </a:extLst>
              </p:cNvPr>
              <p:cNvSpPr/>
              <p:nvPr/>
            </p:nvSpPr>
            <p:spPr>
              <a:xfrm>
                <a:off x="1757221" y="2837836"/>
                <a:ext cx="2775857" cy="2710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52AE224-9F60-3CE5-71DB-54F1138E4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221" y="2837836"/>
                <a:ext cx="2775857" cy="2710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DE4720-74CA-4A05-64A5-682E9F5E93CF}"/>
                  </a:ext>
                </a:extLst>
              </p:cNvPr>
              <p:cNvSpPr txBox="1"/>
              <p:nvPr/>
            </p:nvSpPr>
            <p:spPr>
              <a:xfrm>
                <a:off x="1457325" y="5666014"/>
                <a:ext cx="3367768" cy="2753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DE4720-74CA-4A05-64A5-682E9F5E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5666014"/>
                <a:ext cx="3367768" cy="275303"/>
              </a:xfrm>
              <a:prstGeom prst="rect">
                <a:avLst/>
              </a:prstGeom>
              <a:blipFill>
                <a:blip r:embed="rId4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90F64E-E2A9-A8E0-6DD1-0733E6BE842F}"/>
                  </a:ext>
                </a:extLst>
              </p:cNvPr>
              <p:cNvSpPr txBox="1"/>
              <p:nvPr/>
            </p:nvSpPr>
            <p:spPr>
              <a:xfrm>
                <a:off x="1139095" y="2803380"/>
                <a:ext cx="454292" cy="2779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90F64E-E2A9-A8E0-6DD1-0733E6BE8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095" y="2803380"/>
                <a:ext cx="454292" cy="2779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6D9308-3F7D-9A89-6BF0-BB34EEABEC5B}"/>
                  </a:ext>
                </a:extLst>
              </p:cNvPr>
              <p:cNvSpPr txBox="1"/>
              <p:nvPr/>
            </p:nvSpPr>
            <p:spPr>
              <a:xfrm>
                <a:off x="2392347" y="5904249"/>
                <a:ext cx="3298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6D9308-3F7D-9A89-6BF0-BB34EEABE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347" y="5904249"/>
                <a:ext cx="329899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CBE0DD-9329-01BD-A5E8-9D71BC127D77}"/>
                  </a:ext>
                </a:extLst>
              </p:cNvPr>
              <p:cNvSpPr txBox="1"/>
              <p:nvPr/>
            </p:nvSpPr>
            <p:spPr>
              <a:xfrm>
                <a:off x="653734" y="3706334"/>
                <a:ext cx="4034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CBE0DD-9329-01BD-A5E8-9D71BC127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34" y="3706334"/>
                <a:ext cx="40344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837140-6ABC-8380-3CEE-D031B628A430}"/>
              </a:ext>
            </a:extLst>
          </p:cNvPr>
          <p:cNvCxnSpPr>
            <a:cxnSpLocks/>
          </p:cNvCxnSpPr>
          <p:nvPr/>
        </p:nvCxnSpPr>
        <p:spPr>
          <a:xfrm>
            <a:off x="855456" y="4465864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40D9C6-9A37-D8A6-C86C-B38A6812A4DC}"/>
              </a:ext>
            </a:extLst>
          </p:cNvPr>
          <p:cNvCxnSpPr>
            <a:cxnSpLocks/>
          </p:cNvCxnSpPr>
          <p:nvPr/>
        </p:nvCxnSpPr>
        <p:spPr>
          <a:xfrm>
            <a:off x="2803485" y="6303180"/>
            <a:ext cx="7645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/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/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/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/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/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DF8F6A-69EB-65F3-6025-58210A18A36B}"/>
              </a:ext>
            </a:extLst>
          </p:cNvPr>
          <p:cNvCxnSpPr>
            <a:cxnSpLocks/>
          </p:cNvCxnSpPr>
          <p:nvPr/>
        </p:nvCxnSpPr>
        <p:spPr>
          <a:xfrm>
            <a:off x="6657543" y="4542533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8296FB-3229-E395-241B-6ACFC157684D}"/>
              </a:ext>
            </a:extLst>
          </p:cNvPr>
          <p:cNvCxnSpPr>
            <a:cxnSpLocks/>
          </p:cNvCxnSpPr>
          <p:nvPr/>
        </p:nvCxnSpPr>
        <p:spPr>
          <a:xfrm>
            <a:off x="9000444" y="6333340"/>
            <a:ext cx="7645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8323569-B7BB-A0C7-5626-0169B9A79944}"/>
              </a:ext>
            </a:extLst>
          </p:cNvPr>
          <p:cNvSpPr/>
          <p:nvPr/>
        </p:nvSpPr>
        <p:spPr>
          <a:xfrm>
            <a:off x="5012091" y="3937166"/>
            <a:ext cx="1183821" cy="46166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9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FCD3F0-761B-0FA3-5E88-5B4483E0D7CF}"/>
              </a:ext>
            </a:extLst>
          </p:cNvPr>
          <p:cNvCxnSpPr/>
          <p:nvPr/>
        </p:nvCxnSpPr>
        <p:spPr>
          <a:xfrm>
            <a:off x="3649435" y="3592285"/>
            <a:ext cx="5216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FB87A6-3375-17B2-584E-733894FFB38F}"/>
              </a:ext>
            </a:extLst>
          </p:cNvPr>
          <p:cNvCxnSpPr>
            <a:cxnSpLocks/>
          </p:cNvCxnSpPr>
          <p:nvPr/>
        </p:nvCxnSpPr>
        <p:spPr>
          <a:xfrm flipV="1">
            <a:off x="6182527" y="1441676"/>
            <a:ext cx="0" cy="4301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/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/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D2C490-E968-79CA-B94B-54905425F970}"/>
              </a:ext>
            </a:extLst>
          </p:cNvPr>
          <p:cNvCxnSpPr/>
          <p:nvPr/>
        </p:nvCxnSpPr>
        <p:spPr>
          <a:xfrm>
            <a:off x="8508733" y="342900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B8044E-BA9C-9CF6-905D-6B4509774404}"/>
              </a:ext>
            </a:extLst>
          </p:cNvPr>
          <p:cNvCxnSpPr/>
          <p:nvPr/>
        </p:nvCxnSpPr>
        <p:spPr>
          <a:xfrm>
            <a:off x="4002506" y="3439083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1F8239-EC72-1C7D-0CB8-495A654F85E0}"/>
              </a:ext>
            </a:extLst>
          </p:cNvPr>
          <p:cNvCxnSpPr>
            <a:cxnSpLocks/>
          </p:cNvCxnSpPr>
          <p:nvPr/>
        </p:nvCxnSpPr>
        <p:spPr>
          <a:xfrm rot="5400000">
            <a:off x="6182525" y="1608678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AF43B3-4D75-FFB3-0D0D-D3B7E96F9298}"/>
              </a:ext>
            </a:extLst>
          </p:cNvPr>
          <p:cNvCxnSpPr>
            <a:cxnSpLocks/>
          </p:cNvCxnSpPr>
          <p:nvPr/>
        </p:nvCxnSpPr>
        <p:spPr>
          <a:xfrm rot="5400000">
            <a:off x="6164776" y="531601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/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/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/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/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/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 plane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blipFill>
                <a:blip r:embed="rId8"/>
                <a:stretch>
                  <a:fillRect t="-25275" r="-10554" b="-4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59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FCD3F0-761B-0FA3-5E88-5B4483E0D7CF}"/>
              </a:ext>
            </a:extLst>
          </p:cNvPr>
          <p:cNvCxnSpPr/>
          <p:nvPr/>
        </p:nvCxnSpPr>
        <p:spPr>
          <a:xfrm>
            <a:off x="3649435" y="3592285"/>
            <a:ext cx="5216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FB87A6-3375-17B2-584E-733894FFB38F}"/>
              </a:ext>
            </a:extLst>
          </p:cNvPr>
          <p:cNvCxnSpPr>
            <a:cxnSpLocks/>
          </p:cNvCxnSpPr>
          <p:nvPr/>
        </p:nvCxnSpPr>
        <p:spPr>
          <a:xfrm flipV="1">
            <a:off x="6182527" y="1441676"/>
            <a:ext cx="0" cy="4301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/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/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D2C490-E968-79CA-B94B-54905425F970}"/>
              </a:ext>
            </a:extLst>
          </p:cNvPr>
          <p:cNvCxnSpPr/>
          <p:nvPr/>
        </p:nvCxnSpPr>
        <p:spPr>
          <a:xfrm>
            <a:off x="8508733" y="342900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B8044E-BA9C-9CF6-905D-6B4509774404}"/>
              </a:ext>
            </a:extLst>
          </p:cNvPr>
          <p:cNvCxnSpPr/>
          <p:nvPr/>
        </p:nvCxnSpPr>
        <p:spPr>
          <a:xfrm>
            <a:off x="4002506" y="3439083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1F8239-EC72-1C7D-0CB8-495A654F85E0}"/>
              </a:ext>
            </a:extLst>
          </p:cNvPr>
          <p:cNvCxnSpPr>
            <a:cxnSpLocks/>
          </p:cNvCxnSpPr>
          <p:nvPr/>
        </p:nvCxnSpPr>
        <p:spPr>
          <a:xfrm rot="5400000">
            <a:off x="6182525" y="1608678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AF43B3-4D75-FFB3-0D0D-D3B7E96F9298}"/>
              </a:ext>
            </a:extLst>
          </p:cNvPr>
          <p:cNvCxnSpPr>
            <a:cxnSpLocks/>
          </p:cNvCxnSpPr>
          <p:nvPr/>
        </p:nvCxnSpPr>
        <p:spPr>
          <a:xfrm rot="5400000">
            <a:off x="6164776" y="531601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/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/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/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/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/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 plane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blipFill>
                <a:blip r:embed="rId8"/>
                <a:stretch>
                  <a:fillRect t="-25275" r="-10554" b="-4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926F2BF-3A99-7B2D-A5ED-F13B215508D6}"/>
              </a:ext>
            </a:extLst>
          </p:cNvPr>
          <p:cNvSpPr/>
          <p:nvPr/>
        </p:nvSpPr>
        <p:spPr>
          <a:xfrm>
            <a:off x="7334185" y="2511697"/>
            <a:ext cx="236679" cy="202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80EF6-3456-CC0A-A382-4DDD9FD25E64}"/>
                  </a:ext>
                </a:extLst>
              </p:cNvPr>
              <p:cNvSpPr txBox="1"/>
              <p:nvPr/>
            </p:nvSpPr>
            <p:spPr>
              <a:xfrm>
                <a:off x="7737436" y="2290728"/>
                <a:ext cx="12950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80EF6-3456-CC0A-A382-4DDD9FD25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436" y="2290728"/>
                <a:ext cx="129509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63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1581</Words>
  <Application>Microsoft Office PowerPoint</Application>
  <PresentationFormat>Widescreen</PresentationFormat>
  <Paragraphs>316</Paragraphs>
  <Slides>47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useful fact that we’ll soon use</vt:lpstr>
      <vt:lpstr>A useful fact that we’ll soon use</vt:lpstr>
      <vt:lpstr>A useful fact that we’ll soon use</vt:lpstr>
      <vt:lpstr>PowerPoint Presentation</vt:lpstr>
      <vt:lpstr>Using Fourier Transforms to model acoustic waves in (x,y,t)</vt:lpstr>
      <vt:lpstr> </vt:lpstr>
      <vt:lpstr>PowerPoint Presentation</vt:lpstr>
      <vt:lpstr>PowerPoint Presentation</vt:lpstr>
      <vt:lpstr>m a=f</vt:lpstr>
      <vt:lpstr>m a=f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1</vt:lpstr>
      <vt:lpstr>Group 2</vt:lpstr>
      <vt:lpstr>Group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51</cp:revision>
  <dcterms:created xsi:type="dcterms:W3CDTF">2023-10-13T16:14:50Z</dcterms:created>
  <dcterms:modified xsi:type="dcterms:W3CDTF">2023-12-05T21:56:08Z</dcterms:modified>
</cp:coreProperties>
</file>