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518" r:id="rId3"/>
    <p:sldId id="541" r:id="rId4"/>
    <p:sldId id="519" r:id="rId5"/>
    <p:sldId id="525" r:id="rId6"/>
    <p:sldId id="524" r:id="rId7"/>
    <p:sldId id="527" r:id="rId8"/>
    <p:sldId id="523" r:id="rId9"/>
    <p:sldId id="522" r:id="rId10"/>
    <p:sldId id="543" r:id="rId11"/>
    <p:sldId id="520" r:id="rId12"/>
    <p:sldId id="528" r:id="rId13"/>
    <p:sldId id="542" r:id="rId14"/>
    <p:sldId id="521" r:id="rId15"/>
    <p:sldId id="529" r:id="rId16"/>
    <p:sldId id="530" r:id="rId17"/>
    <p:sldId id="531" r:id="rId18"/>
    <p:sldId id="532" r:id="rId19"/>
    <p:sldId id="533" r:id="rId20"/>
    <p:sldId id="538" r:id="rId21"/>
    <p:sldId id="534" r:id="rId22"/>
    <p:sldId id="535" r:id="rId23"/>
    <p:sldId id="536" r:id="rId24"/>
    <p:sldId id="537" r:id="rId25"/>
    <p:sldId id="539" r:id="rId26"/>
    <p:sldId id="540" r:id="rId27"/>
    <p:sldId id="544" r:id="rId28"/>
    <p:sldId id="545" r:id="rId29"/>
    <p:sldId id="546" r:id="rId30"/>
    <p:sldId id="547" r:id="rId31"/>
    <p:sldId id="548" r:id="rId32"/>
    <p:sldId id="549" r:id="rId33"/>
    <p:sldId id="55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4" autoAdjust="0"/>
    <p:restoredTop sz="93733" autoAdjust="0"/>
  </p:normalViewPr>
  <p:slideViewPr>
    <p:cSldViewPr snapToGrid="0">
      <p:cViewPr varScale="1">
        <p:scale>
          <a:sx n="62" d="100"/>
          <a:sy n="62" d="100"/>
        </p:scale>
        <p:origin x="6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17: Chemical diffusion computed with the 2D FFT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31185" y="77339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blipFill>
                <a:blip r:embed="rId3"/>
                <a:stretch>
                  <a:fillRect l="-3802"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Multiply by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get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blipFill>
                <a:blip r:embed="rId4"/>
                <a:stretch>
                  <a:fillRect l="-1461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blipFill>
                <a:blip r:embed="rId6"/>
                <a:stretch>
                  <a:fillRect l="-23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473594" y="5147432"/>
            <a:ext cx="385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Very similar to how we computed gravity anomalies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4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7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2222" y="4757140"/>
            <a:ext cx="385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know how to solve this form numerically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4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496217" y="4554734"/>
                <a:ext cx="3811439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17" y="4554734"/>
                <a:ext cx="3811439" cy="588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496216" y="5879843"/>
                <a:ext cx="3811439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16" y="5879843"/>
                <a:ext cx="3811439" cy="588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404731" y="5181767"/>
                <a:ext cx="7553093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31" y="5181767"/>
                <a:ext cx="7553093" cy="588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4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27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217545" y="2818023"/>
                <a:ext cx="3160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545" y="2818023"/>
                <a:ext cx="316095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Simple example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6378498" y="2818023"/>
            <a:ext cx="33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(constant in time)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79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619312" y="93167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858884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  </a:t>
                </a:r>
                <a:r>
                  <a:rPr lang="en-US" sz="2800" b="1" dirty="0"/>
                  <a:t>and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858884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8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1587670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and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1587670"/>
                <a:ext cx="5123566" cy="588046"/>
              </a:xfrm>
              <a:prstGeom prst="rect">
                <a:avLst/>
              </a:prstGeom>
              <a:blipFill>
                <a:blip r:embed="rId3"/>
                <a:stretch>
                  <a:fillRect l="-2500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03609" y="3145412"/>
                <a:ext cx="10776517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numerically  solve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09" y="3145412"/>
                <a:ext cx="10776517" cy="588046"/>
              </a:xfrm>
              <a:prstGeom prst="rect">
                <a:avLst/>
              </a:prstGeom>
              <a:blipFill>
                <a:blip r:embed="rId4"/>
                <a:stretch>
                  <a:fillRect l="-1131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23693" y="6028912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93" y="6028912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99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23693" y="4612020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to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93" y="4612020"/>
                <a:ext cx="5123566" cy="588046"/>
              </a:xfrm>
              <a:prstGeom prst="rect">
                <a:avLst/>
              </a:prstGeom>
              <a:blipFill>
                <a:blip r:embed="rId6"/>
                <a:stretch>
                  <a:fillRect l="-2500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2424278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2424278"/>
                <a:ext cx="5123566" cy="588046"/>
              </a:xfrm>
              <a:prstGeom prst="rect">
                <a:avLst/>
              </a:prstGeom>
              <a:blipFill>
                <a:blip r:embed="rId7"/>
                <a:stretch>
                  <a:fillRect l="-2500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03609" y="3911129"/>
                <a:ext cx="516373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with initial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09" y="3911129"/>
                <a:ext cx="5163735" cy="588046"/>
              </a:xfrm>
              <a:prstGeom prst="rect">
                <a:avLst/>
              </a:prstGeom>
              <a:blipFill>
                <a:blip r:embed="rId8"/>
                <a:stretch>
                  <a:fillRect l="-2358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5377737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5377737"/>
                <a:ext cx="5123566" cy="523220"/>
              </a:xfrm>
              <a:prstGeom prst="rect">
                <a:avLst/>
              </a:prstGeom>
              <a:blipFill>
                <a:blip r:embed="rId9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55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872" y="117693"/>
            <a:ext cx="88206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# Fourier Transforms</a:t>
            </a:r>
          </a:p>
          <a:p>
            <a:r>
              <a:rPr lang="en-US" b="1" dirty="0"/>
              <a:t>C0t = np.fft.fft2(C0);</a:t>
            </a:r>
          </a:p>
          <a:p>
            <a:r>
              <a:rPr lang="en-US" b="1" dirty="0"/>
              <a:t>St = np.fft.fft2(S);</a:t>
            </a:r>
          </a:p>
          <a:p>
            <a:endParaRPr lang="en-US" b="1" dirty="0"/>
          </a:p>
          <a:p>
            <a:r>
              <a:rPr lang="en-US" b="1" dirty="0"/>
              <a:t># function for differential equation du/</a:t>
            </a:r>
            <a:r>
              <a:rPr lang="en-US" b="1" dirty="0" err="1"/>
              <a:t>dt</a:t>
            </a:r>
            <a:r>
              <a:rPr lang="en-US" b="1" dirty="0"/>
              <a:t> = f(</a:t>
            </a:r>
            <a:r>
              <a:rPr lang="en-US" b="1" dirty="0" err="1"/>
              <a:t>u,t</a:t>
            </a:r>
            <a:r>
              <a:rPr lang="en-US" b="1" dirty="0"/>
              <a:t>)</a:t>
            </a:r>
          </a:p>
          <a:p>
            <a:r>
              <a:rPr lang="en-US" b="1" dirty="0"/>
              <a:t># here u=C(</a:t>
            </a:r>
            <a:r>
              <a:rPr lang="en-US" b="1" dirty="0" err="1"/>
              <a:t>kx,ky,t</a:t>
            </a:r>
            <a:r>
              <a:rPr lang="en-US" b="1" dirty="0"/>
              <a:t>) and f=-k(</a:t>
            </a:r>
            <a:r>
              <a:rPr lang="en-US" b="1" dirty="0" err="1"/>
              <a:t>kx</a:t>
            </a:r>
            <a:r>
              <a:rPr lang="en-US" b="1" dirty="0"/>
              <a:t>**2+ky**2)+S</a:t>
            </a:r>
          </a:p>
          <a:p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en-US" b="1" dirty="0" err="1"/>
              <a:t>myfun</a:t>
            </a:r>
            <a:r>
              <a:rPr lang="en-US" b="1" dirty="0"/>
              <a:t>( t, u ):</a:t>
            </a:r>
          </a:p>
          <a:p>
            <a:r>
              <a:rPr lang="en-US" b="1" dirty="0"/>
              <a:t>    f = </a:t>
            </a:r>
            <a:r>
              <a:rPr lang="en-US" b="1" dirty="0" err="1"/>
              <a:t>np.zeros</a:t>
            </a:r>
            <a:r>
              <a:rPr lang="en-US" b="1" dirty="0"/>
              <a:t>((1,),</a:t>
            </a:r>
            <a:r>
              <a:rPr lang="en-US" b="1" dirty="0" err="1"/>
              <a:t>dtype</a:t>
            </a:r>
            <a:r>
              <a:rPr lang="en-US" b="1" dirty="0"/>
              <a:t>=complex);</a:t>
            </a:r>
          </a:p>
          <a:p>
            <a:r>
              <a:rPr lang="en-US" b="1" dirty="0"/>
              <a:t>    f[0] =  -b * u[0] + St[</a:t>
            </a:r>
            <a:r>
              <a:rPr lang="en-US" b="1" dirty="0" err="1"/>
              <a:t>ikx,iky</a:t>
            </a:r>
            <a:r>
              <a:rPr lang="en-US" b="1" dirty="0"/>
              <a:t>];</a:t>
            </a:r>
          </a:p>
          <a:p>
            <a:r>
              <a:rPr lang="en-US" b="1" dirty="0"/>
              <a:t>    return f;</a:t>
            </a:r>
          </a:p>
          <a:p>
            <a:endParaRPr lang="en-US" b="1" dirty="0"/>
          </a:p>
          <a:p>
            <a:r>
              <a:rPr lang="en-US" b="1" dirty="0"/>
              <a:t>for </a:t>
            </a:r>
            <a:r>
              <a:rPr lang="en-US" b="1" dirty="0" err="1"/>
              <a:t>ikx</a:t>
            </a:r>
            <a:r>
              <a:rPr lang="en-US" b="1" dirty="0"/>
              <a:t> in range(</a:t>
            </a:r>
            <a:r>
              <a:rPr lang="en-US" b="1" dirty="0" err="1"/>
              <a:t>Nx</a:t>
            </a:r>
            <a:r>
              <a:rPr lang="en-US" b="1" dirty="0"/>
              <a:t>):</a:t>
            </a:r>
          </a:p>
          <a:p>
            <a:r>
              <a:rPr lang="en-US" b="1" dirty="0"/>
              <a:t>    kx0 = </a:t>
            </a:r>
            <a:r>
              <a:rPr lang="en-US" b="1" dirty="0" err="1"/>
              <a:t>kx</a:t>
            </a:r>
            <a:r>
              <a:rPr lang="en-US" b="1" dirty="0"/>
              <a:t>[ikx,0];</a:t>
            </a:r>
          </a:p>
          <a:p>
            <a:r>
              <a:rPr lang="en-US" b="1" dirty="0"/>
              <a:t>    for </a:t>
            </a:r>
            <a:r>
              <a:rPr lang="en-US" b="1" dirty="0" err="1"/>
              <a:t>iky</a:t>
            </a:r>
            <a:r>
              <a:rPr lang="en-US" b="1" dirty="0"/>
              <a:t> in range(</a:t>
            </a:r>
            <a:r>
              <a:rPr lang="en-US" b="1" dirty="0" err="1"/>
              <a:t>Ny</a:t>
            </a:r>
            <a:r>
              <a:rPr lang="en-US" b="1" dirty="0"/>
              <a:t>):</a:t>
            </a:r>
          </a:p>
          <a:p>
            <a:r>
              <a:rPr lang="en-US" b="1" dirty="0"/>
              <a:t>        ky0 = </a:t>
            </a:r>
            <a:r>
              <a:rPr lang="en-US" b="1" dirty="0" err="1"/>
              <a:t>ky</a:t>
            </a:r>
            <a:r>
              <a:rPr lang="en-US" b="1" dirty="0"/>
              <a:t>[iky,0];</a:t>
            </a:r>
          </a:p>
          <a:p>
            <a:r>
              <a:rPr lang="en-US" b="1" dirty="0"/>
              <a:t>        b = kappa*(kx0**2 + ky0**2);</a:t>
            </a:r>
          </a:p>
          <a:p>
            <a:r>
              <a:rPr lang="en-US" b="1" dirty="0"/>
              <a:t>        u0 = </a:t>
            </a:r>
            <a:r>
              <a:rPr lang="en-US" b="1" dirty="0" err="1"/>
              <a:t>np.zeros</a:t>
            </a:r>
            <a:r>
              <a:rPr lang="en-US" b="1" dirty="0"/>
              <a:t>((1,),</a:t>
            </a:r>
            <a:r>
              <a:rPr lang="en-US" b="1" dirty="0" err="1"/>
              <a:t>dtype</a:t>
            </a:r>
            <a:r>
              <a:rPr lang="en-US" b="1" dirty="0"/>
              <a:t>=complex);</a:t>
            </a:r>
          </a:p>
          <a:p>
            <a:r>
              <a:rPr lang="en-US" b="1" dirty="0"/>
              <a:t>        u0[0] = C0t[</a:t>
            </a:r>
            <a:r>
              <a:rPr lang="en-US" b="1" dirty="0" err="1"/>
              <a:t>ikx,iky</a:t>
            </a:r>
            <a:r>
              <a:rPr lang="en-US" b="1" dirty="0"/>
              <a:t>];</a:t>
            </a:r>
          </a:p>
          <a:p>
            <a:r>
              <a:rPr lang="en-US" b="1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sol=</a:t>
            </a:r>
            <a:r>
              <a:rPr lang="en-US" b="1" dirty="0" err="1">
                <a:solidFill>
                  <a:srgbClr val="FF0000"/>
                </a:solidFill>
              </a:rPr>
              <a:t>solve_ivp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myfun</a:t>
            </a:r>
            <a:r>
              <a:rPr lang="en-US" b="1" dirty="0">
                <a:solidFill>
                  <a:srgbClr val="FF0000"/>
                </a:solidFill>
              </a:rPr>
              <a:t>, [t0, </a:t>
            </a:r>
            <a:r>
              <a:rPr lang="en-US" b="1" dirty="0" err="1">
                <a:solidFill>
                  <a:srgbClr val="FF0000"/>
                </a:solidFill>
              </a:rPr>
              <a:t>tmax</a:t>
            </a:r>
            <a:r>
              <a:rPr lang="en-US" b="1" dirty="0">
                <a:solidFill>
                  <a:srgbClr val="FF0000"/>
                </a:solidFill>
              </a:rPr>
              <a:t>], u0, method = 'RK45', </a:t>
            </a:r>
            <a:r>
              <a:rPr lang="en-US" b="1" dirty="0" err="1">
                <a:solidFill>
                  <a:srgbClr val="FF0000"/>
                </a:solidFill>
              </a:rPr>
              <a:t>t_eval</a:t>
            </a:r>
            <a:r>
              <a:rPr lang="en-US" b="1" dirty="0">
                <a:solidFill>
                  <a:srgbClr val="FF0000"/>
                </a:solidFill>
              </a:rPr>
              <a:t>=t);</a:t>
            </a:r>
          </a:p>
          <a:p>
            <a:r>
              <a:rPr lang="en-US" b="1" dirty="0"/>
              <a:t>        Et = </a:t>
            </a:r>
            <a:r>
              <a:rPr lang="en-US" b="1" dirty="0" err="1"/>
              <a:t>np.sum</a:t>
            </a:r>
            <a:r>
              <a:rPr lang="en-US" b="1" dirty="0"/>
              <a:t>( </a:t>
            </a:r>
            <a:r>
              <a:rPr lang="en-US" b="1" dirty="0" err="1"/>
              <a:t>np.power</a:t>
            </a:r>
            <a:r>
              <a:rPr lang="en-US" b="1" dirty="0"/>
              <a:t>((t-sol.t)/tmax,2) );</a:t>
            </a:r>
          </a:p>
          <a:p>
            <a:r>
              <a:rPr lang="en-US" b="1" dirty="0"/>
              <a:t>        Ct[ikx,iky,0:Nt]=</a:t>
            </a:r>
            <a:r>
              <a:rPr lang="en-US" b="1" dirty="0" err="1"/>
              <a:t>sol.y</a:t>
            </a:r>
            <a:r>
              <a:rPr lang="en-US" b="1" dirty="0"/>
              <a:t>[0];</a:t>
            </a:r>
          </a:p>
          <a:p>
            <a:r>
              <a:rPr lang="en-US" b="1" dirty="0"/>
              <a:t>        </a:t>
            </a:r>
          </a:p>
          <a:p>
            <a:r>
              <a:rPr lang="en-US" b="1" dirty="0"/>
              <a:t>for </a:t>
            </a:r>
            <a:r>
              <a:rPr lang="en-US" b="1" dirty="0" err="1"/>
              <a:t>i</a:t>
            </a:r>
            <a:r>
              <a:rPr lang="en-US" b="1" dirty="0"/>
              <a:t> in range(</a:t>
            </a:r>
            <a:r>
              <a:rPr lang="en-US" b="1" dirty="0" err="1"/>
              <a:t>Nt</a:t>
            </a:r>
            <a:r>
              <a:rPr lang="en-US" b="1" dirty="0"/>
              <a:t>):</a:t>
            </a:r>
          </a:p>
          <a:p>
            <a:r>
              <a:rPr lang="en-US" b="1" dirty="0"/>
              <a:t>    C[0:Nx,0:Ny,i] = </a:t>
            </a:r>
            <a:r>
              <a:rPr lang="en-US" b="1" dirty="0" err="1"/>
              <a:t>np.real</a:t>
            </a:r>
            <a:r>
              <a:rPr lang="en-US" b="1" dirty="0"/>
              <a:t>(np.fft.ifft2( Ct[0:Nx,0:Ny,i] ));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946487" y="146176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and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87" y="146176"/>
                <a:ext cx="5123566" cy="588046"/>
              </a:xfrm>
              <a:prstGeom prst="rect">
                <a:avLst/>
              </a:prstGeom>
              <a:blipFill>
                <a:blip r:embed="rId2"/>
                <a:stretch>
                  <a:fillRect l="-2500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754187" y="3487846"/>
            <a:ext cx="336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numerically  solve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946487" y="3027415"/>
                <a:ext cx="2897791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87" y="3027415"/>
                <a:ext cx="2897791" cy="588046"/>
              </a:xfrm>
              <a:prstGeom prst="rect">
                <a:avLst/>
              </a:prstGeom>
              <a:blipFill>
                <a:blip r:embed="rId3"/>
                <a:stretch>
                  <a:fillRect l="-4421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550868" y="633478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868" y="6334780"/>
                <a:ext cx="3205556" cy="523220"/>
              </a:xfrm>
              <a:prstGeom prst="rect">
                <a:avLst/>
              </a:prstGeom>
              <a:blipFill>
                <a:blip r:embed="rId4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005616" y="5845865"/>
                <a:ext cx="2283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16" y="5845865"/>
                <a:ext cx="2283350" cy="523220"/>
              </a:xfrm>
              <a:prstGeom prst="rect">
                <a:avLst/>
              </a:prstGeom>
              <a:blipFill>
                <a:blip r:embed="rId5"/>
                <a:stretch>
                  <a:fillRect l="-533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2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6" t="32263" r="45576" b="12115"/>
          <a:stretch/>
        </p:blipFill>
        <p:spPr>
          <a:xfrm>
            <a:off x="2609849" y="704850"/>
            <a:ext cx="6896101" cy="537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74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876" t="36785" r="46443" b="8382"/>
          <a:stretch/>
        </p:blipFill>
        <p:spPr>
          <a:xfrm>
            <a:off x="2647950" y="1104899"/>
            <a:ext cx="6781800" cy="52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2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509" t="29487" r="46687" b="15680"/>
          <a:stretch/>
        </p:blipFill>
        <p:spPr>
          <a:xfrm>
            <a:off x="2821720" y="1047749"/>
            <a:ext cx="6800850" cy="52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Additional Uses of the Fast Fourier Transform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Chemical diffusion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(but same as heat diffusion)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31" t="41716" r="47178" b="4044"/>
          <a:stretch/>
        </p:blipFill>
        <p:spPr>
          <a:xfrm>
            <a:off x="2821720" y="1027408"/>
            <a:ext cx="6705600" cy="5238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46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54" t="27712" r="47178" b="16864"/>
          <a:stretch/>
        </p:blipFill>
        <p:spPr>
          <a:xfrm>
            <a:off x="2821720" y="1009649"/>
            <a:ext cx="6686550" cy="5353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48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31" t="37180" r="47178" b="7594"/>
          <a:stretch/>
        </p:blipFill>
        <p:spPr>
          <a:xfrm>
            <a:off x="2821720" y="1085849"/>
            <a:ext cx="6705600" cy="533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7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09" t="36982" r="46687" b="7989"/>
          <a:stretch/>
        </p:blipFill>
        <p:spPr>
          <a:xfrm>
            <a:off x="2821720" y="1066799"/>
            <a:ext cx="6800850" cy="5314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829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55" t="36391" r="46687" b="9370"/>
          <a:stretch/>
        </p:blipFill>
        <p:spPr>
          <a:xfrm>
            <a:off x="2821720" y="1104899"/>
            <a:ext cx="6762750" cy="5238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150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23" t="36193" r="46626" b="8778"/>
          <a:stretch/>
        </p:blipFill>
        <p:spPr>
          <a:xfrm>
            <a:off x="2821720" y="952499"/>
            <a:ext cx="6715125" cy="5314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83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86" t="35207" r="46933" b="10552"/>
          <a:stretch/>
        </p:blipFill>
        <p:spPr>
          <a:xfrm>
            <a:off x="2762250" y="1085849"/>
            <a:ext cx="6781800" cy="5238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68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 of code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52297" y="1215724"/>
            <a:ext cx="569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Make file of random noise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23721" y="1215724"/>
            <a:ext cx="40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='d.txt';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52297" y="2516699"/>
            <a:ext cx="69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Purpose: allow random pattern to be reused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665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2 of code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Make file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blipFill>
                <a:blip r:embed="rId2"/>
                <a:stretch>
                  <a:fillRect l="-485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82365" y="2396243"/>
            <a:ext cx="40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='d.txt';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Purpose: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be reused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blipFill>
                <a:blip r:embed="rId3"/>
                <a:stretch>
                  <a:fillRect l="-184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882365" y="2919463"/>
            <a:ext cx="49103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C0filename=‘C0.txt';</a:t>
            </a:r>
          </a:p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1.0;  # 0 &lt; C0 &lt; A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2318014" y="1852150"/>
            <a:ext cx="6956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Based on correlated random noise</a:t>
            </a:r>
          </a:p>
          <a:p>
            <a:r>
              <a:rPr lang="en-US" sz="2800" b="1" dirty="0"/>
              <a:t>(as we did last week)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281869" y="3986776"/>
            <a:ext cx="365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Plus all the parameters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206207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3 of code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Make file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blipFill>
                <a:blip r:embed="rId2"/>
                <a:stretch>
                  <a:fillRect l="-485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82365" y="2396243"/>
            <a:ext cx="40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='d.txt';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Purpose: allow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be reused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blipFill>
                <a:blip r:embed="rId3"/>
                <a:stretch>
                  <a:fillRect l="-184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882365" y="2919463"/>
            <a:ext cx="46955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=‘S.txt';</a:t>
            </a:r>
          </a:p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1.0;  # 0 &lt; S &lt; A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2318014" y="1852150"/>
            <a:ext cx="6956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Based on correlated random noise</a:t>
            </a:r>
          </a:p>
          <a:p>
            <a:r>
              <a:rPr lang="en-US" sz="2800" b="1" dirty="0"/>
              <a:t>(as we did last week)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281869" y="3986776"/>
            <a:ext cx="365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Plus all the parameters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233204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664863" y="1139892"/>
                <a:ext cx="7966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63" y="1139892"/>
                <a:ext cx="7966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19" y="1233426"/>
            <a:ext cx="427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Concentration of chemical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19" y="2253657"/>
            <a:ext cx="56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Source of chemical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467965" y="2160724"/>
                <a:ext cx="535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965" y="2160724"/>
                <a:ext cx="5353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5311783" y="1209896"/>
            <a:ext cx="311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(volume fraction)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159491" y="2194061"/>
            <a:ext cx="579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(volume fraction per unit time)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20" y="3286755"/>
            <a:ext cx="324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Flux of chemical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89238" y="3172823"/>
                <a:ext cx="535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38" y="3172823"/>
                <a:ext cx="5353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3859440" y="3306025"/>
            <a:ext cx="79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(volume fraction crossing unit surface per unit time)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18" y="418798"/>
            <a:ext cx="427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Variables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743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4 of code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52297" y="1215724"/>
            <a:ext cx="264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Solve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795347" y="3155961"/>
            <a:ext cx="4480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C0filename=‘C0.txt';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347" y="3679181"/>
            <a:ext cx="40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=‘S.txt';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713958" y="1801682"/>
            <a:ext cx="69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numerically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176872" y="960315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72" y="960315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95347" y="4188052"/>
            <a:ext cx="10770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kappa = 1.0; # diffusivity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PLOTSTEP = 2; # plot every PLOTSTEP time slice</a:t>
            </a:r>
          </a:p>
        </p:txBody>
      </p:sp>
    </p:spTree>
    <p:extLst>
      <p:ext uri="{BB962C8B-B14F-4D97-AF65-F5344CB8AC3E}">
        <p14:creationId xmlns:p14="http://schemas.microsoft.com/office/powerpoint/2010/main" val="135497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18590" y="41655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701" y="1123097"/>
                <a:ext cx="58171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01" y="1123097"/>
                <a:ext cx="581710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95825" y="3166299"/>
            <a:ext cx="105185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/>
              <a:t>Compare how the concentration evolves with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661099" y="1046153"/>
            <a:ext cx="344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1: Gaussian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661098" y="1620950"/>
            <a:ext cx="384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2: exponential</a:t>
            </a:r>
            <a:endParaRPr lang="en-US" sz="2800" dirty="0"/>
          </a:p>
        </p:txBody>
      </p:sp>
      <p:sp>
        <p:nvSpPr>
          <p:cNvPr id="9" name="Right Brace 8"/>
          <p:cNvSpPr/>
          <p:nvPr/>
        </p:nvSpPr>
        <p:spPr>
          <a:xfrm>
            <a:off x="4850780" y="1046153"/>
            <a:ext cx="256479" cy="10980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366807" y="1679776"/>
            <a:ext cx="384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and same d.txt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824" y="4496204"/>
            <a:ext cx="95409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/>
              <a:t>In particular, how does you ability to distinguish the two cases vary with time?</a:t>
            </a:r>
          </a:p>
        </p:txBody>
      </p:sp>
    </p:spTree>
    <p:extLst>
      <p:ext uri="{BB962C8B-B14F-4D97-AF65-F5344CB8AC3E}">
        <p14:creationId xmlns:p14="http://schemas.microsoft.com/office/powerpoint/2010/main" val="1968459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18590" y="41655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701" y="1123097"/>
                <a:ext cx="58908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=1.0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=0.0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01" y="1123097"/>
                <a:ext cx="589084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95825" y="3166299"/>
            <a:ext cx="105185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/>
              <a:t>Compare how the concentration evolves with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661099" y="1046153"/>
            <a:ext cx="344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1: Gaussian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661098" y="1620950"/>
            <a:ext cx="384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2: exponential</a:t>
            </a:r>
            <a:endParaRPr lang="en-US" sz="2800" dirty="0"/>
          </a:p>
        </p:txBody>
      </p:sp>
      <p:sp>
        <p:nvSpPr>
          <p:cNvPr id="9" name="Right Brace 8"/>
          <p:cNvSpPr/>
          <p:nvPr/>
        </p:nvSpPr>
        <p:spPr>
          <a:xfrm>
            <a:off x="4850780" y="1046153"/>
            <a:ext cx="256479" cy="10980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132631" y="1569217"/>
            <a:ext cx="384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and same d.txt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824" y="4496204"/>
            <a:ext cx="95409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/>
              <a:t>In particular, how does you ability to distinguish the two cases vary with time?</a:t>
            </a:r>
          </a:p>
        </p:txBody>
      </p:sp>
    </p:spTree>
    <p:extLst>
      <p:ext uri="{BB962C8B-B14F-4D97-AF65-F5344CB8AC3E}">
        <p14:creationId xmlns:p14="http://schemas.microsoft.com/office/powerpoint/2010/main" val="1556379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18590" y="41655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83150" y="1185190"/>
                <a:ext cx="4883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en-US" sz="2800" dirty="0"/>
                  <a:t>  and some d.txt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50" y="1185190"/>
                <a:ext cx="4883837" cy="430887"/>
              </a:xfrm>
              <a:prstGeom prst="rect">
                <a:avLst/>
              </a:prstGeom>
              <a:blipFill>
                <a:blip r:embed="rId2"/>
                <a:stretch>
                  <a:fillRect t="-23944" r="-3246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61820" y="2909820"/>
                <a:ext cx="740590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/>
                  <a:t>Compare how the concentration evolves with time as you 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20" y="2909820"/>
                <a:ext cx="7405903" cy="1231106"/>
              </a:xfrm>
              <a:prstGeom prst="rect">
                <a:avLst/>
              </a:prstGeom>
              <a:blipFill>
                <a:blip r:embed="rId3"/>
                <a:stretch>
                  <a:fillRect l="-4115" t="-12376" b="-24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861820" y="1137144"/>
            <a:ext cx="229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exponential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3150" y="1822756"/>
                <a:ext cx="54759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800" dirty="0"/>
                  <a:t> and a different d.txt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50" y="1822756"/>
                <a:ext cx="5475986" cy="430887"/>
              </a:xfrm>
              <a:prstGeom prst="rect">
                <a:avLst/>
              </a:prstGeom>
              <a:blipFill>
                <a:blip r:embed="rId4"/>
                <a:stretch>
                  <a:fillRect t="-23944" r="-2784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68893" y="4534181"/>
                <a:ext cx="7405903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/>
                  <a:t>In particular, examine the variability of the time at which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/>
                  <a:t> pattern is no longer discernable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93" y="4534181"/>
                <a:ext cx="7405903" cy="1846659"/>
              </a:xfrm>
              <a:prstGeom prst="rect">
                <a:avLst/>
              </a:prstGeom>
              <a:blipFill>
                <a:blip r:embed="rId5"/>
                <a:stretch>
                  <a:fillRect l="-4115" t="-8581" r="-5267" b="-1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11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3535" y="1867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Conservation of mass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616925" y="1828798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66944" y="2281027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1165" y="2279248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2084467" y="1361582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849661" y="3437417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3535" y="1867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Conservation of mass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616925" y="1828798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66944" y="2281027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1165" y="2279248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2084467" y="1361582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849661" y="3437417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71703" y="413643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Chemical diffusion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067158" y="4105043"/>
                <a:ext cx="4644065" cy="223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158" y="4105043"/>
                <a:ext cx="4644065" cy="2235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1211764" y="4835157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igh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2978059" y="4832530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ow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2158706" y="6243371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512273" y="5936219"/>
                <a:ext cx="4644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sz="2800" dirty="0"/>
                  <a:t> diffusivity</a:t>
                </a:r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73" y="5936219"/>
                <a:ext cx="4644065" cy="954107"/>
              </a:xfrm>
              <a:prstGeom prst="rect">
                <a:avLst/>
              </a:prstGeom>
              <a:blipFill>
                <a:blip r:embed="rId14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31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3535" y="1867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Conservation of mass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616925" y="1828798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66944" y="2281027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1165" y="2279248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2084467" y="1361582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849661" y="3437417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71703" y="413643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Chemical diffusion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31682" y="2927961"/>
                <a:ext cx="4644065" cy="223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82" y="2927961"/>
                <a:ext cx="4644065" cy="2235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1211764" y="4835157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igh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2978059" y="4832530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ow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2158706" y="6243371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000045" y="5399245"/>
                <a:ext cx="10795820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45" y="5399245"/>
                <a:ext cx="10795820" cy="10739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9902283" y="2008745"/>
            <a:ext cx="423746" cy="269148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615962" y="3306455"/>
            <a:ext cx="602482" cy="1867711"/>
          </a:xfrm>
          <a:custGeom>
            <a:avLst/>
            <a:gdLst>
              <a:gd name="connsiteX0" fmla="*/ 66908 w 535486"/>
              <a:gd name="connsiteY0" fmla="*/ 0 h 1851103"/>
              <a:gd name="connsiteX1" fmla="*/ 66908 w 535486"/>
              <a:gd name="connsiteY1" fmla="*/ 100361 h 1851103"/>
              <a:gd name="connsiteX2" fmla="*/ 535259 w 535486"/>
              <a:gd name="connsiteY2" fmla="*/ 133815 h 1851103"/>
              <a:gd name="connsiteX3" fmla="*/ 0 w 535486"/>
              <a:gd name="connsiteY3" fmla="*/ 1851103 h 1851103"/>
              <a:gd name="connsiteX0" fmla="*/ 66908 w 535486"/>
              <a:gd name="connsiteY0" fmla="*/ 100098 h 1850840"/>
              <a:gd name="connsiteX1" fmla="*/ 535259 w 535486"/>
              <a:gd name="connsiteY1" fmla="*/ 133552 h 1850840"/>
              <a:gd name="connsiteX2" fmla="*/ 0 w 535486"/>
              <a:gd name="connsiteY2" fmla="*/ 1850840 h 1850840"/>
              <a:gd name="connsiteX0" fmla="*/ 0 w 602482"/>
              <a:gd name="connsiteY0" fmla="*/ 72364 h 1867711"/>
              <a:gd name="connsiteX1" fmla="*/ 602165 w 602482"/>
              <a:gd name="connsiteY1" fmla="*/ 150423 h 1867711"/>
              <a:gd name="connsiteX2" fmla="*/ 66906 w 602482"/>
              <a:gd name="connsiteY2" fmla="*/ 1867711 h 18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82" h="1867711">
                <a:moveTo>
                  <a:pt x="0" y="72364"/>
                </a:moveTo>
                <a:cubicBezTo>
                  <a:pt x="78059" y="94667"/>
                  <a:pt x="591014" y="-148802"/>
                  <a:pt x="602165" y="150423"/>
                </a:cubicBezTo>
                <a:cubicBezTo>
                  <a:pt x="613316" y="449648"/>
                  <a:pt x="328960" y="1154962"/>
                  <a:pt x="66906" y="186771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73984" y="985263"/>
                <a:ext cx="10795820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4" y="985263"/>
                <a:ext cx="10795820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325233" y="3976373"/>
                <a:ext cx="7082465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If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𝑏𝐶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33" y="3976373"/>
                <a:ext cx="7082465" cy="725776"/>
              </a:xfrm>
              <a:prstGeom prst="rect">
                <a:avLst/>
              </a:prstGeom>
              <a:blipFill>
                <a:blip r:embed="rId4"/>
                <a:stretch>
                  <a:fillRect l="-1809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09535" y="4984150"/>
                <a:ext cx="708246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535" y="4984150"/>
                <a:ext cx="7082465" cy="588046"/>
              </a:xfrm>
              <a:prstGeom prst="rect">
                <a:avLst/>
              </a:prstGeom>
              <a:blipFill>
                <a:blip r:embed="rId5"/>
                <a:stretch>
                  <a:fillRect l="-1721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74599" y="2982230"/>
            <a:ext cx="7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6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62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2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8755" y="4339261"/>
                <a:ext cx="10795820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5" y="4339261"/>
                <a:ext cx="10795820" cy="588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351145" y="5160734"/>
                <a:ext cx="6223820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45" y="5160734"/>
                <a:ext cx="6223820" cy="588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26384" y="1137663"/>
                <a:ext cx="10795820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4" y="1137663"/>
                <a:ext cx="10795820" cy="1073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6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31185" y="77339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blipFill>
                <a:blip r:embed="rId3"/>
                <a:stretch>
                  <a:fillRect l="-3802"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Multiply by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get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blipFill>
                <a:blip r:embed="rId4"/>
                <a:stretch>
                  <a:fillRect l="-1461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blipFill>
                <a:blip r:embed="rId6"/>
                <a:stretch>
                  <a:fillRect l="-23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90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1150</Words>
  <Application>Microsoft Office PowerPoint</Application>
  <PresentationFormat>Widescreen</PresentationFormat>
  <Paragraphs>207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47</cp:revision>
  <dcterms:created xsi:type="dcterms:W3CDTF">2023-10-13T16:14:50Z</dcterms:created>
  <dcterms:modified xsi:type="dcterms:W3CDTF">2023-12-05T21:59:20Z</dcterms:modified>
</cp:coreProperties>
</file>