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518" r:id="rId3"/>
    <p:sldId id="694" r:id="rId4"/>
    <p:sldId id="695" r:id="rId5"/>
    <p:sldId id="641" r:id="rId6"/>
    <p:sldId id="643" r:id="rId7"/>
    <p:sldId id="644" r:id="rId8"/>
    <p:sldId id="642" r:id="rId9"/>
    <p:sldId id="640" r:id="rId10"/>
    <p:sldId id="645" r:id="rId11"/>
    <p:sldId id="647" r:id="rId12"/>
    <p:sldId id="646" r:id="rId13"/>
    <p:sldId id="648" r:id="rId14"/>
    <p:sldId id="649" r:id="rId15"/>
    <p:sldId id="650" r:id="rId16"/>
    <p:sldId id="696" r:id="rId17"/>
    <p:sldId id="697" r:id="rId18"/>
    <p:sldId id="698" r:id="rId19"/>
    <p:sldId id="651" r:id="rId20"/>
    <p:sldId id="652" r:id="rId21"/>
    <p:sldId id="654" r:id="rId22"/>
    <p:sldId id="653" r:id="rId23"/>
    <p:sldId id="655" r:id="rId24"/>
    <p:sldId id="656" r:id="rId25"/>
    <p:sldId id="657" r:id="rId26"/>
    <p:sldId id="658" r:id="rId27"/>
    <p:sldId id="659" r:id="rId28"/>
    <p:sldId id="660" r:id="rId29"/>
    <p:sldId id="661" r:id="rId30"/>
    <p:sldId id="662" r:id="rId31"/>
    <p:sldId id="663" r:id="rId32"/>
    <p:sldId id="664" r:id="rId33"/>
    <p:sldId id="665" r:id="rId34"/>
    <p:sldId id="667" r:id="rId35"/>
    <p:sldId id="571" r:id="rId36"/>
    <p:sldId id="699" r:id="rId37"/>
    <p:sldId id="669" r:id="rId38"/>
    <p:sldId id="670" r:id="rId39"/>
    <p:sldId id="671" r:id="rId40"/>
    <p:sldId id="672" r:id="rId41"/>
    <p:sldId id="673" r:id="rId42"/>
    <p:sldId id="674" r:id="rId43"/>
    <p:sldId id="676" r:id="rId44"/>
    <p:sldId id="675" r:id="rId45"/>
    <p:sldId id="572" r:id="rId46"/>
    <p:sldId id="677" r:id="rId47"/>
    <p:sldId id="678" r:id="rId48"/>
    <p:sldId id="679" r:id="rId49"/>
    <p:sldId id="680" r:id="rId50"/>
    <p:sldId id="681" r:id="rId51"/>
    <p:sldId id="682" r:id="rId52"/>
    <p:sldId id="668" r:id="rId53"/>
    <p:sldId id="683" r:id="rId54"/>
    <p:sldId id="684" r:id="rId55"/>
    <p:sldId id="573" r:id="rId56"/>
    <p:sldId id="685" r:id="rId57"/>
    <p:sldId id="686" r:id="rId58"/>
    <p:sldId id="687" r:id="rId59"/>
    <p:sldId id="688" r:id="rId60"/>
    <p:sldId id="690" r:id="rId61"/>
    <p:sldId id="689" r:id="rId62"/>
    <p:sldId id="691" r:id="rId63"/>
    <p:sldId id="692" r:id="rId64"/>
    <p:sldId id="574" r:id="rId65"/>
    <p:sldId id="69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5" autoAdjust="0"/>
    <p:restoredTop sz="72343" autoAdjust="0"/>
  </p:normalViewPr>
  <p:slideViewPr>
    <p:cSldViewPr snapToGrid="0">
      <p:cViewPr varScale="1">
        <p:scale>
          <a:sx n="66" d="100"/>
          <a:sy n="66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/>
              <a:t> 20: Finite difference method illustrated with</a:t>
            </a:r>
          </a:p>
          <a:p>
            <a:pPr algn="ctr"/>
            <a:r>
              <a:rPr lang="en-US" sz="2800" b="1"/>
              <a:t>2D time-independent conductive heat flow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C174E3-75DB-C53D-AB34-6770A1C2D719}"/>
              </a:ext>
            </a:extLst>
          </p:cNvPr>
          <p:cNvSpPr/>
          <p:nvPr/>
        </p:nvSpPr>
        <p:spPr>
          <a:xfrm>
            <a:off x="2107933" y="625640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5A0B81-BDEF-B157-55C3-E83C415E46F5}"/>
              </a:ext>
            </a:extLst>
          </p:cNvPr>
          <p:cNvCxnSpPr/>
          <p:nvPr/>
        </p:nvCxnSpPr>
        <p:spPr>
          <a:xfrm>
            <a:off x="9076623" y="625640"/>
            <a:ext cx="0" cy="60157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E6001-CB67-B320-2DFB-778CB82EE064}"/>
              </a:ext>
            </a:extLst>
          </p:cNvPr>
          <p:cNvCxnSpPr/>
          <p:nvPr/>
        </p:nvCxnSpPr>
        <p:spPr>
          <a:xfrm>
            <a:off x="2107933" y="625640"/>
            <a:ext cx="0" cy="601579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0F2789-C9B9-88BF-614E-3E309FB6215C}"/>
              </a:ext>
            </a:extLst>
          </p:cNvPr>
          <p:cNvCxnSpPr>
            <a:cxnSpLocks/>
          </p:cNvCxnSpPr>
          <p:nvPr/>
        </p:nvCxnSpPr>
        <p:spPr>
          <a:xfrm flipH="1">
            <a:off x="2107932" y="625640"/>
            <a:ext cx="696869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8B2147-8FE4-EAAB-0287-0C09280D1ED2}"/>
              </a:ext>
            </a:extLst>
          </p:cNvPr>
          <p:cNvCxnSpPr>
            <a:cxnSpLocks/>
          </p:cNvCxnSpPr>
          <p:nvPr/>
        </p:nvCxnSpPr>
        <p:spPr>
          <a:xfrm flipH="1">
            <a:off x="2107932" y="6641430"/>
            <a:ext cx="696869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43985A-6D27-4FB5-C16E-656E82C22278}"/>
              </a:ext>
            </a:extLst>
          </p:cNvPr>
          <p:cNvSpPr txBox="1"/>
          <p:nvPr/>
        </p:nvSpPr>
        <p:spPr>
          <a:xfrm>
            <a:off x="3939095" y="2503609"/>
            <a:ext cx="336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at every inside point</a:t>
            </a:r>
          </a:p>
          <a:p>
            <a:pPr algn="ctr"/>
            <a:r>
              <a:rPr lang="en-US" sz="3600" dirty="0"/>
              <a:t>equation is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/>
              <p:nvPr/>
            </p:nvSpPr>
            <p:spPr>
              <a:xfrm>
                <a:off x="1952331" y="716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31" y="716"/>
                <a:ext cx="7411438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D348BA-FCE7-9D2C-EEAF-C044AC437273}"/>
                  </a:ext>
                </a:extLst>
              </p:cNvPr>
              <p:cNvSpPr txBox="1"/>
              <p:nvPr/>
            </p:nvSpPr>
            <p:spPr>
              <a:xfrm rot="5400000">
                <a:off x="5824846" y="3167389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D348BA-FCE7-9D2C-EEAF-C044AC43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24846" y="3167389"/>
                <a:ext cx="7411438" cy="523220"/>
              </a:xfrm>
              <a:prstGeom prst="rect">
                <a:avLst/>
              </a:prstGeom>
              <a:blipFill>
                <a:blip r:embed="rId3"/>
                <a:stretch>
                  <a:fillRect l="-32558"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ECA6A5-7190-A144-BFCC-FF9ACE76F242}"/>
                  </a:ext>
                </a:extLst>
              </p:cNvPr>
              <p:cNvSpPr txBox="1"/>
              <p:nvPr/>
            </p:nvSpPr>
            <p:spPr>
              <a:xfrm rot="16200000">
                <a:off x="-2031640" y="3167389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ECA6A5-7190-A144-BFCC-FF9ACE76F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31640" y="3167389"/>
                <a:ext cx="7411438" cy="523220"/>
              </a:xfrm>
              <a:prstGeom prst="rect">
                <a:avLst/>
              </a:prstGeom>
              <a:blipFill>
                <a:blip r:embed="rId4"/>
                <a:stretch>
                  <a:fillRect l="-11628" r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E9BAE-27BB-C8A6-A590-47D35D36B2E4}"/>
                  </a:ext>
                </a:extLst>
              </p:cNvPr>
              <p:cNvSpPr txBox="1"/>
              <p:nvPr/>
            </p:nvSpPr>
            <p:spPr>
              <a:xfrm>
                <a:off x="1904924" y="6118210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E9BAE-27BB-C8A6-A590-47D35D36B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24" y="6118210"/>
                <a:ext cx="7411438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88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7B8F41-4DB4-1C03-D8C5-1289B197F80C}"/>
                  </a:ext>
                </a:extLst>
              </p:cNvPr>
              <p:cNvSpPr txBox="1"/>
              <p:nvPr/>
            </p:nvSpPr>
            <p:spPr>
              <a:xfrm>
                <a:off x="9076623" y="1121791"/>
                <a:ext cx="3364057" cy="5122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only consider</a:t>
                </a:r>
              </a:p>
              <a:p>
                <a:pPr algn="ctr"/>
                <a:r>
                  <a:rPr lang="en-US" sz="3600" dirty="0"/>
                  <a:t>points</a:t>
                </a:r>
              </a:p>
              <a:p>
                <a:pPr algn="ctr"/>
                <a:r>
                  <a:rPr lang="en-US" sz="3600" dirty="0"/>
                  <a:t>on a</a:t>
                </a:r>
              </a:p>
              <a:p>
                <a:pPr algn="ctr"/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600" dirty="0"/>
              </a:p>
              <a:p>
                <a:pPr algn="ctr"/>
                <a:r>
                  <a:rPr lang="en-US" sz="3600" dirty="0"/>
                  <a:t>grid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/>
                  <a:t>use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  <a:p>
                <a:pPr algn="ctr"/>
                <a:r>
                  <a:rPr lang="en-US" sz="3600" dirty="0"/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  <a:p>
                <a:pPr algn="ctr"/>
                <a:r>
                  <a:rPr lang="en-US" sz="3600" dirty="0"/>
                  <a:t>values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7B8F41-4DB4-1C03-D8C5-1289B197F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623" y="1121791"/>
                <a:ext cx="3364057" cy="5122877"/>
              </a:xfrm>
              <a:prstGeom prst="rect">
                <a:avLst/>
              </a:prstGeom>
              <a:blipFill>
                <a:blip r:embed="rId2"/>
                <a:stretch>
                  <a:fillRect t="-1786" b="-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1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341407" y="3280535"/>
            <a:ext cx="125121" cy="115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>
            <a:extLst>
              <a:ext uri="{FF2B5EF4-FFF2-40B4-BE49-F238E27FC236}">
                <a16:creationId xmlns:a16="http://schemas.microsoft.com/office/drawing/2014/main" id="{DBB8DF88-9A69-005C-C1DD-7E8F321B1AB4}"/>
              </a:ext>
            </a:extLst>
          </p:cNvPr>
          <p:cNvSpPr/>
          <p:nvPr/>
        </p:nvSpPr>
        <p:spPr>
          <a:xfrm>
            <a:off x="9341406" y="6164745"/>
            <a:ext cx="125121" cy="1154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Oval 1004">
            <a:extLst>
              <a:ext uri="{FF2B5EF4-FFF2-40B4-BE49-F238E27FC236}">
                <a16:creationId xmlns:a16="http://schemas.microsoft.com/office/drawing/2014/main" id="{5B491524-3D85-B43A-6830-787B0AE7CAAC}"/>
              </a:ext>
            </a:extLst>
          </p:cNvPr>
          <p:cNvSpPr/>
          <p:nvPr/>
        </p:nvSpPr>
        <p:spPr>
          <a:xfrm>
            <a:off x="9341407" y="4030462"/>
            <a:ext cx="125121" cy="115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Oval 1005">
            <a:extLst>
              <a:ext uri="{FF2B5EF4-FFF2-40B4-BE49-F238E27FC236}">
                <a16:creationId xmlns:a16="http://schemas.microsoft.com/office/drawing/2014/main" id="{F593DFF2-0A00-37AA-2591-2A397E55A011}"/>
              </a:ext>
            </a:extLst>
          </p:cNvPr>
          <p:cNvSpPr/>
          <p:nvPr/>
        </p:nvSpPr>
        <p:spPr>
          <a:xfrm>
            <a:off x="9341407" y="4780389"/>
            <a:ext cx="125121" cy="115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>
            <a:extLst>
              <a:ext uri="{FF2B5EF4-FFF2-40B4-BE49-F238E27FC236}">
                <a16:creationId xmlns:a16="http://schemas.microsoft.com/office/drawing/2014/main" id="{F510AB5D-A37B-9912-5F88-A49EE31DC932}"/>
              </a:ext>
            </a:extLst>
          </p:cNvPr>
          <p:cNvSpPr/>
          <p:nvPr/>
        </p:nvSpPr>
        <p:spPr>
          <a:xfrm>
            <a:off x="9341407" y="5530316"/>
            <a:ext cx="125121" cy="1154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553970" y="3076674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top BC</a:t>
            </a:r>
          </a:p>
        </p:txBody>
      </p:sp>
      <p:sp>
        <p:nvSpPr>
          <p:cNvPr id="1009" name="TextBox 1008">
            <a:extLst>
              <a:ext uri="{FF2B5EF4-FFF2-40B4-BE49-F238E27FC236}">
                <a16:creationId xmlns:a16="http://schemas.microsoft.com/office/drawing/2014/main" id="{8D130426-5286-4659-5D14-7D1B1A01ACB2}"/>
              </a:ext>
            </a:extLst>
          </p:cNvPr>
          <p:cNvSpPr txBox="1"/>
          <p:nvPr/>
        </p:nvSpPr>
        <p:spPr>
          <a:xfrm>
            <a:off x="9553970" y="3826601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left BC</a:t>
            </a:r>
          </a:p>
        </p:txBody>
      </p:sp>
      <p:sp>
        <p:nvSpPr>
          <p:cNvPr id="1010" name="TextBox 1009">
            <a:extLst>
              <a:ext uri="{FF2B5EF4-FFF2-40B4-BE49-F238E27FC236}">
                <a16:creationId xmlns:a16="http://schemas.microsoft.com/office/drawing/2014/main" id="{59DD7525-5863-4006-0C01-AAC4EFA3A33A}"/>
              </a:ext>
            </a:extLst>
          </p:cNvPr>
          <p:cNvSpPr txBox="1"/>
          <p:nvPr/>
        </p:nvSpPr>
        <p:spPr>
          <a:xfrm>
            <a:off x="9553969" y="4576528"/>
            <a:ext cx="234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right BC</a:t>
            </a:r>
          </a:p>
        </p:txBody>
      </p:sp>
      <p:sp>
        <p:nvSpPr>
          <p:cNvPr id="1011" name="TextBox 1010">
            <a:extLst>
              <a:ext uri="{FF2B5EF4-FFF2-40B4-BE49-F238E27FC236}">
                <a16:creationId xmlns:a16="http://schemas.microsoft.com/office/drawing/2014/main" id="{DD9844C0-F216-1233-DE76-3B79D1905800}"/>
              </a:ext>
            </a:extLst>
          </p:cNvPr>
          <p:cNvSpPr txBox="1"/>
          <p:nvPr/>
        </p:nvSpPr>
        <p:spPr>
          <a:xfrm>
            <a:off x="9553970" y="5268706"/>
            <a:ext cx="280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bottom BC</a:t>
            </a:r>
          </a:p>
        </p:txBody>
      </p:sp>
      <p:sp>
        <p:nvSpPr>
          <p:cNvPr id="1012" name="TextBox 1011">
            <a:extLst>
              <a:ext uri="{FF2B5EF4-FFF2-40B4-BE49-F238E27FC236}">
                <a16:creationId xmlns:a16="http://schemas.microsoft.com/office/drawing/2014/main" id="{729D3A6F-FBD1-6F7C-C700-39AFC6D37B15}"/>
              </a:ext>
            </a:extLst>
          </p:cNvPr>
          <p:cNvSpPr txBox="1"/>
          <p:nvPr/>
        </p:nvSpPr>
        <p:spPr>
          <a:xfrm>
            <a:off x="9553969" y="5960884"/>
            <a:ext cx="24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equation</a:t>
            </a:r>
          </a:p>
        </p:txBody>
      </p:sp>
    </p:spTree>
    <p:extLst>
      <p:ext uri="{BB962C8B-B14F-4D97-AF65-F5344CB8AC3E}">
        <p14:creationId xmlns:p14="http://schemas.microsoft.com/office/powerpoint/2010/main" val="291251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495588" y="656806"/>
            <a:ext cx="125121" cy="115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708151" y="452945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top 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/>
              <p:nvPr/>
            </p:nvSpPr>
            <p:spPr>
              <a:xfrm>
                <a:off x="8895337" y="1168449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168449"/>
                <a:ext cx="3364057" cy="689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/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/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21D0A-78CE-F584-631A-83696808F38D}"/>
              </a:ext>
            </a:extLst>
          </p:cNvPr>
          <p:cNvCxnSpPr/>
          <p:nvPr/>
        </p:nvCxnSpPr>
        <p:spPr>
          <a:xfrm>
            <a:off x="1365802" y="3826601"/>
            <a:ext cx="0" cy="160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E7562-F35A-02CB-D0FA-6D28FF6B1A8F}"/>
              </a:ext>
            </a:extLst>
          </p:cNvPr>
          <p:cNvCxnSpPr>
            <a:cxnSpLocks/>
          </p:cNvCxnSpPr>
          <p:nvPr/>
        </p:nvCxnSpPr>
        <p:spPr>
          <a:xfrm>
            <a:off x="5781730" y="361166"/>
            <a:ext cx="13824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/>
              <p:nvPr/>
            </p:nvSpPr>
            <p:spPr>
              <a:xfrm>
                <a:off x="8895337" y="1837301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837301"/>
                <a:ext cx="3364057" cy="689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/>
              <p:nvPr/>
            </p:nvSpPr>
            <p:spPr>
              <a:xfrm>
                <a:off x="8895337" y="2672511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2672511"/>
                <a:ext cx="3364057" cy="689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/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2" name="TextBox 941">
                <a:extLst>
                  <a:ext uri="{FF2B5EF4-FFF2-40B4-BE49-F238E27FC236}">
                    <a16:creationId xmlns:a16="http://schemas.microsoft.com/office/drawing/2014/main" id="{25FCC5B9-79EB-377F-797F-0E20614F5506}"/>
                  </a:ext>
                </a:extLst>
              </p:cNvPr>
              <p:cNvSpPr txBox="1"/>
              <p:nvPr/>
            </p:nvSpPr>
            <p:spPr>
              <a:xfrm>
                <a:off x="8214071" y="431187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2" name="TextBox 941">
                <a:extLst>
                  <a:ext uri="{FF2B5EF4-FFF2-40B4-BE49-F238E27FC236}">
                    <a16:creationId xmlns:a16="http://schemas.microsoft.com/office/drawing/2014/main" id="{25FCC5B9-79EB-377F-797F-0E20614F5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71" y="4311874"/>
                <a:ext cx="336405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3" name="TextBox 942">
            <a:extLst>
              <a:ext uri="{FF2B5EF4-FFF2-40B4-BE49-F238E27FC236}">
                <a16:creationId xmlns:a16="http://schemas.microsoft.com/office/drawing/2014/main" id="{C41234CB-C46C-9C28-4A60-2E22C492BCA0}"/>
              </a:ext>
            </a:extLst>
          </p:cNvPr>
          <p:cNvSpPr txBox="1"/>
          <p:nvPr/>
        </p:nvSpPr>
        <p:spPr>
          <a:xfrm>
            <a:off x="9896100" y="4873310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74445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495588" y="656806"/>
            <a:ext cx="125121" cy="115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708151" y="452945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left 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/>
              <p:nvPr/>
            </p:nvSpPr>
            <p:spPr>
              <a:xfrm>
                <a:off x="8895337" y="1168449"/>
                <a:ext cx="3364057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168449"/>
                <a:ext cx="3364057" cy="6907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/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/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21D0A-78CE-F584-631A-83696808F38D}"/>
              </a:ext>
            </a:extLst>
          </p:cNvPr>
          <p:cNvCxnSpPr/>
          <p:nvPr/>
        </p:nvCxnSpPr>
        <p:spPr>
          <a:xfrm>
            <a:off x="1365802" y="3826601"/>
            <a:ext cx="0" cy="160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E7562-F35A-02CB-D0FA-6D28FF6B1A8F}"/>
              </a:ext>
            </a:extLst>
          </p:cNvPr>
          <p:cNvCxnSpPr>
            <a:cxnSpLocks/>
          </p:cNvCxnSpPr>
          <p:nvPr/>
        </p:nvCxnSpPr>
        <p:spPr>
          <a:xfrm>
            <a:off x="5781730" y="361166"/>
            <a:ext cx="13824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/>
              <p:nvPr/>
            </p:nvSpPr>
            <p:spPr>
              <a:xfrm>
                <a:off x="8895337" y="1837301"/>
                <a:ext cx="3364057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837301"/>
                <a:ext cx="3364057" cy="690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/>
              <p:nvPr/>
            </p:nvSpPr>
            <p:spPr>
              <a:xfrm>
                <a:off x="8895337" y="2672511"/>
                <a:ext cx="3364057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2672511"/>
                <a:ext cx="3364057" cy="6907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/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DD1CA6-F1AF-B1BF-2990-AE4D0DAF66F7}"/>
                  </a:ext>
                </a:extLst>
              </p:cNvPr>
              <p:cNvSpPr txBox="1"/>
              <p:nvPr/>
            </p:nvSpPr>
            <p:spPr>
              <a:xfrm>
                <a:off x="9316486" y="4331601"/>
                <a:ext cx="3206020" cy="69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DD1CA6-F1AF-B1BF-2990-AE4D0DAF6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86" y="4331601"/>
                <a:ext cx="3206020" cy="690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EECECD9-0971-85E3-4D1B-57307A545CD3}"/>
              </a:ext>
            </a:extLst>
          </p:cNvPr>
          <p:cNvSpPr txBox="1"/>
          <p:nvPr/>
        </p:nvSpPr>
        <p:spPr>
          <a:xfrm>
            <a:off x="9896100" y="4873310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405424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495588" y="656806"/>
            <a:ext cx="125121" cy="115498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708150" y="452945"/>
            <a:ext cx="251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/>
              <p:nvPr/>
            </p:nvSpPr>
            <p:spPr>
              <a:xfrm>
                <a:off x="8854903" y="1022720"/>
                <a:ext cx="3364057" cy="179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/>
                  <a:t> in interior obeys the equation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03" y="1022720"/>
                <a:ext cx="3364057" cy="1798890"/>
              </a:xfrm>
              <a:prstGeom prst="rect">
                <a:avLst/>
              </a:prstGeom>
              <a:blipFill>
                <a:blip r:embed="rId2"/>
                <a:stretch>
                  <a:fillRect t="-508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/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/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21D0A-78CE-F584-631A-83696808F38D}"/>
              </a:ext>
            </a:extLst>
          </p:cNvPr>
          <p:cNvCxnSpPr/>
          <p:nvPr/>
        </p:nvCxnSpPr>
        <p:spPr>
          <a:xfrm>
            <a:off x="1365802" y="3826601"/>
            <a:ext cx="0" cy="160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E7562-F35A-02CB-D0FA-6D28FF6B1A8F}"/>
              </a:ext>
            </a:extLst>
          </p:cNvPr>
          <p:cNvCxnSpPr>
            <a:cxnSpLocks/>
          </p:cNvCxnSpPr>
          <p:nvPr/>
        </p:nvCxnSpPr>
        <p:spPr>
          <a:xfrm>
            <a:off x="5781730" y="361166"/>
            <a:ext cx="13824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/>
              <p:nvPr/>
            </p:nvSpPr>
            <p:spPr>
              <a:xfrm>
                <a:off x="8827943" y="3361905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943" y="3361905"/>
                <a:ext cx="3364057" cy="689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tar: 5 Points 1">
            <a:extLst>
              <a:ext uri="{FF2B5EF4-FFF2-40B4-BE49-F238E27FC236}">
                <a16:creationId xmlns:a16="http://schemas.microsoft.com/office/drawing/2014/main" id="{E94EF109-A3DD-D858-D875-89996C8BB47E}"/>
              </a:ext>
            </a:extLst>
          </p:cNvPr>
          <p:cNvSpPr/>
          <p:nvPr/>
        </p:nvSpPr>
        <p:spPr>
          <a:xfrm>
            <a:off x="3043276" y="838406"/>
            <a:ext cx="506776" cy="487806"/>
          </a:xfrm>
          <a:prstGeom prst="star5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5F0838DF-6512-491C-FFEF-FBB8BD1F29ED}"/>
              </a:ext>
            </a:extLst>
          </p:cNvPr>
          <p:cNvCxnSpPr>
            <a:cxnSpLocks/>
          </p:cNvCxnSpPr>
          <p:nvPr/>
        </p:nvCxnSpPr>
        <p:spPr>
          <a:xfrm>
            <a:off x="3316077" y="452945"/>
            <a:ext cx="0" cy="569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4" name="TextBox 943">
                <a:extLst>
                  <a:ext uri="{FF2B5EF4-FFF2-40B4-BE49-F238E27FC236}">
                    <a16:creationId xmlns:a16="http://schemas.microsoft.com/office/drawing/2014/main" id="{99EB3EE9-A27A-D623-5767-0E663932B60E}"/>
                  </a:ext>
                </a:extLst>
              </p:cNvPr>
              <p:cNvSpPr txBox="1"/>
              <p:nvPr/>
            </p:nvSpPr>
            <p:spPr>
              <a:xfrm>
                <a:off x="1688968" y="-88807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4" name="TextBox 943">
                <a:extLst>
                  <a:ext uri="{FF2B5EF4-FFF2-40B4-BE49-F238E27FC236}">
                    <a16:creationId xmlns:a16="http://schemas.microsoft.com/office/drawing/2014/main" id="{99EB3EE9-A27A-D623-5767-0E663932B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68" y="-88807"/>
                <a:ext cx="336405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5" name="TextBox 944">
                <a:extLst>
                  <a:ext uri="{FF2B5EF4-FFF2-40B4-BE49-F238E27FC236}">
                    <a16:creationId xmlns:a16="http://schemas.microsoft.com/office/drawing/2014/main" id="{4E210316-0B6F-688B-85CD-D9B9702EDBC1}"/>
                  </a:ext>
                </a:extLst>
              </p:cNvPr>
              <p:cNvSpPr txBox="1"/>
              <p:nvPr/>
            </p:nvSpPr>
            <p:spPr>
              <a:xfrm>
                <a:off x="-153138" y="737832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5" name="TextBox 944">
                <a:extLst>
                  <a:ext uri="{FF2B5EF4-FFF2-40B4-BE49-F238E27FC236}">
                    <a16:creationId xmlns:a16="http://schemas.microsoft.com/office/drawing/2014/main" id="{4E210316-0B6F-688B-85CD-D9B9702ED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138" y="737832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A6DB15F9-38B7-4C5F-8A3E-61094E69BDDE}"/>
              </a:ext>
            </a:extLst>
          </p:cNvPr>
          <p:cNvCxnSpPr/>
          <p:nvPr/>
        </p:nvCxnSpPr>
        <p:spPr>
          <a:xfrm>
            <a:off x="1608463" y="1122733"/>
            <a:ext cx="4076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8" name="TextBox 947">
                <a:extLst>
                  <a:ext uri="{FF2B5EF4-FFF2-40B4-BE49-F238E27FC236}">
                    <a16:creationId xmlns:a16="http://schemas.microsoft.com/office/drawing/2014/main" id="{938A008C-50A0-B40D-C9B1-BBA0A694DB41}"/>
                  </a:ext>
                </a:extLst>
              </p:cNvPr>
              <p:cNvSpPr txBox="1"/>
              <p:nvPr/>
            </p:nvSpPr>
            <p:spPr>
              <a:xfrm>
                <a:off x="8983304" y="5059150"/>
                <a:ext cx="3364057" cy="88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equations</a:t>
                </a:r>
              </a:p>
            </p:txBody>
          </p:sp>
        </mc:Choice>
        <mc:Fallback xmlns="">
          <p:sp>
            <p:nvSpPr>
              <p:cNvPr id="948" name="TextBox 947">
                <a:extLst>
                  <a:ext uri="{FF2B5EF4-FFF2-40B4-BE49-F238E27FC236}">
                    <a16:creationId xmlns:a16="http://schemas.microsoft.com/office/drawing/2014/main" id="{938A008C-50A0-B40D-C9B1-BBA0A694D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304" y="5059150"/>
                <a:ext cx="3364057" cy="886589"/>
              </a:xfrm>
              <a:prstGeom prst="rect">
                <a:avLst/>
              </a:prstGeom>
              <a:blipFill>
                <a:blip r:embed="rId8"/>
                <a:stretch>
                  <a:fillRect b="-1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7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/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02A67FE-0111-DD56-5FF9-5DDDE8CD105F}"/>
              </a:ext>
            </a:extLst>
          </p:cNvPr>
          <p:cNvGrpSpPr/>
          <p:nvPr/>
        </p:nvGrpSpPr>
        <p:grpSpPr>
          <a:xfrm>
            <a:off x="-1402778" y="1275806"/>
            <a:ext cx="5074664" cy="1633996"/>
            <a:chOff x="-1402778" y="1275806"/>
            <a:chExt cx="5074664" cy="16339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5D855A-CBBB-2B86-3D76-214250452BF6}"/>
                </a:ext>
              </a:extLst>
            </p:cNvPr>
            <p:cNvGrpSpPr/>
            <p:nvPr/>
          </p:nvGrpSpPr>
          <p:grpSpPr>
            <a:xfrm rot="16200000">
              <a:off x="1784007" y="1728465"/>
              <a:ext cx="411702" cy="1770280"/>
              <a:chOff x="2548118" y="1909064"/>
              <a:chExt cx="125121" cy="54330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B45BB2-F823-FF54-7098-B48F0A77B0CF}"/>
                  </a:ext>
                </a:extLst>
              </p:cNvPr>
              <p:cNvSpPr/>
              <p:nvPr/>
            </p:nvSpPr>
            <p:spPr>
              <a:xfrm>
                <a:off x="2548118" y="1909064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4BCBEEA-89C5-9177-8C8F-3281C8D4E26F}"/>
                  </a:ext>
                </a:extLst>
              </p:cNvPr>
              <p:cNvSpPr/>
              <p:nvPr/>
            </p:nvSpPr>
            <p:spPr>
              <a:xfrm>
                <a:off x="2548118" y="2122968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F3A016-2516-965A-5CA6-16E3D117A6A4}"/>
                  </a:ext>
                </a:extLst>
              </p:cNvPr>
              <p:cNvSpPr/>
              <p:nvPr/>
            </p:nvSpPr>
            <p:spPr>
              <a:xfrm>
                <a:off x="2548118" y="2336872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57D7F1-7148-2485-6235-E6635AB035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05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2837E2-A42D-9A73-C8D0-166CE56EFF07}"/>
                </a:ext>
              </a:extLst>
            </p:cNvPr>
            <p:cNvCxnSpPr>
              <a:cxnSpLocks/>
            </p:cNvCxnSpPr>
            <p:nvPr/>
          </p:nvCxnSpPr>
          <p:spPr>
            <a:xfrm>
              <a:off x="468607" y="2613605"/>
              <a:ext cx="325468" cy="45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DD7ABC-5E53-2EE0-EDAC-E6E0E1B0B180}"/>
                    </a:ext>
                  </a:extLst>
                </p:cNvPr>
                <p:cNvSpPr txBox="1"/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DD7ABC-5E53-2EE0-EDAC-E6E0E1B0B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C05BF-15C8-66EC-2B41-1CD95749DE80}"/>
                    </a:ext>
                  </a:extLst>
                </p:cNvPr>
                <p:cNvSpPr txBox="1"/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C05BF-15C8-66EC-2B41-1CD95749D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01F71F-D480-D0D4-0D7C-D2CC57CB25BA}"/>
                </a:ext>
              </a:extLst>
            </p:cNvPr>
            <p:cNvCxnSpPr>
              <a:cxnSpLocks/>
            </p:cNvCxnSpPr>
            <p:nvPr/>
          </p:nvCxnSpPr>
          <p:spPr>
            <a:xfrm>
              <a:off x="2730059" y="188293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C7511-935B-DEF5-33F6-C2DC6E7ED9E2}"/>
                  </a:ext>
                </a:extLst>
              </p:cNvPr>
              <p:cNvSpPr txBox="1"/>
              <p:nvPr/>
            </p:nvSpPr>
            <p:spPr>
              <a:xfrm>
                <a:off x="1192970" y="1295963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C7511-935B-DEF5-33F6-C2DC6E7E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970" y="1295963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A72F35-DD5E-6ABF-B26E-2191199452A8}"/>
              </a:ext>
            </a:extLst>
          </p:cNvPr>
          <p:cNvCxnSpPr>
            <a:cxnSpLocks/>
          </p:cNvCxnSpPr>
          <p:nvPr/>
        </p:nvCxnSpPr>
        <p:spPr>
          <a:xfrm flipV="1">
            <a:off x="2357610" y="2819457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8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/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/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BD2D0C9-DD6D-6AE7-A406-B5A9268C8A74}"/>
              </a:ext>
            </a:extLst>
          </p:cNvPr>
          <p:cNvGrpSpPr/>
          <p:nvPr/>
        </p:nvGrpSpPr>
        <p:grpSpPr>
          <a:xfrm>
            <a:off x="-1402778" y="1275806"/>
            <a:ext cx="5074664" cy="1633996"/>
            <a:chOff x="-1402778" y="1275806"/>
            <a:chExt cx="5074664" cy="16339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498B2D-A42F-F247-1189-38BD54D22038}"/>
                </a:ext>
              </a:extLst>
            </p:cNvPr>
            <p:cNvGrpSpPr/>
            <p:nvPr/>
          </p:nvGrpSpPr>
          <p:grpSpPr>
            <a:xfrm rot="16200000">
              <a:off x="1784007" y="1728465"/>
              <a:ext cx="411702" cy="1770280"/>
              <a:chOff x="2548118" y="1909064"/>
              <a:chExt cx="125121" cy="54330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F47C9DB-DDE6-CA0D-1736-AB1C8112B03F}"/>
                  </a:ext>
                </a:extLst>
              </p:cNvPr>
              <p:cNvSpPr/>
              <p:nvPr/>
            </p:nvSpPr>
            <p:spPr>
              <a:xfrm>
                <a:off x="2548118" y="1909064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4E0425-8F0D-6236-442B-CEFA3405A82A}"/>
                  </a:ext>
                </a:extLst>
              </p:cNvPr>
              <p:cNvSpPr/>
              <p:nvPr/>
            </p:nvSpPr>
            <p:spPr>
              <a:xfrm>
                <a:off x="2548118" y="2122968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AE2F31-4A7A-3F51-21F5-02E47AB6345F}"/>
                  </a:ext>
                </a:extLst>
              </p:cNvPr>
              <p:cNvSpPr/>
              <p:nvPr/>
            </p:nvSpPr>
            <p:spPr>
              <a:xfrm>
                <a:off x="2548118" y="2336872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826FAC-AB33-786C-BB04-70C965FD7623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05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DBE426-3301-0042-100C-BD02B9B7A0B1}"/>
                </a:ext>
              </a:extLst>
            </p:cNvPr>
            <p:cNvCxnSpPr>
              <a:cxnSpLocks/>
            </p:cNvCxnSpPr>
            <p:nvPr/>
          </p:nvCxnSpPr>
          <p:spPr>
            <a:xfrm>
              <a:off x="468607" y="2613605"/>
              <a:ext cx="325468" cy="45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/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/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CD2601-C67D-73B9-8749-5C4500962584}"/>
                </a:ext>
              </a:extLst>
            </p:cNvPr>
            <p:cNvCxnSpPr>
              <a:cxnSpLocks/>
            </p:cNvCxnSpPr>
            <p:nvPr/>
          </p:nvCxnSpPr>
          <p:spPr>
            <a:xfrm>
              <a:off x="1242782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CB432C-1E41-9544-1CC4-997691430B89}"/>
                  </a:ext>
                </a:extLst>
              </p:cNvPr>
              <p:cNvSpPr txBox="1"/>
              <p:nvPr/>
            </p:nvSpPr>
            <p:spPr>
              <a:xfrm>
                <a:off x="-389145" y="1275805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CB432C-1E41-9544-1CC4-99769143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145" y="1275805"/>
                <a:ext cx="336405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0A203-8F3F-3AF4-49DA-52E146C3A23F}"/>
              </a:ext>
            </a:extLst>
          </p:cNvPr>
          <p:cNvCxnSpPr>
            <a:cxnSpLocks/>
          </p:cNvCxnSpPr>
          <p:nvPr/>
        </p:nvCxnSpPr>
        <p:spPr>
          <a:xfrm flipV="1">
            <a:off x="1630496" y="2938348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8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/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/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E7746-E802-56A2-B850-40C67781D9EB}"/>
                  </a:ext>
                </a:extLst>
              </p:cNvPr>
              <p:cNvSpPr txBox="1"/>
              <p:nvPr/>
            </p:nvSpPr>
            <p:spPr>
              <a:xfrm>
                <a:off x="4370894" y="5235354"/>
                <a:ext cx="4464684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E7746-E802-56A2-B850-40C67781D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894" y="5235354"/>
                <a:ext cx="4464684" cy="1235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BD2D0C9-DD6D-6AE7-A406-B5A9268C8A74}"/>
              </a:ext>
            </a:extLst>
          </p:cNvPr>
          <p:cNvGrpSpPr/>
          <p:nvPr/>
        </p:nvGrpSpPr>
        <p:grpSpPr>
          <a:xfrm>
            <a:off x="-1402778" y="1275806"/>
            <a:ext cx="5074664" cy="1633996"/>
            <a:chOff x="-1402778" y="1275806"/>
            <a:chExt cx="5074664" cy="16339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498B2D-A42F-F247-1189-38BD54D22038}"/>
                </a:ext>
              </a:extLst>
            </p:cNvPr>
            <p:cNvGrpSpPr/>
            <p:nvPr/>
          </p:nvGrpSpPr>
          <p:grpSpPr>
            <a:xfrm rot="16200000">
              <a:off x="1784007" y="1728465"/>
              <a:ext cx="411702" cy="1770280"/>
              <a:chOff x="2548118" y="1909064"/>
              <a:chExt cx="125121" cy="54330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F47C9DB-DDE6-CA0D-1736-AB1C8112B03F}"/>
                  </a:ext>
                </a:extLst>
              </p:cNvPr>
              <p:cNvSpPr/>
              <p:nvPr/>
            </p:nvSpPr>
            <p:spPr>
              <a:xfrm>
                <a:off x="2548118" y="1909064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4E0425-8F0D-6236-442B-CEFA3405A82A}"/>
                  </a:ext>
                </a:extLst>
              </p:cNvPr>
              <p:cNvSpPr/>
              <p:nvPr/>
            </p:nvSpPr>
            <p:spPr>
              <a:xfrm>
                <a:off x="2548118" y="2122968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AE2F31-4A7A-3F51-21F5-02E47AB6345F}"/>
                  </a:ext>
                </a:extLst>
              </p:cNvPr>
              <p:cNvSpPr/>
              <p:nvPr/>
            </p:nvSpPr>
            <p:spPr>
              <a:xfrm>
                <a:off x="2548118" y="2336872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826FAC-AB33-786C-BB04-70C965FD7623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05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DBE426-3301-0042-100C-BD02B9B7A0B1}"/>
                </a:ext>
              </a:extLst>
            </p:cNvPr>
            <p:cNvCxnSpPr>
              <a:cxnSpLocks/>
            </p:cNvCxnSpPr>
            <p:nvPr/>
          </p:nvCxnSpPr>
          <p:spPr>
            <a:xfrm>
              <a:off x="468607" y="2613605"/>
              <a:ext cx="325468" cy="45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/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/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0A203-8F3F-3AF4-49DA-52E146C3A23F}"/>
              </a:ext>
            </a:extLst>
          </p:cNvPr>
          <p:cNvCxnSpPr>
            <a:cxnSpLocks/>
          </p:cNvCxnSpPr>
          <p:nvPr/>
        </p:nvCxnSpPr>
        <p:spPr>
          <a:xfrm flipV="1">
            <a:off x="1630496" y="2938348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CC56B8-FCA0-0B82-01FD-409ADF0F2FDB}"/>
              </a:ext>
            </a:extLst>
          </p:cNvPr>
          <p:cNvCxnSpPr>
            <a:cxnSpLocks/>
          </p:cNvCxnSpPr>
          <p:nvPr/>
        </p:nvCxnSpPr>
        <p:spPr>
          <a:xfrm flipV="1">
            <a:off x="2344756" y="2938348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8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7F2CC1-3A96-82B9-4105-767A7B2DD41B}"/>
                  </a:ext>
                </a:extLst>
              </p:cNvPr>
              <p:cNvSpPr txBox="1"/>
              <p:nvPr/>
            </p:nvSpPr>
            <p:spPr>
              <a:xfrm>
                <a:off x="286738" y="1900005"/>
                <a:ext cx="1197314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7F2CC1-3A96-82B9-4105-767A7B2D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8" y="1900005"/>
                <a:ext cx="1197314" cy="98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5A30C-8E49-48F1-26CA-B08633B7ECE9}"/>
                  </a:ext>
                </a:extLst>
              </p:cNvPr>
              <p:cNvSpPr txBox="1"/>
              <p:nvPr/>
            </p:nvSpPr>
            <p:spPr>
              <a:xfrm>
                <a:off x="1570131" y="1916126"/>
                <a:ext cx="5158399" cy="99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5A30C-8E49-48F1-26CA-B08633B7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31" y="1916126"/>
                <a:ext cx="5158399" cy="9948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60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New (and fairly technical) Stuff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Finite Difference Method for Solving Dynamical Problems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/>
              <p:nvPr/>
            </p:nvSpPr>
            <p:spPr>
              <a:xfrm>
                <a:off x="352839" y="1872025"/>
                <a:ext cx="1197314" cy="1072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" y="1872025"/>
                <a:ext cx="1197314" cy="1072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415B39-F0F2-637B-779F-F8CF5908A369}"/>
                  </a:ext>
                </a:extLst>
              </p:cNvPr>
              <p:cNvSpPr txBox="1"/>
              <p:nvPr/>
            </p:nvSpPr>
            <p:spPr>
              <a:xfrm>
                <a:off x="1755582" y="1934991"/>
                <a:ext cx="5164171" cy="10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415B39-F0F2-637B-779F-F8CF5908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582" y="1934991"/>
                <a:ext cx="5164171" cy="1009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67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/>
              <p:nvPr/>
            </p:nvSpPr>
            <p:spPr>
              <a:xfrm>
                <a:off x="7293465" y="2268633"/>
                <a:ext cx="1255407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465" y="2268633"/>
                <a:ext cx="1255407" cy="532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40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/>
              <p:nvPr/>
            </p:nvSpPr>
            <p:spPr>
              <a:xfrm>
                <a:off x="-99151" y="1949144"/>
                <a:ext cx="12291152" cy="10093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151" y="1949144"/>
                <a:ext cx="12291152" cy="1009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2FBAE7-C30D-1DD8-9329-8041D38C07AB}"/>
                  </a:ext>
                </a:extLst>
              </p:cNvPr>
              <p:cNvSpPr txBox="1"/>
              <p:nvPr/>
            </p:nvSpPr>
            <p:spPr>
              <a:xfrm>
                <a:off x="0" y="3394884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2FBAE7-C30D-1DD8-9329-8041D38C0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4884"/>
                <a:ext cx="12291152" cy="1106521"/>
              </a:xfrm>
              <a:prstGeom prst="rect">
                <a:avLst/>
              </a:prstGeom>
              <a:blipFill>
                <a:blip r:embed="rId5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181CA-2871-07D2-83CB-7D0389981061}"/>
                  </a:ext>
                </a:extLst>
              </p:cNvPr>
              <p:cNvSpPr txBox="1"/>
              <p:nvPr/>
            </p:nvSpPr>
            <p:spPr>
              <a:xfrm>
                <a:off x="0" y="5177781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181CA-2871-07D2-83CB-7D0389981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77781"/>
                <a:ext cx="12291152" cy="110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15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C46E62-1589-1082-CD7F-F1608A7E8D1F}"/>
              </a:ext>
            </a:extLst>
          </p:cNvPr>
          <p:cNvGrpSpPr/>
          <p:nvPr/>
        </p:nvGrpSpPr>
        <p:grpSpPr>
          <a:xfrm>
            <a:off x="1972019" y="3101248"/>
            <a:ext cx="1722304" cy="198304"/>
            <a:chOff x="1972019" y="3101248"/>
            <a:chExt cx="1722304" cy="1983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611B75-F51E-BB41-470B-A85752494589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FEA0037-A004-1AAF-855D-F5AC53CA5A87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4B4EC1-A419-6C01-0255-FBF6C8BD122D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BE7626-BFDC-BD57-35AB-1ABC63E111B0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84B4D6-C7C3-AEB9-B6EF-B6EE61FBB934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52460C-D568-505E-781A-E1B250D63630}"/>
              </a:ext>
            </a:extLst>
          </p:cNvPr>
          <p:cNvGrpSpPr/>
          <p:nvPr/>
        </p:nvGrpSpPr>
        <p:grpSpPr>
          <a:xfrm>
            <a:off x="1972019" y="3363817"/>
            <a:ext cx="1722304" cy="198304"/>
            <a:chOff x="1972019" y="3101248"/>
            <a:chExt cx="1722304" cy="1983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933AD9-FB0C-36F6-18E1-76AD6F966FAF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C2FCDB-A570-9BE1-8E6C-152B7E28961D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FE64D4-2CB5-22FD-0026-C14D7D7A37A3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0C7488-ACA6-DADE-C12B-D7BDEBC08515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AFE9CA0-4AB5-34B2-4F26-037D19B4934D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C1E7CA-737C-7D5C-9853-19551105B9CC}"/>
              </a:ext>
            </a:extLst>
          </p:cNvPr>
          <p:cNvGrpSpPr/>
          <p:nvPr/>
        </p:nvGrpSpPr>
        <p:grpSpPr>
          <a:xfrm>
            <a:off x="1972019" y="3626386"/>
            <a:ext cx="1722304" cy="198304"/>
            <a:chOff x="1972019" y="3101248"/>
            <a:chExt cx="1722304" cy="1983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8839C9-D7F6-9B0C-9F76-E60E251E7B7A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A55F35-4C7E-BC89-A1E5-2A9AEBAA0CFB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463D3E-2469-EEE0-BDD2-1BC7122A0D2E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6E47AB9-44EE-AFDC-49E9-C836DEEE0F70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DDF964-9C1D-2ED3-C1B2-791A9459F709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02F2FB-1293-4592-14DF-188CCAC9453E}"/>
              </a:ext>
            </a:extLst>
          </p:cNvPr>
          <p:cNvGrpSpPr/>
          <p:nvPr/>
        </p:nvGrpSpPr>
        <p:grpSpPr>
          <a:xfrm>
            <a:off x="1972019" y="3888955"/>
            <a:ext cx="1722304" cy="198304"/>
            <a:chOff x="1972019" y="3101248"/>
            <a:chExt cx="1722304" cy="19830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9C5119-8C8B-12CE-EBB3-EA58DFE4E9AD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8C44386-F0D9-F286-52D3-F7E59C3EFA90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C63795-D167-035E-5E00-4A7A5C88A2FE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E6ABE9C-3AA7-ABD3-E21D-153CF813AC8A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2542872-8122-740E-FC5B-0BD085578861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46C36C-F574-76B7-CC4D-1FBE225ABE7D}"/>
              </a:ext>
            </a:extLst>
          </p:cNvPr>
          <p:cNvGrpSpPr/>
          <p:nvPr/>
        </p:nvGrpSpPr>
        <p:grpSpPr>
          <a:xfrm>
            <a:off x="1972019" y="4151524"/>
            <a:ext cx="1722304" cy="198304"/>
            <a:chOff x="1972019" y="3101248"/>
            <a:chExt cx="1722304" cy="19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8E5D37E-1601-474E-6501-031BBAB5BFA9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755C67-338C-6DEA-0F2D-CDED7CD5D46D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0136172-1648-9550-CF47-5107F2C1A29D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C31EDA-2903-9C3F-CF8E-8AFABF8B0108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7D8FE6-E71F-2E37-79A0-D34621AED053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5BB250-F9AB-B15D-56D5-BEB2051545EF}"/>
              </a:ext>
            </a:extLst>
          </p:cNvPr>
          <p:cNvGrpSpPr/>
          <p:nvPr/>
        </p:nvGrpSpPr>
        <p:grpSpPr>
          <a:xfrm>
            <a:off x="1972019" y="4414092"/>
            <a:ext cx="1722304" cy="198304"/>
            <a:chOff x="1972019" y="3101248"/>
            <a:chExt cx="1722304" cy="19830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1A09757-FAB2-DFD1-DDB9-041F4921771D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0912BC1-4EE9-E6FF-575C-941185AD8F00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B4822C-D477-7E93-4622-9713484AB28C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D06F1B0-9E9A-9423-DBB2-4F28775B2FC1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AF4FBA8-A208-9001-CD68-1F13F15F9F73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E3DAE3-060A-3135-3942-56A5A8AB860C}"/>
                  </a:ext>
                </a:extLst>
              </p:cNvPr>
              <p:cNvSpPr txBox="1"/>
              <p:nvPr/>
            </p:nvSpPr>
            <p:spPr>
              <a:xfrm>
                <a:off x="1228260" y="21152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E3DAE3-060A-3135-3942-56A5A8AB8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60" y="2115264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90798C-1680-93FE-6D6A-B6C21D46F986}"/>
                  </a:ext>
                </a:extLst>
              </p:cNvPr>
              <p:cNvSpPr txBox="1"/>
              <p:nvPr/>
            </p:nvSpPr>
            <p:spPr>
              <a:xfrm>
                <a:off x="1042569" y="3402372"/>
                <a:ext cx="929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90798C-1680-93FE-6D6A-B6C21D46F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69" y="3402372"/>
                <a:ext cx="9294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5FE76B-9D0E-CA1F-9BCA-7861B74FF93F}"/>
              </a:ext>
            </a:extLst>
          </p:cNvPr>
          <p:cNvCxnSpPr/>
          <p:nvPr/>
        </p:nvCxnSpPr>
        <p:spPr>
          <a:xfrm>
            <a:off x="2855204" y="2671898"/>
            <a:ext cx="0" cy="26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4D72729-38FB-9642-8B53-D6B2C93B530F}"/>
              </a:ext>
            </a:extLst>
          </p:cNvPr>
          <p:cNvCxnSpPr>
            <a:cxnSpLocks/>
          </p:cNvCxnSpPr>
          <p:nvPr/>
        </p:nvCxnSpPr>
        <p:spPr>
          <a:xfrm rot="16200000">
            <a:off x="1778492" y="3608332"/>
            <a:ext cx="0" cy="26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53BE3C-3940-3C47-69F2-62781EFEEAD2}"/>
                  </a:ext>
                </a:extLst>
              </p:cNvPr>
              <p:cNvSpPr txBox="1"/>
              <p:nvPr/>
            </p:nvSpPr>
            <p:spPr>
              <a:xfrm>
                <a:off x="3962402" y="3129445"/>
                <a:ext cx="4535277" cy="1284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equation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/>
                  <a:t> involves 5 points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53BE3C-3940-3C47-69F2-62781EFEE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2" y="3129445"/>
                <a:ext cx="4535277" cy="1284647"/>
              </a:xfrm>
              <a:prstGeom prst="rect">
                <a:avLst/>
              </a:prstGeom>
              <a:blipFill>
                <a:blip r:embed="rId6"/>
                <a:stretch>
                  <a:fillRect t="-3318" b="-1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03865D8-BE42-55C3-C291-C7C1A0AFAD8B}"/>
                  </a:ext>
                </a:extLst>
              </p:cNvPr>
              <p:cNvSpPr txBox="1"/>
              <p:nvPr/>
            </p:nvSpPr>
            <p:spPr>
              <a:xfrm>
                <a:off x="1432072" y="5442186"/>
                <a:ext cx="12291152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03865D8-BE42-55C3-C291-C7C1A0AFA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72" y="5442186"/>
                <a:ext cx="12291152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45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Temperature values: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blipFill>
                <a:blip r:embed="rId2"/>
                <a:stretch>
                  <a:fillRect l="-164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8BF86D-AB35-D21F-0C0A-71E281570CD0}"/>
              </a:ext>
            </a:extLst>
          </p:cNvPr>
          <p:cNvSpPr txBox="1"/>
          <p:nvPr/>
        </p:nvSpPr>
        <p:spPr>
          <a:xfrm>
            <a:off x="815248" y="1639678"/>
            <a:ext cx="3691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/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/>
              <p:nvPr/>
            </p:nvSpPr>
            <p:spPr>
              <a:xfrm>
                <a:off x="3217226" y="3347006"/>
                <a:ext cx="2336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3347006"/>
                <a:ext cx="233692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/>
              <p:nvPr/>
            </p:nvSpPr>
            <p:spPr>
              <a:xfrm>
                <a:off x="3217226" y="4048773"/>
                <a:ext cx="40193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4048773"/>
                <a:ext cx="401930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D0F9B00-0C0E-D85E-77BE-F6B9CD1E98B9}"/>
              </a:ext>
            </a:extLst>
          </p:cNvPr>
          <p:cNvSpPr txBox="1"/>
          <p:nvPr/>
        </p:nvSpPr>
        <p:spPr>
          <a:xfrm>
            <a:off x="716096" y="2767281"/>
            <a:ext cx="2174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&amp; bottom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F3CEC-5003-BC78-10FF-CFB0776785F5}"/>
              </a:ext>
            </a:extLst>
          </p:cNvPr>
          <p:cNvSpPr txBox="1"/>
          <p:nvPr/>
        </p:nvSpPr>
        <p:spPr>
          <a:xfrm>
            <a:off x="716096" y="3494775"/>
            <a:ext cx="206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left and right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F547C-D77E-0266-8D6F-12A7792C1771}"/>
              </a:ext>
            </a:extLst>
          </p:cNvPr>
          <p:cNvSpPr txBox="1"/>
          <p:nvPr/>
        </p:nvSpPr>
        <p:spPr>
          <a:xfrm>
            <a:off x="716095" y="4257026"/>
            <a:ext cx="126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288463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Temperature values: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blipFill>
                <a:blip r:embed="rId2"/>
                <a:stretch>
                  <a:fillRect l="-164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8BF86D-AB35-D21F-0C0A-71E281570CD0}"/>
              </a:ext>
            </a:extLst>
          </p:cNvPr>
          <p:cNvSpPr txBox="1"/>
          <p:nvPr/>
        </p:nvSpPr>
        <p:spPr>
          <a:xfrm>
            <a:off x="815248" y="1639678"/>
            <a:ext cx="3691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/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/>
              <p:nvPr/>
            </p:nvSpPr>
            <p:spPr>
              <a:xfrm>
                <a:off x="3217226" y="3347006"/>
                <a:ext cx="2377126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3347006"/>
                <a:ext cx="2377126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/>
              <p:nvPr/>
            </p:nvSpPr>
            <p:spPr>
              <a:xfrm>
                <a:off x="3217226" y="4048773"/>
                <a:ext cx="4059509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4048773"/>
                <a:ext cx="4059509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9ADEE-3CC1-33E2-7C13-8E67A8C0B7F2}"/>
                  </a:ext>
                </a:extLst>
              </p:cNvPr>
              <p:cNvSpPr txBox="1"/>
              <p:nvPr/>
            </p:nvSpPr>
            <p:spPr>
              <a:xfrm>
                <a:off x="8040476" y="2551838"/>
                <a:ext cx="973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9ADEE-3CC1-33E2-7C13-8E67A8C0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476" y="2551838"/>
                <a:ext cx="973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7C6151-DF36-7B48-7F35-47DB46971316}"/>
                  </a:ext>
                </a:extLst>
              </p:cNvPr>
              <p:cNvSpPr txBox="1"/>
              <p:nvPr/>
            </p:nvSpPr>
            <p:spPr>
              <a:xfrm>
                <a:off x="7820440" y="3279292"/>
                <a:ext cx="2008435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7C6151-DF36-7B48-7F35-47DB4697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440" y="3279292"/>
                <a:ext cx="2008435" cy="623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09F93F-ADF7-F0A8-DEE6-B8C0BF708C09}"/>
                  </a:ext>
                </a:extLst>
              </p:cNvPr>
              <p:cNvSpPr txBox="1"/>
              <p:nvPr/>
            </p:nvSpPr>
            <p:spPr>
              <a:xfrm>
                <a:off x="7688238" y="4045603"/>
                <a:ext cx="4756815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09F93F-ADF7-F0A8-DEE6-B8C0BF708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238" y="4045603"/>
                <a:ext cx="4756815" cy="623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3877A-6899-FA96-4FD7-10BD777069CB}"/>
                  </a:ext>
                </a:extLst>
              </p:cNvPr>
              <p:cNvSpPr txBox="1"/>
              <p:nvPr/>
            </p:nvSpPr>
            <p:spPr>
              <a:xfrm>
                <a:off x="7820440" y="5222571"/>
                <a:ext cx="249292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3877A-6899-FA96-4FD7-10BD7770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440" y="5222571"/>
                <a:ext cx="2492927" cy="623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37BDD08-5DB0-92EF-1D7C-4A00626A4D9B}"/>
              </a:ext>
            </a:extLst>
          </p:cNvPr>
          <p:cNvSpPr txBox="1"/>
          <p:nvPr/>
        </p:nvSpPr>
        <p:spPr>
          <a:xfrm>
            <a:off x="716096" y="2767281"/>
            <a:ext cx="2174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&amp; bottom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48472-CED6-9660-239C-9661E8A15ED3}"/>
              </a:ext>
            </a:extLst>
          </p:cNvPr>
          <p:cNvSpPr txBox="1"/>
          <p:nvPr/>
        </p:nvSpPr>
        <p:spPr>
          <a:xfrm>
            <a:off x="716096" y="3494775"/>
            <a:ext cx="206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left and right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162813-C188-18CA-8581-C42BCA15DB5F}"/>
              </a:ext>
            </a:extLst>
          </p:cNvPr>
          <p:cNvSpPr txBox="1"/>
          <p:nvPr/>
        </p:nvSpPr>
        <p:spPr>
          <a:xfrm>
            <a:off x="716095" y="4257026"/>
            <a:ext cx="126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61709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Temperature values: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blipFill>
                <a:blip r:embed="rId2"/>
                <a:stretch>
                  <a:fillRect l="-164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BF86D-AB35-D21F-0C0A-71E281570CD0}"/>
                  </a:ext>
                </a:extLst>
              </p:cNvPr>
              <p:cNvSpPr txBox="1"/>
              <p:nvPr/>
            </p:nvSpPr>
            <p:spPr>
              <a:xfrm>
                <a:off x="815248" y="1639678"/>
                <a:ext cx="6148222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equations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BF86D-AB35-D21F-0C0A-71E281570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1639678"/>
                <a:ext cx="6148222" cy="623632"/>
              </a:xfrm>
              <a:prstGeom prst="rect">
                <a:avLst/>
              </a:prstGeom>
              <a:blipFill>
                <a:blip r:embed="rId3"/>
                <a:stretch>
                  <a:fillRect l="-2579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1C0B1-388D-DE7E-7EFA-7451B04337A5}"/>
                  </a:ext>
                </a:extLst>
              </p:cNvPr>
              <p:cNvSpPr txBox="1"/>
              <p:nvPr/>
            </p:nvSpPr>
            <p:spPr>
              <a:xfrm>
                <a:off x="815248" y="2844225"/>
                <a:ext cx="96076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equal number of equations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1C0B1-388D-DE7E-7EFA-7451B0433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2844225"/>
                <a:ext cx="9607695" cy="584775"/>
              </a:xfrm>
              <a:prstGeom prst="rect">
                <a:avLst/>
              </a:prstGeom>
              <a:blipFill>
                <a:blip r:embed="rId4"/>
                <a:stretch>
                  <a:fillRect l="-165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2A3948-0978-AA97-D9AB-45CBC0D7B064}"/>
              </a:ext>
            </a:extLst>
          </p:cNvPr>
          <p:cNvSpPr txBox="1"/>
          <p:nvPr/>
        </p:nvSpPr>
        <p:spPr>
          <a:xfrm>
            <a:off x="6266761" y="4633547"/>
            <a:ext cx="491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suggests problem is solvable</a:t>
            </a:r>
          </a:p>
        </p:txBody>
      </p:sp>
    </p:spTree>
    <p:extLst>
      <p:ext uri="{BB962C8B-B14F-4D97-AF65-F5344CB8AC3E}">
        <p14:creationId xmlns:p14="http://schemas.microsoft.com/office/powerpoint/2010/main" val="105464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738130" y="1233890"/>
                <a:ext cx="11260775" cy="3578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write down matrix equation of the form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for unknown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/>
                  <a:t>s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every equation (boundary or interior) is a row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and solve the equation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" y="1233890"/>
                <a:ext cx="11260775" cy="3578993"/>
              </a:xfrm>
              <a:prstGeom prst="rect">
                <a:avLst/>
              </a:prstGeom>
              <a:blipFill>
                <a:blip r:embed="rId2"/>
                <a:stretch>
                  <a:fillRect l="-1354" t="-2211" r="-487" b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39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738130" y="1233890"/>
                <a:ext cx="10628422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Logistical issue #1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whereas the matrix equation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has unknown </a:t>
                </a:r>
                <a:r>
                  <a:rPr lang="en-US" sz="3200" b="1" dirty="0"/>
                  <a:t>vector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unknown temperatures are a </a:t>
                </a:r>
                <a:r>
                  <a:rPr lang="en-US" sz="3200" b="1" dirty="0"/>
                  <a:t>matrix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US" sz="3200" b="1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" y="1233890"/>
                <a:ext cx="10628422" cy="3046988"/>
              </a:xfrm>
              <a:prstGeom prst="rect">
                <a:avLst/>
              </a:prstGeom>
              <a:blipFill>
                <a:blip r:embed="rId2"/>
                <a:stretch>
                  <a:fillRect l="-1433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92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738130" y="1233890"/>
                <a:ext cx="6714852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to Logistical issue #1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“unwrap” the matrix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3200" dirty="0"/>
                  <a:t> into a vector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" y="1233890"/>
                <a:ext cx="6714852" cy="2554545"/>
              </a:xfrm>
              <a:prstGeom prst="rect">
                <a:avLst/>
              </a:prstGeom>
              <a:blipFill>
                <a:blip r:embed="rId2"/>
                <a:stretch>
                  <a:fillRect l="-2269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/>
              <p:nvPr/>
            </p:nvSpPr>
            <p:spPr>
              <a:xfrm>
                <a:off x="2500828" y="3657601"/>
                <a:ext cx="2652201" cy="1628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28" y="3657601"/>
                <a:ext cx="2652201" cy="1628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BC30DE91-69C1-7DCB-5FFC-E6ED20F05867}"/>
              </a:ext>
            </a:extLst>
          </p:cNvPr>
          <p:cNvSpPr/>
          <p:nvPr/>
        </p:nvSpPr>
        <p:spPr>
          <a:xfrm>
            <a:off x="5618602" y="4212741"/>
            <a:ext cx="1972019" cy="517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/>
              <p:nvPr/>
            </p:nvSpPr>
            <p:spPr>
              <a:xfrm>
                <a:off x="8171398" y="1041532"/>
                <a:ext cx="863120" cy="5232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398" y="1041532"/>
                <a:ext cx="863120" cy="5232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8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all</a:t>
            </a:r>
          </a:p>
          <a:p>
            <a:pPr algn="ctr"/>
            <a:r>
              <a:rPr lang="en-US" sz="2800" b="1" dirty="0"/>
              <a:t>Lecture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Thursday</a:t>
            </a:r>
          </a:p>
          <a:p>
            <a:pPr algn="ctr"/>
            <a:r>
              <a:rPr lang="en-US" sz="2800" b="1" dirty="0"/>
              <a:t>all in-class projects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so be sure to attend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02927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69102-D758-34EF-19C7-73716342B2FE}"/>
              </a:ext>
            </a:extLst>
          </p:cNvPr>
          <p:cNvSpPr txBox="1"/>
          <p:nvPr/>
        </p:nvSpPr>
        <p:spPr>
          <a:xfrm>
            <a:off x="1024569" y="3095740"/>
            <a:ext cx="4153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creates quite a bookkeeping problem!</a:t>
            </a:r>
          </a:p>
          <a:p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/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BC30DE91-69C1-7DCB-5FFC-E6ED20F05867}"/>
              </a:ext>
            </a:extLst>
          </p:cNvPr>
          <p:cNvSpPr/>
          <p:nvPr/>
        </p:nvSpPr>
        <p:spPr>
          <a:xfrm>
            <a:off x="3404212" y="1094968"/>
            <a:ext cx="1972019" cy="517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/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6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69102-D758-34EF-19C7-73716342B2FE}"/>
              </a:ext>
            </a:extLst>
          </p:cNvPr>
          <p:cNvSpPr txBox="1"/>
          <p:nvPr/>
        </p:nvSpPr>
        <p:spPr>
          <a:xfrm>
            <a:off x="1024569" y="3095740"/>
            <a:ext cx="4153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creates quite a bookkeeping problem!</a:t>
            </a:r>
          </a:p>
          <a:p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/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BC30DE91-69C1-7DCB-5FFC-E6ED20F05867}"/>
              </a:ext>
            </a:extLst>
          </p:cNvPr>
          <p:cNvSpPr/>
          <p:nvPr/>
        </p:nvSpPr>
        <p:spPr>
          <a:xfrm>
            <a:off x="3404212" y="1094968"/>
            <a:ext cx="1972019" cy="517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/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5F6762-6669-9C26-001B-A7410AE1AFE5}"/>
              </a:ext>
            </a:extLst>
          </p:cNvPr>
          <p:cNvSpPr txBox="1"/>
          <p:nvPr/>
        </p:nvSpPr>
        <p:spPr>
          <a:xfrm>
            <a:off x="7202598" y="1136850"/>
            <a:ext cx="4989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simplified by “lookup tables”</a:t>
            </a:r>
          </a:p>
          <a:p>
            <a:endParaRPr lang="en-US" sz="3200" dirty="0"/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j=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k=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3200" dirty="0"/>
          </a:p>
          <a:p>
            <a:endParaRPr lang="en-US" sz="3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162021-EC89-388F-0EE6-5B750B9918E6}"/>
              </a:ext>
            </a:extLst>
          </p:cNvPr>
          <p:cNvCxnSpPr/>
          <p:nvPr/>
        </p:nvCxnSpPr>
        <p:spPr>
          <a:xfrm>
            <a:off x="407624" y="676327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B746B7-D8D3-C35B-5D24-AE447167E2CE}"/>
                  </a:ext>
                </a:extLst>
              </p:cNvPr>
              <p:cNvSpPr txBox="1"/>
              <p:nvPr/>
            </p:nvSpPr>
            <p:spPr>
              <a:xfrm>
                <a:off x="287568" y="1839817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B746B7-D8D3-C35B-5D24-AE447167E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8" y="1839817"/>
                <a:ext cx="23583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81778E-3070-3BDE-5ECC-0EC0B83AC0F2}"/>
                  </a:ext>
                </a:extLst>
              </p:cNvPr>
              <p:cNvSpPr txBox="1"/>
              <p:nvPr/>
            </p:nvSpPr>
            <p:spPr>
              <a:xfrm>
                <a:off x="2515779" y="47385"/>
                <a:ext cx="247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81778E-3070-3BDE-5ECC-0EC0B83AC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779" y="47385"/>
                <a:ext cx="24743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02DC39-9608-5681-2F43-D1AC49533369}"/>
              </a:ext>
            </a:extLst>
          </p:cNvPr>
          <p:cNvCxnSpPr>
            <a:cxnSpLocks/>
          </p:cNvCxnSpPr>
          <p:nvPr/>
        </p:nvCxnSpPr>
        <p:spPr>
          <a:xfrm rot="16200000">
            <a:off x="1992216" y="-123022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A61AB3-365C-E47E-AFB2-DE806E27479C}"/>
              </a:ext>
            </a:extLst>
          </p:cNvPr>
          <p:cNvCxnSpPr>
            <a:cxnSpLocks/>
          </p:cNvCxnSpPr>
          <p:nvPr/>
        </p:nvCxnSpPr>
        <p:spPr>
          <a:xfrm>
            <a:off x="5528631" y="2084301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9B2B-4BF3-7016-668B-B085517E51F9}"/>
                  </a:ext>
                </a:extLst>
              </p:cNvPr>
              <p:cNvSpPr txBox="1"/>
              <p:nvPr/>
            </p:nvSpPr>
            <p:spPr>
              <a:xfrm>
                <a:off x="5408575" y="3020735"/>
                <a:ext cx="2358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9B2B-4BF3-7016-668B-B085517E5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75" y="3020735"/>
                <a:ext cx="23583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97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0B61-27C2-610B-71C7-0EDFB7B407FC}"/>
              </a:ext>
            </a:extLst>
          </p:cNvPr>
          <p:cNvSpPr txBox="1"/>
          <p:nvPr/>
        </p:nvSpPr>
        <p:spPr>
          <a:xfrm>
            <a:off x="977747" y="516459"/>
            <a:ext cx="123636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lookup tables translate between matrix 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and vector ordering k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M= Lx*Ly;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((M,1),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((M,1),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 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Lx,Ly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 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k=0;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ix in range(Lx):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range(Ly):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[k,0]=ix;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]=k;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k=k+1;</a:t>
            </a:r>
          </a:p>
        </p:txBody>
      </p:sp>
    </p:spTree>
    <p:extLst>
      <p:ext uri="{BB962C8B-B14F-4D97-AF65-F5344CB8AC3E}">
        <p14:creationId xmlns:p14="http://schemas.microsoft.com/office/powerpoint/2010/main" val="1391137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925417" y="527126"/>
                <a:ext cx="8864991" cy="361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Logistical issue #2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the matrix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/>
                  <a:t> in the matrix equation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is huge</a:t>
                </a:r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=10,000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7" y="527126"/>
                <a:ext cx="8864991" cy="3617144"/>
              </a:xfrm>
              <a:prstGeom prst="rect">
                <a:avLst/>
              </a:prstGeom>
              <a:blipFill>
                <a:blip r:embed="rId2"/>
                <a:stretch>
                  <a:fillRect l="-1788" t="-2189" r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5B36B0-2B66-67D0-D230-9A0E896A12EB}"/>
              </a:ext>
            </a:extLst>
          </p:cNvPr>
          <p:cNvCxnSpPr/>
          <p:nvPr/>
        </p:nvCxnSpPr>
        <p:spPr>
          <a:xfrm>
            <a:off x="2104222" y="4983922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/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/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57DBC-5258-39B9-BB18-E1E60DE95AA9}"/>
              </a:ext>
            </a:extLst>
          </p:cNvPr>
          <p:cNvCxnSpPr>
            <a:cxnSpLocks/>
          </p:cNvCxnSpPr>
          <p:nvPr/>
        </p:nvCxnSpPr>
        <p:spPr>
          <a:xfrm rot="16200000">
            <a:off x="3369325" y="4019320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/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2590880" y="4983922"/>
            <a:ext cx="1716709" cy="116349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/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/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0916C6-284D-4EA3-BC3F-3402F75DD3DA}"/>
              </a:ext>
            </a:extLst>
          </p:cNvPr>
          <p:cNvSpPr/>
          <p:nvPr/>
        </p:nvSpPr>
        <p:spPr>
          <a:xfrm>
            <a:off x="3944039" y="4971514"/>
            <a:ext cx="3481330" cy="784031"/>
          </a:xfrm>
          <a:custGeom>
            <a:avLst/>
            <a:gdLst>
              <a:gd name="connsiteX0" fmla="*/ 0 w 3481330"/>
              <a:gd name="connsiteY0" fmla="*/ 360650 h 784031"/>
              <a:gd name="connsiteX1" fmla="*/ 947450 w 3481330"/>
              <a:gd name="connsiteY1" fmla="*/ 8110 h 784031"/>
              <a:gd name="connsiteX2" fmla="*/ 1817783 w 3481330"/>
              <a:gd name="connsiteY2" fmla="*/ 669122 h 784031"/>
              <a:gd name="connsiteX3" fmla="*/ 3481330 w 3481330"/>
              <a:gd name="connsiteY3" fmla="*/ 779291 h 7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330" h="784031">
                <a:moveTo>
                  <a:pt x="0" y="360650"/>
                </a:moveTo>
                <a:cubicBezTo>
                  <a:pt x="322243" y="158674"/>
                  <a:pt x="644486" y="-43302"/>
                  <a:pt x="947450" y="8110"/>
                </a:cubicBezTo>
                <a:cubicBezTo>
                  <a:pt x="1250414" y="59522"/>
                  <a:pt x="1395470" y="540592"/>
                  <a:pt x="1817783" y="669122"/>
                </a:cubicBezTo>
                <a:cubicBezTo>
                  <a:pt x="2240096" y="797652"/>
                  <a:pt x="2860713" y="788471"/>
                  <a:pt x="3481330" y="779291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661A9-DA91-F97F-60D7-2E3738D7D3EB}"/>
                  </a:ext>
                </a:extLst>
              </p:cNvPr>
              <p:cNvSpPr txBox="1"/>
              <p:nvPr/>
            </p:nvSpPr>
            <p:spPr>
              <a:xfrm>
                <a:off x="7425369" y="5159751"/>
                <a:ext cx="25843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100,000,000</m:t>
                      </m:r>
                    </m:oMath>
                  </m:oMathPara>
                </a14:m>
                <a:endParaRPr lang="en-US" sz="32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elements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661A9-DA91-F97F-60D7-2E3738D7D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369" y="5159751"/>
                <a:ext cx="2584362" cy="1077218"/>
              </a:xfrm>
              <a:prstGeom prst="rect">
                <a:avLst/>
              </a:prstGeom>
              <a:blipFill>
                <a:blip r:embed="rId8"/>
                <a:stretch>
                  <a:fillRect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29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925417" y="527126"/>
                <a:ext cx="839569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to Logistical issue #2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define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/>
                  <a:t> as a sparse matrix</a:t>
                </a:r>
              </a:p>
              <a:p>
                <a:r>
                  <a:rPr lang="en-US" sz="3200" dirty="0"/>
                  <a:t>	so that only it non-zero elements are stored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7" y="527126"/>
                <a:ext cx="8395696" cy="2062103"/>
              </a:xfrm>
              <a:prstGeom prst="rect">
                <a:avLst/>
              </a:prstGeom>
              <a:blipFill>
                <a:blip r:embed="rId2"/>
                <a:stretch>
                  <a:fillRect l="-1888" t="-3835" r="-726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5B36B0-2B66-67D0-D230-9A0E896A12EB}"/>
              </a:ext>
            </a:extLst>
          </p:cNvPr>
          <p:cNvCxnSpPr/>
          <p:nvPr/>
        </p:nvCxnSpPr>
        <p:spPr>
          <a:xfrm>
            <a:off x="2104222" y="4983922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/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/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57DBC-5258-39B9-BB18-E1E60DE95AA9}"/>
              </a:ext>
            </a:extLst>
          </p:cNvPr>
          <p:cNvCxnSpPr>
            <a:cxnSpLocks/>
          </p:cNvCxnSpPr>
          <p:nvPr/>
        </p:nvCxnSpPr>
        <p:spPr>
          <a:xfrm rot="16200000">
            <a:off x="3369325" y="4019320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/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2590880" y="4983922"/>
            <a:ext cx="1716709" cy="116349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/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/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0916C6-284D-4EA3-BC3F-3402F75DD3DA}"/>
              </a:ext>
            </a:extLst>
          </p:cNvPr>
          <p:cNvSpPr/>
          <p:nvPr/>
        </p:nvSpPr>
        <p:spPr>
          <a:xfrm>
            <a:off x="3944039" y="4971514"/>
            <a:ext cx="3481330" cy="784031"/>
          </a:xfrm>
          <a:custGeom>
            <a:avLst/>
            <a:gdLst>
              <a:gd name="connsiteX0" fmla="*/ 0 w 3481330"/>
              <a:gd name="connsiteY0" fmla="*/ 360650 h 784031"/>
              <a:gd name="connsiteX1" fmla="*/ 947450 w 3481330"/>
              <a:gd name="connsiteY1" fmla="*/ 8110 h 784031"/>
              <a:gd name="connsiteX2" fmla="*/ 1817783 w 3481330"/>
              <a:gd name="connsiteY2" fmla="*/ 669122 h 784031"/>
              <a:gd name="connsiteX3" fmla="*/ 3481330 w 3481330"/>
              <a:gd name="connsiteY3" fmla="*/ 779291 h 7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330" h="784031">
                <a:moveTo>
                  <a:pt x="0" y="360650"/>
                </a:moveTo>
                <a:cubicBezTo>
                  <a:pt x="322243" y="158674"/>
                  <a:pt x="644486" y="-43302"/>
                  <a:pt x="947450" y="8110"/>
                </a:cubicBezTo>
                <a:cubicBezTo>
                  <a:pt x="1250414" y="59522"/>
                  <a:pt x="1395470" y="540592"/>
                  <a:pt x="1817783" y="669122"/>
                </a:cubicBezTo>
                <a:cubicBezTo>
                  <a:pt x="2240096" y="797652"/>
                  <a:pt x="2860713" y="788471"/>
                  <a:pt x="3481330" y="779291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661A9-DA91-F97F-60D7-2E3738D7D3EB}"/>
              </a:ext>
            </a:extLst>
          </p:cNvPr>
          <p:cNvSpPr txBox="1"/>
          <p:nvPr/>
        </p:nvSpPr>
        <p:spPr>
          <a:xfrm>
            <a:off x="7525455" y="4174865"/>
            <a:ext cx="41513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fortunately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most of them are zero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in our case,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no more than 5 per row</a:t>
            </a:r>
          </a:p>
        </p:txBody>
      </p:sp>
    </p:spTree>
    <p:extLst>
      <p:ext uri="{BB962C8B-B14F-4D97-AF65-F5344CB8AC3E}">
        <p14:creationId xmlns:p14="http://schemas.microsoft.com/office/powerpoint/2010/main" val="65514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1E545-A32D-8742-06E3-33BC5AD8D05F}"/>
              </a:ext>
            </a:extLst>
          </p:cNvPr>
          <p:cNvSpPr txBox="1"/>
          <p:nvPr/>
        </p:nvSpPr>
        <p:spPr>
          <a:xfrm>
            <a:off x="615584" y="654250"/>
            <a:ext cx="10081793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Steps to making a sparse matrix D</a:t>
            </a:r>
          </a:p>
          <a:p>
            <a:endParaRPr lang="en-US" sz="3200" dirty="0"/>
          </a:p>
          <a:p>
            <a:pPr marL="514350" indent="-514350">
              <a:buAutoNum type="arabicParenBoth"/>
            </a:pPr>
            <a:r>
              <a:rPr lang="en-US" sz="3200" dirty="0"/>
              <a:t>create three vectors Dr, Dc and </a:t>
            </a:r>
            <a:r>
              <a:rPr lang="en-US" sz="3200" dirty="0" err="1"/>
              <a:t>Dv</a:t>
            </a:r>
            <a:r>
              <a:rPr lang="en-US" sz="3200" dirty="0"/>
              <a:t> to hold the row-index,	column-index, and value of non-zero elements of D</a:t>
            </a:r>
          </a:p>
          <a:p>
            <a:endParaRPr lang="en-US" sz="3200" dirty="0"/>
          </a:p>
          <a:p>
            <a:r>
              <a:rPr lang="en-US" sz="3200" dirty="0"/>
              <a:t>(2) For each  non-zero elements of D,</a:t>
            </a:r>
          </a:p>
          <a:p>
            <a:r>
              <a:rPr lang="en-US" sz="3200" dirty="0"/>
              <a:t>	set one row of Dr, Dc and </a:t>
            </a:r>
            <a:r>
              <a:rPr lang="en-US" sz="3200" dirty="0" err="1"/>
              <a:t>Dv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/>
              <a:t>(3) Call a Python method that creates the sparse matrix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697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5B36B0-2B66-67D0-D230-9A0E896A12EB}"/>
              </a:ext>
            </a:extLst>
          </p:cNvPr>
          <p:cNvCxnSpPr>
            <a:cxnSpLocks/>
          </p:cNvCxnSpPr>
          <p:nvPr/>
        </p:nvCxnSpPr>
        <p:spPr>
          <a:xfrm>
            <a:off x="815349" y="1975355"/>
            <a:ext cx="984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/>
              <p:nvPr/>
            </p:nvSpPr>
            <p:spPr>
              <a:xfrm>
                <a:off x="225759" y="1482912"/>
                <a:ext cx="997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9" y="1482912"/>
                <a:ext cx="99764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/>
              <p:nvPr/>
            </p:nvSpPr>
            <p:spPr>
              <a:xfrm>
                <a:off x="1970986" y="526030"/>
                <a:ext cx="5680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=5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86" y="526030"/>
                <a:ext cx="568041" cy="492443"/>
              </a:xfrm>
              <a:prstGeom prst="rect">
                <a:avLst/>
              </a:prstGeom>
              <a:blipFill>
                <a:blip r:embed="rId3"/>
                <a:stretch>
                  <a:fillRect l="-15957" t="-23457" r="-41489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57DBC-5258-39B9-BB18-E1E60DE95AA9}"/>
              </a:ext>
            </a:extLst>
          </p:cNvPr>
          <p:cNvCxnSpPr>
            <a:cxnSpLocks/>
          </p:cNvCxnSpPr>
          <p:nvPr/>
        </p:nvCxnSpPr>
        <p:spPr>
          <a:xfrm>
            <a:off x="2094706" y="1082114"/>
            <a:ext cx="0" cy="6646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1489193" y="1414456"/>
            <a:ext cx="2553996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/>
              <p:nvPr/>
            </p:nvSpPr>
            <p:spPr>
              <a:xfrm>
                <a:off x="1797504" y="1746799"/>
                <a:ext cx="645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04" y="1746799"/>
                <a:ext cx="64581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02D6645-D0A9-DD85-778C-2B1B7CB43DEA}"/>
              </a:ext>
            </a:extLst>
          </p:cNvPr>
          <p:cNvSpPr/>
          <p:nvPr/>
        </p:nvSpPr>
        <p:spPr>
          <a:xfrm>
            <a:off x="1797504" y="1798666"/>
            <a:ext cx="645818" cy="3323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CC3C39-2E0D-093C-6A81-B55B6D6894B5}"/>
                  </a:ext>
                </a:extLst>
              </p:cNvPr>
              <p:cNvSpPr txBox="1"/>
              <p:nvPr/>
            </p:nvSpPr>
            <p:spPr>
              <a:xfrm>
                <a:off x="2443423" y="2203176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CC3C39-2E0D-093C-6A81-B55B6D6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23" y="2203176"/>
                <a:ext cx="57259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5938172" y="1402179"/>
            <a:ext cx="598500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4F1F0F3-4621-B4E1-C14D-6C1324F9ED6E}"/>
              </a:ext>
            </a:extLst>
          </p:cNvPr>
          <p:cNvSpPr/>
          <p:nvPr/>
        </p:nvSpPr>
        <p:spPr>
          <a:xfrm>
            <a:off x="7015988" y="1413076"/>
            <a:ext cx="598500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3DBE65E8-7962-46F4-DA04-22BA42334C51}"/>
              </a:ext>
            </a:extLst>
          </p:cNvPr>
          <p:cNvSpPr/>
          <p:nvPr/>
        </p:nvSpPr>
        <p:spPr>
          <a:xfrm>
            <a:off x="8132405" y="1413076"/>
            <a:ext cx="645818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46F8A9-5356-5790-E8E8-0A28851B5D28}"/>
                  </a:ext>
                </a:extLst>
              </p:cNvPr>
              <p:cNvSpPr txBox="1"/>
              <p:nvPr/>
            </p:nvSpPr>
            <p:spPr>
              <a:xfrm>
                <a:off x="8050138" y="1975355"/>
                <a:ext cx="8295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46F8A9-5356-5790-E8E8-0A28851B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38" y="1975355"/>
                <a:ext cx="8295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8F50F55-DC2E-060B-887B-E3B064610BE8}"/>
              </a:ext>
            </a:extLst>
          </p:cNvPr>
          <p:cNvSpPr txBox="1"/>
          <p:nvPr/>
        </p:nvSpPr>
        <p:spPr>
          <a:xfrm>
            <a:off x="7230343" y="1927902"/>
            <a:ext cx="2083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64C988-CD18-C84B-BE6B-EC8DCD69F328}"/>
              </a:ext>
            </a:extLst>
          </p:cNvPr>
          <p:cNvSpPr txBox="1"/>
          <p:nvPr/>
        </p:nvSpPr>
        <p:spPr>
          <a:xfrm>
            <a:off x="6078397" y="1955490"/>
            <a:ext cx="2083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/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/>
              <p:nvPr/>
            </p:nvSpPr>
            <p:spPr>
              <a:xfrm>
                <a:off x="7007939" y="433698"/>
                <a:ext cx="7531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39" y="433698"/>
                <a:ext cx="75315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/>
              <p:nvPr/>
            </p:nvSpPr>
            <p:spPr>
              <a:xfrm>
                <a:off x="8073927" y="479863"/>
                <a:ext cx="782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27" y="479863"/>
                <a:ext cx="78200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9B73C6-0A29-18FF-EB4A-4D451256CC11}"/>
                  </a:ext>
                </a:extLst>
              </p:cNvPr>
              <p:cNvSpPr txBox="1"/>
              <p:nvPr/>
            </p:nvSpPr>
            <p:spPr>
              <a:xfrm>
                <a:off x="8252374" y="2352159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9B73C6-0A29-18FF-EB4A-4D451256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74" y="2352159"/>
                <a:ext cx="4058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03E60-91A1-0A78-622C-7A59BC154B00}"/>
                  </a:ext>
                </a:extLst>
              </p:cNvPr>
              <p:cNvSpPr txBox="1"/>
              <p:nvPr/>
            </p:nvSpPr>
            <p:spPr>
              <a:xfrm>
                <a:off x="8252374" y="1314230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03E60-91A1-0A78-622C-7A59BC15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74" y="1314230"/>
                <a:ext cx="40588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A42F31-4FEF-85E6-BF40-4A001BAF5B9E}"/>
                  </a:ext>
                </a:extLst>
              </p:cNvPr>
              <p:cNvSpPr txBox="1"/>
              <p:nvPr/>
            </p:nvSpPr>
            <p:spPr>
              <a:xfrm>
                <a:off x="7112298" y="1332677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A42F31-4FEF-85E6-BF40-4A001BAF5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98" y="1332677"/>
                <a:ext cx="40588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5C64F2-321B-86D5-3641-A20AEA208CF0}"/>
                  </a:ext>
                </a:extLst>
              </p:cNvPr>
              <p:cNvSpPr txBox="1"/>
              <p:nvPr/>
            </p:nvSpPr>
            <p:spPr>
              <a:xfrm>
                <a:off x="6013768" y="1371827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5C64F2-321B-86D5-3641-A20AEA20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68" y="1371827"/>
                <a:ext cx="40588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316DB1-DAE0-5C6E-AE04-7B7E0F12250C}"/>
                  </a:ext>
                </a:extLst>
              </p:cNvPr>
              <p:cNvSpPr txBox="1"/>
              <p:nvPr/>
            </p:nvSpPr>
            <p:spPr>
              <a:xfrm>
                <a:off x="7124343" y="234873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316DB1-DAE0-5C6E-AE04-7B7E0F122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343" y="2348735"/>
                <a:ext cx="40588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17352F-42F6-69B4-57F4-75B50D0F18E5}"/>
                  </a:ext>
                </a:extLst>
              </p:cNvPr>
              <p:cNvSpPr txBox="1"/>
              <p:nvPr/>
            </p:nvSpPr>
            <p:spPr>
              <a:xfrm>
                <a:off x="5994202" y="234873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17352F-42F6-69B4-57F4-75B50D0F1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02" y="2348735"/>
                <a:ext cx="40588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099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9C9B0-936D-924E-3495-0F8EF7D49FB3}"/>
              </a:ext>
            </a:extLst>
          </p:cNvPr>
          <p:cNvSpPr txBox="1"/>
          <p:nvPr/>
        </p:nvSpPr>
        <p:spPr>
          <a:xfrm>
            <a:off x="4285561" y="1576723"/>
            <a:ext cx="782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maximum number of non-zero elements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73791-28F2-E775-DFEF-11E684819E7E}"/>
              </a:ext>
            </a:extLst>
          </p:cNvPr>
          <p:cNvSpPr txBox="1"/>
          <p:nvPr/>
        </p:nvSpPr>
        <p:spPr>
          <a:xfrm>
            <a:off x="332801" y="295078"/>
            <a:ext cx="11526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sz="3200" b="1" dirty="0"/>
              <a:t>create the three vectors</a:t>
            </a:r>
          </a:p>
        </p:txBody>
      </p:sp>
    </p:spTree>
    <p:extLst>
      <p:ext uri="{BB962C8B-B14F-4D97-AF65-F5344CB8AC3E}">
        <p14:creationId xmlns:p14="http://schemas.microsoft.com/office/powerpoint/2010/main" val="425939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>
            <a:off x="4186409" y="2695735"/>
            <a:ext cx="782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row and column vectors must be integer</a:t>
            </a:r>
          </a:p>
        </p:txBody>
      </p:sp>
    </p:spTree>
    <p:extLst>
      <p:ext uri="{BB962C8B-B14F-4D97-AF65-F5344CB8AC3E}">
        <p14:creationId xmlns:p14="http://schemas.microsoft.com/office/powerpoint/2010/main" val="716450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03D32-8B17-AF39-2A32-BA46510809EA}"/>
              </a:ext>
            </a:extLst>
          </p:cNvPr>
          <p:cNvSpPr txBox="1"/>
          <p:nvPr/>
        </p:nvSpPr>
        <p:spPr>
          <a:xfrm>
            <a:off x="6720289" y="3105834"/>
            <a:ext cx="53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value vector</a:t>
            </a:r>
          </a:p>
        </p:txBody>
      </p:sp>
    </p:spTree>
    <p:extLst>
      <p:ext uri="{BB962C8B-B14F-4D97-AF65-F5344CB8AC3E}">
        <p14:creationId xmlns:p14="http://schemas.microsoft.com/office/powerpoint/2010/main" val="70163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Example of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Temperature variation in heat-conducting solid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 the equilibrium approximation</a:t>
            </a:r>
          </a:p>
          <a:p>
            <a:pPr algn="ctr"/>
            <a:r>
              <a:rPr lang="en-US" sz="2800" b="1" dirty="0"/>
              <a:t>(meaning no time dependence)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1499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((M,1));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5EB61-230B-B4E8-0C11-ED62BA2E16A0}"/>
                  </a:ext>
                </a:extLst>
              </p:cNvPr>
              <p:cNvSpPr txBox="1"/>
              <p:nvPr/>
            </p:nvSpPr>
            <p:spPr>
              <a:xfrm>
                <a:off x="5266062" y="3803731"/>
                <a:ext cx="537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RHS vector of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5EB61-230B-B4E8-0C11-ED62BA2E1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062" y="3803731"/>
                <a:ext cx="5376232" cy="646331"/>
              </a:xfrm>
              <a:prstGeom prst="rect">
                <a:avLst/>
              </a:prstGeom>
              <a:blipFill>
                <a:blip r:embed="rId2"/>
                <a:stretch>
                  <a:fillRect l="-351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94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ED4F55-18B3-AF29-B82E-83A6E7ED0F03}"/>
              </a:ext>
            </a:extLst>
          </p:cNvPr>
          <p:cNvSpPr txBox="1"/>
          <p:nvPr/>
        </p:nvSpPr>
        <p:spPr>
          <a:xfrm>
            <a:off x="305717" y="299288"/>
            <a:ext cx="11592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(2) For each  non-zero elements of D, set one row of Dr, Dc and </a:t>
            </a:r>
            <a:r>
              <a:rPr lang="en-US" sz="3200" b="1" dirty="0" err="1"/>
              <a:t>Dv</a:t>
            </a:r>
            <a:r>
              <a:rPr lang="en-US" sz="32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735375" y="1657503"/>
            <a:ext cx="9939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2926B-E5AB-720E-1712-15419776FE0F}"/>
              </a:ext>
            </a:extLst>
          </p:cNvPr>
          <p:cNvSpPr txBox="1"/>
          <p:nvPr/>
        </p:nvSpPr>
        <p:spPr>
          <a:xfrm>
            <a:off x="2322263" y="1642113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counter for the rows of 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3600" dirty="0">
                <a:solidFill>
                  <a:srgbClr val="FF0000"/>
                </a:solidFill>
              </a:rPr>
              <a:t>every point in the grid is a different row</a:t>
            </a:r>
          </a:p>
        </p:txBody>
      </p:sp>
    </p:spTree>
    <p:extLst>
      <p:ext uri="{BB962C8B-B14F-4D97-AF65-F5344CB8AC3E}">
        <p14:creationId xmlns:p14="http://schemas.microsoft.com/office/powerpoint/2010/main" val="3756713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581139" y="1349031"/>
            <a:ext cx="99399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9E35F-CCF5-5FE7-F8E6-6C6A5F70B0F2}"/>
              </a:ext>
            </a:extLst>
          </p:cNvPr>
          <p:cNvSpPr txBox="1"/>
          <p:nvPr/>
        </p:nvSpPr>
        <p:spPr>
          <a:xfrm>
            <a:off x="2190060" y="1826084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counter for the non-zero elements of 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71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581139" y="1349031"/>
            <a:ext cx="99399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ne=0;</a:t>
            </a:r>
          </a:p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meb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met=0; mi=0;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90B9F-3E2D-FE16-7D11-4C276901D8B0}"/>
              </a:ext>
            </a:extLst>
          </p:cNvPr>
          <p:cNvSpPr txBox="1"/>
          <p:nvPr/>
        </p:nvSpPr>
        <p:spPr>
          <a:xfrm>
            <a:off x="2652768" y="2918691"/>
            <a:ext cx="9134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counters for the number of left, right, bottom, top and interior points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59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581139" y="1349031"/>
            <a:ext cx="99399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ne=0;</a:t>
            </a:r>
          </a:p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meb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met=0; mi=0;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ix in range(Lx):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range(Ly):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C2932-0B8E-7831-468C-FDB57B75A5FB}"/>
              </a:ext>
            </a:extLst>
          </p:cNvPr>
          <p:cNvSpPr txBox="1"/>
          <p:nvPr/>
        </p:nvSpPr>
        <p:spPr>
          <a:xfrm>
            <a:off x="2222192" y="3476672"/>
            <a:ext cx="4718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[code here to set the elements of one row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at a time of D]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BB6E0-D9C1-A1A8-D9F1-7F086F15B097}"/>
              </a:ext>
            </a:extLst>
          </p:cNvPr>
          <p:cNvSpPr txBox="1"/>
          <p:nvPr/>
        </p:nvSpPr>
        <p:spPr>
          <a:xfrm>
            <a:off x="6789373" y="3152593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loop over all the grid points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26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A58A7-1BA3-CD97-78BE-A048F7EA149E}"/>
              </a:ext>
            </a:extLst>
          </p:cNvPr>
          <p:cNvSpPr txBox="1"/>
          <p:nvPr/>
        </p:nvSpPr>
        <p:spPr>
          <a:xfrm>
            <a:off x="2823300" y="1695982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test whether this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 in on the left boundary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99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F5D39-205D-9BDA-BD47-A834B733D370}"/>
              </a:ext>
            </a:extLst>
          </p:cNvPr>
          <p:cNvSpPr txBox="1"/>
          <p:nvPr/>
        </p:nvSpPr>
        <p:spPr>
          <a:xfrm>
            <a:off x="3057638" y="2070555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convert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 of D into a k of m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22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37915-C9DD-CC69-414C-0EC4EF2F1DE9}"/>
              </a:ext>
            </a:extLst>
          </p:cNvPr>
          <p:cNvSpPr txBox="1"/>
          <p:nvPr/>
        </p:nvSpPr>
        <p:spPr>
          <a:xfrm>
            <a:off x="3942660" y="2228671"/>
            <a:ext cx="9134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this is a left element, so increment the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left-element counter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2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5360B-8B75-9501-AC5E-39A90094166C}"/>
              </a:ext>
            </a:extLst>
          </p:cNvPr>
          <p:cNvSpPr txBox="1"/>
          <p:nvPr/>
        </p:nvSpPr>
        <p:spPr>
          <a:xfrm>
            <a:off x="5804510" y="1849870"/>
            <a:ext cx="6387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Define this non-zero element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row of 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col of 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value of D</a:t>
            </a:r>
          </a:p>
        </p:txBody>
      </p:sp>
    </p:spTree>
    <p:extLst>
      <p:ext uri="{BB962C8B-B14F-4D97-AF65-F5344CB8AC3E}">
        <p14:creationId xmlns:p14="http://schemas.microsoft.com/office/powerpoint/2010/main" val="1806726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ne=ne+1;</a:t>
            </a:r>
          </a:p>
          <a:p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D4416-6EF5-852B-C0DE-A77E11971E40}"/>
              </a:ext>
            </a:extLst>
          </p:cNvPr>
          <p:cNvSpPr txBox="1"/>
          <p:nvPr/>
        </p:nvSpPr>
        <p:spPr>
          <a:xfrm>
            <a:off x="3755372" y="3976126"/>
            <a:ext cx="63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increment the element counter</a:t>
            </a:r>
          </a:p>
        </p:txBody>
      </p:sp>
    </p:spTree>
    <p:extLst>
      <p:ext uri="{BB962C8B-B14F-4D97-AF65-F5344CB8AC3E}">
        <p14:creationId xmlns:p14="http://schemas.microsoft.com/office/powerpoint/2010/main" val="289341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1135316" y="2380796"/>
                <a:ext cx="574644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16" y="2380796"/>
                <a:ext cx="5746445" cy="1383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1244D-E885-C293-461D-6757E8AA18C5}"/>
                  </a:ext>
                </a:extLst>
              </p:cNvPr>
              <p:cNvSpPr txBox="1"/>
              <p:nvPr/>
            </p:nvSpPr>
            <p:spPr>
              <a:xfrm>
                <a:off x="1056640" y="853440"/>
                <a:ext cx="5373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Conservation of heat energy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1244D-E885-C293-461D-6757E8AA1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40" y="853440"/>
                <a:ext cx="5373394" cy="584775"/>
              </a:xfrm>
              <a:prstGeom prst="rect">
                <a:avLst/>
              </a:prstGeom>
              <a:blipFill>
                <a:blip r:embed="rId3"/>
                <a:stretch>
                  <a:fillRect l="-283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23D2373-D8B1-8715-02DB-7A115B456DD2}"/>
              </a:ext>
            </a:extLst>
          </p:cNvPr>
          <p:cNvSpPr/>
          <p:nvPr/>
        </p:nvSpPr>
        <p:spPr>
          <a:xfrm>
            <a:off x="8364284" y="2001520"/>
            <a:ext cx="2692400" cy="23266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/>
              <p:nvPr/>
            </p:nvSpPr>
            <p:spPr>
              <a:xfrm>
                <a:off x="8614799" y="2593354"/>
                <a:ext cx="2282740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99" y="2593354"/>
                <a:ext cx="2282740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01A34253-04B5-0A61-1ABA-D71646BE0EB5}"/>
              </a:ext>
            </a:extLst>
          </p:cNvPr>
          <p:cNvSpPr/>
          <p:nvPr/>
        </p:nvSpPr>
        <p:spPr>
          <a:xfrm>
            <a:off x="7514328" y="3083560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5E29C4-9C12-B65C-5EA4-21CD96AEF1A0}"/>
              </a:ext>
            </a:extLst>
          </p:cNvPr>
          <p:cNvSpPr/>
          <p:nvPr/>
        </p:nvSpPr>
        <p:spPr>
          <a:xfrm>
            <a:off x="11082083" y="3083560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/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8D3E24FA-B915-6FDE-49FF-CE8A601C720B}"/>
              </a:ext>
            </a:extLst>
          </p:cNvPr>
          <p:cNvSpPr/>
          <p:nvPr/>
        </p:nvSpPr>
        <p:spPr>
          <a:xfrm rot="16200000">
            <a:off x="9410763" y="4583979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/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0C2DCD-4E25-8508-FA1B-EFD980469547}"/>
              </a:ext>
            </a:extLst>
          </p:cNvPr>
          <p:cNvSpPr/>
          <p:nvPr/>
        </p:nvSpPr>
        <p:spPr>
          <a:xfrm rot="16200000">
            <a:off x="9155525" y="1238809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738C9-E7A7-FB8C-CC35-404C6D251830}"/>
              </a:ext>
            </a:extLst>
          </p:cNvPr>
          <p:cNvSpPr txBox="1"/>
          <p:nvPr/>
        </p:nvSpPr>
        <p:spPr>
          <a:xfrm>
            <a:off x="616442" y="4230029"/>
            <a:ext cx="1628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increase in heat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E54B8-A6BD-F805-D86D-E91A7DEB406B}"/>
              </a:ext>
            </a:extLst>
          </p:cNvPr>
          <p:cNvSpPr txBox="1"/>
          <p:nvPr/>
        </p:nvSpPr>
        <p:spPr>
          <a:xfrm>
            <a:off x="2992349" y="4476251"/>
            <a:ext cx="231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net flux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A34AD5-E457-3A9B-FF19-FB09EA2353F1}"/>
              </a:ext>
            </a:extLst>
          </p:cNvPr>
          <p:cNvSpPr txBox="1"/>
          <p:nvPr/>
        </p:nvSpPr>
        <p:spPr>
          <a:xfrm>
            <a:off x="5501933" y="4476251"/>
            <a:ext cx="231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heat source</a:t>
            </a:r>
          </a:p>
        </p:txBody>
      </p:sp>
    </p:spTree>
    <p:extLst>
      <p:ext uri="{BB962C8B-B14F-4D97-AF65-F5344CB8AC3E}">
        <p14:creationId xmlns:p14="http://schemas.microsoft.com/office/powerpoint/2010/main" val="3074776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ne=ne+1;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s[k,0]=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ExLeft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[iy-1,0];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B425E-E2D4-FEC2-EA86-53F37D150899}"/>
              </a:ext>
            </a:extLst>
          </p:cNvPr>
          <p:cNvSpPr txBox="1"/>
          <p:nvPr/>
        </p:nvSpPr>
        <p:spPr>
          <a:xfrm>
            <a:off x="5969762" y="4933759"/>
            <a:ext cx="63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set the RHS vector</a:t>
            </a:r>
          </a:p>
        </p:txBody>
      </p:sp>
    </p:spTree>
    <p:extLst>
      <p:ext uri="{BB962C8B-B14F-4D97-AF65-F5344CB8AC3E}">
        <p14:creationId xmlns:p14="http://schemas.microsoft.com/office/powerpoint/2010/main" val="1599736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ne=ne+1;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s[k,0]=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ExLeft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[iy-1,0];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nr=nr+1;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EB1C28-4CDC-8C69-648C-32FC27FAE50C}"/>
              </a:ext>
            </a:extLst>
          </p:cNvPr>
          <p:cNvSpPr txBox="1"/>
          <p:nvPr/>
        </p:nvSpPr>
        <p:spPr>
          <a:xfrm>
            <a:off x="3832490" y="5136086"/>
            <a:ext cx="6387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are done with the row of D,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so increment the row-counter</a:t>
            </a:r>
          </a:p>
        </p:txBody>
      </p:sp>
    </p:spTree>
    <p:extLst>
      <p:ext uri="{BB962C8B-B14F-4D97-AF65-F5344CB8AC3E}">
        <p14:creationId xmlns:p14="http://schemas.microsoft.com/office/powerpoint/2010/main" val="4197161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6E260B-EEC3-0166-156B-F3A62DA3F7B9}"/>
              </a:ext>
            </a:extLst>
          </p:cNvPr>
          <p:cNvSpPr txBox="1"/>
          <p:nvPr/>
        </p:nvSpPr>
        <p:spPr>
          <a:xfrm>
            <a:off x="680290" y="672272"/>
            <a:ext cx="11151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else is an interior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6C33-E700-1C19-C604-CDA988136A86}"/>
              </a:ext>
            </a:extLst>
          </p:cNvPr>
          <p:cNvSpPr txBox="1"/>
          <p:nvPr/>
        </p:nvSpPr>
        <p:spPr>
          <a:xfrm>
            <a:off x="2190976" y="1434418"/>
            <a:ext cx="9035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have skipped the other boundaries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is the code for the interior where the differential equation is solved</a:t>
            </a:r>
          </a:p>
        </p:txBody>
      </p:sp>
    </p:spTree>
    <p:extLst>
      <p:ext uri="{BB962C8B-B14F-4D97-AF65-F5344CB8AC3E}">
        <p14:creationId xmlns:p14="http://schemas.microsoft.com/office/powerpoint/2010/main" val="2829102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6E260B-EEC3-0166-156B-F3A62DA3F7B9}"/>
              </a:ext>
            </a:extLst>
          </p:cNvPr>
          <p:cNvSpPr txBox="1"/>
          <p:nvPr/>
        </p:nvSpPr>
        <p:spPr>
          <a:xfrm>
            <a:off x="680290" y="672272"/>
            <a:ext cx="111518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else is an interior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[ix-1,iy-1]; # interior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D7A1B-8285-FAF8-9C12-33D8444A4F06}"/>
              </a:ext>
            </a:extLst>
          </p:cNvPr>
          <p:cNvSpPr txBox="1"/>
          <p:nvPr/>
        </p:nvSpPr>
        <p:spPr>
          <a:xfrm>
            <a:off x="7401954" y="2657289"/>
            <a:ext cx="4187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ks</a:t>
            </a:r>
            <a:r>
              <a:rPr lang="en-US" sz="3600" dirty="0">
                <a:solidFill>
                  <a:srgbClr val="FF0000"/>
                </a:solidFill>
              </a:rPr>
              <a:t> of the 9 points centered on this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k of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 is k11</a:t>
            </a:r>
          </a:p>
          <a:p>
            <a:r>
              <a:rPr lang="en-US" sz="3600" dirty="0">
                <a:solidFill>
                  <a:srgbClr val="FF0000"/>
                </a:solidFill>
              </a:rPr>
              <a:t>in my notation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92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6E260B-EEC3-0166-156B-F3A62DA3F7B9}"/>
              </a:ext>
            </a:extLst>
          </p:cNvPr>
          <p:cNvSpPr txBox="1"/>
          <p:nvPr/>
        </p:nvSpPr>
        <p:spPr>
          <a:xfrm>
            <a:off x="680290" y="672272"/>
            <a:ext cx="111518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else is an interior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[ix-1,iy-1]; # interior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mi=mi+1;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D7A1B-8285-FAF8-9C12-33D8444A4F06}"/>
              </a:ext>
            </a:extLst>
          </p:cNvPr>
          <p:cNvSpPr txBox="1"/>
          <p:nvPr/>
        </p:nvSpPr>
        <p:spPr>
          <a:xfrm>
            <a:off x="3744353" y="6073750"/>
            <a:ext cx="784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increment the interior-point counter</a:t>
            </a:r>
          </a:p>
        </p:txBody>
      </p:sp>
    </p:spTree>
    <p:extLst>
      <p:ext uri="{BB962C8B-B14F-4D97-AF65-F5344CB8AC3E}">
        <p14:creationId xmlns:p14="http://schemas.microsoft.com/office/powerpoint/2010/main" val="986378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319368" y="1772393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Dc[ne,0] = k01;</a:t>
            </a:r>
          </a:p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Dxr2;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947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2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k21;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Dxr2;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136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3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k11;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-2.0*Dxr2 -2.0*Dyr2;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442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4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k10;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Dyr2;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819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5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k12;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Dyr2;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0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23D2373-D8B1-8715-02DB-7A115B456DD2}"/>
              </a:ext>
            </a:extLst>
          </p:cNvPr>
          <p:cNvSpPr/>
          <p:nvPr/>
        </p:nvSpPr>
        <p:spPr>
          <a:xfrm>
            <a:off x="8364284" y="2001520"/>
            <a:ext cx="2692400" cy="23266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/>
              <p:nvPr/>
            </p:nvSpPr>
            <p:spPr>
              <a:xfrm>
                <a:off x="8614799" y="2593354"/>
                <a:ext cx="2191369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99" y="2593354"/>
                <a:ext cx="2191369" cy="11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01A34253-04B5-0A61-1ABA-D71646BE0EB5}"/>
              </a:ext>
            </a:extLst>
          </p:cNvPr>
          <p:cNvSpPr/>
          <p:nvPr/>
        </p:nvSpPr>
        <p:spPr>
          <a:xfrm>
            <a:off x="7514328" y="3083560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5E29C4-9C12-B65C-5EA4-21CD96AEF1A0}"/>
              </a:ext>
            </a:extLst>
          </p:cNvPr>
          <p:cNvSpPr/>
          <p:nvPr/>
        </p:nvSpPr>
        <p:spPr>
          <a:xfrm>
            <a:off x="11082083" y="3083560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/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8D3E24FA-B915-6FDE-49FF-CE8A601C720B}"/>
              </a:ext>
            </a:extLst>
          </p:cNvPr>
          <p:cNvSpPr/>
          <p:nvPr/>
        </p:nvSpPr>
        <p:spPr>
          <a:xfrm rot="16200000">
            <a:off x="9410763" y="4583979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/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0C2DCD-4E25-8508-FA1B-EFD980469547}"/>
              </a:ext>
            </a:extLst>
          </p:cNvPr>
          <p:cNvSpPr/>
          <p:nvPr/>
        </p:nvSpPr>
        <p:spPr>
          <a:xfrm rot="16200000">
            <a:off x="9155525" y="1238809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/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/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/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45F310C-0963-BE09-AFCD-D7263872218E}"/>
              </a:ext>
            </a:extLst>
          </p:cNvPr>
          <p:cNvSpPr txBox="1"/>
          <p:nvPr/>
        </p:nvSpPr>
        <p:spPr>
          <a:xfrm>
            <a:off x="3093283" y="2763860"/>
            <a:ext cx="327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heat proportional to temperature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6E2F637-3D87-4EDF-9FE2-C717B555A759}"/>
              </a:ext>
            </a:extLst>
          </p:cNvPr>
          <p:cNvSpPr/>
          <p:nvPr/>
        </p:nvSpPr>
        <p:spPr>
          <a:xfrm>
            <a:off x="3403600" y="4328160"/>
            <a:ext cx="424117" cy="210312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39354-BE4C-B738-EA86-AC62EF6048F0}"/>
              </a:ext>
            </a:extLst>
          </p:cNvPr>
          <p:cNvSpPr txBox="1"/>
          <p:nvPr/>
        </p:nvSpPr>
        <p:spPr>
          <a:xfrm>
            <a:off x="4151423" y="4867857"/>
            <a:ext cx="327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heat flows from hot to cold</a:t>
            </a:r>
          </a:p>
        </p:txBody>
      </p:sp>
    </p:spTree>
    <p:extLst>
      <p:ext uri="{BB962C8B-B14F-4D97-AF65-F5344CB8AC3E}">
        <p14:creationId xmlns:p14="http://schemas.microsoft.com/office/powerpoint/2010/main" val="3084088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RHS</a:t>
            </a:r>
          </a:p>
          <a:p>
            <a:r>
              <a:rPr lang="nn-NO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s[k11,0]=-f[ix,iy];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576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RHS</a:t>
            </a:r>
          </a:p>
          <a:p>
            <a:r>
              <a:rPr lang="nn-NO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s[k11,0]=-f[ix,iy];</a:t>
            </a:r>
          </a:p>
          <a:p>
            <a:r>
              <a:rPr lang="nn-NO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nr=nr+1;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0AC7E0-7552-3BF7-6455-9A2C60A17BD2}"/>
              </a:ext>
            </a:extLst>
          </p:cNvPr>
          <p:cNvSpPr txBox="1"/>
          <p:nvPr/>
        </p:nvSpPr>
        <p:spPr>
          <a:xfrm>
            <a:off x="2641400" y="3022078"/>
            <a:ext cx="784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done with the row</a:t>
            </a:r>
          </a:p>
        </p:txBody>
      </p:sp>
    </p:spTree>
    <p:extLst>
      <p:ext uri="{BB962C8B-B14F-4D97-AF65-F5344CB8AC3E}">
        <p14:creationId xmlns:p14="http://schemas.microsoft.com/office/powerpoint/2010/main" val="3016097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A7937F-C7DF-5ED0-B7BC-DDCCBA611FC8}"/>
              </a:ext>
            </a:extLst>
          </p:cNvPr>
          <p:cNvSpPr txBox="1"/>
          <p:nvPr/>
        </p:nvSpPr>
        <p:spPr>
          <a:xfrm>
            <a:off x="713342" y="514905"/>
            <a:ext cx="10975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(3) Call a Python method that creates the sparse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F7BF6-7082-6FA5-9738-43C6407A6DA9}"/>
              </a:ext>
            </a:extLst>
          </p:cNvPr>
          <p:cNvSpPr txBox="1"/>
          <p:nvPr/>
        </p:nvSpPr>
        <p:spPr>
          <a:xfrm>
            <a:off x="0" y="1574090"/>
            <a:ext cx="1229482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Dsparse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sparse.coo_matrix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[0:ne,0:1].ravel(), (Dr[0:ne,0:1].ravel(),Dc[0:ne,0:1].ravel())),shape=(M,M)).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tocsr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del Dr; del Dc;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C366C-0AB2-256B-1190-11B70F89CEA9}"/>
              </a:ext>
            </a:extLst>
          </p:cNvPr>
          <p:cNvSpPr txBox="1"/>
          <p:nvPr/>
        </p:nvSpPr>
        <p:spPr>
          <a:xfrm>
            <a:off x="4449431" y="2435864"/>
            <a:ext cx="784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construct sparse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81FC9-E4DF-4F15-3561-678D8274F96E}"/>
              </a:ext>
            </a:extLst>
          </p:cNvPr>
          <p:cNvSpPr txBox="1"/>
          <p:nvPr/>
        </p:nvSpPr>
        <p:spPr>
          <a:xfrm>
            <a:off x="4405365" y="4095214"/>
            <a:ext cx="784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delete Dr Dc </a:t>
            </a:r>
            <a:r>
              <a:rPr lang="en-US" sz="3600" dirty="0" err="1">
                <a:solidFill>
                  <a:srgbClr val="FF0000"/>
                </a:solidFill>
              </a:rPr>
              <a:t>Dv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which are big and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23894031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A7937F-C7DF-5ED0-B7BC-DDCCBA611FC8}"/>
              </a:ext>
            </a:extLst>
          </p:cNvPr>
          <p:cNvSpPr txBox="1"/>
          <p:nvPr/>
        </p:nvSpPr>
        <p:spPr>
          <a:xfrm>
            <a:off x="231354" y="274290"/>
            <a:ext cx="10975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solve matrix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F7BF6-7082-6FA5-9738-43C6407A6DA9}"/>
              </a:ext>
            </a:extLst>
          </p:cNvPr>
          <p:cNvSpPr txBox="1"/>
          <p:nvPr/>
        </p:nvSpPr>
        <p:spPr>
          <a:xfrm>
            <a:off x="231354" y="1309685"/>
            <a:ext cx="11960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las.spsolve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Dsparse,s.ravel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4F7AC-9E68-84E4-BB1B-262DE620663C}"/>
              </a:ext>
            </a:extLst>
          </p:cNvPr>
          <p:cNvSpPr txBox="1"/>
          <p:nvPr/>
        </p:nvSpPr>
        <p:spPr>
          <a:xfrm>
            <a:off x="231354" y="2529157"/>
            <a:ext cx="10975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put solution in matrix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DA794-8C19-094F-3FE4-B8D7FCAA8C5C}"/>
              </a:ext>
            </a:extLst>
          </p:cNvPr>
          <p:cNvSpPr txBox="1"/>
          <p:nvPr/>
        </p:nvSpPr>
        <p:spPr>
          <a:xfrm>
            <a:off x="231354" y="3429000"/>
            <a:ext cx="83976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Lx,Ly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 in range(M):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j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DCE4B-695D-223D-6399-2D26B39934E5}"/>
              </a:ext>
            </a:extLst>
          </p:cNvPr>
          <p:cNvSpPr txBox="1"/>
          <p:nvPr/>
        </p:nvSpPr>
        <p:spPr>
          <a:xfrm>
            <a:off x="7412970" y="5383381"/>
            <a:ext cx="4375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and we’re done!</a:t>
            </a:r>
          </a:p>
          <a:p>
            <a:r>
              <a:rPr lang="en-US" sz="3600" dirty="0">
                <a:solidFill>
                  <a:srgbClr val="FF0000"/>
                </a:solidFill>
              </a:rPr>
              <a:t>(except for plotting)</a:t>
            </a:r>
          </a:p>
        </p:txBody>
      </p:sp>
    </p:spTree>
    <p:extLst>
      <p:ext uri="{BB962C8B-B14F-4D97-AF65-F5344CB8AC3E}">
        <p14:creationId xmlns:p14="http://schemas.microsoft.com/office/powerpoint/2010/main" val="4982445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0B973F-64E0-81A4-9267-FC1D30AF9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9" t="27631" r="5803" b="6989"/>
          <a:stretch/>
        </p:blipFill>
        <p:spPr>
          <a:xfrm>
            <a:off x="2875400" y="440673"/>
            <a:ext cx="7513505" cy="62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204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C7E0-7552-3BF7-6455-9A2C60A17BD2}"/>
              </a:ext>
            </a:extLst>
          </p:cNvPr>
          <p:cNvSpPr txBox="1"/>
          <p:nvPr/>
        </p:nvSpPr>
        <p:spPr>
          <a:xfrm>
            <a:off x="2057506" y="2294965"/>
            <a:ext cx="7845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as usual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the hard part is the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BOOKKEEPING</a:t>
            </a:r>
          </a:p>
        </p:txBody>
      </p:sp>
    </p:spTree>
    <p:extLst>
      <p:ext uri="{BB962C8B-B14F-4D97-AF65-F5344CB8AC3E}">
        <p14:creationId xmlns:p14="http://schemas.microsoft.com/office/powerpoint/2010/main" val="221385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/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/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/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340EF8-4529-E8CF-A7AF-1B22D8081C62}"/>
                  </a:ext>
                </a:extLst>
              </p:cNvPr>
              <p:cNvSpPr txBox="1"/>
              <p:nvPr/>
            </p:nvSpPr>
            <p:spPr>
              <a:xfrm>
                <a:off x="4902510" y="4213343"/>
                <a:ext cx="6558590" cy="1395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340EF8-4529-E8CF-A7AF-1B22D808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10" y="4213343"/>
                <a:ext cx="6558590" cy="1395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35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31D7B8-5D9B-2904-A7EF-F9972BEF3667}"/>
                  </a:ext>
                </a:extLst>
              </p:cNvPr>
              <p:cNvSpPr txBox="1"/>
              <p:nvPr/>
            </p:nvSpPr>
            <p:spPr>
              <a:xfrm>
                <a:off x="763647" y="757874"/>
                <a:ext cx="6558590" cy="1395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31D7B8-5D9B-2904-A7EF-F9972BEF3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7" y="757874"/>
                <a:ext cx="6558590" cy="1395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E9D912-6A27-23AE-7516-4F1773A9DEE5}"/>
              </a:ext>
            </a:extLst>
          </p:cNvPr>
          <p:cNvCxnSpPr/>
          <p:nvPr/>
        </p:nvCxnSpPr>
        <p:spPr>
          <a:xfrm>
            <a:off x="1020278" y="644893"/>
            <a:ext cx="1318661" cy="1838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B811E0-A200-E902-1596-22137351092D}"/>
                  </a:ext>
                </a:extLst>
              </p:cNvPr>
              <p:cNvSpPr txBox="1"/>
              <p:nvPr/>
            </p:nvSpPr>
            <p:spPr>
              <a:xfrm>
                <a:off x="627877" y="2596299"/>
                <a:ext cx="3413563" cy="81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at equilibrium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B811E0-A200-E902-1596-22137351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7" y="2596299"/>
                <a:ext cx="3413563" cy="816377"/>
              </a:xfrm>
              <a:prstGeom prst="rect">
                <a:avLst/>
              </a:prstGeom>
              <a:blipFill>
                <a:blip r:embed="rId3"/>
                <a:stretch>
                  <a:fillRect l="-4643" r="-3571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E8C48-A79E-033B-2E4E-652C2212E183}"/>
                  </a:ext>
                </a:extLst>
              </p:cNvPr>
              <p:cNvSpPr txBox="1"/>
              <p:nvPr/>
            </p:nvSpPr>
            <p:spPr>
              <a:xfrm>
                <a:off x="6289756" y="2483318"/>
                <a:ext cx="18001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E8C48-A79E-033B-2E4E-652C2212E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56" y="2483318"/>
                <a:ext cx="18001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232B3D-B5F2-912B-B136-A58044E1324B}"/>
                  </a:ext>
                </a:extLst>
              </p:cNvPr>
              <p:cNvSpPr txBox="1"/>
              <p:nvPr/>
            </p:nvSpPr>
            <p:spPr>
              <a:xfrm>
                <a:off x="1020278" y="4240614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232B3D-B5F2-912B-B136-A58044E13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78" y="4240614"/>
                <a:ext cx="3798669" cy="1340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28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C174E3-75DB-C53D-AB34-6770A1C2D719}"/>
              </a:ext>
            </a:extLst>
          </p:cNvPr>
          <p:cNvSpPr/>
          <p:nvPr/>
        </p:nvSpPr>
        <p:spPr>
          <a:xfrm>
            <a:off x="2107933" y="625640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3753853" y="2846893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53" y="2846893"/>
                <a:ext cx="3798669" cy="1340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5A0B81-BDEF-B157-55C3-E83C415E46F5}"/>
              </a:ext>
            </a:extLst>
          </p:cNvPr>
          <p:cNvCxnSpPr/>
          <p:nvPr/>
        </p:nvCxnSpPr>
        <p:spPr>
          <a:xfrm>
            <a:off x="9076623" y="625640"/>
            <a:ext cx="0" cy="60157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E6001-CB67-B320-2DFB-778CB82EE064}"/>
              </a:ext>
            </a:extLst>
          </p:cNvPr>
          <p:cNvCxnSpPr/>
          <p:nvPr/>
        </p:nvCxnSpPr>
        <p:spPr>
          <a:xfrm>
            <a:off x="2107933" y="625640"/>
            <a:ext cx="0" cy="601579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0F2789-C9B9-88BF-614E-3E309FB6215C}"/>
              </a:ext>
            </a:extLst>
          </p:cNvPr>
          <p:cNvCxnSpPr>
            <a:cxnSpLocks/>
          </p:cNvCxnSpPr>
          <p:nvPr/>
        </p:nvCxnSpPr>
        <p:spPr>
          <a:xfrm flipH="1">
            <a:off x="2107932" y="625640"/>
            <a:ext cx="696869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8B2147-8FE4-EAAB-0287-0C09280D1ED2}"/>
              </a:ext>
            </a:extLst>
          </p:cNvPr>
          <p:cNvCxnSpPr>
            <a:cxnSpLocks/>
          </p:cNvCxnSpPr>
          <p:nvPr/>
        </p:nvCxnSpPr>
        <p:spPr>
          <a:xfrm flipH="1">
            <a:off x="2107932" y="6641430"/>
            <a:ext cx="696869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43985A-6D27-4FB5-C16E-656E82C22278}"/>
              </a:ext>
            </a:extLst>
          </p:cNvPr>
          <p:cNvSpPr txBox="1"/>
          <p:nvPr/>
        </p:nvSpPr>
        <p:spPr>
          <a:xfrm>
            <a:off x="3910246" y="2200561"/>
            <a:ext cx="336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/>
              <p:nvPr/>
            </p:nvSpPr>
            <p:spPr>
              <a:xfrm>
                <a:off x="2107931" y="-39222"/>
                <a:ext cx="6968684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31" y="-39222"/>
                <a:ext cx="6968684" cy="689099"/>
              </a:xfrm>
              <a:prstGeom prst="rect">
                <a:avLst/>
              </a:prstGeom>
              <a:blipFill>
                <a:blip r:embed="rId3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28E96B-B070-6B95-FFE0-64C3073AA6DC}"/>
                  </a:ext>
                </a:extLst>
              </p:cNvPr>
              <p:cNvSpPr txBox="1"/>
              <p:nvPr/>
            </p:nvSpPr>
            <p:spPr>
              <a:xfrm>
                <a:off x="2107931" y="5941819"/>
                <a:ext cx="69686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𝑏𝑜𝑡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28E96B-B070-6B95-FFE0-64C3073AA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31" y="5941819"/>
                <a:ext cx="6968684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09F588-51EC-5BCF-04BD-C048FCF2C731}"/>
                  </a:ext>
                </a:extLst>
              </p:cNvPr>
              <p:cNvSpPr txBox="1"/>
              <p:nvPr/>
            </p:nvSpPr>
            <p:spPr>
              <a:xfrm rot="16200000">
                <a:off x="-1901461" y="3663364"/>
                <a:ext cx="6968684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𝑙𝑒𝑓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09F588-51EC-5BCF-04BD-C048FCF2C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901461" y="3663364"/>
                <a:ext cx="6968684" cy="690702"/>
              </a:xfrm>
              <a:prstGeom prst="rect">
                <a:avLst/>
              </a:prstGeom>
              <a:blipFill>
                <a:blip r:embed="rId5"/>
                <a:stretch>
                  <a:fillRect l="-12389" r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3943F4-046F-6B7C-2178-5ACF034B6233}"/>
                  </a:ext>
                </a:extLst>
              </p:cNvPr>
              <p:cNvSpPr txBox="1"/>
              <p:nvPr/>
            </p:nvSpPr>
            <p:spPr>
              <a:xfrm rot="5400000">
                <a:off x="6545975" y="3234551"/>
                <a:ext cx="6015790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𝑟𝑖𝑔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3943F4-046F-6B7C-2178-5ACF034B6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45975" y="3234551"/>
                <a:ext cx="6015790" cy="691408"/>
              </a:xfrm>
              <a:prstGeom prst="rect">
                <a:avLst/>
              </a:prstGeom>
              <a:blipFill>
                <a:blip r:embed="rId6"/>
                <a:stretch>
                  <a:fillRect l="-27434" r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3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6628</TotalTime>
  <Words>2580</Words>
  <Application>Microsoft Office PowerPoint</Application>
  <PresentationFormat>Widescreen</PresentationFormat>
  <Paragraphs>464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133</cp:revision>
  <dcterms:created xsi:type="dcterms:W3CDTF">2023-10-13T16:14:50Z</dcterms:created>
  <dcterms:modified xsi:type="dcterms:W3CDTF">2023-12-05T22:02:47Z</dcterms:modified>
</cp:coreProperties>
</file>