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518" r:id="rId3"/>
    <p:sldId id="519" r:id="rId4"/>
    <p:sldId id="520" r:id="rId5"/>
    <p:sldId id="522" r:id="rId6"/>
    <p:sldId id="521" r:id="rId7"/>
    <p:sldId id="523" r:id="rId8"/>
    <p:sldId id="526" r:id="rId9"/>
    <p:sldId id="527" r:id="rId10"/>
    <p:sldId id="528" r:id="rId11"/>
    <p:sldId id="529" r:id="rId12"/>
    <p:sldId id="530" r:id="rId13"/>
    <p:sldId id="531" r:id="rId14"/>
    <p:sldId id="532" r:id="rId15"/>
    <p:sldId id="533" r:id="rId16"/>
    <p:sldId id="53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" initials="AU" lastIdx="1" clrIdx="0">
    <p:extLst>
      <p:ext uri="{19B8F6BF-5375-455C-9EA6-DF929625EA0E}">
        <p15:presenceInfo xmlns:p15="http://schemas.microsoft.com/office/powerpoint/2012/main" userId="AU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D0CECE"/>
    <a:srgbClr val="CF6739"/>
    <a:srgbClr val="F99F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1962" autoAdjust="0"/>
  </p:normalViewPr>
  <p:slideViewPr>
    <p:cSldViewPr snapToGrid="0">
      <p:cViewPr varScale="1">
        <p:scale>
          <a:sx n="66" d="100"/>
          <a:sy n="66" d="100"/>
        </p:scale>
        <p:origin x="91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9A8DE-9D9C-4C99-A102-396ACD540F71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71043-8DF1-4871-A3DC-820FFF21B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438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80D91-A479-5222-7585-AE48F33CF7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D4CC4-F6E8-9AD5-FFAF-CA63470BC0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617C0-AEAB-CD5A-1403-531F6CFC7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B06E6-3CB6-49B9-A981-7D98574D5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67CD9-1E3B-CF29-6D80-454B19D90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305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11043-F92D-DB42-2554-43EBEEFCE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4FCA3B-D39C-6525-2419-3198DE5D7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174B3-E579-36BB-04E2-457E3D9DE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5CE86-BB85-C129-4C86-51935B756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67A1A-0E66-FBBD-4D03-91A93C480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73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83C0C4-3869-F518-8BBE-A2850A026B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574ABF-8E23-7C10-54A5-5F6384E4F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AFDDE-FDFB-5A23-B87F-8980B63EF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3F473D-7891-5072-0E00-39D75F739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B5467-C466-5EFD-C96C-A7266F6D7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53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27C65-71A2-878F-3E0A-E2FB2E6E9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78FD4-87EF-F808-0058-93A391BD2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5D37B-53A9-31E0-09F3-3E8A04998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999BA-9DE1-7C5E-C9FF-A344692B2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3B5DD-E983-99FD-623F-F9E33512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59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0C9D9-2205-D701-5C00-AA5A44AA6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C67143-5919-CE6E-E422-DD503CF2A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18501-4F70-2F35-0F7D-F141BB65A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BDA1E-9922-E0E4-53FE-0EEE347F7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A6B5B-3FD0-0B0B-E58E-97B315C0A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92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39AFB-D4BF-0F77-94B6-A4A6088FA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0E7CA-482D-0FBB-E15B-2122C1DEF6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8B0E23-A188-4A52-04E8-E049F6F2D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14CCC-0586-DDA1-DB7E-6BE597AA7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DE815-FB52-3DFD-133E-6811AAF35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94B6E-342E-4E53-07A0-732BCA069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44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37C0-4901-56F7-2DC9-210D02108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E7D6B1-A1AD-8653-E6B0-8211DCC6C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19368E-40D2-B1E0-283E-00872A989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43C6FE-4710-0EE6-0AE5-4CCDD03395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C4E302-B9BD-20D4-0081-497759E6A8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90B876-AF1F-F5E2-CBC1-366A904EF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01FCF6-56AE-F672-3794-65D034088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6A27D6-5803-2509-4C37-BA3535179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963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66931-26DE-114B-F9D3-1A5F1599B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28B325-0FEB-0C6D-AE91-66E4722AE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07D8F5-BC51-AD50-05C7-4DD795AF3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830860-5578-47F7-6DD4-877F2CBA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55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E8ECE9-736E-DCE6-7A4E-8CD7BF01B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8134B0-D436-07A1-6E4A-484C8A0D1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430C1-9F61-7C29-5340-808ABD808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38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5EB0F-A49B-0A7E-C516-3F2C934E9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0C557-3E87-595B-6960-0B9815D88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2A0C21-5BCE-8EFF-FD0A-3ECEA8A2A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5462A4-20DF-938C-5914-2F0137EAF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437CE-56B4-3164-26D1-EAC436442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3FD9E9-E2B5-A0FB-2DCC-148B03269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28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17C8A-B99D-0E47-30E6-B03A91741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2CC987-AC26-1D86-B8A4-A30FB5960F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6E8AB3-83B7-ABC2-558F-E2CE565525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7D908E-9F4B-1693-7FEB-7EDB5BCCD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4281AA-D4E2-E0C2-9D47-92A642445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6DAED-045E-D3B0-D809-413B94D9F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54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40F9BC-CF58-DC22-32DB-C8ED69C0A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BEC15F-20A7-D0BA-C18C-03EB356F54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78C2D-86A5-3526-C38F-904E606B7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10F4E-027A-968C-96D4-9D24FEC0B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3BE93-BFD3-DF0A-FB6D-97BC3C74E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3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786580" y="1799303"/>
            <a:ext cx="107958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2023 EESC W3400</a:t>
            </a:r>
          </a:p>
          <a:p>
            <a:pPr algn="ctr"/>
            <a:r>
              <a:rPr lang="en-US" sz="2800" b="1" dirty="0" err="1"/>
              <a:t>Lec</a:t>
            </a:r>
            <a:r>
              <a:rPr lang="en-US" sz="2800" b="1" dirty="0"/>
              <a:t> 25: Writing a least squares code illustrated with planar fit problem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Computational Earth Science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Bill Menke, Instructor</a:t>
            </a:r>
          </a:p>
          <a:p>
            <a:pPr algn="ctr"/>
            <a:r>
              <a:rPr lang="en-US" sz="2800" dirty="0"/>
              <a:t>Emily Glazer, Teaching Assistant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TR 2:40 – 3:55</a:t>
            </a:r>
          </a:p>
        </p:txBody>
      </p:sp>
    </p:spTree>
    <p:extLst>
      <p:ext uri="{BB962C8B-B14F-4D97-AF65-F5344CB8AC3E}">
        <p14:creationId xmlns:p14="http://schemas.microsoft.com/office/powerpoint/2010/main" val="1833802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/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method: Least squares</a:t>
                </a:r>
              </a:p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𝑒𝑠𝑡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2800" b="1" i="0" smtClean="0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𝐆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blipFill>
                <a:blip r:embed="rId2"/>
                <a:stretch>
                  <a:fillRect l="-3333" t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753475-2C89-A518-686A-C7BA474F4D91}"/>
                  </a:ext>
                </a:extLst>
              </p:cNvPr>
              <p:cNvSpPr txBox="1"/>
              <p:nvPr/>
            </p:nvSpPr>
            <p:spPr>
              <a:xfrm>
                <a:off x="1376413" y="1846447"/>
                <a:ext cx="2392643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0" smtClean="0">
                          <a:latin typeface="Cambria Math" panose="02040503050406030204" pitchFamily="18" charset="0"/>
                        </a:rPr>
                        <m:t>𝐆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𝑒𝑠𝑡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753475-2C89-A518-686A-C7BA474F4D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1846447"/>
                <a:ext cx="2392643" cy="9541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79FBA4-A96C-D417-A52C-22671C329F3B}"/>
                  </a:ext>
                </a:extLst>
              </p:cNvPr>
              <p:cNvSpPr txBox="1"/>
              <p:nvPr/>
            </p:nvSpPr>
            <p:spPr>
              <a:xfrm>
                <a:off x="1376412" y="2789013"/>
                <a:ext cx="2408608" cy="9618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𝐞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r>
                  <a:rPr lang="en-US" sz="2800" dirty="0"/>
                  <a:t>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𝑝𝑟𝑒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79FBA4-A96C-D417-A52C-22671C329F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2" y="2789013"/>
                <a:ext cx="2408608" cy="961802"/>
              </a:xfrm>
              <a:prstGeom prst="rect">
                <a:avLst/>
              </a:prstGeom>
              <a:blipFill>
                <a:blip r:embed="rId4"/>
                <a:stretch>
                  <a:fillRect b="-178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92C960FD-C806-A8C9-9C08-D50FE3EC45B0}"/>
              </a:ext>
            </a:extLst>
          </p:cNvPr>
          <p:cNvSpPr txBox="1"/>
          <p:nvPr/>
        </p:nvSpPr>
        <p:spPr>
          <a:xfrm>
            <a:off x="4399997" y="3198167"/>
            <a:ext cx="1479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error of fit</a:t>
            </a:r>
          </a:p>
        </p:txBody>
      </p:sp>
    </p:spTree>
    <p:extLst>
      <p:ext uri="{BB962C8B-B14F-4D97-AF65-F5344CB8AC3E}">
        <p14:creationId xmlns:p14="http://schemas.microsoft.com/office/powerpoint/2010/main" val="472243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/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method: Least squares</a:t>
                </a:r>
              </a:p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𝑒𝑠𝑡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2800" b="1" i="0" smtClean="0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𝐆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blipFill>
                <a:blip r:embed="rId2"/>
                <a:stretch>
                  <a:fillRect l="-3333" t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753475-2C89-A518-686A-C7BA474F4D91}"/>
                  </a:ext>
                </a:extLst>
              </p:cNvPr>
              <p:cNvSpPr txBox="1"/>
              <p:nvPr/>
            </p:nvSpPr>
            <p:spPr>
              <a:xfrm>
                <a:off x="1376413" y="1846447"/>
                <a:ext cx="2392643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0" smtClean="0">
                          <a:latin typeface="Cambria Math" panose="02040503050406030204" pitchFamily="18" charset="0"/>
                        </a:rPr>
                        <m:t>𝐆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𝑒𝑠𝑡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753475-2C89-A518-686A-C7BA474F4D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1846447"/>
                <a:ext cx="2392643" cy="9541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79FBA4-A96C-D417-A52C-22671C329F3B}"/>
                  </a:ext>
                </a:extLst>
              </p:cNvPr>
              <p:cNvSpPr txBox="1"/>
              <p:nvPr/>
            </p:nvSpPr>
            <p:spPr>
              <a:xfrm>
                <a:off x="1376412" y="2789013"/>
                <a:ext cx="2408608" cy="9618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𝐞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r>
                  <a:rPr lang="en-US" sz="2800" dirty="0"/>
                  <a:t>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𝑝𝑟𝑒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79FBA4-A96C-D417-A52C-22671C329F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2" y="2789013"/>
                <a:ext cx="2408608" cy="961802"/>
              </a:xfrm>
              <a:prstGeom prst="rect">
                <a:avLst/>
              </a:prstGeom>
              <a:blipFill>
                <a:blip r:embed="rId4"/>
                <a:stretch>
                  <a:fillRect b="-178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A4063A4-D44E-FBA1-D618-D86BA913BEC0}"/>
                  </a:ext>
                </a:extLst>
              </p:cNvPr>
              <p:cNvSpPr txBox="1"/>
              <p:nvPr/>
            </p:nvSpPr>
            <p:spPr>
              <a:xfrm>
                <a:off x="1370066" y="3429000"/>
                <a:ext cx="2398990" cy="17962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>
                                      <a:latin typeface="Cambria Math" panose="02040503050406030204" pitchFamily="18" charset="0"/>
                                    </a:rPr>
                                    <m:t>𝐞</m:t>
                                  </m:r>
                                </m:e>
                                <m:sup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2800" b="1"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A4063A4-D44E-FBA1-D618-D86BA913BE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066" y="3429000"/>
                <a:ext cx="2398990" cy="17962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CE73DE8B-714B-275E-3EB8-A35C7F6BC2A1}"/>
              </a:ext>
            </a:extLst>
          </p:cNvPr>
          <p:cNvSpPr txBox="1"/>
          <p:nvPr/>
        </p:nvSpPr>
        <p:spPr>
          <a:xfrm>
            <a:off x="4399997" y="4219472"/>
            <a:ext cx="32219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estimate of error in data</a:t>
            </a:r>
          </a:p>
        </p:txBody>
      </p:sp>
    </p:spTree>
    <p:extLst>
      <p:ext uri="{BB962C8B-B14F-4D97-AF65-F5344CB8AC3E}">
        <p14:creationId xmlns:p14="http://schemas.microsoft.com/office/powerpoint/2010/main" val="2841679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/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method: Least squares</a:t>
                </a:r>
              </a:p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𝑒𝑠𝑡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2800" b="1" i="0" smtClean="0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𝐆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blipFill>
                <a:blip r:embed="rId2"/>
                <a:stretch>
                  <a:fillRect l="-3333" t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753475-2C89-A518-686A-C7BA474F4D91}"/>
                  </a:ext>
                </a:extLst>
              </p:cNvPr>
              <p:cNvSpPr txBox="1"/>
              <p:nvPr/>
            </p:nvSpPr>
            <p:spPr>
              <a:xfrm>
                <a:off x="1376413" y="1846447"/>
                <a:ext cx="2392643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0" smtClean="0">
                          <a:latin typeface="Cambria Math" panose="02040503050406030204" pitchFamily="18" charset="0"/>
                        </a:rPr>
                        <m:t>𝐆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𝑒𝑠𝑡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753475-2C89-A518-686A-C7BA474F4D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1846447"/>
                <a:ext cx="2392643" cy="9541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C4C5F782-7F42-561F-5894-BB91811913EF}"/>
              </a:ext>
            </a:extLst>
          </p:cNvPr>
          <p:cNvSpPr txBox="1"/>
          <p:nvPr/>
        </p:nvSpPr>
        <p:spPr>
          <a:xfrm>
            <a:off x="4337344" y="5324972"/>
            <a:ext cx="42137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covariance of model parameters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79FBA4-A96C-D417-A52C-22671C329F3B}"/>
                  </a:ext>
                </a:extLst>
              </p:cNvPr>
              <p:cNvSpPr txBox="1"/>
              <p:nvPr/>
            </p:nvSpPr>
            <p:spPr>
              <a:xfrm>
                <a:off x="1376412" y="2789013"/>
                <a:ext cx="2408608" cy="9618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𝐞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r>
                  <a:rPr lang="en-US" sz="2800" dirty="0"/>
                  <a:t>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𝑝𝑟𝑒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79FBA4-A96C-D417-A52C-22671C329F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2" y="2789013"/>
                <a:ext cx="2408608" cy="961802"/>
              </a:xfrm>
              <a:prstGeom prst="rect">
                <a:avLst/>
              </a:prstGeom>
              <a:blipFill>
                <a:blip r:embed="rId4"/>
                <a:stretch>
                  <a:fillRect b="-178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A4063A4-D44E-FBA1-D618-D86BA913BEC0}"/>
                  </a:ext>
                </a:extLst>
              </p:cNvPr>
              <p:cNvSpPr txBox="1"/>
              <p:nvPr/>
            </p:nvSpPr>
            <p:spPr>
              <a:xfrm>
                <a:off x="1370066" y="3429000"/>
                <a:ext cx="2398990" cy="17962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>
                                      <a:latin typeface="Cambria Math" panose="02040503050406030204" pitchFamily="18" charset="0"/>
                                    </a:rPr>
                                    <m:t>𝐞</m:t>
                                  </m:r>
                                </m:e>
                                <m:sup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2800" b="1"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A4063A4-D44E-FBA1-D618-D86BA913BE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066" y="3429000"/>
                <a:ext cx="2398990" cy="17962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5173D7C-C1FA-C6F1-74FE-C99D986A5F05}"/>
                  </a:ext>
                </a:extLst>
              </p:cNvPr>
              <p:cNvSpPr txBox="1"/>
              <p:nvPr/>
            </p:nvSpPr>
            <p:spPr>
              <a:xfrm>
                <a:off x="1254873" y="5324972"/>
                <a:ext cx="2880340" cy="540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𝐂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2800" b="1" i="0" smtClean="0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5173D7C-C1FA-C6F1-74FE-C99D986A5F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4873" y="5324972"/>
                <a:ext cx="2880340" cy="54027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0294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/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method: Least squares</a:t>
                </a:r>
              </a:p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𝑒𝑠𝑡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2800" b="1" i="0" smtClean="0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𝐆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blipFill>
                <a:blip r:embed="rId2"/>
                <a:stretch>
                  <a:fillRect l="-3333" t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753475-2C89-A518-686A-C7BA474F4D91}"/>
                  </a:ext>
                </a:extLst>
              </p:cNvPr>
              <p:cNvSpPr txBox="1"/>
              <p:nvPr/>
            </p:nvSpPr>
            <p:spPr>
              <a:xfrm>
                <a:off x="1376413" y="1846447"/>
                <a:ext cx="2392643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0" smtClean="0">
                          <a:latin typeface="Cambria Math" panose="02040503050406030204" pitchFamily="18" charset="0"/>
                        </a:rPr>
                        <m:t>𝐆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𝑒𝑠𝑡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753475-2C89-A518-686A-C7BA474F4D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1846447"/>
                <a:ext cx="2392643" cy="9541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79FBA4-A96C-D417-A52C-22671C329F3B}"/>
                  </a:ext>
                </a:extLst>
              </p:cNvPr>
              <p:cNvSpPr txBox="1"/>
              <p:nvPr/>
            </p:nvSpPr>
            <p:spPr>
              <a:xfrm>
                <a:off x="1376412" y="2789013"/>
                <a:ext cx="2408608" cy="9618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𝐞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r>
                  <a:rPr lang="en-US" sz="2800" dirty="0"/>
                  <a:t>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𝑝𝑟𝑒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79FBA4-A96C-D417-A52C-22671C329F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2" y="2789013"/>
                <a:ext cx="2408608" cy="961802"/>
              </a:xfrm>
              <a:prstGeom prst="rect">
                <a:avLst/>
              </a:prstGeom>
              <a:blipFill>
                <a:blip r:embed="rId4"/>
                <a:stretch>
                  <a:fillRect b="-178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A4063A4-D44E-FBA1-D618-D86BA913BEC0}"/>
                  </a:ext>
                </a:extLst>
              </p:cNvPr>
              <p:cNvSpPr txBox="1"/>
              <p:nvPr/>
            </p:nvSpPr>
            <p:spPr>
              <a:xfrm>
                <a:off x="1370066" y="3429000"/>
                <a:ext cx="2398990" cy="17962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>
                                      <a:latin typeface="Cambria Math" panose="02040503050406030204" pitchFamily="18" charset="0"/>
                                    </a:rPr>
                                    <m:t>𝐞</m:t>
                                  </m:r>
                                </m:e>
                                <m:sup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2800" b="1"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A4063A4-D44E-FBA1-D618-D86BA913BE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066" y="3429000"/>
                <a:ext cx="2398990" cy="17962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5173D7C-C1FA-C6F1-74FE-C99D986A5F05}"/>
                  </a:ext>
                </a:extLst>
              </p:cNvPr>
              <p:cNvSpPr txBox="1"/>
              <p:nvPr/>
            </p:nvSpPr>
            <p:spPr>
              <a:xfrm>
                <a:off x="1254873" y="5324972"/>
                <a:ext cx="2880340" cy="540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𝐂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2800" b="1" i="0" smtClean="0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5173D7C-C1FA-C6F1-74FE-C99D986A5F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4873" y="5324972"/>
                <a:ext cx="2880340" cy="54027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33DA134-E6FB-0B8A-1B24-5F4FE2A1F479}"/>
                  </a:ext>
                </a:extLst>
              </p:cNvPr>
              <p:cNvSpPr txBox="1"/>
              <p:nvPr/>
            </p:nvSpPr>
            <p:spPr>
              <a:xfrm>
                <a:off x="1254873" y="6039222"/>
                <a:ext cx="1933799" cy="6141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b="1">
                                          <a:latin typeface="Cambria Math" panose="02040503050406030204" pitchFamily="18" charset="0"/>
                                        </a:rPr>
                                        <m:t>𝐂</m:t>
                                      </m:r>
                                    </m:e>
                                    <m:sub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𝑖𝑖</m:t>
                              </m:r>
                            </m:sub>
                          </m:sSub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33DA134-E6FB-0B8A-1B24-5F4FE2A1F4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4873" y="6039222"/>
                <a:ext cx="1933799" cy="61414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A9BA4526-A5ED-E082-FF68-7F35F0721F7A}"/>
              </a:ext>
            </a:extLst>
          </p:cNvPr>
          <p:cNvSpPr txBox="1"/>
          <p:nvPr/>
        </p:nvSpPr>
        <p:spPr>
          <a:xfrm>
            <a:off x="4399997" y="6115444"/>
            <a:ext cx="6752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95% confidence limits of estimate model parameters</a:t>
            </a:r>
          </a:p>
        </p:txBody>
      </p:sp>
    </p:spTree>
    <p:extLst>
      <p:ext uri="{BB962C8B-B14F-4D97-AF65-F5344CB8AC3E}">
        <p14:creationId xmlns:p14="http://schemas.microsoft.com/office/powerpoint/2010/main" val="2609895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EE1D1F-C9C7-E808-DA24-6E3F26B139BA}"/>
              </a:ext>
            </a:extLst>
          </p:cNvPr>
          <p:cNvSpPr txBox="1"/>
          <p:nvPr/>
        </p:nvSpPr>
        <p:spPr>
          <a:xfrm>
            <a:off x="489285" y="345990"/>
            <a:ext cx="75773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Secondary Goal: develop code to create a test data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2D489C-ABB1-52F5-DD5C-442CE77E16AB}"/>
              </a:ext>
            </a:extLst>
          </p:cNvPr>
          <p:cNvSpPr txBox="1"/>
          <p:nvPr/>
        </p:nvSpPr>
        <p:spPr>
          <a:xfrm>
            <a:off x="1103698" y="950778"/>
            <a:ext cx="19719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define x axis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E16F76-5E5B-4CE4-9C30-BE487CE50809}"/>
              </a:ext>
            </a:extLst>
          </p:cNvPr>
          <p:cNvSpPr txBox="1"/>
          <p:nvPr/>
        </p:nvSpPr>
        <p:spPr>
          <a:xfrm>
            <a:off x="1103698" y="1473998"/>
            <a:ext cx="19783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define y axis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468A5E-0938-6100-FCBB-FB4EA5A9E3C5}"/>
              </a:ext>
            </a:extLst>
          </p:cNvPr>
          <p:cNvSpPr txBox="1"/>
          <p:nvPr/>
        </p:nvSpPr>
        <p:spPr>
          <a:xfrm>
            <a:off x="1103698" y="2026933"/>
            <a:ext cx="13051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choose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AFAC16E-B620-129F-C348-B0672CDEA121}"/>
                  </a:ext>
                </a:extLst>
              </p:cNvPr>
              <p:cNvSpPr txBox="1"/>
              <p:nvPr/>
            </p:nvSpPr>
            <p:spPr>
              <a:xfrm>
                <a:off x="2278540" y="2026933"/>
                <a:ext cx="11821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𝑡𝑟𝑢𝑒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AFAC16E-B620-129F-C348-B0672CDEA1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8540" y="2026933"/>
                <a:ext cx="1182118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A25D9994-438C-14A5-846B-657A0F810B65}"/>
              </a:ext>
            </a:extLst>
          </p:cNvPr>
          <p:cNvSpPr txBox="1"/>
          <p:nvPr/>
        </p:nvSpPr>
        <p:spPr>
          <a:xfrm>
            <a:off x="1103698" y="2579868"/>
            <a:ext cx="15859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evaluate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338583D-3C5F-0CC1-233A-DBA2FD972FCE}"/>
                  </a:ext>
                </a:extLst>
              </p:cNvPr>
              <p:cNvSpPr txBox="1"/>
              <p:nvPr/>
            </p:nvSpPr>
            <p:spPr>
              <a:xfrm>
                <a:off x="2484589" y="2579868"/>
                <a:ext cx="111479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𝐃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𝑡𝑟𝑢𝑒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338583D-3C5F-0CC1-233A-DBA2FD972F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4589" y="2579868"/>
                <a:ext cx="1114792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265249F6-2EDD-70E6-1390-EB48D0A86A8E}"/>
              </a:ext>
            </a:extLst>
          </p:cNvPr>
          <p:cNvSpPr txBox="1"/>
          <p:nvPr/>
        </p:nvSpPr>
        <p:spPr>
          <a:xfrm>
            <a:off x="3460658" y="2579868"/>
            <a:ext cx="60887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on an (</a:t>
            </a:r>
            <a:r>
              <a:rPr lang="en-US" sz="2800" dirty="0" err="1"/>
              <a:t>x,y</a:t>
            </a:r>
            <a:r>
              <a:rPr lang="en-US" sz="2800" dirty="0"/>
              <a:t>)   grid (for plotting purposed)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28F5F42-F247-EBA3-8F33-2892DE6D81B4}"/>
                  </a:ext>
                </a:extLst>
              </p:cNvPr>
              <p:cNvSpPr txBox="1"/>
              <p:nvPr/>
            </p:nvSpPr>
            <p:spPr>
              <a:xfrm>
                <a:off x="1103698" y="3184656"/>
                <a:ext cx="8605304" cy="5309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add random noise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𝐃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𝑡𝑟𝑢𝑒</m:t>
                        </m:r>
                      </m:sup>
                    </m:sSup>
                  </m:oMath>
                </a14:m>
                <a:r>
                  <a:rPr lang="en-US" sz="2800" dirty="0"/>
                  <a:t>  to simulate observations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𝐃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28F5F42-F247-EBA3-8F33-2892DE6D81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3698" y="3184656"/>
                <a:ext cx="8605304" cy="530915"/>
              </a:xfrm>
              <a:prstGeom prst="rect">
                <a:avLst/>
              </a:prstGeom>
              <a:blipFill>
                <a:blip r:embed="rId4"/>
                <a:stretch>
                  <a:fillRect l="-1416" t="-9091" b="-306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1EDC992-94E6-9E07-CB39-E5F8FF3C4B07}"/>
                  </a:ext>
                </a:extLst>
              </p:cNvPr>
              <p:cNvSpPr txBox="1"/>
              <p:nvPr/>
            </p:nvSpPr>
            <p:spPr>
              <a:xfrm>
                <a:off x="1103698" y="3797139"/>
                <a:ext cx="7284879" cy="5309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randomly select some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𝐃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r>
                  <a:rPr lang="en-US" sz="2800" dirty="0"/>
                  <a:t> as observations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1EDC992-94E6-9E07-CB39-E5F8FF3C4B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3698" y="3797139"/>
                <a:ext cx="7284879" cy="530915"/>
              </a:xfrm>
              <a:prstGeom prst="rect">
                <a:avLst/>
              </a:prstGeom>
              <a:blipFill>
                <a:blip r:embed="rId5"/>
                <a:stretch>
                  <a:fillRect l="-1674" t="-10345" b="-321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A3E57FD-D184-11D7-1369-A70580B414CA}"/>
                  </a:ext>
                </a:extLst>
              </p:cNvPr>
              <p:cNvSpPr txBox="1"/>
              <p:nvPr/>
            </p:nvSpPr>
            <p:spPr>
              <a:xfrm>
                <a:off x="1103698" y="4410873"/>
                <a:ext cx="2956322" cy="5309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write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r>
                  <a:rPr lang="en-US" sz="2800" dirty="0"/>
                  <a:t>  to a file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A3E57FD-D184-11D7-1369-A70580B414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3698" y="4410873"/>
                <a:ext cx="2956322" cy="530915"/>
              </a:xfrm>
              <a:prstGeom prst="rect">
                <a:avLst/>
              </a:prstGeom>
              <a:blipFill>
                <a:blip r:embed="rId6"/>
                <a:stretch>
                  <a:fillRect l="-4124" t="-10345" r="-3299" b="-321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A14F268-8F5C-94ED-3864-F48476BA7A41}"/>
                  </a:ext>
                </a:extLst>
              </p:cNvPr>
              <p:cNvSpPr txBox="1"/>
              <p:nvPr/>
            </p:nvSpPr>
            <p:spPr>
              <a:xfrm>
                <a:off x="1103698" y="5024607"/>
                <a:ext cx="7239354" cy="5309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plot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𝐃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r>
                  <a:rPr lang="en-US" sz="2800" dirty="0"/>
                  <a:t> as image and superimpose data points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A14F268-8F5C-94ED-3864-F48476BA7A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3698" y="5024607"/>
                <a:ext cx="7239354" cy="530915"/>
              </a:xfrm>
              <a:prstGeom prst="rect">
                <a:avLst/>
              </a:prstGeom>
              <a:blipFill>
                <a:blip r:embed="rId7"/>
                <a:stretch>
                  <a:fillRect l="-1684" t="-9195" r="-505" b="-321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BAB7763C-5D44-9B15-11A6-670015648A8B}"/>
              </a:ext>
            </a:extLst>
          </p:cNvPr>
          <p:cNvSpPr txBox="1"/>
          <p:nvPr/>
        </p:nvSpPr>
        <p:spPr>
          <a:xfrm>
            <a:off x="3330335" y="2026933"/>
            <a:ext cx="30918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and write them out </a:t>
            </a:r>
          </a:p>
        </p:txBody>
      </p:sp>
    </p:spTree>
    <p:extLst>
      <p:ext uri="{BB962C8B-B14F-4D97-AF65-F5344CB8AC3E}">
        <p14:creationId xmlns:p14="http://schemas.microsoft.com/office/powerpoint/2010/main" val="34601115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EE1D1F-C9C7-E808-DA24-6E3F26B139BA}"/>
              </a:ext>
            </a:extLst>
          </p:cNvPr>
          <p:cNvSpPr txBox="1"/>
          <p:nvPr/>
        </p:nvSpPr>
        <p:spPr>
          <a:xfrm>
            <a:off x="489285" y="345990"/>
            <a:ext cx="35190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Primary Goal: estimate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468A5E-0938-6100-FCBB-FB4EA5A9E3C5}"/>
              </a:ext>
            </a:extLst>
          </p:cNvPr>
          <p:cNvSpPr txBox="1"/>
          <p:nvPr/>
        </p:nvSpPr>
        <p:spPr>
          <a:xfrm>
            <a:off x="1013257" y="1106807"/>
            <a:ext cx="2888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read data from file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AFAC16E-B620-129F-C348-B0672CDEA121}"/>
                  </a:ext>
                </a:extLst>
              </p:cNvPr>
              <p:cNvSpPr txBox="1"/>
              <p:nvPr/>
            </p:nvSpPr>
            <p:spPr>
              <a:xfrm>
                <a:off x="4008325" y="345990"/>
                <a:ext cx="11821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𝑡𝑟𝑢𝑒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AFAC16E-B620-129F-C348-B0672CDEA1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8325" y="345990"/>
                <a:ext cx="1182118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A25D9994-438C-14A5-846B-657A0F810B65}"/>
              </a:ext>
            </a:extLst>
          </p:cNvPr>
          <p:cNvSpPr txBox="1"/>
          <p:nvPr/>
        </p:nvSpPr>
        <p:spPr>
          <a:xfrm>
            <a:off x="995679" y="2203542"/>
            <a:ext cx="55860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apply least squares formulas to get  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8F5F42-F247-EBA3-8F33-2892DE6D81B4}"/>
              </a:ext>
            </a:extLst>
          </p:cNvPr>
          <p:cNvSpPr txBox="1"/>
          <p:nvPr/>
        </p:nvSpPr>
        <p:spPr>
          <a:xfrm>
            <a:off x="995679" y="2838457"/>
            <a:ext cx="16042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write out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D20AD61-FD86-DA73-6F9F-BBB9FF49B9A6}"/>
                  </a:ext>
                </a:extLst>
              </p:cNvPr>
              <p:cNvSpPr txBox="1"/>
              <p:nvPr/>
            </p:nvSpPr>
            <p:spPr>
              <a:xfrm>
                <a:off x="1013257" y="1655026"/>
                <a:ext cx="129657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0" dirty="0"/>
                  <a:t>make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𝐆</m:t>
                    </m:r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D20AD61-FD86-DA73-6F9F-BBB9FF49B9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257" y="1655026"/>
                <a:ext cx="1296573" cy="523220"/>
              </a:xfrm>
              <a:prstGeom prst="rect">
                <a:avLst/>
              </a:prstGeom>
              <a:blipFill>
                <a:blip r:embed="rId3"/>
                <a:stretch>
                  <a:fillRect l="-9390"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9F50BB78-D2F8-485B-8978-CA8B67B9BAA4}"/>
              </a:ext>
            </a:extLst>
          </p:cNvPr>
          <p:cNvSpPr txBox="1"/>
          <p:nvPr/>
        </p:nvSpPr>
        <p:spPr>
          <a:xfrm>
            <a:off x="5083121" y="345471"/>
            <a:ext cx="28437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and its confidence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959663E-017F-D0D0-8D87-D6F086079347}"/>
                  </a:ext>
                </a:extLst>
              </p:cNvPr>
              <p:cNvSpPr txBox="1"/>
              <p:nvPr/>
            </p:nvSpPr>
            <p:spPr>
              <a:xfrm>
                <a:off x="6228024" y="2170879"/>
                <a:ext cx="11821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𝑡𝑟𝑢𝑒</m:t>
                        </m:r>
                      </m:sup>
                    </m:sSup>
                  </m:oMath>
                </a14:m>
                <a:r>
                  <a:rPr lang="en-US" sz="2800" dirty="0"/>
                  <a:t>,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959663E-017F-D0D0-8D87-D6F0860793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024" y="2170879"/>
                <a:ext cx="1182118" cy="523220"/>
              </a:xfrm>
              <a:prstGeom prst="rect">
                <a:avLst/>
              </a:prstGeom>
              <a:blipFill>
                <a:blip r:embed="rId4"/>
                <a:stretch>
                  <a:fillRect t="-10465" r="-9794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3A234C4-6C6B-3EE1-625B-91A98DD12487}"/>
                  </a:ext>
                </a:extLst>
              </p:cNvPr>
              <p:cNvSpPr txBox="1"/>
              <p:nvPr/>
            </p:nvSpPr>
            <p:spPr>
              <a:xfrm>
                <a:off x="7480120" y="2113764"/>
                <a:ext cx="6433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3A234C4-6C6B-3EE1-625B-91A98DD124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0120" y="2113764"/>
                <a:ext cx="6433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CDF25134-97BF-2DE9-47AD-C932899B2EE8}"/>
              </a:ext>
            </a:extLst>
          </p:cNvPr>
          <p:cNvSpPr txBox="1"/>
          <p:nvPr/>
        </p:nvSpPr>
        <p:spPr>
          <a:xfrm>
            <a:off x="8105198" y="2130095"/>
            <a:ext cx="24189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and confidence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E5F3122-9694-3B15-A7D7-ABF871CEC1A8}"/>
                  </a:ext>
                </a:extLst>
              </p:cNvPr>
              <p:cNvSpPr txBox="1"/>
              <p:nvPr/>
            </p:nvSpPr>
            <p:spPr>
              <a:xfrm>
                <a:off x="2568781" y="2800705"/>
                <a:ext cx="11821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𝑡𝑟𝑢𝑒</m:t>
                        </m:r>
                      </m:sup>
                    </m:sSup>
                  </m:oMath>
                </a14:m>
                <a:r>
                  <a:rPr lang="en-US" sz="2800" dirty="0"/>
                  <a:t>,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E5F3122-9694-3B15-A7D7-ABF871CEC1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8781" y="2800705"/>
                <a:ext cx="1182118" cy="523220"/>
              </a:xfrm>
              <a:prstGeom prst="rect">
                <a:avLst/>
              </a:prstGeom>
              <a:blipFill>
                <a:blip r:embed="rId6"/>
                <a:stretch>
                  <a:fillRect t="-10465" r="-10309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2C1F732-6AB9-9C0E-365C-9522A2A9053D}"/>
                  </a:ext>
                </a:extLst>
              </p:cNvPr>
              <p:cNvSpPr txBox="1"/>
              <p:nvPr/>
            </p:nvSpPr>
            <p:spPr>
              <a:xfrm>
                <a:off x="3750899" y="2809581"/>
                <a:ext cx="6433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2C1F732-6AB9-9C0E-365C-9522A2A905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0899" y="2809581"/>
                <a:ext cx="6433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CA171ECB-7062-C716-3A11-AB86C84FBFFA}"/>
              </a:ext>
            </a:extLst>
          </p:cNvPr>
          <p:cNvSpPr txBox="1"/>
          <p:nvPr/>
        </p:nvSpPr>
        <p:spPr>
          <a:xfrm>
            <a:off x="4375977" y="2825912"/>
            <a:ext cx="24189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and confidence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BA92268-A747-DC47-E64D-B700F85965E5}"/>
              </a:ext>
            </a:extLst>
          </p:cNvPr>
          <p:cNvSpPr txBox="1"/>
          <p:nvPr/>
        </p:nvSpPr>
        <p:spPr>
          <a:xfrm>
            <a:off x="995679" y="3455738"/>
            <a:ext cx="19719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define x axis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23A7E47-6804-9599-4F9A-4BAD52EDCC43}"/>
              </a:ext>
            </a:extLst>
          </p:cNvPr>
          <p:cNvSpPr txBox="1"/>
          <p:nvPr/>
        </p:nvSpPr>
        <p:spPr>
          <a:xfrm>
            <a:off x="995679" y="3978958"/>
            <a:ext cx="19783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define y axis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311884A-D1E7-956C-7366-13A6626AE5A2}"/>
              </a:ext>
            </a:extLst>
          </p:cNvPr>
          <p:cNvSpPr txBox="1"/>
          <p:nvPr/>
        </p:nvSpPr>
        <p:spPr>
          <a:xfrm>
            <a:off x="1043806" y="4596501"/>
            <a:ext cx="15859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evaluate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547F0CF-5FFF-1DFE-C70E-D9C4E4FF340F}"/>
                  </a:ext>
                </a:extLst>
              </p:cNvPr>
              <p:cNvSpPr txBox="1"/>
              <p:nvPr/>
            </p:nvSpPr>
            <p:spPr>
              <a:xfrm>
                <a:off x="2424697" y="4596501"/>
                <a:ext cx="99456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𝐃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547F0CF-5FFF-1DFE-C70E-D9C4E4FF34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4697" y="4596501"/>
                <a:ext cx="99456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F5222F03-9D34-1C8E-5ABD-E3613D1B65BE}"/>
              </a:ext>
            </a:extLst>
          </p:cNvPr>
          <p:cNvSpPr txBox="1"/>
          <p:nvPr/>
        </p:nvSpPr>
        <p:spPr>
          <a:xfrm>
            <a:off x="3400766" y="4596501"/>
            <a:ext cx="60887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on an (</a:t>
            </a:r>
            <a:r>
              <a:rPr lang="en-US" sz="2800" dirty="0" err="1"/>
              <a:t>x,y</a:t>
            </a:r>
            <a:r>
              <a:rPr lang="en-US" sz="2800" dirty="0"/>
              <a:t>)   grid (for plotting purposed)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356EBE45-5577-AB01-10B8-075F5B04DB35}"/>
                  </a:ext>
                </a:extLst>
              </p:cNvPr>
              <p:cNvSpPr txBox="1"/>
              <p:nvPr/>
            </p:nvSpPr>
            <p:spPr>
              <a:xfrm>
                <a:off x="1008297" y="5770894"/>
                <a:ext cx="2257798" cy="5309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overlay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r>
                  <a:rPr lang="en-US" sz="2800" dirty="0"/>
                  <a:t>   </a:t>
                </a: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356EBE45-5577-AB01-10B8-075F5B04DB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297" y="5770894"/>
                <a:ext cx="2257798" cy="530915"/>
              </a:xfrm>
              <a:prstGeom prst="rect">
                <a:avLst/>
              </a:prstGeom>
              <a:blipFill>
                <a:blip r:embed="rId9"/>
                <a:stretch>
                  <a:fillRect l="-5391" t="-10345" b="-321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>
            <a:extLst>
              <a:ext uri="{FF2B5EF4-FFF2-40B4-BE49-F238E27FC236}">
                <a16:creationId xmlns:a16="http://schemas.microsoft.com/office/drawing/2014/main" id="{1F3BD8FD-9494-468F-583A-9FB6723FBF67}"/>
              </a:ext>
            </a:extLst>
          </p:cNvPr>
          <p:cNvSpPr txBox="1"/>
          <p:nvPr/>
        </p:nvSpPr>
        <p:spPr>
          <a:xfrm>
            <a:off x="1063945" y="5202974"/>
            <a:ext cx="9284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plot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5F51C147-0DF5-C6DB-6FB5-00FA23D2DC9E}"/>
                  </a:ext>
                </a:extLst>
              </p:cNvPr>
              <p:cNvSpPr txBox="1"/>
              <p:nvPr/>
            </p:nvSpPr>
            <p:spPr>
              <a:xfrm>
                <a:off x="1864827" y="5202974"/>
                <a:ext cx="99456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𝐃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5F51C147-0DF5-C6DB-6FB5-00FA23D2DC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4827" y="5202974"/>
                <a:ext cx="994568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>
            <a:extLst>
              <a:ext uri="{FF2B5EF4-FFF2-40B4-BE49-F238E27FC236}">
                <a16:creationId xmlns:a16="http://schemas.microsoft.com/office/drawing/2014/main" id="{E3426A86-1830-6094-ADEE-F5AE71FDD3B1}"/>
              </a:ext>
            </a:extLst>
          </p:cNvPr>
          <p:cNvSpPr txBox="1"/>
          <p:nvPr/>
        </p:nvSpPr>
        <p:spPr>
          <a:xfrm>
            <a:off x="2840896" y="5202974"/>
            <a:ext cx="14625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as image</a:t>
            </a:r>
          </a:p>
        </p:txBody>
      </p:sp>
    </p:spTree>
    <p:extLst>
      <p:ext uri="{BB962C8B-B14F-4D97-AF65-F5344CB8AC3E}">
        <p14:creationId xmlns:p14="http://schemas.microsoft.com/office/powerpoint/2010/main" val="26731241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DA319F2-44A9-BE77-E094-CBE46722DE0B}"/>
              </a:ext>
            </a:extLst>
          </p:cNvPr>
          <p:cNvSpPr txBox="1"/>
          <p:nvPr/>
        </p:nvSpPr>
        <p:spPr>
          <a:xfrm>
            <a:off x="282127" y="123430"/>
            <a:ext cx="1476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Code Tidbits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83DA5B-A409-2D7F-06F6-7783313B8E05}"/>
              </a:ext>
            </a:extLst>
          </p:cNvPr>
          <p:cNvSpPr txBox="1"/>
          <p:nvPr/>
        </p:nvSpPr>
        <p:spPr>
          <a:xfrm>
            <a:off x="1134174" y="610218"/>
            <a:ext cx="10404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read file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461D92-9E3D-5223-EBB7-98BC6382C861}"/>
              </a:ext>
            </a:extLst>
          </p:cNvPr>
          <p:cNvSpPr txBox="1"/>
          <p:nvPr/>
        </p:nvSpPr>
        <p:spPr>
          <a:xfrm>
            <a:off x="2432785" y="623567"/>
            <a:ext cx="60976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 = </a:t>
            </a:r>
            <a:r>
              <a:rPr lang="en-US" dirty="0" err="1"/>
              <a:t>np.genfromtxt</a:t>
            </a:r>
            <a:r>
              <a:rPr lang="en-US" dirty="0"/>
              <a:t>(</a:t>
            </a:r>
            <a:r>
              <a:rPr lang="en-US" dirty="0" err="1"/>
              <a:t>myfile</a:t>
            </a:r>
            <a:r>
              <a:rPr lang="en-US" dirty="0"/>
              <a:t>, delimiter="\t");</a:t>
            </a:r>
          </a:p>
          <a:p>
            <a:r>
              <a:rPr lang="en-US" dirty="0" err="1"/>
              <a:t>Nrows</a:t>
            </a:r>
            <a:r>
              <a:rPr lang="en-US" dirty="0"/>
              <a:t>, </a:t>
            </a:r>
            <a:r>
              <a:rPr lang="en-US" dirty="0" err="1"/>
              <a:t>Ncols</a:t>
            </a:r>
            <a:r>
              <a:rPr lang="en-US" dirty="0"/>
              <a:t> = </a:t>
            </a:r>
            <a:r>
              <a:rPr lang="en-US" dirty="0" err="1"/>
              <a:t>np.shape</a:t>
            </a:r>
            <a:r>
              <a:rPr lang="en-US" dirty="0"/>
              <a:t>(D);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2B9581-40D1-4254-00FF-8766148D0DFF}"/>
              </a:ext>
            </a:extLst>
          </p:cNvPr>
          <p:cNvSpPr txBox="1"/>
          <p:nvPr/>
        </p:nvSpPr>
        <p:spPr>
          <a:xfrm>
            <a:off x="1134176" y="1623842"/>
            <a:ext cx="1111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write file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200580-0216-C952-4A35-0DB181842E3E}"/>
              </a:ext>
            </a:extLst>
          </p:cNvPr>
          <p:cNvSpPr txBox="1"/>
          <p:nvPr/>
        </p:nvSpPr>
        <p:spPr>
          <a:xfrm>
            <a:off x="2432785" y="1623842"/>
            <a:ext cx="78854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myfile</a:t>
            </a:r>
            <a:r>
              <a:rPr lang="en-US" dirty="0"/>
              <a:t> = "planedata.txt";</a:t>
            </a:r>
          </a:p>
          <a:p>
            <a:r>
              <a:rPr lang="en-US" dirty="0" err="1"/>
              <a:t>np.savetxt</a:t>
            </a:r>
            <a:r>
              <a:rPr lang="en-US" dirty="0"/>
              <a:t>(</a:t>
            </a:r>
            <a:r>
              <a:rPr lang="en-US" dirty="0" err="1"/>
              <a:t>myfile,np.concatenate</a:t>
            </a:r>
            <a:r>
              <a:rPr lang="en-US" dirty="0"/>
              <a:t>((</a:t>
            </a:r>
            <a:r>
              <a:rPr lang="en-US" dirty="0" err="1"/>
              <a:t>xobs,yobs,dobs</a:t>
            </a:r>
            <a:r>
              <a:rPr lang="en-US" dirty="0"/>
              <a:t>),axis=1),delimiter="\t");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75BBB3-F5B3-73AC-91C3-A248BE7DA1DF}"/>
              </a:ext>
            </a:extLst>
          </p:cNvPr>
          <p:cNvSpPr txBox="1"/>
          <p:nvPr/>
        </p:nvSpPr>
        <p:spPr>
          <a:xfrm>
            <a:off x="1134175" y="2681016"/>
            <a:ext cx="12918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plot image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9422C9F-BD41-C738-219C-7A37AF4B7A5A}"/>
              </a:ext>
            </a:extLst>
          </p:cNvPr>
          <p:cNvSpPr txBox="1"/>
          <p:nvPr/>
        </p:nvSpPr>
        <p:spPr>
          <a:xfrm>
            <a:off x="2500162" y="2681016"/>
            <a:ext cx="60976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mycmap</a:t>
            </a:r>
            <a:r>
              <a:rPr lang="en-US" dirty="0"/>
              <a:t> = </a:t>
            </a:r>
            <a:r>
              <a:rPr lang="en-US" dirty="0" err="1"/>
              <a:t>matplotlib.colormaps</a:t>
            </a:r>
            <a:r>
              <a:rPr lang="en-US" dirty="0"/>
              <a:t>['jet'];</a:t>
            </a:r>
          </a:p>
          <a:p>
            <a:r>
              <a:rPr lang="en-US" dirty="0" err="1"/>
              <a:t>plt.imshow</a:t>
            </a:r>
            <a:r>
              <a:rPr lang="en-US" dirty="0"/>
              <a:t>(</a:t>
            </a:r>
            <a:r>
              <a:rPr lang="en-US" dirty="0" err="1"/>
              <a:t>Dobs.T,cmap</a:t>
            </a:r>
            <a:r>
              <a:rPr lang="en-US" dirty="0"/>
              <a:t>=</a:t>
            </a:r>
            <a:r>
              <a:rPr lang="en-US" dirty="0" err="1"/>
              <a:t>mycmap,vmin</a:t>
            </a:r>
            <a:r>
              <a:rPr lang="en-US" dirty="0"/>
              <a:t>=0.0,vmax=50.0);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949073B-A325-6D5D-B6AB-D6E1437496BA}"/>
              </a:ext>
            </a:extLst>
          </p:cNvPr>
          <p:cNvSpPr txBox="1"/>
          <p:nvPr/>
        </p:nvSpPr>
        <p:spPr>
          <a:xfrm>
            <a:off x="1134174" y="3681291"/>
            <a:ext cx="18958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random integers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BA476F-210E-C640-A582-FB194CDE9620}"/>
              </a:ext>
            </a:extLst>
          </p:cNvPr>
          <p:cNvSpPr txBox="1"/>
          <p:nvPr/>
        </p:nvSpPr>
        <p:spPr>
          <a:xfrm>
            <a:off x="2426004" y="4093276"/>
            <a:ext cx="60976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ixr</a:t>
            </a:r>
            <a:r>
              <a:rPr lang="en-US" dirty="0"/>
              <a:t> = </a:t>
            </a:r>
            <a:r>
              <a:rPr lang="en-US" dirty="0" err="1"/>
              <a:t>np.random.randint</a:t>
            </a:r>
            <a:r>
              <a:rPr lang="en-US" dirty="0"/>
              <a:t>(low=0, high=</a:t>
            </a:r>
            <a:r>
              <a:rPr lang="en-US" dirty="0" err="1"/>
              <a:t>Nx</a:t>
            </a:r>
            <a:r>
              <a:rPr lang="en-US" dirty="0"/>
              <a:t>, size=(Nr,1) );</a:t>
            </a:r>
          </a:p>
          <a:p>
            <a:r>
              <a:rPr lang="en-US" dirty="0" err="1"/>
              <a:t>iyr</a:t>
            </a:r>
            <a:r>
              <a:rPr lang="en-US" dirty="0"/>
              <a:t> = </a:t>
            </a:r>
            <a:r>
              <a:rPr lang="en-US" dirty="0" err="1"/>
              <a:t>np.random.randint</a:t>
            </a:r>
            <a:r>
              <a:rPr lang="en-US" dirty="0"/>
              <a:t>(low=0, high=Ny, size=(Nr,1) );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335FC7-69A6-F118-38E5-172C880B47B6}"/>
              </a:ext>
            </a:extLst>
          </p:cNvPr>
          <p:cNvSpPr txBox="1"/>
          <p:nvPr/>
        </p:nvSpPr>
        <p:spPr>
          <a:xfrm>
            <a:off x="1102891" y="4881621"/>
            <a:ext cx="1956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plot colored dots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F0C233A-DEB6-7F34-A989-0BFB42DEE205}"/>
              </a:ext>
            </a:extLst>
          </p:cNvPr>
          <p:cNvSpPr txBox="1"/>
          <p:nvPr/>
        </p:nvSpPr>
        <p:spPr>
          <a:xfrm>
            <a:off x="2426004" y="5234158"/>
            <a:ext cx="83956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plt.scatter</a:t>
            </a:r>
            <a:r>
              <a:rPr lang="en-US" dirty="0"/>
              <a:t>(</a:t>
            </a:r>
            <a:r>
              <a:rPr lang="en-US" dirty="0" err="1"/>
              <a:t>xobs,yobs,c</a:t>
            </a:r>
            <a:r>
              <a:rPr lang="en-US" dirty="0"/>
              <a:t>=</a:t>
            </a:r>
            <a:r>
              <a:rPr lang="en-US" dirty="0" err="1"/>
              <a:t>dobs,cmap</a:t>
            </a:r>
            <a:r>
              <a:rPr lang="en-US" dirty="0"/>
              <a:t>=</a:t>
            </a:r>
            <a:r>
              <a:rPr lang="en-US" dirty="0" err="1"/>
              <a:t>mycmap,vmin</a:t>
            </a:r>
            <a:r>
              <a:rPr lang="en-US" dirty="0"/>
              <a:t>=0.0,vmax=50.0,edgecolors=[0,0,0]);</a:t>
            </a:r>
          </a:p>
        </p:txBody>
      </p:sp>
    </p:spTree>
    <p:extLst>
      <p:ext uri="{BB962C8B-B14F-4D97-AF65-F5344CB8AC3E}">
        <p14:creationId xmlns:p14="http://schemas.microsoft.com/office/powerpoint/2010/main" val="2800141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902541" y="631897"/>
            <a:ext cx="107958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Today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A little coding practice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so bring up </a:t>
            </a:r>
            <a:r>
              <a:rPr lang="en-US" sz="2800" b="1" dirty="0" err="1"/>
              <a:t>jupyter</a:t>
            </a:r>
            <a:r>
              <a:rPr lang="en-US" sz="2800" b="1" dirty="0"/>
              <a:t> lab on your computers</a:t>
            </a:r>
          </a:p>
          <a:p>
            <a:pPr algn="ctr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275739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96CEE49-A91B-74CC-0153-D8C4EAEB1AD2}"/>
                  </a:ext>
                </a:extLst>
              </p:cNvPr>
              <p:cNvSpPr txBox="1"/>
              <p:nvPr/>
            </p:nvSpPr>
            <p:spPr>
              <a:xfrm>
                <a:off x="1376413" y="548640"/>
                <a:ext cx="6616620" cy="18158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Main Goal</a:t>
                </a:r>
              </a:p>
              <a:p>
                <a:endParaRPr lang="en-US" sz="2800" dirty="0"/>
              </a:p>
              <a:p>
                <a:r>
                  <a:rPr lang="en-US" sz="2800" dirty="0"/>
                  <a:t>develop code to fit a plane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 data</a:t>
                </a:r>
              </a:p>
              <a:p>
                <a:r>
                  <a:rPr lang="en-US" sz="2800" dirty="0"/>
                  <a:t>and be reasonably sure it works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96CEE49-A91B-74CC-0153-D8C4EAEB1A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548640"/>
                <a:ext cx="6616620" cy="1815882"/>
              </a:xfrm>
              <a:prstGeom prst="rect">
                <a:avLst/>
              </a:prstGeom>
              <a:blipFill>
                <a:blip r:embed="rId2"/>
                <a:stretch>
                  <a:fillRect l="-1935" t="-3020" r="-737" b="-87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lowchart: Data 4">
            <a:extLst>
              <a:ext uri="{FF2B5EF4-FFF2-40B4-BE49-F238E27FC236}">
                <a16:creationId xmlns:a16="http://schemas.microsoft.com/office/drawing/2014/main" id="{AC06A058-D19A-8B78-A265-690A488E9010}"/>
              </a:ext>
            </a:extLst>
          </p:cNvPr>
          <p:cNvSpPr/>
          <p:nvPr/>
        </p:nvSpPr>
        <p:spPr>
          <a:xfrm>
            <a:off x="7998593" y="1799403"/>
            <a:ext cx="3599849" cy="616017"/>
          </a:xfrm>
          <a:prstGeom prst="flowChartInputOutpu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D3713FE-D21A-FAF7-EF2A-8531604F906C}"/>
              </a:ext>
            </a:extLst>
          </p:cNvPr>
          <p:cNvCxnSpPr/>
          <p:nvPr/>
        </p:nvCxnSpPr>
        <p:spPr>
          <a:xfrm>
            <a:off x="7998593" y="2415420"/>
            <a:ext cx="32533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18133AF-B95E-235C-60E2-6054ED96090F}"/>
              </a:ext>
            </a:extLst>
          </p:cNvPr>
          <p:cNvCxnSpPr>
            <a:cxnSpLocks/>
          </p:cNvCxnSpPr>
          <p:nvPr/>
        </p:nvCxnSpPr>
        <p:spPr>
          <a:xfrm flipV="1">
            <a:off x="7998593" y="1626670"/>
            <a:ext cx="962527" cy="7887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8178AA8-F508-93FB-51F8-7ADF6ADEFF9F}"/>
                  </a:ext>
                </a:extLst>
              </p:cNvPr>
              <p:cNvSpPr txBox="1"/>
              <p:nvPr/>
            </p:nvSpPr>
            <p:spPr>
              <a:xfrm>
                <a:off x="11315031" y="2199977"/>
                <a:ext cx="28341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8178AA8-F508-93FB-51F8-7ADF6ADEFF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15031" y="2199977"/>
                <a:ext cx="283411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007BAAA-451D-3027-A2B3-19D8FF6B093A}"/>
                  </a:ext>
                </a:extLst>
              </p:cNvPr>
              <p:cNvSpPr txBox="1"/>
              <p:nvPr/>
            </p:nvSpPr>
            <p:spPr>
              <a:xfrm>
                <a:off x="8961120" y="1252491"/>
                <a:ext cx="28828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007BAAA-451D-3027-A2B3-19D8FF6B09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1120" y="1252491"/>
                <a:ext cx="288284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CA39EC-AEC1-15B6-8D84-12FDDCCBAB41}"/>
              </a:ext>
            </a:extLst>
          </p:cNvPr>
          <p:cNvCxnSpPr>
            <a:cxnSpLocks/>
          </p:cNvCxnSpPr>
          <p:nvPr/>
        </p:nvCxnSpPr>
        <p:spPr>
          <a:xfrm>
            <a:off x="9423132" y="1252491"/>
            <a:ext cx="0" cy="893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1A4CCF9-E86B-78C8-D6F3-120968E2AC3E}"/>
              </a:ext>
            </a:extLst>
          </p:cNvPr>
          <p:cNvCxnSpPr>
            <a:cxnSpLocks/>
          </p:cNvCxnSpPr>
          <p:nvPr/>
        </p:nvCxnSpPr>
        <p:spPr>
          <a:xfrm>
            <a:off x="10720938" y="664144"/>
            <a:ext cx="0" cy="12893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CA6DFE5-740F-AEE1-3F17-B2A6D0DB5132}"/>
              </a:ext>
            </a:extLst>
          </p:cNvPr>
          <p:cNvCxnSpPr>
            <a:cxnSpLocks/>
          </p:cNvCxnSpPr>
          <p:nvPr/>
        </p:nvCxnSpPr>
        <p:spPr>
          <a:xfrm>
            <a:off x="10141818" y="1467934"/>
            <a:ext cx="0" cy="8034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F5BD8749-0FF6-7A8C-A640-E6B6EFC275AF}"/>
              </a:ext>
            </a:extLst>
          </p:cNvPr>
          <p:cNvSpPr/>
          <p:nvPr/>
        </p:nvSpPr>
        <p:spPr>
          <a:xfrm>
            <a:off x="9319695" y="1103461"/>
            <a:ext cx="206873" cy="15400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14886B6-E280-6061-0E79-635452562A4F}"/>
              </a:ext>
            </a:extLst>
          </p:cNvPr>
          <p:cNvSpPr/>
          <p:nvPr/>
        </p:nvSpPr>
        <p:spPr>
          <a:xfrm>
            <a:off x="10038381" y="1441347"/>
            <a:ext cx="206873" cy="15400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B2DB256-5012-219C-0854-7D591867744D}"/>
              </a:ext>
            </a:extLst>
          </p:cNvPr>
          <p:cNvCxnSpPr>
            <a:cxnSpLocks/>
          </p:cNvCxnSpPr>
          <p:nvPr/>
        </p:nvCxnSpPr>
        <p:spPr>
          <a:xfrm>
            <a:off x="9110074" y="1836921"/>
            <a:ext cx="0" cy="3682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AD6D1174-8761-A4C3-541C-617D8D26A9DA}"/>
              </a:ext>
            </a:extLst>
          </p:cNvPr>
          <p:cNvSpPr/>
          <p:nvPr/>
        </p:nvSpPr>
        <p:spPr>
          <a:xfrm>
            <a:off x="9001825" y="1742067"/>
            <a:ext cx="206873" cy="15400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AD15772-0B2D-747A-2607-6BCB65EBA082}"/>
              </a:ext>
            </a:extLst>
          </p:cNvPr>
          <p:cNvSpPr/>
          <p:nvPr/>
        </p:nvSpPr>
        <p:spPr>
          <a:xfrm>
            <a:off x="8710863" y="375385"/>
            <a:ext cx="2541070" cy="1886552"/>
          </a:xfrm>
          <a:custGeom>
            <a:avLst/>
            <a:gdLst>
              <a:gd name="connsiteX0" fmla="*/ 0 w 2541070"/>
              <a:gd name="connsiteY0" fmla="*/ 1164657 h 1886552"/>
              <a:gd name="connsiteX1" fmla="*/ 1665171 w 2541070"/>
              <a:gd name="connsiteY1" fmla="*/ 0 h 1886552"/>
              <a:gd name="connsiteX2" fmla="*/ 2541070 w 2541070"/>
              <a:gd name="connsiteY2" fmla="*/ 664143 h 1886552"/>
              <a:gd name="connsiteX3" fmla="*/ 327259 w 2541070"/>
              <a:gd name="connsiteY3" fmla="*/ 1886552 h 1886552"/>
              <a:gd name="connsiteX4" fmla="*/ 0 w 2541070"/>
              <a:gd name="connsiteY4" fmla="*/ 1164657 h 188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1070" h="1886552">
                <a:moveTo>
                  <a:pt x="0" y="1164657"/>
                </a:moveTo>
                <a:lnTo>
                  <a:pt x="1665171" y="0"/>
                </a:lnTo>
                <a:lnTo>
                  <a:pt x="2541070" y="664143"/>
                </a:lnTo>
                <a:lnTo>
                  <a:pt x="327259" y="1886552"/>
                </a:lnTo>
                <a:lnTo>
                  <a:pt x="0" y="1164657"/>
                </a:lnTo>
                <a:close/>
              </a:path>
            </a:pathLst>
          </a:custGeom>
          <a:solidFill>
            <a:srgbClr val="FF0000">
              <a:alpha val="45882"/>
            </a:srgb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77928D9-3150-9E60-1A1F-A5C6B27FFE0D}"/>
              </a:ext>
            </a:extLst>
          </p:cNvPr>
          <p:cNvSpPr/>
          <p:nvPr/>
        </p:nvSpPr>
        <p:spPr>
          <a:xfrm>
            <a:off x="10617501" y="587142"/>
            <a:ext cx="206873" cy="15400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A4A4444-5D72-9536-6AE9-792E49449AD0}"/>
              </a:ext>
            </a:extLst>
          </p:cNvPr>
          <p:cNvCxnSpPr>
            <a:cxnSpLocks/>
          </p:cNvCxnSpPr>
          <p:nvPr/>
        </p:nvCxnSpPr>
        <p:spPr>
          <a:xfrm>
            <a:off x="7998593" y="2261937"/>
            <a:ext cx="2143224" cy="9426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A32B47-ED50-2DE5-F030-7D34CA677A2D}"/>
              </a:ext>
            </a:extLst>
          </p:cNvPr>
          <p:cNvCxnSpPr>
            <a:cxnSpLocks/>
          </p:cNvCxnSpPr>
          <p:nvPr/>
        </p:nvCxnSpPr>
        <p:spPr>
          <a:xfrm>
            <a:off x="8150993" y="2414337"/>
            <a:ext cx="2143224" cy="94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B2BA833-4DB8-3F80-7D9D-7A9095C3E245}"/>
              </a:ext>
            </a:extLst>
          </p:cNvPr>
          <p:cNvCxnSpPr>
            <a:cxnSpLocks/>
          </p:cNvCxnSpPr>
          <p:nvPr/>
        </p:nvCxnSpPr>
        <p:spPr>
          <a:xfrm flipV="1">
            <a:off x="9853863" y="2266650"/>
            <a:ext cx="287954" cy="253963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79F4C92-B64E-A66D-DB2D-8A8005A5E05A}"/>
                  </a:ext>
                </a:extLst>
              </p:cNvPr>
              <p:cNvSpPr txBox="1"/>
              <p:nvPr/>
            </p:nvSpPr>
            <p:spPr>
              <a:xfrm>
                <a:off x="7599579" y="1962744"/>
                <a:ext cx="38414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79F4C92-B64E-A66D-DB2D-8A8005A5E0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9579" y="1962744"/>
                <a:ext cx="384144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2AA1CDCE-02BD-3C36-B20B-2859E3E2E769}"/>
                  </a:ext>
                </a:extLst>
              </p:cNvPr>
              <p:cNvSpPr txBox="1"/>
              <p:nvPr/>
            </p:nvSpPr>
            <p:spPr>
              <a:xfrm>
                <a:off x="9714157" y="2393631"/>
                <a:ext cx="38414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2AA1CDCE-02BD-3C36-B20B-2859E3E2E7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4157" y="2393631"/>
                <a:ext cx="384144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253FB67-CC09-E0CF-F738-423A7D4C870B}"/>
                  </a:ext>
                </a:extLst>
              </p:cNvPr>
              <p:cNvSpPr txBox="1"/>
              <p:nvPr/>
            </p:nvSpPr>
            <p:spPr>
              <a:xfrm>
                <a:off x="10229844" y="1225903"/>
                <a:ext cx="40530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253FB67-CC09-E0CF-F738-423A7D4C87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29844" y="1225903"/>
                <a:ext cx="405303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>
            <a:extLst>
              <a:ext uri="{FF2B5EF4-FFF2-40B4-BE49-F238E27FC236}">
                <a16:creationId xmlns:a16="http://schemas.microsoft.com/office/drawing/2014/main" id="{0727E8DA-6FC8-55A9-3B88-134BB609DDB0}"/>
              </a:ext>
            </a:extLst>
          </p:cNvPr>
          <p:cNvSpPr txBox="1"/>
          <p:nvPr/>
        </p:nvSpPr>
        <p:spPr>
          <a:xfrm>
            <a:off x="1461436" y="3637830"/>
            <a:ext cx="512916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Secondary Goal</a:t>
            </a:r>
          </a:p>
          <a:p>
            <a:endParaRPr lang="en-US" sz="2800" dirty="0"/>
          </a:p>
          <a:p>
            <a:r>
              <a:rPr lang="en-US" sz="2800" dirty="0"/>
              <a:t>develop code to create a test data</a:t>
            </a:r>
          </a:p>
        </p:txBody>
      </p:sp>
    </p:spTree>
    <p:extLst>
      <p:ext uri="{BB962C8B-B14F-4D97-AF65-F5344CB8AC3E}">
        <p14:creationId xmlns:p14="http://schemas.microsoft.com/office/powerpoint/2010/main" val="1443045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96CEE49-A91B-74CC-0153-D8C4EAEB1AD2}"/>
                  </a:ext>
                </a:extLst>
              </p:cNvPr>
              <p:cNvSpPr txBox="1"/>
              <p:nvPr/>
            </p:nvSpPr>
            <p:spPr>
              <a:xfrm>
                <a:off x="1376413" y="548640"/>
                <a:ext cx="6616620" cy="18158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Main Goal</a:t>
                </a:r>
              </a:p>
              <a:p>
                <a:endParaRPr lang="en-US" sz="2800" dirty="0"/>
              </a:p>
              <a:p>
                <a:r>
                  <a:rPr lang="en-US" sz="2800" dirty="0"/>
                  <a:t>develop code to fit a plane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 data</a:t>
                </a:r>
              </a:p>
              <a:p>
                <a:r>
                  <a:rPr lang="en-US" sz="2800" dirty="0"/>
                  <a:t>and be reasonably sure it works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96CEE49-A91B-74CC-0153-D8C4EAEB1A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548640"/>
                <a:ext cx="6616620" cy="1815882"/>
              </a:xfrm>
              <a:prstGeom prst="rect">
                <a:avLst/>
              </a:prstGeom>
              <a:blipFill>
                <a:blip r:embed="rId2"/>
                <a:stretch>
                  <a:fillRect l="-1935" t="-3020" r="-737" b="-87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lowchart: Data 4">
            <a:extLst>
              <a:ext uri="{FF2B5EF4-FFF2-40B4-BE49-F238E27FC236}">
                <a16:creationId xmlns:a16="http://schemas.microsoft.com/office/drawing/2014/main" id="{AC06A058-D19A-8B78-A265-690A488E9010}"/>
              </a:ext>
            </a:extLst>
          </p:cNvPr>
          <p:cNvSpPr/>
          <p:nvPr/>
        </p:nvSpPr>
        <p:spPr>
          <a:xfrm>
            <a:off x="7998593" y="1799403"/>
            <a:ext cx="3599849" cy="616017"/>
          </a:xfrm>
          <a:prstGeom prst="flowChartInputOutpu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D3713FE-D21A-FAF7-EF2A-8531604F906C}"/>
              </a:ext>
            </a:extLst>
          </p:cNvPr>
          <p:cNvCxnSpPr/>
          <p:nvPr/>
        </p:nvCxnSpPr>
        <p:spPr>
          <a:xfrm>
            <a:off x="7998593" y="2415420"/>
            <a:ext cx="32533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18133AF-B95E-235C-60E2-6054ED96090F}"/>
              </a:ext>
            </a:extLst>
          </p:cNvPr>
          <p:cNvCxnSpPr>
            <a:cxnSpLocks/>
          </p:cNvCxnSpPr>
          <p:nvPr/>
        </p:nvCxnSpPr>
        <p:spPr>
          <a:xfrm flipV="1">
            <a:off x="7998593" y="1626670"/>
            <a:ext cx="962527" cy="7887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8178AA8-F508-93FB-51F8-7ADF6ADEFF9F}"/>
                  </a:ext>
                </a:extLst>
              </p:cNvPr>
              <p:cNvSpPr txBox="1"/>
              <p:nvPr/>
            </p:nvSpPr>
            <p:spPr>
              <a:xfrm>
                <a:off x="11315031" y="2199977"/>
                <a:ext cx="28341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8178AA8-F508-93FB-51F8-7ADF6ADEFF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15031" y="2199977"/>
                <a:ext cx="283411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007BAAA-451D-3027-A2B3-19D8FF6B093A}"/>
                  </a:ext>
                </a:extLst>
              </p:cNvPr>
              <p:cNvSpPr txBox="1"/>
              <p:nvPr/>
            </p:nvSpPr>
            <p:spPr>
              <a:xfrm>
                <a:off x="8961120" y="1252491"/>
                <a:ext cx="28828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007BAAA-451D-3027-A2B3-19D8FF6B09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1120" y="1252491"/>
                <a:ext cx="288284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CA39EC-AEC1-15B6-8D84-12FDDCCBAB41}"/>
              </a:ext>
            </a:extLst>
          </p:cNvPr>
          <p:cNvCxnSpPr>
            <a:cxnSpLocks/>
          </p:cNvCxnSpPr>
          <p:nvPr/>
        </p:nvCxnSpPr>
        <p:spPr>
          <a:xfrm>
            <a:off x="9423132" y="1252491"/>
            <a:ext cx="0" cy="893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1A4CCF9-E86B-78C8-D6F3-120968E2AC3E}"/>
              </a:ext>
            </a:extLst>
          </p:cNvPr>
          <p:cNvCxnSpPr>
            <a:cxnSpLocks/>
          </p:cNvCxnSpPr>
          <p:nvPr/>
        </p:nvCxnSpPr>
        <p:spPr>
          <a:xfrm>
            <a:off x="10720938" y="664144"/>
            <a:ext cx="0" cy="12893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CA6DFE5-740F-AEE1-3F17-B2A6D0DB5132}"/>
              </a:ext>
            </a:extLst>
          </p:cNvPr>
          <p:cNvCxnSpPr>
            <a:cxnSpLocks/>
          </p:cNvCxnSpPr>
          <p:nvPr/>
        </p:nvCxnSpPr>
        <p:spPr>
          <a:xfrm>
            <a:off x="10141818" y="1467934"/>
            <a:ext cx="0" cy="8034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F5BD8749-0FF6-7A8C-A640-E6B6EFC275AF}"/>
              </a:ext>
            </a:extLst>
          </p:cNvPr>
          <p:cNvSpPr/>
          <p:nvPr/>
        </p:nvSpPr>
        <p:spPr>
          <a:xfrm>
            <a:off x="9319695" y="1103461"/>
            <a:ext cx="206873" cy="15400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14886B6-E280-6061-0E79-635452562A4F}"/>
              </a:ext>
            </a:extLst>
          </p:cNvPr>
          <p:cNvSpPr/>
          <p:nvPr/>
        </p:nvSpPr>
        <p:spPr>
          <a:xfrm>
            <a:off x="10038381" y="1441347"/>
            <a:ext cx="206873" cy="15400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B2DB256-5012-219C-0854-7D591867744D}"/>
              </a:ext>
            </a:extLst>
          </p:cNvPr>
          <p:cNvCxnSpPr>
            <a:cxnSpLocks/>
          </p:cNvCxnSpPr>
          <p:nvPr/>
        </p:nvCxnSpPr>
        <p:spPr>
          <a:xfrm>
            <a:off x="9110074" y="1836921"/>
            <a:ext cx="0" cy="3682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AD6D1174-8761-A4C3-541C-617D8D26A9DA}"/>
              </a:ext>
            </a:extLst>
          </p:cNvPr>
          <p:cNvSpPr/>
          <p:nvPr/>
        </p:nvSpPr>
        <p:spPr>
          <a:xfrm>
            <a:off x="9001825" y="1742067"/>
            <a:ext cx="206873" cy="15400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AD15772-0B2D-747A-2607-6BCB65EBA082}"/>
              </a:ext>
            </a:extLst>
          </p:cNvPr>
          <p:cNvSpPr/>
          <p:nvPr/>
        </p:nvSpPr>
        <p:spPr>
          <a:xfrm>
            <a:off x="8710863" y="375385"/>
            <a:ext cx="2541070" cy="1886552"/>
          </a:xfrm>
          <a:custGeom>
            <a:avLst/>
            <a:gdLst>
              <a:gd name="connsiteX0" fmla="*/ 0 w 2541070"/>
              <a:gd name="connsiteY0" fmla="*/ 1164657 h 1886552"/>
              <a:gd name="connsiteX1" fmla="*/ 1665171 w 2541070"/>
              <a:gd name="connsiteY1" fmla="*/ 0 h 1886552"/>
              <a:gd name="connsiteX2" fmla="*/ 2541070 w 2541070"/>
              <a:gd name="connsiteY2" fmla="*/ 664143 h 1886552"/>
              <a:gd name="connsiteX3" fmla="*/ 327259 w 2541070"/>
              <a:gd name="connsiteY3" fmla="*/ 1886552 h 1886552"/>
              <a:gd name="connsiteX4" fmla="*/ 0 w 2541070"/>
              <a:gd name="connsiteY4" fmla="*/ 1164657 h 188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1070" h="1886552">
                <a:moveTo>
                  <a:pt x="0" y="1164657"/>
                </a:moveTo>
                <a:lnTo>
                  <a:pt x="1665171" y="0"/>
                </a:lnTo>
                <a:lnTo>
                  <a:pt x="2541070" y="664143"/>
                </a:lnTo>
                <a:lnTo>
                  <a:pt x="327259" y="1886552"/>
                </a:lnTo>
                <a:lnTo>
                  <a:pt x="0" y="1164657"/>
                </a:lnTo>
                <a:close/>
              </a:path>
            </a:pathLst>
          </a:custGeom>
          <a:solidFill>
            <a:srgbClr val="FF0000">
              <a:alpha val="45882"/>
            </a:srgb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77928D9-3150-9E60-1A1F-A5C6B27FFE0D}"/>
              </a:ext>
            </a:extLst>
          </p:cNvPr>
          <p:cNvSpPr/>
          <p:nvPr/>
        </p:nvSpPr>
        <p:spPr>
          <a:xfrm>
            <a:off x="10617501" y="587142"/>
            <a:ext cx="206873" cy="15400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A4A4444-5D72-9536-6AE9-792E49449AD0}"/>
              </a:ext>
            </a:extLst>
          </p:cNvPr>
          <p:cNvCxnSpPr>
            <a:cxnSpLocks/>
          </p:cNvCxnSpPr>
          <p:nvPr/>
        </p:nvCxnSpPr>
        <p:spPr>
          <a:xfrm>
            <a:off x="7998593" y="2261937"/>
            <a:ext cx="2143224" cy="9426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A32B47-ED50-2DE5-F030-7D34CA677A2D}"/>
              </a:ext>
            </a:extLst>
          </p:cNvPr>
          <p:cNvCxnSpPr>
            <a:cxnSpLocks/>
          </p:cNvCxnSpPr>
          <p:nvPr/>
        </p:nvCxnSpPr>
        <p:spPr>
          <a:xfrm>
            <a:off x="8150993" y="2414337"/>
            <a:ext cx="2143224" cy="94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B2BA833-4DB8-3F80-7D9D-7A9095C3E245}"/>
              </a:ext>
            </a:extLst>
          </p:cNvPr>
          <p:cNvCxnSpPr>
            <a:cxnSpLocks/>
          </p:cNvCxnSpPr>
          <p:nvPr/>
        </p:nvCxnSpPr>
        <p:spPr>
          <a:xfrm flipV="1">
            <a:off x="9853863" y="2266650"/>
            <a:ext cx="287954" cy="253963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79F4C92-B64E-A66D-DB2D-8A8005A5E05A}"/>
                  </a:ext>
                </a:extLst>
              </p:cNvPr>
              <p:cNvSpPr txBox="1"/>
              <p:nvPr/>
            </p:nvSpPr>
            <p:spPr>
              <a:xfrm>
                <a:off x="7599579" y="1962744"/>
                <a:ext cx="38414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79F4C92-B64E-A66D-DB2D-8A8005A5E0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9579" y="1962744"/>
                <a:ext cx="384144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2AA1CDCE-02BD-3C36-B20B-2859E3E2E769}"/>
                  </a:ext>
                </a:extLst>
              </p:cNvPr>
              <p:cNvSpPr txBox="1"/>
              <p:nvPr/>
            </p:nvSpPr>
            <p:spPr>
              <a:xfrm>
                <a:off x="9714157" y="2393631"/>
                <a:ext cx="38414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2AA1CDCE-02BD-3C36-B20B-2859E3E2E7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4157" y="2393631"/>
                <a:ext cx="384144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253FB67-CC09-E0CF-F738-423A7D4C870B}"/>
                  </a:ext>
                </a:extLst>
              </p:cNvPr>
              <p:cNvSpPr txBox="1"/>
              <p:nvPr/>
            </p:nvSpPr>
            <p:spPr>
              <a:xfrm>
                <a:off x="10229844" y="1225903"/>
                <a:ext cx="40530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253FB67-CC09-E0CF-F738-423A7D4C87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29844" y="1225903"/>
                <a:ext cx="405303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>
            <a:extLst>
              <a:ext uri="{FF2B5EF4-FFF2-40B4-BE49-F238E27FC236}">
                <a16:creationId xmlns:a16="http://schemas.microsoft.com/office/drawing/2014/main" id="{0727E8DA-6FC8-55A9-3B88-134BB609DDB0}"/>
              </a:ext>
            </a:extLst>
          </p:cNvPr>
          <p:cNvSpPr txBox="1"/>
          <p:nvPr/>
        </p:nvSpPr>
        <p:spPr>
          <a:xfrm>
            <a:off x="1461436" y="3637830"/>
            <a:ext cx="512916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Secondary Goal</a:t>
            </a:r>
          </a:p>
          <a:p>
            <a:endParaRPr lang="en-US" sz="2800" dirty="0"/>
          </a:p>
          <a:p>
            <a:r>
              <a:rPr lang="en-US" sz="2800" dirty="0"/>
              <a:t>develop code to create a test data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D4DD00-1943-7036-BFB4-021486506679}"/>
              </a:ext>
            </a:extLst>
          </p:cNvPr>
          <p:cNvSpPr txBox="1"/>
          <p:nvPr/>
        </p:nvSpPr>
        <p:spPr>
          <a:xfrm>
            <a:off x="6580420" y="30865"/>
            <a:ext cx="264354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might be useful</a:t>
            </a:r>
          </a:p>
          <a:p>
            <a:r>
              <a:rPr lang="en-US" sz="2800" dirty="0">
                <a:solidFill>
                  <a:srgbClr val="FF0000"/>
                </a:solidFill>
              </a:rPr>
              <a:t>in understanding</a:t>
            </a:r>
          </a:p>
          <a:p>
            <a:r>
              <a:rPr lang="en-US" sz="2800" dirty="0">
                <a:solidFill>
                  <a:srgbClr val="FF0000"/>
                </a:solidFill>
              </a:rPr>
              <a:t>topography</a:t>
            </a:r>
          </a:p>
        </p:txBody>
      </p:sp>
    </p:spTree>
    <p:extLst>
      <p:ext uri="{BB962C8B-B14F-4D97-AF65-F5344CB8AC3E}">
        <p14:creationId xmlns:p14="http://schemas.microsoft.com/office/powerpoint/2010/main" val="172965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/>
              <p:nvPr/>
            </p:nvSpPr>
            <p:spPr>
              <a:xfrm>
                <a:off x="750771" y="404261"/>
                <a:ext cx="7347652" cy="2246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model</a:t>
                </a:r>
              </a:p>
              <a:p>
                <a:endParaRPr lang="en-US" sz="28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=1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/>
                  <a:t> for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endParaRPr lang="en-US" sz="2800" b="0" dirty="0">
                  <a:ea typeface="Cambria Math" panose="02040503050406030204" pitchFamily="18" charset="0"/>
                </a:endParaRPr>
              </a:p>
              <a:p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771" y="404261"/>
                <a:ext cx="7347652" cy="2246769"/>
              </a:xfrm>
              <a:prstGeom prst="rect">
                <a:avLst/>
              </a:prstGeom>
              <a:blipFill>
                <a:blip r:embed="rId2"/>
                <a:stretch>
                  <a:fillRect l="-1660" t="-2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4758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/>
              <p:nvPr/>
            </p:nvSpPr>
            <p:spPr>
              <a:xfrm>
                <a:off x="721895" y="365761"/>
                <a:ext cx="7265900" cy="29542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model</a:t>
                </a:r>
              </a:p>
              <a:p>
                <a:endParaRPr lang="en-US" sz="28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=1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/>
                  <a:t>for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endParaRPr lang="en-US" sz="2800" b="0" dirty="0">
                  <a:ea typeface="Cambria Math" panose="02040503050406030204" pitchFamily="18" charset="0"/>
                </a:endParaRPr>
              </a:p>
              <a:p>
                <a:endParaRPr lang="en-US" sz="2800" dirty="0"/>
              </a:p>
              <a:p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𝐆𝐦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r>
                  <a:rPr lang="en-US" sz="2800" dirty="0"/>
                  <a:t>  with 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/>
                  <a:t>       and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895" y="365761"/>
                <a:ext cx="7265900" cy="2954270"/>
              </a:xfrm>
              <a:prstGeom prst="rect">
                <a:avLst/>
              </a:prstGeom>
              <a:blipFill>
                <a:blip r:embed="rId2"/>
                <a:stretch>
                  <a:fillRect l="-1678" t="-18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8183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/>
              <p:nvPr/>
            </p:nvSpPr>
            <p:spPr>
              <a:xfrm>
                <a:off x="647262" y="413886"/>
                <a:ext cx="11147732" cy="3461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model</a:t>
                </a:r>
              </a:p>
              <a:p>
                <a:endParaRPr lang="en-US" sz="28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=1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/>
                  <a:t>for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endParaRPr lang="en-US" sz="2800" b="0" dirty="0">
                  <a:ea typeface="Cambria Math" panose="02040503050406030204" pitchFamily="18" charset="0"/>
                </a:endParaRPr>
              </a:p>
              <a:p>
                <a:endParaRPr lang="en-US" sz="2800" dirty="0"/>
              </a:p>
              <a:p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𝐆𝐦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r>
                  <a:rPr lang="en-US" sz="2800" dirty="0"/>
                  <a:t>  with 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/>
                  <a:t>    and  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𝐆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/>
                  <a:t>    and    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262" y="413886"/>
                <a:ext cx="11147732" cy="3461910"/>
              </a:xfrm>
              <a:prstGeom prst="rect">
                <a:avLst/>
              </a:prstGeom>
              <a:blipFill>
                <a:blip r:embed="rId2"/>
                <a:stretch>
                  <a:fillRect l="-1093" t="-17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5910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/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method: Least squares</a:t>
                </a:r>
              </a:p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𝑒𝑠𝑡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2800" b="1" i="0" smtClean="0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𝐆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blipFill>
                <a:blip r:embed="rId2"/>
                <a:stretch>
                  <a:fillRect l="-3333" t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E12BA70A-95E9-094B-4B31-56D9F97A6FEF}"/>
              </a:ext>
            </a:extLst>
          </p:cNvPr>
          <p:cNvSpPr txBox="1"/>
          <p:nvPr/>
        </p:nvSpPr>
        <p:spPr>
          <a:xfrm>
            <a:off x="5630779" y="1443790"/>
            <a:ext cx="2513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estimated solution</a:t>
            </a:r>
          </a:p>
        </p:txBody>
      </p:sp>
    </p:spTree>
    <p:extLst>
      <p:ext uri="{BB962C8B-B14F-4D97-AF65-F5344CB8AC3E}">
        <p14:creationId xmlns:p14="http://schemas.microsoft.com/office/powerpoint/2010/main" val="1111205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/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method: Least squares</a:t>
                </a:r>
              </a:p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𝑒𝑠𝑡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2800" b="1" i="0" smtClean="0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𝐆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blipFill>
                <a:blip r:embed="rId2"/>
                <a:stretch>
                  <a:fillRect l="-3333" t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753475-2C89-A518-686A-C7BA474F4D91}"/>
                  </a:ext>
                </a:extLst>
              </p:cNvPr>
              <p:cNvSpPr txBox="1"/>
              <p:nvPr/>
            </p:nvSpPr>
            <p:spPr>
              <a:xfrm>
                <a:off x="1376413" y="1846447"/>
                <a:ext cx="2392643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0" smtClean="0">
                          <a:latin typeface="Cambria Math" panose="02040503050406030204" pitchFamily="18" charset="0"/>
                        </a:rPr>
                        <m:t>𝐆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𝑒𝑠𝑡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753475-2C89-A518-686A-C7BA474F4D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1846447"/>
                <a:ext cx="2392643" cy="9541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9909FBAD-244C-8926-D8E4-E9BFA79FD0E7}"/>
              </a:ext>
            </a:extLst>
          </p:cNvPr>
          <p:cNvSpPr txBox="1"/>
          <p:nvPr/>
        </p:nvSpPr>
        <p:spPr>
          <a:xfrm>
            <a:off x="4338172" y="2323500"/>
            <a:ext cx="2002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predicted data</a:t>
            </a:r>
          </a:p>
        </p:txBody>
      </p:sp>
    </p:spTree>
    <p:extLst>
      <p:ext uri="{BB962C8B-B14F-4D97-AF65-F5344CB8AC3E}">
        <p14:creationId xmlns:p14="http://schemas.microsoft.com/office/powerpoint/2010/main" val="1467202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7583</TotalTime>
  <Words>626</Words>
  <Application>Microsoft Office PowerPoint</Application>
  <PresentationFormat>Widescreen</PresentationFormat>
  <Paragraphs>155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</dc:creator>
  <cp:lastModifiedBy>AU</cp:lastModifiedBy>
  <cp:revision>205</cp:revision>
  <dcterms:created xsi:type="dcterms:W3CDTF">2023-10-13T16:14:50Z</dcterms:created>
  <dcterms:modified xsi:type="dcterms:W3CDTF">2023-12-05T22:08:32Z</dcterms:modified>
</cp:coreProperties>
</file>