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8" r:id="rId6"/>
    <p:sldId id="286" r:id="rId7"/>
    <p:sldId id="289" r:id="rId8"/>
    <p:sldId id="29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94" r:id="rId17"/>
    <p:sldId id="295" r:id="rId18"/>
    <p:sldId id="296" r:id="rId19"/>
    <p:sldId id="275" r:id="rId20"/>
    <p:sldId id="291" r:id="rId21"/>
    <p:sldId id="268" r:id="rId22"/>
    <p:sldId id="272" r:id="rId23"/>
    <p:sldId id="273" r:id="rId24"/>
    <p:sldId id="274" r:id="rId25"/>
    <p:sldId id="276" r:id="rId26"/>
    <p:sldId id="277" r:id="rId27"/>
    <p:sldId id="283" r:id="rId28"/>
    <p:sldId id="278" r:id="rId29"/>
    <p:sldId id="279" r:id="rId30"/>
    <p:sldId id="281" r:id="rId31"/>
    <p:sldId id="293" r:id="rId32"/>
    <p:sldId id="292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0"/>
    <p:restoredTop sz="94678"/>
  </p:normalViewPr>
  <p:slideViewPr>
    <p:cSldViewPr snapToGrid="0">
      <p:cViewPr varScale="1">
        <p:scale>
          <a:sx n="92" d="100"/>
          <a:sy n="92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eo.columbia.edu/users/menke/gradingpolicy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.cheng@columbia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2025 EESC W3400</a:t>
            </a:r>
            <a:endParaRPr lang="en-US" sz="2800" dirty="0"/>
          </a:p>
          <a:p>
            <a:pPr algn="ctr"/>
            <a:r>
              <a:rPr lang="en-US" sz="2800" b="1" dirty="0"/>
              <a:t>Computational Earth Science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01: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CD3C51-3625-E683-99AE-8A9667A6F633}"/>
              </a:ext>
            </a:extLst>
          </p:cNvPr>
          <p:cNvSpPr txBox="1"/>
          <p:nvPr/>
        </p:nvSpPr>
        <p:spPr>
          <a:xfrm>
            <a:off x="1066799" y="357247"/>
            <a:ext cx="379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Phenomenon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574F-705A-0EBD-B074-918FFF99EA12}"/>
              </a:ext>
            </a:extLst>
          </p:cNvPr>
          <p:cNvSpPr txBox="1"/>
          <p:nvPr/>
        </p:nvSpPr>
        <p:spPr>
          <a:xfrm>
            <a:off x="2176407" y="127487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planetary motions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5FEB7-094C-AB80-20C0-61DA020802E0}"/>
              </a:ext>
            </a:extLst>
          </p:cNvPr>
          <p:cNvSpPr txBox="1"/>
          <p:nvPr/>
        </p:nvSpPr>
        <p:spPr>
          <a:xfrm>
            <a:off x="2176407" y="198625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cooling of the Earth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54AA4-E03F-7036-F824-2DCF3C27E838}"/>
              </a:ext>
            </a:extLst>
          </p:cNvPr>
          <p:cNvSpPr txBox="1"/>
          <p:nvPr/>
        </p:nvSpPr>
        <p:spPr>
          <a:xfrm>
            <a:off x="2176407" y="3409014"/>
            <a:ext cx="4352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seismic wave propagation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6CD5B-F356-4AEE-EDB4-F53A1C6AF4E8}"/>
              </a:ext>
            </a:extLst>
          </p:cNvPr>
          <p:cNvSpPr txBox="1"/>
          <p:nvPr/>
        </p:nvSpPr>
        <p:spPr>
          <a:xfrm>
            <a:off x="2176407" y="412039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mantle convection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6ED06-184A-84B3-FEFA-2100DE2927E3}"/>
              </a:ext>
            </a:extLst>
          </p:cNvPr>
          <p:cNvSpPr txBox="1"/>
          <p:nvPr/>
        </p:nvSpPr>
        <p:spPr>
          <a:xfrm>
            <a:off x="2176406" y="4831773"/>
            <a:ext cx="4049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ocean currents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345A5-1490-982A-0A79-FE03DC30A46C}"/>
              </a:ext>
            </a:extLst>
          </p:cNvPr>
          <p:cNvSpPr txBox="1"/>
          <p:nvPr/>
        </p:nvSpPr>
        <p:spPr>
          <a:xfrm>
            <a:off x="2176407" y="2697634"/>
            <a:ext cx="4352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transport of chemicals</a:t>
            </a:r>
          </a:p>
        </p:txBody>
      </p:sp>
    </p:spTree>
    <p:extLst>
      <p:ext uri="{BB962C8B-B14F-4D97-AF65-F5344CB8AC3E}">
        <p14:creationId xmlns:p14="http://schemas.microsoft.com/office/powerpoint/2010/main" val="222504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50528-577C-15B1-3746-55D34B9A77CB}"/>
              </a:ext>
            </a:extLst>
          </p:cNvPr>
          <p:cNvSpPr txBox="1"/>
          <p:nvPr/>
        </p:nvSpPr>
        <p:spPr>
          <a:xfrm>
            <a:off x="8137736" y="357247"/>
            <a:ext cx="3633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Method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6271F-C13F-F601-8E88-851257A9A332}"/>
              </a:ext>
            </a:extLst>
          </p:cNvPr>
          <p:cNvSpPr txBox="1"/>
          <p:nvPr/>
        </p:nvSpPr>
        <p:spPr>
          <a:xfrm>
            <a:off x="5330352" y="1176551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Runge-</a:t>
            </a:r>
            <a:r>
              <a:rPr lang="en-US" sz="2800" dirty="0" err="1"/>
              <a:t>Kutta</a:t>
            </a:r>
            <a:r>
              <a:rPr lang="en-US" sz="2800" dirty="0"/>
              <a:t> integration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E1094-62C9-F87D-49FD-32639A11C5DD}"/>
              </a:ext>
            </a:extLst>
          </p:cNvPr>
          <p:cNvSpPr txBox="1"/>
          <p:nvPr/>
        </p:nvSpPr>
        <p:spPr>
          <a:xfrm>
            <a:off x="5330352" y="1909512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least squares curve fitting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E9B3D-38BD-614A-B1DD-460642D7BFB7}"/>
              </a:ext>
            </a:extLst>
          </p:cNvPr>
          <p:cNvSpPr txBox="1"/>
          <p:nvPr/>
        </p:nvSpPr>
        <p:spPr>
          <a:xfrm>
            <a:off x="7569787" y="2642473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Fourier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33726-FFA7-ABD9-CC45-2309C9D230C2}"/>
              </a:ext>
            </a:extLst>
          </p:cNvPr>
          <p:cNvSpPr txBox="1"/>
          <p:nvPr/>
        </p:nvSpPr>
        <p:spPr>
          <a:xfrm>
            <a:off x="7569787" y="337543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mode summation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AEB871-E12D-1D8D-E1C3-7AD8C8E75006}"/>
              </a:ext>
            </a:extLst>
          </p:cNvPr>
          <p:cNvSpPr txBox="1"/>
          <p:nvPr/>
        </p:nvSpPr>
        <p:spPr>
          <a:xfrm>
            <a:off x="6787735" y="4108395"/>
            <a:ext cx="4049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Finite difference method</a:t>
            </a:r>
          </a:p>
        </p:txBody>
      </p:sp>
    </p:spTree>
    <p:extLst>
      <p:ext uri="{BB962C8B-B14F-4D97-AF65-F5344CB8AC3E}">
        <p14:creationId xmlns:p14="http://schemas.microsoft.com/office/powerpoint/2010/main" val="314719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D9574F-705A-0EBD-B074-918FFF99EA12}"/>
              </a:ext>
            </a:extLst>
          </p:cNvPr>
          <p:cNvSpPr txBox="1"/>
          <p:nvPr/>
        </p:nvSpPr>
        <p:spPr>
          <a:xfrm>
            <a:off x="1066798" y="2137903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23A49-A2BB-757F-403A-300D24000636}"/>
              </a:ext>
            </a:extLst>
          </p:cNvPr>
          <p:cNvSpPr txBox="1"/>
          <p:nvPr/>
        </p:nvSpPr>
        <p:spPr>
          <a:xfrm>
            <a:off x="5576159" y="3084009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Python coding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7D202C-9F0D-FEF1-9E12-9D16B4DD1CC4}"/>
              </a:ext>
            </a:extLst>
          </p:cNvPr>
          <p:cNvSpPr txBox="1"/>
          <p:nvPr/>
        </p:nvSpPr>
        <p:spPr>
          <a:xfrm>
            <a:off x="5576159" y="3845449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solution methods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F96F8-2847-545A-9F77-1369F1498EA3}"/>
              </a:ext>
            </a:extLst>
          </p:cNvPr>
          <p:cNvSpPr txBox="1"/>
          <p:nvPr/>
        </p:nvSpPr>
        <p:spPr>
          <a:xfrm>
            <a:off x="5576159" y="4606889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bookkeeping</a:t>
            </a:r>
          </a:p>
        </p:txBody>
      </p:sp>
    </p:spTree>
    <p:extLst>
      <p:ext uri="{BB962C8B-B14F-4D97-AF65-F5344CB8AC3E}">
        <p14:creationId xmlns:p14="http://schemas.microsoft.com/office/powerpoint/2010/main" val="51699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7B5982-F66E-9EDA-3DB6-E1D4A09120E6}"/>
              </a:ext>
            </a:extLst>
          </p:cNvPr>
          <p:cNvSpPr txBox="1"/>
          <p:nvPr/>
        </p:nvSpPr>
        <p:spPr>
          <a:xfrm>
            <a:off x="925390" y="3738260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Visualization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EA774-5C04-9541-599B-946E16B46D1B}"/>
              </a:ext>
            </a:extLst>
          </p:cNvPr>
          <p:cNvSpPr txBox="1"/>
          <p:nvPr/>
        </p:nvSpPr>
        <p:spPr>
          <a:xfrm>
            <a:off x="-265470" y="881192"/>
            <a:ext cx="4070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scatter plots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C8760-2E85-6C63-1710-F7A9A364D488}"/>
              </a:ext>
            </a:extLst>
          </p:cNvPr>
          <p:cNvSpPr txBox="1"/>
          <p:nvPr/>
        </p:nvSpPr>
        <p:spPr>
          <a:xfrm>
            <a:off x="404281" y="1530057"/>
            <a:ext cx="3400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time series plots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9C29-C182-1C38-4C65-ABC0D9CB7661}"/>
              </a:ext>
            </a:extLst>
          </p:cNvPr>
          <p:cNvSpPr txBox="1"/>
          <p:nvPr/>
        </p:nvSpPr>
        <p:spPr>
          <a:xfrm>
            <a:off x="618381" y="2178921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histograms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23D4F-7F4D-1837-19A5-AB5D78266B3B}"/>
              </a:ext>
            </a:extLst>
          </p:cNvPr>
          <p:cNvSpPr txBox="1"/>
          <p:nvPr/>
        </p:nvSpPr>
        <p:spPr>
          <a:xfrm>
            <a:off x="618381" y="3476650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animations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37222-0619-475A-F69F-C2E9585DE7D5}"/>
              </a:ext>
            </a:extLst>
          </p:cNvPr>
          <p:cNvSpPr txBox="1"/>
          <p:nvPr/>
        </p:nvSpPr>
        <p:spPr>
          <a:xfrm>
            <a:off x="756031" y="2827785"/>
            <a:ext cx="3049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heat maps</a:t>
            </a:r>
          </a:p>
        </p:txBody>
      </p:sp>
    </p:spTree>
    <p:extLst>
      <p:ext uri="{BB962C8B-B14F-4D97-AF65-F5344CB8AC3E}">
        <p14:creationId xmlns:p14="http://schemas.microsoft.com/office/powerpoint/2010/main" val="77154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3E9443-70CF-6ECF-B817-394024CCC782}"/>
              </a:ext>
            </a:extLst>
          </p:cNvPr>
          <p:cNvSpPr txBox="1"/>
          <p:nvPr/>
        </p:nvSpPr>
        <p:spPr>
          <a:xfrm>
            <a:off x="3594848" y="5660938"/>
            <a:ext cx="4522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75C3-F1CC-AB69-E093-C88B9B276B93}"/>
              </a:ext>
            </a:extLst>
          </p:cNvPr>
          <p:cNvSpPr txBox="1"/>
          <p:nvPr/>
        </p:nvSpPr>
        <p:spPr>
          <a:xfrm>
            <a:off x="7536427" y="1334207"/>
            <a:ext cx="4070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cause and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3F300-F26A-E6EB-AA19-7686719FDD21}"/>
              </a:ext>
            </a:extLst>
          </p:cNvPr>
          <p:cNvSpPr txBox="1"/>
          <p:nvPr/>
        </p:nvSpPr>
        <p:spPr>
          <a:xfrm>
            <a:off x="6420464" y="2031589"/>
            <a:ext cx="5186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scale lengths and rates of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92DA-33A2-1610-3CA5-900A4287525E}"/>
              </a:ext>
            </a:extLst>
          </p:cNvPr>
          <p:cNvSpPr txBox="1"/>
          <p:nvPr/>
        </p:nvSpPr>
        <p:spPr>
          <a:xfrm>
            <a:off x="8351452" y="282598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periodicities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88513-6701-0039-AB50-1AAF3A68734B}"/>
              </a:ext>
            </a:extLst>
          </p:cNvPr>
          <p:cNvSpPr txBox="1"/>
          <p:nvPr/>
        </p:nvSpPr>
        <p:spPr>
          <a:xfrm>
            <a:off x="7792065" y="3507579"/>
            <a:ext cx="3814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asymptotic behavior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C7BED-DB93-870A-02DE-063099CB4129}"/>
              </a:ext>
            </a:extLst>
          </p:cNvPr>
          <p:cNvSpPr txBox="1"/>
          <p:nvPr/>
        </p:nvSpPr>
        <p:spPr>
          <a:xfrm>
            <a:off x="7192297" y="4301974"/>
            <a:ext cx="4414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sensitivity to 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5EE1F-BED0-B95B-5F32-7A21EC260AF7}"/>
              </a:ext>
            </a:extLst>
          </p:cNvPr>
          <p:cNvSpPr txBox="1"/>
          <p:nvPr/>
        </p:nvSpPr>
        <p:spPr>
          <a:xfrm>
            <a:off x="7192297" y="5000573"/>
            <a:ext cx="4414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comparison to observations</a:t>
            </a:r>
          </a:p>
        </p:txBody>
      </p:sp>
    </p:spTree>
    <p:extLst>
      <p:ext uri="{BB962C8B-B14F-4D97-AF65-F5344CB8AC3E}">
        <p14:creationId xmlns:p14="http://schemas.microsoft.com/office/powerpoint/2010/main" val="89833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CD3C51-3625-E683-99AE-8A9667A6F633}"/>
              </a:ext>
            </a:extLst>
          </p:cNvPr>
          <p:cNvSpPr txBox="1"/>
          <p:nvPr/>
        </p:nvSpPr>
        <p:spPr>
          <a:xfrm>
            <a:off x="1066799" y="357247"/>
            <a:ext cx="379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Phenomenon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50528-577C-15B1-3746-55D34B9A77CB}"/>
              </a:ext>
            </a:extLst>
          </p:cNvPr>
          <p:cNvSpPr txBox="1"/>
          <p:nvPr/>
        </p:nvSpPr>
        <p:spPr>
          <a:xfrm>
            <a:off x="8137736" y="357247"/>
            <a:ext cx="3633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574F-705A-0EBD-B074-918FFF99EA12}"/>
              </a:ext>
            </a:extLst>
          </p:cNvPr>
          <p:cNvSpPr txBox="1"/>
          <p:nvPr/>
        </p:nvSpPr>
        <p:spPr>
          <a:xfrm>
            <a:off x="1066798" y="2137903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5982-F66E-9EDA-3DB6-E1D4A09120E6}"/>
              </a:ext>
            </a:extLst>
          </p:cNvPr>
          <p:cNvSpPr txBox="1"/>
          <p:nvPr/>
        </p:nvSpPr>
        <p:spPr>
          <a:xfrm>
            <a:off x="925390" y="3738260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Visualization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E9443-70CF-6ECF-B817-394024CCC782}"/>
              </a:ext>
            </a:extLst>
          </p:cNvPr>
          <p:cNvSpPr txBox="1"/>
          <p:nvPr/>
        </p:nvSpPr>
        <p:spPr>
          <a:xfrm>
            <a:off x="3594848" y="5660938"/>
            <a:ext cx="4522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Interpretation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C33A33-7B6B-59A8-368C-6118D085B70E}"/>
              </a:ext>
            </a:extLst>
          </p:cNvPr>
          <p:cNvCxnSpPr/>
          <p:nvPr/>
        </p:nvCxnSpPr>
        <p:spPr>
          <a:xfrm>
            <a:off x="3441843" y="1139386"/>
            <a:ext cx="1623317" cy="99851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BDF0B1-2921-FFC6-7333-174F70876F4D}"/>
              </a:ext>
            </a:extLst>
          </p:cNvPr>
          <p:cNvCxnSpPr>
            <a:cxnSpLocks/>
          </p:cNvCxnSpPr>
          <p:nvPr/>
        </p:nvCxnSpPr>
        <p:spPr>
          <a:xfrm flipH="1">
            <a:off x="6729573" y="1139386"/>
            <a:ext cx="1921267" cy="99851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D4722B-C243-E9D9-3F49-D2032536B6A3}"/>
              </a:ext>
            </a:extLst>
          </p:cNvPr>
          <p:cNvCxnSpPr>
            <a:cxnSpLocks/>
          </p:cNvCxnSpPr>
          <p:nvPr/>
        </p:nvCxnSpPr>
        <p:spPr>
          <a:xfrm>
            <a:off x="5856270" y="2845789"/>
            <a:ext cx="0" cy="8608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2EDBB6-54FA-CBFA-AFA4-142E5C9C8C2E}"/>
              </a:ext>
            </a:extLst>
          </p:cNvPr>
          <p:cNvCxnSpPr>
            <a:cxnSpLocks/>
          </p:cNvCxnSpPr>
          <p:nvPr/>
        </p:nvCxnSpPr>
        <p:spPr>
          <a:xfrm>
            <a:off x="5822023" y="4588686"/>
            <a:ext cx="0" cy="89809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2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CAB0D8-AE62-4F40-88DF-C8CDDBDA6218}"/>
              </a:ext>
            </a:extLst>
          </p:cNvPr>
          <p:cNvSpPr txBox="1"/>
          <p:nvPr/>
        </p:nvSpPr>
        <p:spPr>
          <a:xfrm>
            <a:off x="374572" y="428178"/>
            <a:ext cx="1092873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Lec</a:t>
            </a:r>
            <a:r>
              <a:rPr lang="en-US" sz="2400" dirty="0"/>
              <a:t> 01: Sept 2</a:t>
            </a:r>
          </a:p>
          <a:p>
            <a:r>
              <a:rPr lang="en-US" sz="2400" dirty="0"/>
              <a:t>	Introduction and Goals of Course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02: Sept 4</a:t>
            </a:r>
          </a:p>
          <a:p>
            <a:r>
              <a:rPr lang="en-US" sz="2400" dirty="0"/>
              <a:t>	Computing of simple formulas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03: Sept 9</a:t>
            </a:r>
          </a:p>
          <a:p>
            <a:r>
              <a:rPr lang="en-US" sz="2400" dirty="0"/>
              <a:t>	Runge </a:t>
            </a:r>
            <a:r>
              <a:rPr lang="en-US" sz="2400" dirty="0" err="1"/>
              <a:t>Kutta</a:t>
            </a:r>
            <a:r>
              <a:rPr lang="en-US" sz="2400" dirty="0"/>
              <a:t> method illustrated by falling objects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04: Sept 11</a:t>
            </a:r>
          </a:p>
          <a:p>
            <a:r>
              <a:rPr lang="en-US" sz="2400" dirty="0"/>
              <a:t>	Planetary Orbits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05: Sept 16</a:t>
            </a:r>
          </a:p>
          <a:p>
            <a:r>
              <a:rPr lang="en-US" sz="2400" dirty="0"/>
              <a:t>	Reservoir models illustrated by cascade of lakes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06: Sept 18</a:t>
            </a:r>
          </a:p>
          <a:p>
            <a:r>
              <a:rPr lang="en-US" sz="2400" dirty="0"/>
              <a:t>	Ultra-simplified global warming model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07: Sept 23</a:t>
            </a:r>
          </a:p>
          <a:p>
            <a:r>
              <a:rPr lang="en-US" sz="2400" dirty="0"/>
              <a:t>	Seismic rays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08: Sept 25</a:t>
            </a:r>
          </a:p>
          <a:p>
            <a:r>
              <a:rPr lang="en-US" sz="2400" dirty="0"/>
              <a:t>	Cooling of the solid Earth</a:t>
            </a:r>
          </a:p>
        </p:txBody>
      </p:sp>
    </p:spTree>
    <p:extLst>
      <p:ext uri="{BB962C8B-B14F-4D97-AF65-F5344CB8AC3E}">
        <p14:creationId xmlns:p14="http://schemas.microsoft.com/office/powerpoint/2010/main" val="339604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CAB0D8-AE62-4F40-88DF-C8CDDBDA6218}"/>
              </a:ext>
            </a:extLst>
          </p:cNvPr>
          <p:cNvSpPr txBox="1"/>
          <p:nvPr/>
        </p:nvSpPr>
        <p:spPr>
          <a:xfrm>
            <a:off x="253387" y="209527"/>
            <a:ext cx="1092873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Lec</a:t>
            </a:r>
            <a:r>
              <a:rPr lang="en-US" sz="2400" dirty="0"/>
              <a:t> 09: Sept 30</a:t>
            </a:r>
          </a:p>
          <a:p>
            <a:r>
              <a:rPr lang="en-US" sz="2400" dirty="0"/>
              <a:t>	Temperature of cooling conductive rod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10: Oct 2</a:t>
            </a:r>
          </a:p>
          <a:p>
            <a:r>
              <a:rPr lang="en-US" sz="2400" dirty="0"/>
              <a:t>	Least squares estimation illustrated using global warming data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11: Oct 7</a:t>
            </a:r>
          </a:p>
          <a:p>
            <a:r>
              <a:rPr lang="en-US" sz="2400" dirty="0"/>
              <a:t>	Periodicities and Fourier series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12: Oct 10</a:t>
            </a:r>
          </a:p>
          <a:p>
            <a:r>
              <a:rPr lang="en-US" sz="2400" dirty="0"/>
              <a:t>	Fast Fourier Transform illustrated using environmental time series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13: Oct 14</a:t>
            </a:r>
          </a:p>
          <a:p>
            <a:r>
              <a:rPr lang="en-US" sz="2400" dirty="0"/>
              <a:t>	Useful things that can be done using the Fast Fourier Transform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14: Oct 16</a:t>
            </a:r>
          </a:p>
          <a:p>
            <a:r>
              <a:rPr lang="en-US" sz="2400" dirty="0"/>
              <a:t>	2D FFT illustrated by propagating waves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15: Oct 21</a:t>
            </a:r>
          </a:p>
          <a:p>
            <a:r>
              <a:rPr lang="en-US" sz="2400" dirty="0"/>
              <a:t>	Gravity anomalies computed using the FFT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16: Oct 23</a:t>
            </a:r>
          </a:p>
          <a:p>
            <a:r>
              <a:rPr lang="en-US" sz="2400" dirty="0"/>
              <a:t>	Natural textures created using the 2D FFT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17: Oct 28</a:t>
            </a:r>
          </a:p>
          <a:p>
            <a:r>
              <a:rPr lang="en-US" sz="2400" dirty="0"/>
              <a:t>	Chemical diffusion computed with the 2D FFT</a:t>
            </a:r>
          </a:p>
        </p:txBody>
      </p:sp>
    </p:spTree>
    <p:extLst>
      <p:ext uri="{BB962C8B-B14F-4D97-AF65-F5344CB8AC3E}">
        <p14:creationId xmlns:p14="http://schemas.microsoft.com/office/powerpoint/2010/main" val="420990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CAB0D8-AE62-4F40-88DF-C8CDDBDA6218}"/>
              </a:ext>
            </a:extLst>
          </p:cNvPr>
          <p:cNvSpPr txBox="1"/>
          <p:nvPr/>
        </p:nvSpPr>
        <p:spPr>
          <a:xfrm>
            <a:off x="253387" y="198510"/>
            <a:ext cx="1177703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Lec</a:t>
            </a:r>
            <a:r>
              <a:rPr lang="en-US" sz="2400" dirty="0"/>
              <a:t> 18: Nov 6</a:t>
            </a:r>
          </a:p>
          <a:p>
            <a:r>
              <a:rPr lang="en-US" sz="2400" dirty="0"/>
              <a:t>	Vibrations of 1D finite bodies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19: Nov 11</a:t>
            </a:r>
          </a:p>
          <a:p>
            <a:r>
              <a:rPr lang="en-US" sz="2400" dirty="0"/>
              <a:t>	Vibrations of 2D finite bodies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20: Nov 13</a:t>
            </a:r>
          </a:p>
          <a:p>
            <a:r>
              <a:rPr lang="en-US" sz="2400" dirty="0"/>
              <a:t>	Finite difference method illustrated with 2D time-independent conductive heat flow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21: Nov 18</a:t>
            </a:r>
          </a:p>
          <a:p>
            <a:r>
              <a:rPr lang="en-US" sz="2400" dirty="0"/>
              <a:t>	2D time-independent heat flow in objects with complicated shape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22: Nov 20</a:t>
            </a:r>
          </a:p>
          <a:p>
            <a:r>
              <a:rPr lang="en-US" sz="2400" dirty="0"/>
              <a:t>	Writing a FD code illustrated with 1D+time heat flow equation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23: Nov 25</a:t>
            </a:r>
            <a:br>
              <a:rPr lang="en-US" sz="2400" dirty="0"/>
            </a:br>
            <a:r>
              <a:rPr lang="en-US" sz="2400" dirty="0"/>
              <a:t>	FD method illustrated by channel flow with eddy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24: Dec 2</a:t>
            </a:r>
          </a:p>
          <a:p>
            <a:r>
              <a:rPr lang="en-US" sz="2400" dirty="0"/>
              <a:t>	FD method illustrated by convection in box</a:t>
            </a:r>
          </a:p>
          <a:p>
            <a:r>
              <a:rPr lang="en-US" sz="2400" dirty="0" err="1"/>
              <a:t>Lec</a:t>
            </a:r>
            <a:r>
              <a:rPr lang="en-US" sz="2400" dirty="0"/>
              <a:t> 25: Dec 5</a:t>
            </a:r>
          </a:p>
          <a:p>
            <a:r>
              <a:rPr lang="en-US" sz="2400" dirty="0"/>
              <a:t>	Writing a least squares code illustrated with planar fit problem</a:t>
            </a:r>
          </a:p>
          <a:p>
            <a:r>
              <a:rPr lang="en-US" sz="2400" dirty="0"/>
              <a:t>Class Presentations:  Dec 9 and (possibly) 11</a:t>
            </a:r>
          </a:p>
        </p:txBody>
      </p:sp>
    </p:spTree>
    <p:extLst>
      <p:ext uri="{BB962C8B-B14F-4D97-AF65-F5344CB8AC3E}">
        <p14:creationId xmlns:p14="http://schemas.microsoft.com/office/powerpoint/2010/main" val="162566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A94359-48BF-E757-8C22-D84B32095670}"/>
              </a:ext>
            </a:extLst>
          </p:cNvPr>
          <p:cNvSpPr txBox="1"/>
          <p:nvPr/>
        </p:nvSpPr>
        <p:spPr>
          <a:xfrm>
            <a:off x="2782528" y="4937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Syllabus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E0050-820C-2022-2D1C-8F0350357D96}"/>
              </a:ext>
            </a:extLst>
          </p:cNvPr>
          <p:cNvSpPr txBox="1"/>
          <p:nvPr/>
        </p:nvSpPr>
        <p:spPr>
          <a:xfrm>
            <a:off x="2782528" y="1720840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Syllabus Subject to Change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Whether we actually get through this material with depend on the pace you find acceptable. </a:t>
            </a:r>
          </a:p>
        </p:txBody>
      </p:sp>
    </p:spTree>
    <p:extLst>
      <p:ext uri="{BB962C8B-B14F-4D97-AF65-F5344CB8AC3E}">
        <p14:creationId xmlns:p14="http://schemas.microsoft.com/office/powerpoint/2010/main" val="299715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6E02D6-A7C6-72F6-B91C-FD0893124C9D}"/>
              </a:ext>
            </a:extLst>
          </p:cNvPr>
          <p:cNvSpPr txBox="1"/>
          <p:nvPr/>
        </p:nvSpPr>
        <p:spPr>
          <a:xfrm>
            <a:off x="6275438" y="1386348"/>
            <a:ext cx="55681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Bill Menke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PhD, Geophysics, Columbia 1982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Instructor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menke@ldeo.columbia.edu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765A5-6430-8A83-952F-1E11A20BC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1" t="15340" r="35481" b="11541"/>
          <a:stretch/>
        </p:blipFill>
        <p:spPr>
          <a:xfrm>
            <a:off x="894736" y="168273"/>
            <a:ext cx="4807974" cy="65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E0050-820C-2022-2D1C-8F0350357D96}"/>
              </a:ext>
            </a:extLst>
          </p:cNvPr>
          <p:cNvSpPr txBox="1"/>
          <p:nvPr/>
        </p:nvSpPr>
        <p:spPr>
          <a:xfrm>
            <a:off x="3561736" y="2098214"/>
            <a:ext cx="50685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don’t have any problem with getting through less in order for you to learn new material more thoroughly</a:t>
            </a:r>
          </a:p>
        </p:txBody>
      </p:sp>
    </p:spTree>
    <p:extLst>
      <p:ext uri="{BB962C8B-B14F-4D97-AF65-F5344CB8AC3E}">
        <p14:creationId xmlns:p14="http://schemas.microsoft.com/office/powerpoint/2010/main" val="415716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D4E2A-4C4A-F41F-322E-3895B96E9C2A}"/>
              </a:ext>
            </a:extLst>
          </p:cNvPr>
          <p:cNvSpPr txBox="1"/>
          <p:nvPr/>
        </p:nvSpPr>
        <p:spPr>
          <a:xfrm>
            <a:off x="870154" y="658311"/>
            <a:ext cx="102550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Class Organization</a:t>
            </a:r>
          </a:p>
          <a:p>
            <a:endParaRPr lang="en-US" sz="2400" dirty="0"/>
          </a:p>
          <a:p>
            <a:r>
              <a:rPr lang="en-US" sz="2400" dirty="0"/>
              <a:t>Short lecture by me describing phenomenon and methodology</a:t>
            </a:r>
          </a:p>
          <a:p>
            <a:endParaRPr lang="en-US" sz="2400" dirty="0"/>
          </a:p>
          <a:p>
            <a:r>
              <a:rPr lang="en-US" sz="2400" dirty="0"/>
              <a:t>Everyone runs and discusses exemplary code</a:t>
            </a:r>
          </a:p>
          <a:p>
            <a:endParaRPr lang="en-US" sz="2400" dirty="0"/>
          </a:p>
          <a:p>
            <a:r>
              <a:rPr lang="en-US" sz="2400" dirty="0"/>
              <a:t>In class small group projects  (typically follow up idea by modifying code)</a:t>
            </a:r>
          </a:p>
          <a:p>
            <a:endParaRPr lang="en-US" sz="2400" dirty="0"/>
          </a:p>
          <a:p>
            <a:r>
              <a:rPr lang="en-US" sz="2400" dirty="0"/>
              <a:t>group presentations and discussion</a:t>
            </a:r>
          </a:p>
          <a:p>
            <a:r>
              <a:rPr lang="en-US" sz="2400" dirty="0"/>
              <a:t>    (group submits short PPTX to Canvas/Assignments)</a:t>
            </a:r>
          </a:p>
        </p:txBody>
      </p:sp>
    </p:spTree>
    <p:extLst>
      <p:ext uri="{BB962C8B-B14F-4D97-AF65-F5344CB8AC3E}">
        <p14:creationId xmlns:p14="http://schemas.microsoft.com/office/powerpoint/2010/main" val="310950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D4E2A-4C4A-F41F-322E-3895B96E9C2A}"/>
              </a:ext>
            </a:extLst>
          </p:cNvPr>
          <p:cNvSpPr txBox="1"/>
          <p:nvPr/>
        </p:nvSpPr>
        <p:spPr>
          <a:xfrm>
            <a:off x="215954" y="79402"/>
            <a:ext cx="1109570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Homework</a:t>
            </a:r>
          </a:p>
          <a:p>
            <a:endParaRPr lang="en-US" sz="2400" dirty="0"/>
          </a:p>
          <a:p>
            <a:r>
              <a:rPr lang="en-US" sz="2400" dirty="0"/>
              <a:t>Write up of in-class group projects</a:t>
            </a:r>
          </a:p>
          <a:p>
            <a:endParaRPr lang="en-US" sz="2400" dirty="0"/>
          </a:p>
          <a:p>
            <a:r>
              <a:rPr lang="en-US" sz="2400" dirty="0"/>
              <a:t>	Rubric and Example in Canvas/Files/Lec01</a:t>
            </a:r>
          </a:p>
          <a:p>
            <a:endParaRPr lang="en-US" sz="2400" dirty="0"/>
          </a:p>
          <a:p>
            <a:r>
              <a:rPr lang="en-US" sz="2400" dirty="0"/>
              <a:t>	Read my policies at</a:t>
            </a:r>
          </a:p>
          <a:p>
            <a:r>
              <a:rPr lang="en-US" sz="2400" dirty="0"/>
              <a:t>	</a:t>
            </a:r>
            <a:r>
              <a:rPr lang="en-US" sz="2400" dirty="0">
                <a:hlinkClick r:id="rId2"/>
              </a:rPr>
              <a:t>https://www.ldeo.columbia.edu/users/menke/gradingpolicy.html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Collaborations of Group members OK if acknowledged</a:t>
            </a:r>
          </a:p>
          <a:p>
            <a:r>
              <a:rPr lang="en-US" sz="2400" dirty="0"/>
              <a:t>	You are expected to make significant contribution</a:t>
            </a:r>
          </a:p>
          <a:p>
            <a:r>
              <a:rPr lang="en-US" sz="2400" dirty="0"/>
              <a:t>	Copying disallowed</a:t>
            </a:r>
          </a:p>
          <a:p>
            <a:r>
              <a:rPr lang="en-US" sz="2400" dirty="0"/>
              <a:t>	</a:t>
            </a:r>
            <a:r>
              <a:rPr lang="en-US" sz="2400"/>
              <a:t>All text </a:t>
            </a:r>
            <a:r>
              <a:rPr lang="en-US" sz="2400" dirty="0"/>
              <a:t>must be in your own (individual) words</a:t>
            </a:r>
          </a:p>
          <a:p>
            <a:endParaRPr lang="en-US" sz="2400" dirty="0"/>
          </a:p>
          <a:p>
            <a:r>
              <a:rPr lang="en-US" sz="2400" dirty="0"/>
              <a:t>	Due Fridays at 11:59 PM summarizing in-class presentations of </a:t>
            </a:r>
            <a:r>
              <a:rPr lang="en-US" sz="2400" b="1" dirty="0"/>
              <a:t>previous week</a:t>
            </a:r>
          </a:p>
          <a:p>
            <a:r>
              <a:rPr lang="en-US" sz="2400" b="1" dirty="0"/>
              <a:t>		</a:t>
            </a:r>
            <a:r>
              <a:rPr lang="en-US" sz="2400" dirty="0"/>
              <a:t>details in Canvas/Assignments</a:t>
            </a:r>
          </a:p>
          <a:p>
            <a:endParaRPr lang="en-US" sz="2400" dirty="0"/>
          </a:p>
          <a:p>
            <a:r>
              <a:rPr lang="en-US" sz="2400" dirty="0"/>
              <a:t>	Graded only acceptable / unacceptable</a:t>
            </a:r>
          </a:p>
        </p:txBody>
      </p:sp>
    </p:spTree>
    <p:extLst>
      <p:ext uri="{BB962C8B-B14F-4D97-AF65-F5344CB8AC3E}">
        <p14:creationId xmlns:p14="http://schemas.microsoft.com/office/powerpoint/2010/main" val="91716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D4E2A-4C4A-F41F-322E-3895B96E9C2A}"/>
              </a:ext>
            </a:extLst>
          </p:cNvPr>
          <p:cNvSpPr txBox="1"/>
          <p:nvPr/>
        </p:nvSpPr>
        <p:spPr>
          <a:xfrm>
            <a:off x="870154" y="658311"/>
            <a:ext cx="102550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Term Project</a:t>
            </a:r>
          </a:p>
          <a:p>
            <a:endParaRPr lang="en-US" sz="2400" dirty="0"/>
          </a:p>
          <a:p>
            <a:r>
              <a:rPr lang="en-US" sz="2400" dirty="0"/>
              <a:t>Individualized</a:t>
            </a:r>
          </a:p>
          <a:p>
            <a:endParaRPr lang="en-US" sz="2400" dirty="0"/>
          </a:p>
          <a:p>
            <a:r>
              <a:rPr lang="en-US" sz="2400" dirty="0"/>
              <a:t>Fairly substantial analysis of a phenomenon different from but of similar complexity to those we cover in class</a:t>
            </a:r>
          </a:p>
          <a:p>
            <a:endParaRPr lang="en-US" sz="2400" dirty="0"/>
          </a:p>
          <a:p>
            <a:r>
              <a:rPr lang="en-US" sz="2400" dirty="0"/>
              <a:t>Project idea due mid-November and must be approved by Instructor.</a:t>
            </a:r>
          </a:p>
          <a:p>
            <a:endParaRPr lang="en-US" sz="2400" dirty="0"/>
          </a:p>
          <a:p>
            <a:r>
              <a:rPr lang="en-US" sz="2400" dirty="0"/>
              <a:t>Presented in class at the end of the term</a:t>
            </a:r>
          </a:p>
          <a:p>
            <a:endParaRPr lang="en-US" sz="2400" dirty="0"/>
          </a:p>
          <a:p>
            <a:r>
              <a:rPr lang="en-US" sz="2400" dirty="0"/>
              <a:t>Graded according to rubric that will be provided beforehand</a:t>
            </a:r>
          </a:p>
          <a:p>
            <a:endParaRPr lang="en-US" sz="2400" dirty="0"/>
          </a:p>
          <a:p>
            <a:r>
              <a:rPr lang="en-US" sz="2400" dirty="0"/>
              <a:t>Term Paper version last day of finals week at 11:59 PM.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953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D4E2A-4C4A-F41F-322E-3895B96E9C2A}"/>
              </a:ext>
            </a:extLst>
          </p:cNvPr>
          <p:cNvSpPr txBox="1"/>
          <p:nvPr/>
        </p:nvSpPr>
        <p:spPr>
          <a:xfrm>
            <a:off x="870154" y="658311"/>
            <a:ext cx="102550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Grading</a:t>
            </a:r>
          </a:p>
          <a:p>
            <a:endParaRPr lang="en-US" sz="2400" dirty="0"/>
          </a:p>
          <a:p>
            <a:r>
              <a:rPr lang="en-US" sz="2400" dirty="0"/>
              <a:t>Class Participation (including acceptable write-ups):  50%</a:t>
            </a:r>
          </a:p>
          <a:p>
            <a:endParaRPr lang="en-US" sz="2400" dirty="0"/>
          </a:p>
          <a:p>
            <a:r>
              <a:rPr lang="en-US" sz="2400" dirty="0"/>
              <a:t>Term Project: 50%</a:t>
            </a:r>
          </a:p>
          <a:p>
            <a:endParaRPr lang="en-US" sz="2400" dirty="0"/>
          </a:p>
          <a:p>
            <a:r>
              <a:rPr lang="en-US" sz="2400" dirty="0"/>
              <a:t>(No midterm, no final)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732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B8CBB-BA7F-638B-3AB3-99B674688D81}"/>
              </a:ext>
            </a:extLst>
          </p:cNvPr>
          <p:cNvSpPr txBox="1"/>
          <p:nvPr/>
        </p:nvSpPr>
        <p:spPr>
          <a:xfrm>
            <a:off x="860322" y="2644170"/>
            <a:ext cx="102550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Questions?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614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B8CBB-BA7F-638B-3AB3-99B674688D81}"/>
              </a:ext>
            </a:extLst>
          </p:cNvPr>
          <p:cNvSpPr txBox="1"/>
          <p:nvPr/>
        </p:nvSpPr>
        <p:spPr>
          <a:xfrm>
            <a:off x="1056968" y="677719"/>
            <a:ext cx="102550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Installation of Python &amp; etc.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32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796412" y="557139"/>
            <a:ext cx="9684775" cy="5617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folder for class material</a:t>
            </a:r>
            <a:endParaRPr lang="en-US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class folder at a location you can remember and with a path name that fairly easy to type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Mine’s called CES25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 has path /bill/CES25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opy all the class files from C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anvas’ Code folder into it.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4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776747" y="1117577"/>
            <a:ext cx="10735315" cy="223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 2 – install python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ownload and insta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ll 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Python from Python webpage: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https://www.python.org/downloads/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3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776747" y="1117577"/>
            <a:ext cx="9684775" cy="223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 3 – Install Anaconda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ownload Anaconda from Anaconda webpage: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https://www.anaconda.com/products/individual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2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6E02D6-A7C6-72F6-B91C-FD0893124C9D}"/>
              </a:ext>
            </a:extLst>
          </p:cNvPr>
          <p:cNvSpPr txBox="1"/>
          <p:nvPr/>
        </p:nvSpPr>
        <p:spPr>
          <a:xfrm>
            <a:off x="6580238" y="1288026"/>
            <a:ext cx="55681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Kathryn Cheng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B.Sc</a:t>
            </a:r>
            <a:r>
              <a:rPr lang="en-US" sz="2800" dirty="0"/>
              <a:t>, Geology, U Toronto, 2023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kathryn.cheng@columbia.edu</a:t>
            </a:r>
          </a:p>
        </p:txBody>
      </p:sp>
      <p:pic>
        <p:nvPicPr>
          <p:cNvPr id="1026" name="Picture 2" descr="photo of Kathryn Cheng">
            <a:extLst>
              <a:ext uri="{FF2B5EF4-FFF2-40B4-BE49-F238E27FC236}">
                <a16:creationId xmlns:a16="http://schemas.microsoft.com/office/drawing/2014/main" id="{F9E24659-1A8E-4F3A-B6C7-EFD026E4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" y="458130"/>
            <a:ext cx="5674556" cy="56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EA48876-8A1D-44C8-B4F2-7FF6E6D1F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8F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444746"/>
                </a:solidFill>
                <a:effectLst/>
                <a:latin typeface="Google Sans Text"/>
                <a:hlinkClick r:id="rId3"/>
              </a:rPr>
              <a:t>kathryn.cheng@columbia.edu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14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694933" y="272883"/>
            <a:ext cx="10910913" cy="5617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 Change default directory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Launch the Anaconda Navigator and use it to launch a “</a:t>
            </a:r>
            <a:r>
              <a:rPr lang="en-US" sz="2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Powershell</a:t>
            </a: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Prompt” window. 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this command:</a:t>
            </a:r>
            <a:endParaRPr lang="en-US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jupyter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server --generate-config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note of the location of the config file. Mine is: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/Users/menke/.jupyter/jupyter_server_config.py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3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308072" y="452496"/>
            <a:ext cx="11649466" cy="601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4, </a:t>
            </a:r>
            <a:r>
              <a:rPr lang="en-US" sz="24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endParaRPr lang="en-US" sz="2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Mac/finder or Window/explorer window, navigate to that directory and use a text editor such as Mac/SimpleText or Windows/</a:t>
            </a: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Textedit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open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jupyter_notebook_config.py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line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c.ServerApp.root_dir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‘’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immedialey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after it add a line like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c.ServerApp.root_dir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‘/bill/CES25’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you substitute in the path of your class directory.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forward slashes \ in the filename.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 the file and exit the text editor.</a:t>
            </a:r>
          </a:p>
        </p:txBody>
      </p:sp>
    </p:spTree>
    <p:extLst>
      <p:ext uri="{BB962C8B-B14F-4D97-AF65-F5344CB8AC3E}">
        <p14:creationId xmlns:p14="http://schemas.microsoft.com/office/powerpoint/2010/main" val="3372197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659764" y="483898"/>
            <a:ext cx="9684775" cy="598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5 – install graphics packages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Lauch the Anaconda Navigator and use it to launch a “</a:t>
            </a:r>
            <a:r>
              <a:rPr lang="en-US" sz="2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Powershell</a:t>
            </a: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Prompt” window.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 these packages by typing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into the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Powershell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window the commands: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install </a:t>
            </a: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ipython</a:t>
            </a: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-forge::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ffmpeg</a:t>
            </a:r>
            <a:endParaRPr lang="en-US" sz="2800" b="0" i="0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install -c anaconda pillow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80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sz="280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80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-forge::</a:t>
            </a:r>
            <a:r>
              <a:rPr lang="en-US" sz="2800" i="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pydub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90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727587" y="159419"/>
            <a:ext cx="10933472" cy="5156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up a browser like Chrome or Firefox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up an Anaconda Navigator and use it to launch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JupyterLab</a:t>
            </a: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It should appear as a page in the browser.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left panel to verify that it’s positioned to your class folder.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21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 installing Python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Break into two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Group 1:  little or no familiarity with coding</a:t>
            </a:r>
          </a:p>
          <a:p>
            <a:pPr marL="0" indent="0">
              <a:buNone/>
            </a:pPr>
            <a:r>
              <a:rPr lang="en-US" dirty="0"/>
              <a:t>		Bill leads tutorial on getting started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Group 2:  work through topics which your less familiar with in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MenkeOnPython.ipynb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and especially matrix arithmetic (with TA’s assistance)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301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47020" y="674809"/>
            <a:ext cx="100289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Goal </a:t>
            </a:r>
          </a:p>
          <a:p>
            <a:pPr algn="ctr"/>
            <a:endParaRPr lang="en-US" sz="4000" dirty="0"/>
          </a:p>
          <a:p>
            <a:r>
              <a:rPr lang="en-US" sz="4000" i="1" dirty="0"/>
              <a:t>For you to become experienced in applying Python-based computational methods to Earth Science phenomena, and especially in using models of dynamic phenomena to understand how the world works.</a:t>
            </a:r>
          </a:p>
        </p:txBody>
      </p:sp>
    </p:spTree>
    <p:extLst>
      <p:ext uri="{BB962C8B-B14F-4D97-AF65-F5344CB8AC3E}">
        <p14:creationId xmlns:p14="http://schemas.microsoft.com/office/powerpoint/2010/main" val="353380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37188" y="2896899"/>
            <a:ext cx="10028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Why Modeling?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348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47020" y="674809"/>
            <a:ext cx="100289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from the humanistic perspective ...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One of the great intellectual achievements of the modern era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some aspects of the future can be</a:t>
            </a:r>
          </a:p>
          <a:p>
            <a:pPr algn="ctr"/>
            <a:r>
              <a:rPr lang="en-US" sz="4000" i="1" dirty="0"/>
              <a:t>accurately predicted</a:t>
            </a:r>
          </a:p>
        </p:txBody>
      </p:sp>
    </p:spTree>
    <p:extLst>
      <p:ext uri="{BB962C8B-B14F-4D97-AF65-F5344CB8AC3E}">
        <p14:creationId xmlns:p14="http://schemas.microsoft.com/office/powerpoint/2010/main" val="21657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47020" y="674809"/>
            <a:ext cx="100289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from a scientist’s perspective ...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a key tool in testing the</a:t>
            </a:r>
          </a:p>
          <a:p>
            <a:pPr algn="ctr"/>
            <a:r>
              <a:rPr lang="en-US" sz="4000" i="1" dirty="0"/>
              <a:t>correctness of scientific explanations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and more broadly in understanding how</a:t>
            </a:r>
          </a:p>
          <a:p>
            <a:pPr algn="ctr"/>
            <a:r>
              <a:rPr lang="en-US" sz="4000" i="1" dirty="0"/>
              <a:t>specific phenomena behave</a:t>
            </a:r>
          </a:p>
        </p:txBody>
      </p:sp>
    </p:spTree>
    <p:extLst>
      <p:ext uri="{BB962C8B-B14F-4D97-AF65-F5344CB8AC3E}">
        <p14:creationId xmlns:p14="http://schemas.microsoft.com/office/powerpoint/2010/main" val="193457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47020" y="674809"/>
            <a:ext cx="100289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from an environmentalist’s perspective ...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familiarity with the principles of modeling allows one assessing the credibility of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proposed solutions to environmental and climatological problems</a:t>
            </a:r>
          </a:p>
        </p:txBody>
      </p:sp>
    </p:spTree>
    <p:extLst>
      <p:ext uri="{BB962C8B-B14F-4D97-AF65-F5344CB8AC3E}">
        <p14:creationId xmlns:p14="http://schemas.microsoft.com/office/powerpoint/2010/main" val="398045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CD3C51-3625-E683-99AE-8A9667A6F633}"/>
              </a:ext>
            </a:extLst>
          </p:cNvPr>
          <p:cNvSpPr txBox="1"/>
          <p:nvPr/>
        </p:nvSpPr>
        <p:spPr>
          <a:xfrm>
            <a:off x="1066799" y="357247"/>
            <a:ext cx="379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Phenomenon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50528-577C-15B1-3746-55D34B9A77CB}"/>
              </a:ext>
            </a:extLst>
          </p:cNvPr>
          <p:cNvSpPr txBox="1"/>
          <p:nvPr/>
        </p:nvSpPr>
        <p:spPr>
          <a:xfrm>
            <a:off x="8137736" y="357247"/>
            <a:ext cx="3633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574F-705A-0EBD-B074-918FFF99EA12}"/>
              </a:ext>
            </a:extLst>
          </p:cNvPr>
          <p:cNvSpPr txBox="1"/>
          <p:nvPr/>
        </p:nvSpPr>
        <p:spPr>
          <a:xfrm>
            <a:off x="1066798" y="2137903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5982-F66E-9EDA-3DB6-E1D4A09120E6}"/>
              </a:ext>
            </a:extLst>
          </p:cNvPr>
          <p:cNvSpPr txBox="1"/>
          <p:nvPr/>
        </p:nvSpPr>
        <p:spPr>
          <a:xfrm>
            <a:off x="925390" y="3738260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Visualization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E9443-70CF-6ECF-B817-394024CCC782}"/>
              </a:ext>
            </a:extLst>
          </p:cNvPr>
          <p:cNvSpPr txBox="1"/>
          <p:nvPr/>
        </p:nvSpPr>
        <p:spPr>
          <a:xfrm>
            <a:off x="3594848" y="5660938"/>
            <a:ext cx="4522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Interpretation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C33A33-7B6B-59A8-368C-6118D085B70E}"/>
              </a:ext>
            </a:extLst>
          </p:cNvPr>
          <p:cNvCxnSpPr/>
          <p:nvPr/>
        </p:nvCxnSpPr>
        <p:spPr>
          <a:xfrm>
            <a:off x="3441843" y="1139386"/>
            <a:ext cx="1623317" cy="99851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BDF0B1-2921-FFC6-7333-174F70876F4D}"/>
              </a:ext>
            </a:extLst>
          </p:cNvPr>
          <p:cNvCxnSpPr>
            <a:cxnSpLocks/>
          </p:cNvCxnSpPr>
          <p:nvPr/>
        </p:nvCxnSpPr>
        <p:spPr>
          <a:xfrm flipH="1">
            <a:off x="6729573" y="1139386"/>
            <a:ext cx="1921267" cy="99851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D4722B-C243-E9D9-3F49-D2032536B6A3}"/>
              </a:ext>
            </a:extLst>
          </p:cNvPr>
          <p:cNvCxnSpPr>
            <a:cxnSpLocks/>
          </p:cNvCxnSpPr>
          <p:nvPr/>
        </p:nvCxnSpPr>
        <p:spPr>
          <a:xfrm>
            <a:off x="5856270" y="2845789"/>
            <a:ext cx="0" cy="8608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2EDBB6-54FA-CBFA-AFA4-142E5C9C8C2E}"/>
              </a:ext>
            </a:extLst>
          </p:cNvPr>
          <p:cNvCxnSpPr>
            <a:cxnSpLocks/>
          </p:cNvCxnSpPr>
          <p:nvPr/>
        </p:nvCxnSpPr>
        <p:spPr>
          <a:xfrm>
            <a:off x="5822023" y="4588686"/>
            <a:ext cx="0" cy="89809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1249</Words>
  <Application>Microsoft Office PowerPoint</Application>
  <PresentationFormat>Widescreen</PresentationFormat>
  <Paragraphs>256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Google Sans Text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installing Python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64</cp:revision>
  <dcterms:created xsi:type="dcterms:W3CDTF">2023-08-22T12:43:28Z</dcterms:created>
  <dcterms:modified xsi:type="dcterms:W3CDTF">2025-08-15T16:08:49Z</dcterms:modified>
</cp:coreProperties>
</file>