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3" r:id="rId5"/>
    <p:sldId id="270" r:id="rId6"/>
    <p:sldId id="262" r:id="rId7"/>
    <p:sldId id="265" r:id="rId8"/>
    <p:sldId id="267" r:id="rId9"/>
    <p:sldId id="295" r:id="rId10"/>
    <p:sldId id="268" r:id="rId11"/>
    <p:sldId id="269" r:id="rId12"/>
    <p:sldId id="271" r:id="rId13"/>
    <p:sldId id="272" r:id="rId14"/>
    <p:sldId id="274" r:id="rId15"/>
    <p:sldId id="297" r:id="rId16"/>
    <p:sldId id="275" r:id="rId17"/>
    <p:sldId id="278" r:id="rId18"/>
    <p:sldId id="276" r:id="rId19"/>
    <p:sldId id="277" r:id="rId20"/>
    <p:sldId id="296" r:id="rId21"/>
    <p:sldId id="298" r:id="rId22"/>
    <p:sldId id="273" r:id="rId23"/>
    <p:sldId id="279" r:id="rId24"/>
    <p:sldId id="283" r:id="rId25"/>
    <p:sldId id="284" r:id="rId26"/>
    <p:sldId id="285" r:id="rId27"/>
    <p:sldId id="286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5B6787D-A271-4165-9E3E-59506BADF5FF}">
          <p14:sldIdLst>
            <p14:sldId id="256"/>
            <p14:sldId id="260"/>
            <p14:sldId id="261"/>
            <p14:sldId id="263"/>
            <p14:sldId id="270"/>
            <p14:sldId id="262"/>
            <p14:sldId id="265"/>
            <p14:sldId id="267"/>
            <p14:sldId id="295"/>
            <p14:sldId id="268"/>
            <p14:sldId id="269"/>
            <p14:sldId id="271"/>
            <p14:sldId id="272"/>
            <p14:sldId id="274"/>
            <p14:sldId id="297"/>
            <p14:sldId id="275"/>
            <p14:sldId id="278"/>
            <p14:sldId id="276"/>
            <p14:sldId id="277"/>
            <p14:sldId id="296"/>
            <p14:sldId id="298"/>
            <p14:sldId id="273"/>
            <p14:sldId id="279"/>
            <p14:sldId id="283"/>
            <p14:sldId id="284"/>
            <p14:sldId id="285"/>
            <p14:sldId id="286"/>
          </p14:sldIdLst>
        </p14:section>
        <p14:section name="Untitled Section" id="{40CA3CE0-2DC8-4FF9-969D-EFC5F52363BA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48" autoAdjust="0"/>
    <p:restoredTop sz="93324" autoAdjust="0"/>
  </p:normalViewPr>
  <p:slideViewPr>
    <p:cSldViewPr snapToGrid="0">
      <p:cViewPr>
        <p:scale>
          <a:sx n="60" d="100"/>
          <a:sy n="60" d="100"/>
        </p:scale>
        <p:origin x="403" y="43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E2554-1666-AAF7-DAB4-45B0790277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4F90B1-F73C-6852-A91C-52A2F7FEE8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20F1D-A47E-2C5C-5E86-DB2546C49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B292D-44EA-4DC8-73DF-DC5B14ED2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DFE6F-0601-9CAA-8BA2-D9980FC3F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563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D1356-6F02-A93E-5EE0-39AE65FC7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567C22-A9C0-18FA-2459-BFD4F4BA4D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BE4D3-0A0E-DBC2-53F2-08099AFF7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FF9D6-33BE-3D7F-AB56-7526BB06C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E0DD9-C41A-FD62-6FCF-A2104D813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913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C377FC-A4B3-7BA4-46D0-EB15C292A2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098A5-CFD2-177C-58F3-602655702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82386-983A-2765-EA0F-459CC7C1B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261D8-43C9-978E-DA8D-7231C0372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391AD-64AC-9B81-7AB8-6BCF04883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41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6EA19-120B-4E31-9E01-01F6BEF8E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22132-50DE-E5B6-40FE-262368846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65B36-B6F4-54FD-CE64-FA3595133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3460C-B3F0-7628-9D9E-660018DA2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6D67E-9612-7B80-9666-F6C1ED10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41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17977-17CE-CD2C-AC22-6AFA22D88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97C07A-1DE4-D511-9B9F-FAB0E08B6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7EC21-1D81-C926-C69A-DBC21AE60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9D8AC-9F16-F11F-7D6B-8B5C4466C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882634-EE36-3E43-6A55-DB67EB5B1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81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DCD5A-9152-C250-C8B2-C02BBB1AB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1436C-AB10-4656-6F5C-75E7A9D3E9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45254B-75BB-1755-E62E-29BB2B25D5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0D731D-0C94-E6A4-584E-69E2D874E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B122C7-E633-D44E-4F5D-A7755797E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3071DD-38AB-959E-46AE-BB93A4C19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743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39629-5C47-1387-1F2C-C13DF4FCF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CD831-D9B7-C9AA-8CBB-A62919298D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FEBB7F-E8AE-0A5C-E37E-9AEFFBCA14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D0FD11-7468-175E-5DD4-66FF1782F1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EE3620-FF83-E75F-B6A2-83C89FF9F1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69E8F1-EE9F-48DB-3190-E52A3F88E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0933A3-2B9A-EA4F-A027-C8C4BBF1D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31680C-E93E-F2F4-1D44-5EDAE6284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481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82FEA-78A6-0D78-8DE3-03DA86AAA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87D38E-8621-752D-C76C-04CE9E875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FA1954-18D0-C59A-4205-36383EBB1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5FE6EA-F18D-FAA4-E052-A09F12E52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7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26FFE3-0584-78B1-05E2-6B07E287D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92300D-E2D0-8E55-0A34-9B556D18E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F517ED-5EF9-8937-3D95-12CFA29E3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462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00F15-7D6D-2502-B6C4-720C673F5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B56E4-8B6D-73D8-D862-6BA90A66A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762EA-CB39-4F2D-28B1-E6964C45C9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9149A-17AB-3548-EA60-EB6B10025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AFF804-65DD-9704-A8DF-54F433832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9774A-6C4D-F1DC-71BD-57247157E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22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3DA05-413E-8B96-C459-6F3CA7092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3DD967-C7D8-2266-E398-41E1BF4D71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F4B530-3ECF-227A-0FC9-1255DC11A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61A82A-04AE-12AB-9948-122BD91B9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0184A2-E575-38AA-25DB-1DC3456AE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429B61-2341-00C2-924A-C2EAEDF13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13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201DA7-C7CE-DA26-1B09-3F17F6C36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21FF41-9782-A652-CC2F-52DA612BA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8B70DD-B713-AC72-38C9-D98EBE7C63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B1F15-D9B1-471E-86A4-8FD61E31A63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4FD79-201C-0BB0-D62D-7F1FA8AB2E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8BCFB-6147-54A7-02C7-C6EDD85478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590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786580" y="1799303"/>
            <a:ext cx="107958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2025 </a:t>
            </a:r>
            <a:r>
              <a:rPr lang="en-US" sz="2800" b="1" dirty="0"/>
              <a:t>EESC W3400</a:t>
            </a:r>
          </a:p>
          <a:p>
            <a:pPr algn="ctr"/>
            <a:r>
              <a:rPr lang="en-US" sz="2800" b="1" dirty="0" err="1"/>
              <a:t>Lec</a:t>
            </a:r>
            <a:r>
              <a:rPr lang="en-US" sz="2800" b="1" dirty="0"/>
              <a:t> 02: Computing of simple formulas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Computational Earth </a:t>
            </a:r>
            <a:r>
              <a:rPr lang="en-US" sz="2800" dirty="0" smtClean="0"/>
              <a:t>Science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 smtClean="0"/>
              <a:t>Lecture 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33802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AA9E21B-F267-011C-B2A6-3FFFD9683F37}"/>
              </a:ext>
            </a:extLst>
          </p:cNvPr>
          <p:cNvSpPr txBox="1"/>
          <p:nvPr/>
        </p:nvSpPr>
        <p:spPr>
          <a:xfrm>
            <a:off x="360890" y="383701"/>
            <a:ext cx="10964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2.  axes ... vector of uniformly sampled variable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D3AD0B-A129-E8E1-0CAD-92648F24EF64}"/>
              </a:ext>
            </a:extLst>
          </p:cNvPr>
          <p:cNvSpPr txBox="1"/>
          <p:nvPr/>
        </p:nvSpPr>
        <p:spPr>
          <a:xfrm>
            <a:off x="515126" y="2444423"/>
            <a:ext cx="10655977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# x-axis</a:t>
            </a:r>
          </a:p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Lx = 41;</a:t>
            </a:r>
          </a:p>
          <a:p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xmin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= 0.0;</a:t>
            </a:r>
          </a:p>
          <a:p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xmax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= 1.0;</a:t>
            </a:r>
          </a:p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Dx = (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xmax-xmin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)/(Lx-1);</a:t>
            </a:r>
          </a:p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x = 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(Dx*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np.linspace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(0,Lx-1,Lx));</a:t>
            </a:r>
          </a:p>
        </p:txBody>
      </p:sp>
    </p:spTree>
    <p:extLst>
      <p:ext uri="{BB962C8B-B14F-4D97-AF65-F5344CB8AC3E}">
        <p14:creationId xmlns:p14="http://schemas.microsoft.com/office/powerpoint/2010/main" val="3082246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AA9E21B-F267-011C-B2A6-3FFFD9683F37}"/>
              </a:ext>
            </a:extLst>
          </p:cNvPr>
          <p:cNvSpPr txBox="1"/>
          <p:nvPr/>
        </p:nvSpPr>
        <p:spPr>
          <a:xfrm>
            <a:off x="360890" y="383701"/>
            <a:ext cx="10964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3.  image ... 2D function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D3AD0B-A129-E8E1-0CAD-92648F24EF64}"/>
              </a:ext>
            </a:extLst>
          </p:cNvPr>
          <p:cNvSpPr txBox="1"/>
          <p:nvPr/>
        </p:nvSpPr>
        <p:spPr>
          <a:xfrm>
            <a:off x="515126" y="2444423"/>
            <a:ext cx="1065597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Lx = 41;</a:t>
            </a:r>
          </a:p>
          <a:p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Lz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= 41;</a:t>
            </a:r>
          </a:p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IMG = 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np.zeros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((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Lx,Lz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33761066-852B-58A2-87E2-627615452DD6}"/>
              </a:ext>
            </a:extLst>
          </p:cNvPr>
          <p:cNvSpPr/>
          <p:nvPr/>
        </p:nvSpPr>
        <p:spPr>
          <a:xfrm rot="5147942">
            <a:off x="4638102" y="4581949"/>
            <a:ext cx="2060154" cy="991518"/>
          </a:xfrm>
          <a:custGeom>
            <a:avLst/>
            <a:gdLst>
              <a:gd name="connsiteX0" fmla="*/ 0 w 2060154"/>
              <a:gd name="connsiteY0" fmla="*/ 991518 h 991518"/>
              <a:gd name="connsiteX1" fmla="*/ 661012 w 2060154"/>
              <a:gd name="connsiteY1" fmla="*/ 495759 h 991518"/>
              <a:gd name="connsiteX2" fmla="*/ 815248 w 2060154"/>
              <a:gd name="connsiteY2" fmla="*/ 760164 h 991518"/>
              <a:gd name="connsiteX3" fmla="*/ 2060154 w 2060154"/>
              <a:gd name="connsiteY3" fmla="*/ 0 h 991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0154" h="991518">
                <a:moveTo>
                  <a:pt x="0" y="991518"/>
                </a:moveTo>
                <a:cubicBezTo>
                  <a:pt x="262568" y="762918"/>
                  <a:pt x="525137" y="534318"/>
                  <a:pt x="661012" y="495759"/>
                </a:cubicBezTo>
                <a:cubicBezTo>
                  <a:pt x="796887" y="457200"/>
                  <a:pt x="582058" y="842790"/>
                  <a:pt x="815248" y="760164"/>
                </a:cubicBezTo>
                <a:cubicBezTo>
                  <a:pt x="1048438" y="677538"/>
                  <a:pt x="1554296" y="338769"/>
                  <a:pt x="2060154" y="0"/>
                </a:cubicBezTo>
              </a:path>
            </a:pathLst>
          </a:custGeom>
          <a:noFill/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0AF96A6-FB42-B5E0-7900-4FC48EF514E4}"/>
                  </a:ext>
                </a:extLst>
              </p:cNvPr>
              <p:cNvSpPr txBox="1"/>
              <p:nvPr/>
            </p:nvSpPr>
            <p:spPr>
              <a:xfrm>
                <a:off x="6438367" y="4262155"/>
                <a:ext cx="4532434" cy="25545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4000" dirty="0"/>
                  <a:t>I always put order</a:t>
                </a:r>
              </a:p>
              <a:p>
                <a:r>
                  <a:rPr lang="en-US" sz="4000" dirty="0"/>
                  <a:t>that you would see in a math book, e.g.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𝐼</m:t>
                    </m:r>
                    <m:d>
                      <m:d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0AF96A6-FB42-B5E0-7900-4FC48EF514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8367" y="4262155"/>
                <a:ext cx="4532434" cy="2554545"/>
              </a:xfrm>
              <a:prstGeom prst="rect">
                <a:avLst/>
              </a:prstGeom>
              <a:blipFill>
                <a:blip r:embed="rId2"/>
                <a:stretch>
                  <a:fillRect l="-4704" t="-4296" r="-13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2AA51DC-B1BF-C82F-D0FA-0F09DF645FCF}"/>
              </a:ext>
            </a:extLst>
          </p:cNvPr>
          <p:cNvSpPr/>
          <p:nvPr/>
        </p:nvSpPr>
        <p:spPr>
          <a:xfrm rot="20588407">
            <a:off x="4735417" y="2160035"/>
            <a:ext cx="2060154" cy="991518"/>
          </a:xfrm>
          <a:custGeom>
            <a:avLst/>
            <a:gdLst>
              <a:gd name="connsiteX0" fmla="*/ 0 w 2060154"/>
              <a:gd name="connsiteY0" fmla="*/ 991518 h 991518"/>
              <a:gd name="connsiteX1" fmla="*/ 661012 w 2060154"/>
              <a:gd name="connsiteY1" fmla="*/ 495759 h 991518"/>
              <a:gd name="connsiteX2" fmla="*/ 815248 w 2060154"/>
              <a:gd name="connsiteY2" fmla="*/ 760164 h 991518"/>
              <a:gd name="connsiteX3" fmla="*/ 2060154 w 2060154"/>
              <a:gd name="connsiteY3" fmla="*/ 0 h 991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0154" h="991518">
                <a:moveTo>
                  <a:pt x="0" y="991518"/>
                </a:moveTo>
                <a:cubicBezTo>
                  <a:pt x="262568" y="762918"/>
                  <a:pt x="525137" y="534318"/>
                  <a:pt x="661012" y="495759"/>
                </a:cubicBezTo>
                <a:cubicBezTo>
                  <a:pt x="796887" y="457200"/>
                  <a:pt x="582058" y="842790"/>
                  <a:pt x="815248" y="760164"/>
                </a:cubicBezTo>
                <a:cubicBezTo>
                  <a:pt x="1048438" y="677538"/>
                  <a:pt x="1554296" y="338769"/>
                  <a:pt x="2060154" y="0"/>
                </a:cubicBezTo>
              </a:path>
            </a:pathLst>
          </a:custGeom>
          <a:noFill/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330131-21F6-23E2-E690-D315818E2E9B}"/>
              </a:ext>
            </a:extLst>
          </p:cNvPr>
          <p:cNvSpPr txBox="1"/>
          <p:nvPr/>
        </p:nvSpPr>
        <p:spPr>
          <a:xfrm>
            <a:off x="6775876" y="1488465"/>
            <a:ext cx="327150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row of matrix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FB542DC-C537-F40E-A672-8D87A77EBC01}"/>
              </a:ext>
            </a:extLst>
          </p:cNvPr>
          <p:cNvSpPr/>
          <p:nvPr/>
        </p:nvSpPr>
        <p:spPr>
          <a:xfrm rot="20588407">
            <a:off x="5599577" y="2726436"/>
            <a:ext cx="2007032" cy="420550"/>
          </a:xfrm>
          <a:custGeom>
            <a:avLst/>
            <a:gdLst>
              <a:gd name="connsiteX0" fmla="*/ 0 w 2060154"/>
              <a:gd name="connsiteY0" fmla="*/ 991518 h 991518"/>
              <a:gd name="connsiteX1" fmla="*/ 661012 w 2060154"/>
              <a:gd name="connsiteY1" fmla="*/ 495759 h 991518"/>
              <a:gd name="connsiteX2" fmla="*/ 815248 w 2060154"/>
              <a:gd name="connsiteY2" fmla="*/ 760164 h 991518"/>
              <a:gd name="connsiteX3" fmla="*/ 2060154 w 2060154"/>
              <a:gd name="connsiteY3" fmla="*/ 0 h 991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0154" h="991518">
                <a:moveTo>
                  <a:pt x="0" y="991518"/>
                </a:moveTo>
                <a:cubicBezTo>
                  <a:pt x="262568" y="762918"/>
                  <a:pt x="525137" y="534318"/>
                  <a:pt x="661012" y="495759"/>
                </a:cubicBezTo>
                <a:cubicBezTo>
                  <a:pt x="796887" y="457200"/>
                  <a:pt x="582058" y="842790"/>
                  <a:pt x="815248" y="760164"/>
                </a:cubicBezTo>
                <a:cubicBezTo>
                  <a:pt x="1048438" y="677538"/>
                  <a:pt x="1554296" y="338769"/>
                  <a:pt x="2060154" y="0"/>
                </a:cubicBezTo>
              </a:path>
            </a:pathLst>
          </a:custGeom>
          <a:noFill/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F79B4D-6A84-9830-DD7B-EFD88CBA89E0}"/>
              </a:ext>
            </a:extLst>
          </p:cNvPr>
          <p:cNvSpPr txBox="1"/>
          <p:nvPr/>
        </p:nvSpPr>
        <p:spPr>
          <a:xfrm>
            <a:off x="7624462" y="2134949"/>
            <a:ext cx="40524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column of matrix</a:t>
            </a:r>
          </a:p>
        </p:txBody>
      </p:sp>
    </p:spTree>
    <p:extLst>
      <p:ext uri="{BB962C8B-B14F-4D97-AF65-F5344CB8AC3E}">
        <p14:creationId xmlns:p14="http://schemas.microsoft.com/office/powerpoint/2010/main" val="3117723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F28C5F7-7573-9559-A83C-3E3DFD668370}"/>
              </a:ext>
            </a:extLst>
          </p:cNvPr>
          <p:cNvSpPr txBox="1"/>
          <p:nvPr/>
        </p:nvSpPr>
        <p:spPr>
          <a:xfrm>
            <a:off x="4145247" y="968816"/>
            <a:ext cx="413943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y(x) </a:t>
            </a:r>
            <a:r>
              <a:rPr lang="en-US" sz="4000" dirty="0"/>
              <a:t>functions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0B15AA-59D1-F415-52AF-BBA8D269E7BB}"/>
              </a:ext>
            </a:extLst>
          </p:cNvPr>
          <p:cNvSpPr txBox="1"/>
          <p:nvPr/>
        </p:nvSpPr>
        <p:spPr>
          <a:xfrm>
            <a:off x="782197" y="4050734"/>
            <a:ext cx="111821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y = A*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(pi*x/L) + B*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(2*pi*x/L);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0A3A7F8-4608-450B-6468-FF64CF4A46CE}"/>
                  </a:ext>
                </a:extLst>
              </p:cNvPr>
              <p:cNvSpPr txBox="1"/>
              <p:nvPr/>
            </p:nvSpPr>
            <p:spPr>
              <a:xfrm>
                <a:off x="2934612" y="2357610"/>
                <a:ext cx="6560707" cy="12448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𝐴</m:t>
                      </m:r>
                      <m:func>
                        <m:func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6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den>
                              </m:f>
                            </m:e>
                          </m:d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func>
                            <m:func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36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0A3A7F8-4608-450B-6468-FF64CF4A46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4612" y="2357610"/>
                <a:ext cx="6560707" cy="124482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3005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0A3A7F8-4608-450B-6468-FF64CF4A46CE}"/>
                  </a:ext>
                </a:extLst>
              </p:cNvPr>
              <p:cNvSpPr txBox="1"/>
              <p:nvPr/>
            </p:nvSpPr>
            <p:spPr>
              <a:xfrm>
                <a:off x="2815646" y="539827"/>
                <a:ext cx="6560707" cy="12448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𝐴</m:t>
                      </m:r>
                      <m:func>
                        <m:func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6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den>
                              </m:f>
                            </m:e>
                          </m:d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func>
                            <m:func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36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0A3A7F8-4608-450B-6468-FF64CF4A46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5646" y="539827"/>
                <a:ext cx="6560707" cy="124482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43928AA-6F1A-BD4C-9B86-B8D0BEF63F54}"/>
                  </a:ext>
                </a:extLst>
              </p:cNvPr>
              <p:cNvSpPr txBox="1"/>
              <p:nvPr/>
            </p:nvSpPr>
            <p:spPr>
              <a:xfrm>
                <a:off x="1564395" y="2583188"/>
                <a:ext cx="538724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sz="3600" dirty="0"/>
                  <a:t> and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43928AA-6F1A-BD4C-9B86-B8D0BEF63F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4395" y="2583188"/>
                <a:ext cx="5387248" cy="646331"/>
              </a:xfrm>
              <a:prstGeom prst="rect">
                <a:avLst/>
              </a:prstGeom>
              <a:blipFill>
                <a:blip r:embed="rId3"/>
                <a:stretch>
                  <a:fillRect l="-3511" t="-15094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0C70356-69F5-A4B2-5296-01E59FFDDB9A}"/>
                  </a:ext>
                </a:extLst>
              </p:cNvPr>
              <p:cNvSpPr txBox="1"/>
              <p:nvPr/>
            </p:nvSpPr>
            <p:spPr>
              <a:xfrm>
                <a:off x="1465243" y="3587202"/>
                <a:ext cx="754655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how is the behavior of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3600" dirty="0"/>
                  <a:t> affected</a:t>
                </a:r>
              </a:p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3600" dirty="0"/>
                  <a:t> is varied between -1 and 1 ?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0C70356-69F5-A4B2-5296-01E59FFDDB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5243" y="3587202"/>
                <a:ext cx="7546554" cy="1200329"/>
              </a:xfrm>
              <a:prstGeom prst="rect">
                <a:avLst/>
              </a:prstGeom>
              <a:blipFill>
                <a:blip r:embed="rId4"/>
                <a:stretch>
                  <a:fillRect l="-2423" t="-7614" b="-182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4D1A022-A368-E84A-89CE-4F17E74E4D07}"/>
                  </a:ext>
                </a:extLst>
              </p:cNvPr>
              <p:cNvSpPr txBox="1"/>
              <p:nvPr/>
            </p:nvSpPr>
            <p:spPr>
              <a:xfrm>
                <a:off x="4230476" y="5065453"/>
                <a:ext cx="754655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in other words, how sensitive is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sz="3600" dirty="0"/>
              </a:p>
              <a:p>
                <a:r>
                  <a:rPr lang="en-US" sz="3600" dirty="0"/>
                  <a:t>to variations in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3600" dirty="0"/>
                  <a:t> ?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4D1A022-A368-E84A-89CE-4F17E74E4D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0476" y="5065453"/>
                <a:ext cx="7546554" cy="1200329"/>
              </a:xfrm>
              <a:prstGeom prst="rect">
                <a:avLst/>
              </a:prstGeom>
              <a:blipFill>
                <a:blip r:embed="rId5"/>
                <a:stretch>
                  <a:fillRect l="-2504" t="-8122" b="-182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6037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0AE7015-59CB-2878-6EF3-39FFBBB89C1E}"/>
              </a:ext>
            </a:extLst>
          </p:cNvPr>
          <p:cNvSpPr txBox="1"/>
          <p:nvPr/>
        </p:nvSpPr>
        <p:spPr>
          <a:xfrm>
            <a:off x="346878" y="101600"/>
            <a:ext cx="11883528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A=2.0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L=5.0;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x=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np.linspace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(0.0,L,20));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B=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-1.0, -0.5, 0.0, 0.5, 1.0 );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['r-', 'y-', 'g-', 'c-', 'b-'];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NB,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np.shape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(B);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fig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plt.figure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ax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plt.subplot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(1,1,1);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plt.axis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[0.0, L, -2.0*A, 2.0*A]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range(NB):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y = A 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pi*x/L ) + B[i,0] 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( 2*pi*x/L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x,y,sym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('x (m)');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plt.ylabel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('y (m)');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print('Fig. Graph of y(x) for B=-1 (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red …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46A962-C970-9E48-3FDB-6CB9C7FA5430}"/>
              </a:ext>
            </a:extLst>
          </p:cNvPr>
          <p:cNvSpPr txBox="1"/>
          <p:nvPr/>
        </p:nvSpPr>
        <p:spPr>
          <a:xfrm>
            <a:off x="8042772" y="101600"/>
            <a:ext cx="384442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4.  </a:t>
            </a:r>
            <a:r>
              <a:rPr lang="en-US" sz="4000" dirty="0" smtClean="0">
                <a:solidFill>
                  <a:srgbClr val="FF0000"/>
                </a:solidFill>
              </a:rPr>
              <a:t>FOR </a:t>
            </a:r>
            <a:r>
              <a:rPr lang="en-US" sz="4000" dirty="0">
                <a:solidFill>
                  <a:srgbClr val="FF0000"/>
                </a:solidFill>
              </a:rPr>
              <a:t>loops ... repeat an action several times</a:t>
            </a:r>
          </a:p>
        </p:txBody>
      </p:sp>
    </p:spTree>
    <p:extLst>
      <p:ext uri="{BB962C8B-B14F-4D97-AF65-F5344CB8AC3E}">
        <p14:creationId xmlns:p14="http://schemas.microsoft.com/office/powerpoint/2010/main" val="991794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0AE7015-59CB-2878-6EF3-39FFBBB89C1E}"/>
              </a:ext>
            </a:extLst>
          </p:cNvPr>
          <p:cNvSpPr txBox="1"/>
          <p:nvPr/>
        </p:nvSpPr>
        <p:spPr>
          <a:xfrm>
            <a:off x="346878" y="101600"/>
            <a:ext cx="11883528" cy="7109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A=2.0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L=5.0;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x=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np.linspace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(0.0,L,20));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B=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-1.0, -0.5, 0.0, 0.5, 1.0 );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['r-', 'y-', 'g-', 'c-', 'b-'];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NB,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np.shape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(B);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fig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plt.figure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ax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plt.subplot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(1,1,1);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plt.axis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[0.0, L, -2.0*A, 2.0*A]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range(NB):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y = A 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pi*x/L ) + B[i,0] 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( 2*pi*x/L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x,y,sym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('x (m)');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plt.ylabel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('y (m)');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print('Fig. Graph of y(x) for B=-1 (red …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A11662-C093-1B6B-83C7-4275D65CC778}"/>
              </a:ext>
            </a:extLst>
          </p:cNvPr>
          <p:cNvSpPr/>
          <p:nvPr/>
        </p:nvSpPr>
        <p:spPr>
          <a:xfrm>
            <a:off x="192336" y="914400"/>
            <a:ext cx="7899094" cy="45674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8A07CD-7529-4F07-61AB-8FF1DE63095B}"/>
              </a:ext>
            </a:extLst>
          </p:cNvPr>
          <p:cNvSpPr txBox="1"/>
          <p:nvPr/>
        </p:nvSpPr>
        <p:spPr>
          <a:xfrm>
            <a:off x="8245972" y="847921"/>
            <a:ext cx="9972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x-axis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5328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0AE7015-59CB-2878-6EF3-39FFBBB89C1E}"/>
              </a:ext>
            </a:extLst>
          </p:cNvPr>
          <p:cNvSpPr txBox="1"/>
          <p:nvPr/>
        </p:nvSpPr>
        <p:spPr>
          <a:xfrm>
            <a:off x="346878" y="101600"/>
            <a:ext cx="11883528" cy="7109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A=2.0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L=5.0;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x=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np.linspace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(0.0,L,20));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B=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-1.0, -0.5, 0.0, 0.5, 1.0 );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['r-', 'y-', 'g-', 'c-', 'b-'];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NB,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np.shape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(B);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fig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plt.figure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ax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plt.subplot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(1,1,1);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plt.axis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[0.0, L, -2.0*A, 2.0*A]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range(NB):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y = A 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pi*x/L ) + B[i,0] 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( 2*pi*x/L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x,y,sym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('x (m)');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plt.ylabel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('y (m)');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print('Fig. Graph of y(x) for B=-1 (red …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0A11662-C093-1B6B-83C7-4275D65CC778}"/>
              </a:ext>
            </a:extLst>
          </p:cNvPr>
          <p:cNvSpPr/>
          <p:nvPr/>
        </p:nvSpPr>
        <p:spPr>
          <a:xfrm>
            <a:off x="230436" y="1575258"/>
            <a:ext cx="7899094" cy="126954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8A07CD-7529-4F07-61AB-8FF1DE63095B}"/>
              </a:ext>
            </a:extLst>
          </p:cNvPr>
          <p:cNvSpPr txBox="1"/>
          <p:nvPr/>
        </p:nvSpPr>
        <p:spPr>
          <a:xfrm>
            <a:off x="8301376" y="1451779"/>
            <a:ext cx="23555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make list of </a:t>
            </a:r>
            <a:r>
              <a:rPr lang="en-US" sz="2800" dirty="0" err="1" smtClean="0">
                <a:solidFill>
                  <a:srgbClr val="FF0000"/>
                </a:solidFill>
              </a:rPr>
              <a:t>Bs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8A07CD-7529-4F07-61AB-8FF1DE63095B}"/>
              </a:ext>
            </a:extLst>
          </p:cNvPr>
          <p:cNvSpPr txBox="1"/>
          <p:nvPr/>
        </p:nvSpPr>
        <p:spPr>
          <a:xfrm>
            <a:off x="8301376" y="1890692"/>
            <a:ext cx="274485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each with its own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symbol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4459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0AE7015-59CB-2878-6EF3-39FFBBB89C1E}"/>
              </a:ext>
            </a:extLst>
          </p:cNvPr>
          <p:cNvSpPr txBox="1"/>
          <p:nvPr/>
        </p:nvSpPr>
        <p:spPr>
          <a:xfrm>
            <a:off x="346878" y="101600"/>
            <a:ext cx="11883528" cy="7109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A=2.0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L=5.0;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x=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np.linspace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(0.0,L,20));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B=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-1.0, -0.5, 0.0, 0.5, 1.0 );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['r-', 'y-', 'g-', 'c-', 'b-'];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NB,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np.shape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(B);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fig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plt.figure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ax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plt.subplot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(1,1,1);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plt.axis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[0.0, L, -2.0*A, 2.0*A]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range(NB):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y = A 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pi*x/L ) + B[i,0] 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( 2*pi*x/L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x,y,sym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('x (m)');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plt.ylabel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('y (m)');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print('Fig. Graph of y(x) for B=-1 (red …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0A11662-C093-1B6B-83C7-4275D65CC778}"/>
              </a:ext>
            </a:extLst>
          </p:cNvPr>
          <p:cNvSpPr/>
          <p:nvPr/>
        </p:nvSpPr>
        <p:spPr>
          <a:xfrm>
            <a:off x="245584" y="3009900"/>
            <a:ext cx="11082816" cy="332169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8A07CD-7529-4F07-61AB-8FF1DE63095B}"/>
              </a:ext>
            </a:extLst>
          </p:cNvPr>
          <p:cNvSpPr txBox="1"/>
          <p:nvPr/>
        </p:nvSpPr>
        <p:spPr>
          <a:xfrm>
            <a:off x="5428893" y="2486680"/>
            <a:ext cx="51505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standard plot command sequence</a:t>
            </a:r>
          </a:p>
        </p:txBody>
      </p:sp>
    </p:spTree>
    <p:extLst>
      <p:ext uri="{BB962C8B-B14F-4D97-AF65-F5344CB8AC3E}">
        <p14:creationId xmlns:p14="http://schemas.microsoft.com/office/powerpoint/2010/main" val="25014741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0AE7015-59CB-2878-6EF3-39FFBBB89C1E}"/>
              </a:ext>
            </a:extLst>
          </p:cNvPr>
          <p:cNvSpPr txBox="1"/>
          <p:nvPr/>
        </p:nvSpPr>
        <p:spPr>
          <a:xfrm>
            <a:off x="346878" y="101600"/>
            <a:ext cx="11883528" cy="7109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A=2.0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L=5.0;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x=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np.linspace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(0.0,L,20));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B=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-1.0, -0.5, 0.0, 0.5, 1.0 );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['r-', 'y-', 'g-', 'c-', 'b-'];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NB,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np.shape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(B);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fig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plt.figure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ax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plt.subplot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(1,1,1);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plt.axis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[0.0, L, -2.0*A, 2.0*A]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range(NB):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y = A 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pi*x/L ) + B[i,0] 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( 2*pi*x/L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x,y,sym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('x (m)');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plt.ylabel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('y (m)');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print('Fig. Graph of y(x) for B=-1 (red …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0A11662-C093-1B6B-83C7-4275D65CC778}"/>
              </a:ext>
            </a:extLst>
          </p:cNvPr>
          <p:cNvSpPr/>
          <p:nvPr/>
        </p:nvSpPr>
        <p:spPr>
          <a:xfrm>
            <a:off x="346878" y="4178300"/>
            <a:ext cx="10981522" cy="10922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8A07CD-7529-4F07-61AB-8FF1DE63095B}"/>
              </a:ext>
            </a:extLst>
          </p:cNvPr>
          <p:cNvSpPr txBox="1"/>
          <p:nvPr/>
        </p:nvSpPr>
        <p:spPr>
          <a:xfrm>
            <a:off x="5837639" y="2756116"/>
            <a:ext cx="288572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</a:t>
            </a:r>
            <a:r>
              <a:rPr lang="en-US" sz="2800" dirty="0" smtClean="0">
                <a:solidFill>
                  <a:srgbClr val="FF0000"/>
                </a:solidFill>
              </a:rPr>
              <a:t>OR </a:t>
            </a:r>
            <a:r>
              <a:rPr lang="en-US" sz="2800" dirty="0">
                <a:solidFill>
                  <a:srgbClr val="FF0000"/>
                </a:solidFill>
              </a:rPr>
              <a:t>l</a:t>
            </a:r>
            <a:r>
              <a:rPr lang="en-US" sz="2800" dirty="0" smtClean="0">
                <a:solidFill>
                  <a:srgbClr val="FF0000"/>
                </a:solidFill>
              </a:rPr>
              <a:t>oop with</a:t>
            </a:r>
          </a:p>
          <a:p>
            <a:r>
              <a:rPr lang="en-US" sz="2800" dirty="0" err="1" smtClean="0">
                <a:solidFill>
                  <a:srgbClr val="FF0000"/>
                </a:solidFill>
              </a:rPr>
              <a:t>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=0, 1, 2, ... (NB-1)</a:t>
            </a:r>
          </a:p>
        </p:txBody>
      </p:sp>
      <p:sp>
        <p:nvSpPr>
          <p:cNvPr id="4" name="Freeform 3"/>
          <p:cNvSpPr/>
          <p:nvPr/>
        </p:nvSpPr>
        <p:spPr>
          <a:xfrm>
            <a:off x="4483100" y="3242147"/>
            <a:ext cx="1257300" cy="1152053"/>
          </a:xfrm>
          <a:custGeom>
            <a:avLst/>
            <a:gdLst>
              <a:gd name="connsiteX0" fmla="*/ 0 w 1257300"/>
              <a:gd name="connsiteY0" fmla="*/ 1152053 h 1152053"/>
              <a:gd name="connsiteX1" fmla="*/ 762000 w 1257300"/>
              <a:gd name="connsiteY1" fmla="*/ 872653 h 1152053"/>
              <a:gd name="connsiteX2" fmla="*/ 533400 w 1257300"/>
              <a:gd name="connsiteY2" fmla="*/ 123353 h 1152053"/>
              <a:gd name="connsiteX3" fmla="*/ 1257300 w 1257300"/>
              <a:gd name="connsiteY3" fmla="*/ 9053 h 1152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57300" h="1152053">
                <a:moveTo>
                  <a:pt x="0" y="1152053"/>
                </a:moveTo>
                <a:cubicBezTo>
                  <a:pt x="336550" y="1098078"/>
                  <a:pt x="673100" y="1044103"/>
                  <a:pt x="762000" y="872653"/>
                </a:cubicBezTo>
                <a:cubicBezTo>
                  <a:pt x="850900" y="701203"/>
                  <a:pt x="450850" y="267286"/>
                  <a:pt x="533400" y="123353"/>
                </a:cubicBezTo>
                <a:cubicBezTo>
                  <a:pt x="615950" y="-20580"/>
                  <a:pt x="936625" y="-5764"/>
                  <a:pt x="1257300" y="9053"/>
                </a:cubicBezTo>
              </a:path>
            </a:pathLst>
          </a:custGeom>
          <a:noFill/>
          <a:ln w="285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3330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0AE7015-59CB-2878-6EF3-39FFBBB89C1E}"/>
              </a:ext>
            </a:extLst>
          </p:cNvPr>
          <p:cNvSpPr txBox="1"/>
          <p:nvPr/>
        </p:nvSpPr>
        <p:spPr>
          <a:xfrm>
            <a:off x="181472" y="203200"/>
            <a:ext cx="11883528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A=2.0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L=5.0;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x=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np.linspace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(0.0,L,20));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B=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-1.0, -0.5, 0.0, 0.5, 1.0 );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['r-', 'y-', 'g-', 'c-', 'b-'];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NB,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np.shape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(B);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fig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plt.figure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ax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plt.subplot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(1,1,1);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plt.axis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[0.0, L, -2.0*A, 2.0*A]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range(NB):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y = A 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pi*x/L ) + B[i,0] 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( 2*pi*x/L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x,y,sym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('x (m)');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plt.ylabel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('y (m)');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print('Fig. Graph of y(x) for B=-1 (red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0A11662-C093-1B6B-83C7-4275D65CC778}"/>
              </a:ext>
            </a:extLst>
          </p:cNvPr>
          <p:cNvSpPr/>
          <p:nvPr/>
        </p:nvSpPr>
        <p:spPr>
          <a:xfrm>
            <a:off x="989375" y="4593958"/>
            <a:ext cx="10267721" cy="52322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8A07CD-7529-4F07-61AB-8FF1DE63095B}"/>
              </a:ext>
            </a:extLst>
          </p:cNvPr>
          <p:cNvSpPr txBox="1"/>
          <p:nvPr/>
        </p:nvSpPr>
        <p:spPr>
          <a:xfrm>
            <a:off x="8232009" y="3426607"/>
            <a:ext cx="331039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different value </a:t>
            </a:r>
            <a:r>
              <a:rPr lang="en-US" sz="2800" dirty="0">
                <a:solidFill>
                  <a:srgbClr val="FF0000"/>
                </a:solidFill>
              </a:rPr>
              <a:t>of </a:t>
            </a:r>
            <a:r>
              <a:rPr lang="en-US" sz="2800" dirty="0" smtClean="0">
                <a:solidFill>
                  <a:srgbClr val="FF0000"/>
                </a:solidFill>
              </a:rPr>
              <a:t>B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each </a:t>
            </a:r>
            <a:r>
              <a:rPr lang="en-US" sz="2800" dirty="0">
                <a:solidFill>
                  <a:srgbClr val="FF0000"/>
                </a:solidFill>
              </a:rPr>
              <a:t>i</a:t>
            </a:r>
            <a:r>
              <a:rPr lang="en-US" sz="2800" dirty="0" smtClean="0">
                <a:solidFill>
                  <a:srgbClr val="FF0000"/>
                </a:solidFill>
              </a:rPr>
              <a:t>teration of loop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2CA9131-BDCB-DFA3-C67D-AEEDAA83023C}"/>
              </a:ext>
            </a:extLst>
          </p:cNvPr>
          <p:cNvSpPr/>
          <p:nvPr/>
        </p:nvSpPr>
        <p:spPr>
          <a:xfrm>
            <a:off x="5943600" y="4593958"/>
            <a:ext cx="1161823" cy="47738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4AF5AB9-5040-2FDC-63B5-F9D85B4E3781}"/>
              </a:ext>
            </a:extLst>
          </p:cNvPr>
          <p:cNvSpPr/>
          <p:nvPr/>
        </p:nvSpPr>
        <p:spPr>
          <a:xfrm rot="20786018">
            <a:off x="6878650" y="4108678"/>
            <a:ext cx="1345171" cy="229808"/>
          </a:xfrm>
          <a:custGeom>
            <a:avLst/>
            <a:gdLst>
              <a:gd name="connsiteX0" fmla="*/ 0 w 1266940"/>
              <a:gd name="connsiteY0" fmla="*/ 209321 h 209373"/>
              <a:gd name="connsiteX1" fmla="*/ 616945 w 1266940"/>
              <a:gd name="connsiteY1" fmla="*/ 22034 h 209373"/>
              <a:gd name="connsiteX2" fmla="*/ 705080 w 1266940"/>
              <a:gd name="connsiteY2" fmla="*/ 209321 h 209373"/>
              <a:gd name="connsiteX3" fmla="*/ 1266940 w 1266940"/>
              <a:gd name="connsiteY3" fmla="*/ 0 h 209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66940" h="209373">
                <a:moveTo>
                  <a:pt x="0" y="209321"/>
                </a:moveTo>
                <a:cubicBezTo>
                  <a:pt x="249716" y="115677"/>
                  <a:pt x="499432" y="22034"/>
                  <a:pt x="616945" y="22034"/>
                </a:cubicBezTo>
                <a:cubicBezTo>
                  <a:pt x="734458" y="22034"/>
                  <a:pt x="596748" y="212993"/>
                  <a:pt x="705080" y="209321"/>
                </a:cubicBezTo>
                <a:cubicBezTo>
                  <a:pt x="813412" y="205649"/>
                  <a:pt x="1040176" y="102824"/>
                  <a:pt x="1266940" y="0"/>
                </a:cubicBezTo>
              </a:path>
            </a:pathLst>
          </a:custGeom>
          <a:noFill/>
          <a:ln w="28575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207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ECD3C51-3625-E683-99AE-8A9667A6F633}"/>
              </a:ext>
            </a:extLst>
          </p:cNvPr>
          <p:cNvSpPr txBox="1"/>
          <p:nvPr/>
        </p:nvSpPr>
        <p:spPr>
          <a:xfrm>
            <a:off x="1066799" y="357247"/>
            <a:ext cx="379287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Phenomenon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A50528-577C-15B1-3746-55D34B9A77CB}"/>
              </a:ext>
            </a:extLst>
          </p:cNvPr>
          <p:cNvSpPr txBox="1"/>
          <p:nvPr/>
        </p:nvSpPr>
        <p:spPr>
          <a:xfrm>
            <a:off x="8137736" y="357247"/>
            <a:ext cx="363302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Method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D9574F-705A-0EBD-B074-918FFF99EA12}"/>
              </a:ext>
            </a:extLst>
          </p:cNvPr>
          <p:cNvSpPr txBox="1"/>
          <p:nvPr/>
        </p:nvSpPr>
        <p:spPr>
          <a:xfrm>
            <a:off x="1066798" y="2137903"/>
            <a:ext cx="986175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Analysis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7B5982-F66E-9EDA-3DB6-E1D4A09120E6}"/>
              </a:ext>
            </a:extLst>
          </p:cNvPr>
          <p:cNvSpPr txBox="1"/>
          <p:nvPr/>
        </p:nvSpPr>
        <p:spPr>
          <a:xfrm>
            <a:off x="925390" y="3738260"/>
            <a:ext cx="986175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Visualization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3E9443-70CF-6ECF-B817-394024CCC782}"/>
              </a:ext>
            </a:extLst>
          </p:cNvPr>
          <p:cNvSpPr txBox="1"/>
          <p:nvPr/>
        </p:nvSpPr>
        <p:spPr>
          <a:xfrm>
            <a:off x="3594848" y="5660938"/>
            <a:ext cx="452284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Interpretation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2C33A33-7B6B-59A8-368C-6118D085B70E}"/>
              </a:ext>
            </a:extLst>
          </p:cNvPr>
          <p:cNvCxnSpPr/>
          <p:nvPr/>
        </p:nvCxnSpPr>
        <p:spPr>
          <a:xfrm>
            <a:off x="3441843" y="1139386"/>
            <a:ext cx="1623317" cy="998517"/>
          </a:xfrm>
          <a:prstGeom prst="straightConnector1">
            <a:avLst/>
          </a:prstGeom>
          <a:ln w="762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1BDF0B1-2921-FFC6-7333-174F70876F4D}"/>
              </a:ext>
            </a:extLst>
          </p:cNvPr>
          <p:cNvCxnSpPr>
            <a:cxnSpLocks/>
          </p:cNvCxnSpPr>
          <p:nvPr/>
        </p:nvCxnSpPr>
        <p:spPr>
          <a:xfrm flipH="1">
            <a:off x="6729573" y="1139386"/>
            <a:ext cx="1921267" cy="998517"/>
          </a:xfrm>
          <a:prstGeom prst="straightConnector1">
            <a:avLst/>
          </a:prstGeom>
          <a:ln w="762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5D4722B-C243-E9D9-3F49-D2032536B6A3}"/>
              </a:ext>
            </a:extLst>
          </p:cNvPr>
          <p:cNvCxnSpPr>
            <a:cxnSpLocks/>
          </p:cNvCxnSpPr>
          <p:nvPr/>
        </p:nvCxnSpPr>
        <p:spPr>
          <a:xfrm>
            <a:off x="5856270" y="2845789"/>
            <a:ext cx="0" cy="860849"/>
          </a:xfrm>
          <a:prstGeom prst="straightConnector1">
            <a:avLst/>
          </a:prstGeom>
          <a:ln w="762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D2EDBB6-54FA-CBFA-AFA4-142E5C9C8C2E}"/>
              </a:ext>
            </a:extLst>
          </p:cNvPr>
          <p:cNvCxnSpPr>
            <a:cxnSpLocks/>
          </p:cNvCxnSpPr>
          <p:nvPr/>
        </p:nvCxnSpPr>
        <p:spPr>
          <a:xfrm>
            <a:off x="5822023" y="4588686"/>
            <a:ext cx="0" cy="898090"/>
          </a:xfrm>
          <a:prstGeom prst="straightConnector1">
            <a:avLst/>
          </a:prstGeom>
          <a:ln w="762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rrow: Down 1">
            <a:extLst>
              <a:ext uri="{FF2B5EF4-FFF2-40B4-BE49-F238E27FC236}">
                <a16:creationId xmlns:a16="http://schemas.microsoft.com/office/drawing/2014/main" id="{E5B88C58-4654-9710-B56B-11C341F05AB8}"/>
              </a:ext>
            </a:extLst>
          </p:cNvPr>
          <p:cNvSpPr/>
          <p:nvPr/>
        </p:nvSpPr>
        <p:spPr>
          <a:xfrm rot="7189328">
            <a:off x="7632946" y="3756823"/>
            <a:ext cx="739867" cy="152118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52481D-D9C5-17EC-4EF6-76AFCBB7D9EB}"/>
              </a:ext>
            </a:extLst>
          </p:cNvPr>
          <p:cNvSpPr txBox="1"/>
          <p:nvPr/>
        </p:nvSpPr>
        <p:spPr>
          <a:xfrm>
            <a:off x="8970635" y="4699599"/>
            <a:ext cx="228860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327073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9461" t="29931" r="28775" b="11661"/>
          <a:stretch/>
        </p:blipFill>
        <p:spPr>
          <a:xfrm>
            <a:off x="1636806" y="0"/>
            <a:ext cx="8256324" cy="61341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2146300" y="6027003"/>
                <a:ext cx="8204200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Fig</a:t>
                </a:r>
                <a:r>
                  <a:rPr lang="en-US" sz="240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. </a:t>
                </a: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Graph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𝑦</m:t>
                    </m:r>
                    <m:d>
                      <m:d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𝐵</m:t>
                    </m:r>
                    <m:r>
                      <a:rPr lang="en-US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=−1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(red),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−0.5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(orange),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0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(yellow),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0.5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(cyan), and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1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(blue),</a:t>
                </a:r>
                <a:endParaRPr lang="en-US" sz="2400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6300" y="6027003"/>
                <a:ext cx="8204200" cy="830997"/>
              </a:xfrm>
              <a:prstGeom prst="rect">
                <a:avLst/>
              </a:prstGeom>
              <a:blipFill>
                <a:blip r:embed="rId3"/>
                <a:stretch>
                  <a:fillRect l="-1114" t="-5882" r="-594" b="-154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95746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9461" t="29931" r="28775" b="11661"/>
          <a:stretch/>
        </p:blipFill>
        <p:spPr>
          <a:xfrm>
            <a:off x="3084606" y="0"/>
            <a:ext cx="8256324" cy="61341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3581400" y="6027003"/>
                <a:ext cx="8204200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Fig</a:t>
                </a:r>
                <a:r>
                  <a:rPr lang="en-US" sz="240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. </a:t>
                </a: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Graph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𝑦</m:t>
                    </m:r>
                    <m:d>
                      <m:d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for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𝐵</m:t>
                    </m:r>
                    <m:r>
                      <a:rPr lang="en-US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=−1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(red),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−0.5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(orange),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0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(yellow),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0.5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(cyan), and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1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(blue),</a:t>
                </a:r>
                <a:endParaRPr lang="en-US" sz="2400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6027003"/>
                <a:ext cx="8204200" cy="830997"/>
              </a:xfrm>
              <a:prstGeom prst="rect">
                <a:avLst/>
              </a:prstGeom>
              <a:blipFill>
                <a:blip r:embed="rId3"/>
                <a:stretch>
                  <a:fillRect l="-1190" t="-5882" r="-595" b="-154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/>
          <p:cNvSpPr/>
          <p:nvPr/>
        </p:nvSpPr>
        <p:spPr>
          <a:xfrm>
            <a:off x="2895600" y="2260600"/>
            <a:ext cx="1016000" cy="1117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 rot="5400000">
            <a:off x="7264400" y="5295900"/>
            <a:ext cx="482600" cy="1117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rot="5400000">
            <a:off x="7183650" y="2129050"/>
            <a:ext cx="898099" cy="85598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6201" y="321608"/>
            <a:ext cx="256373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Your figures should have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labels (with units) and a caption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68773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0A3A7F8-4608-450B-6468-FF64CF4A46CE}"/>
                  </a:ext>
                </a:extLst>
              </p:cNvPr>
              <p:cNvSpPr txBox="1"/>
              <p:nvPr/>
            </p:nvSpPr>
            <p:spPr>
              <a:xfrm>
                <a:off x="2815646" y="539827"/>
                <a:ext cx="7923708" cy="12837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600" b="0" i="0" smtClean="0"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36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6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sz="3600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0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sSubSup>
                                    <m:sSubSupPr>
                                      <m:ctrlPr>
                                        <a:rPr lang="en-US" sz="3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36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  <m:sup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den>
                              </m:f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3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600" b="0" i="1" smtClean="0">
                                              <a:latin typeface="Cambria Math" panose="02040503050406030204" pitchFamily="18" charset="0"/>
                                            </a:rPr>
                                            <m:t>𝑧</m:t>
                                          </m:r>
                                          <m:r>
                                            <a:rPr lang="en-US" sz="3600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60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𝑧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600" i="1">
                                                  <a:latin typeface="Cambria Math" panose="02040503050406030204" pitchFamily="18" charset="0"/>
                                                </a:rPr>
                                                <m:t>0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sSubSup>
                                    <m:sSubSupPr>
                                      <m:ctrlP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𝑧</m:t>
                                      </m:r>
                                    </m:sub>
                                    <m:sup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0A3A7F8-4608-450B-6468-FF64CF4A46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5646" y="539827"/>
                <a:ext cx="7923708" cy="128374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43928AA-6F1A-BD4C-9B86-B8D0BEF63F54}"/>
                  </a:ext>
                </a:extLst>
              </p:cNvPr>
              <p:cNvSpPr txBox="1"/>
              <p:nvPr/>
            </p:nvSpPr>
            <p:spPr>
              <a:xfrm>
                <a:off x="1564394" y="2583188"/>
                <a:ext cx="8086381" cy="6900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=0.1</m:t>
                    </m:r>
                  </m:oMath>
                </a14:m>
                <a:r>
                  <a:rPr lang="en-US" sz="36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sz="3600" dirty="0"/>
                  <a:t>/2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43928AA-6F1A-BD4C-9B86-B8D0BEF63F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4394" y="2583188"/>
                <a:ext cx="8086381" cy="690061"/>
              </a:xfrm>
              <a:prstGeom prst="rect">
                <a:avLst/>
              </a:prstGeom>
              <a:blipFill>
                <a:blip r:embed="rId3"/>
                <a:stretch>
                  <a:fillRect l="-2338" t="-13274" b="-274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0C70356-69F5-A4B2-5296-01E59FFDDB9A}"/>
                  </a:ext>
                </a:extLst>
              </p:cNvPr>
              <p:cNvSpPr txBox="1"/>
              <p:nvPr/>
            </p:nvSpPr>
            <p:spPr>
              <a:xfrm>
                <a:off x="1465243" y="3587202"/>
                <a:ext cx="754655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how is the behavior of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𝐼</m:t>
                    </m:r>
                    <m:d>
                      <m:d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sz="3600" dirty="0"/>
                  <a:t>affected</a:t>
                </a:r>
              </a:p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600" dirty="0"/>
                  <a:t> is varied between 0 and 1 ?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0C70356-69F5-A4B2-5296-01E59FFDDB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5243" y="3587202"/>
                <a:ext cx="7546554" cy="1200329"/>
              </a:xfrm>
              <a:prstGeom prst="rect">
                <a:avLst/>
              </a:prstGeom>
              <a:blipFill>
                <a:blip r:embed="rId4"/>
                <a:stretch>
                  <a:fillRect l="-2423" t="-7614" b="-182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4D1A022-A368-E84A-89CE-4F17E74E4D07}"/>
                  </a:ext>
                </a:extLst>
              </p:cNvPr>
              <p:cNvSpPr txBox="1"/>
              <p:nvPr/>
            </p:nvSpPr>
            <p:spPr>
              <a:xfrm>
                <a:off x="4230476" y="5065453"/>
                <a:ext cx="754655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in other words, how sensitive is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𝐼</m:t>
                    </m:r>
                    <m:d>
                      <m:d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n-US" sz="3600" dirty="0"/>
              </a:p>
              <a:p>
                <a:r>
                  <a:rPr lang="en-US" sz="3600" dirty="0"/>
                  <a:t>to variations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600" dirty="0"/>
                  <a:t>?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4D1A022-A368-E84A-89CE-4F17E74E4D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0476" y="5065453"/>
                <a:ext cx="7546554" cy="1200329"/>
              </a:xfrm>
              <a:prstGeom prst="rect">
                <a:avLst/>
              </a:prstGeom>
              <a:blipFill>
                <a:blip r:embed="rId5"/>
                <a:stretch>
                  <a:fillRect l="-2504" t="-8122" b="-182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F16BF489-D66F-EB43-9A8E-05D72104C905}"/>
              </a:ext>
            </a:extLst>
          </p:cNvPr>
          <p:cNvSpPr txBox="1"/>
          <p:nvPr/>
        </p:nvSpPr>
        <p:spPr>
          <a:xfrm>
            <a:off x="187285" y="37820"/>
            <a:ext cx="8086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Gaussian function</a:t>
            </a:r>
          </a:p>
        </p:txBody>
      </p:sp>
    </p:spTree>
    <p:extLst>
      <p:ext uri="{BB962C8B-B14F-4D97-AF65-F5344CB8AC3E}">
        <p14:creationId xmlns:p14="http://schemas.microsoft.com/office/powerpoint/2010/main" val="30854601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D7BFB2-2F0E-6487-71CE-B03C35FE2A67}"/>
              </a:ext>
            </a:extLst>
          </p:cNvPr>
          <p:cNvSpPr txBox="1"/>
          <p:nvPr/>
        </p:nvSpPr>
        <p:spPr>
          <a:xfrm>
            <a:off x="195090" y="1311263"/>
            <a:ext cx="1180181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IMG = </a:t>
            </a:r>
            <a:r>
              <a:rPr lang="pt-B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np.zeros</a:t>
            </a:r>
            <a:r>
              <a:rPr lang="pt-B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((</a:t>
            </a:r>
            <a:r>
              <a:rPr lang="pt-B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Lx,Lz</a:t>
            </a:r>
            <a:r>
              <a:rPr lang="pt-B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for ix in range(Lx):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r2=((x[ix,0]-x0)**2)/sigmax2+((z[iz,0]-z0)**2)/sigmaz2;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IMG[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ix,iz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np.exp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(-0.5*r2);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13DC96-3F43-71D9-850F-5AF4A9AEADB9}"/>
              </a:ext>
            </a:extLst>
          </p:cNvPr>
          <p:cNvSpPr txBox="1"/>
          <p:nvPr/>
        </p:nvSpPr>
        <p:spPr>
          <a:xfrm>
            <a:off x="308472" y="166133"/>
            <a:ext cx="10964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5.  create image using nested loops</a:t>
            </a:r>
          </a:p>
        </p:txBody>
      </p:sp>
    </p:spTree>
    <p:extLst>
      <p:ext uri="{BB962C8B-B14F-4D97-AF65-F5344CB8AC3E}">
        <p14:creationId xmlns:p14="http://schemas.microsoft.com/office/powerpoint/2010/main" val="1653120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D7BFB2-2F0E-6487-71CE-B03C35FE2A67}"/>
              </a:ext>
            </a:extLst>
          </p:cNvPr>
          <p:cNvSpPr txBox="1"/>
          <p:nvPr/>
        </p:nvSpPr>
        <p:spPr>
          <a:xfrm>
            <a:off x="195090" y="1311263"/>
            <a:ext cx="11801819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# limits of data values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0.0;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1.0;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left=0; right=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 # position of image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top=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 bottom=0;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mycmap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matplotlib.colormaps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['jet']; # colormap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# plot initial zero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plt.imshow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np.flipud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(IMG.T),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cmap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mycmap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vmin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extent=(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left,right,bottom,top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('x (m)');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plt.ylabel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('z (m)');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plt.colorbar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(shrink=0.5);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13DC96-3F43-71D9-850F-5AF4A9AEADB9}"/>
              </a:ext>
            </a:extLst>
          </p:cNvPr>
          <p:cNvSpPr txBox="1"/>
          <p:nvPr/>
        </p:nvSpPr>
        <p:spPr>
          <a:xfrm>
            <a:off x="308472" y="166133"/>
            <a:ext cx="10964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6.  plot image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7561FDC-3EC3-789D-2457-D772EE4E0B26}"/>
              </a:ext>
            </a:extLst>
          </p:cNvPr>
          <p:cNvSpPr/>
          <p:nvPr/>
        </p:nvSpPr>
        <p:spPr>
          <a:xfrm>
            <a:off x="848297" y="3161155"/>
            <a:ext cx="10267721" cy="52322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3CFCD8-D9B0-77A4-8A02-8804C24BB214}"/>
              </a:ext>
            </a:extLst>
          </p:cNvPr>
          <p:cNvSpPr txBox="1"/>
          <p:nvPr/>
        </p:nvSpPr>
        <p:spPr>
          <a:xfrm>
            <a:off x="6524576" y="2724192"/>
            <a:ext cx="54380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set the color palate (or “color map”)</a:t>
            </a:r>
          </a:p>
        </p:txBody>
      </p:sp>
    </p:spTree>
    <p:extLst>
      <p:ext uri="{BB962C8B-B14F-4D97-AF65-F5344CB8AC3E}">
        <p14:creationId xmlns:p14="http://schemas.microsoft.com/office/powerpoint/2010/main" val="22787583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D7BFB2-2F0E-6487-71CE-B03C35FE2A67}"/>
              </a:ext>
            </a:extLst>
          </p:cNvPr>
          <p:cNvSpPr txBox="1"/>
          <p:nvPr/>
        </p:nvSpPr>
        <p:spPr>
          <a:xfrm>
            <a:off x="195090" y="1311263"/>
            <a:ext cx="11801819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# limits of data values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0.0;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1.0;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left=0; right=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 # position of image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top=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 bottom=0;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mycmap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matplotlib.colormaps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['jet']; # colormap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# plot initial zero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plt.imshow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np.flipud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(IMG.T),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cmap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mycmap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vmin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extent=(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left,right,bottom,top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('x (m)');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plt.ylabel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('z (m)');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plt.colorbar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(shrink=0.5);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3CFCD8-D9B0-77A4-8A02-8804C24BB214}"/>
              </a:ext>
            </a:extLst>
          </p:cNvPr>
          <p:cNvSpPr txBox="1"/>
          <p:nvPr/>
        </p:nvSpPr>
        <p:spPr>
          <a:xfrm>
            <a:off x="5905611" y="3418111"/>
            <a:ext cx="22992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plot the image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63EDB0-CC35-6324-930B-957900405FC8}"/>
              </a:ext>
            </a:extLst>
          </p:cNvPr>
          <p:cNvSpPr/>
          <p:nvPr/>
        </p:nvSpPr>
        <p:spPr>
          <a:xfrm>
            <a:off x="848297" y="3941331"/>
            <a:ext cx="10267721" cy="71901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45324E-79AD-5BC3-5D16-BA7E8E3108C9}"/>
              </a:ext>
            </a:extLst>
          </p:cNvPr>
          <p:cNvSpPr/>
          <p:nvPr/>
        </p:nvSpPr>
        <p:spPr>
          <a:xfrm>
            <a:off x="4770304" y="3941331"/>
            <a:ext cx="738130" cy="32219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7080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D7BFB2-2F0E-6487-71CE-B03C35FE2A67}"/>
              </a:ext>
            </a:extLst>
          </p:cNvPr>
          <p:cNvSpPr txBox="1"/>
          <p:nvPr/>
        </p:nvSpPr>
        <p:spPr>
          <a:xfrm>
            <a:off x="195090" y="982176"/>
            <a:ext cx="11801819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if(0):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ix in range(Lx):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for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IMG[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ix,iz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] = 0.0;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ix=5;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=5;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IMG[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ix,iz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]=0.3;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ix=Lx-5;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=5;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IMG[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ix,iz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]=0.6;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ix=5;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=Lz-5;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IMG[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ix,iz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]=0.9;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13DC96-3F43-71D9-850F-5AF4A9AEADB9}"/>
              </a:ext>
            </a:extLst>
          </p:cNvPr>
          <p:cNvSpPr txBox="1"/>
          <p:nvPr/>
        </p:nvSpPr>
        <p:spPr>
          <a:xfrm>
            <a:off x="308472" y="166133"/>
            <a:ext cx="10964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6.  check image orientation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7561FDC-3EC3-789D-2457-D772EE4E0B26}"/>
              </a:ext>
            </a:extLst>
          </p:cNvPr>
          <p:cNvSpPr/>
          <p:nvPr/>
        </p:nvSpPr>
        <p:spPr>
          <a:xfrm>
            <a:off x="308472" y="1013761"/>
            <a:ext cx="1432193" cy="45143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3CFCD8-D9B0-77A4-8A02-8804C24BB214}"/>
              </a:ext>
            </a:extLst>
          </p:cNvPr>
          <p:cNvSpPr txBox="1"/>
          <p:nvPr/>
        </p:nvSpPr>
        <p:spPr>
          <a:xfrm>
            <a:off x="1854047" y="941977"/>
            <a:ext cx="39372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 = don’t check, 1 = check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BF1311-062D-12D3-787B-D0BA9D403713}"/>
              </a:ext>
            </a:extLst>
          </p:cNvPr>
          <p:cNvSpPr txBox="1"/>
          <p:nvPr/>
        </p:nvSpPr>
        <p:spPr>
          <a:xfrm>
            <a:off x="525596" y="6027003"/>
            <a:ext cx="1180181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plt.imshow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np.flipud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(IMG.T),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cmap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mycmap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vmin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extent=(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left,right,bottom,top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);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30C2E1-F5B1-42E3-039A-C75DC02C39E3}"/>
              </a:ext>
            </a:extLst>
          </p:cNvPr>
          <p:cNvSpPr/>
          <p:nvPr/>
        </p:nvSpPr>
        <p:spPr>
          <a:xfrm>
            <a:off x="2443908" y="6027003"/>
            <a:ext cx="3207745" cy="45143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E3ACE8-4169-67DE-7B21-DB2A9C97CB0F}"/>
              </a:ext>
            </a:extLst>
          </p:cNvPr>
          <p:cNvSpPr txBox="1"/>
          <p:nvPr/>
        </p:nvSpPr>
        <p:spPr>
          <a:xfrm>
            <a:off x="5173753" y="5542384"/>
            <a:ext cx="42705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orientation of image altered</a:t>
            </a:r>
          </a:p>
        </p:txBody>
      </p:sp>
    </p:spTree>
    <p:extLst>
      <p:ext uri="{BB962C8B-B14F-4D97-AF65-F5344CB8AC3E}">
        <p14:creationId xmlns:p14="http://schemas.microsoft.com/office/powerpoint/2010/main" val="6979673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AACD629-FF44-2D98-C262-B1DBC4F6C9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2741" t="31572" r="12982" b="-1195"/>
          <a:stretch/>
        </p:blipFill>
        <p:spPr>
          <a:xfrm>
            <a:off x="2091369" y="209320"/>
            <a:ext cx="8009262" cy="6753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738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DD9574F-705A-0EBD-B074-918FFF99EA12}"/>
              </a:ext>
            </a:extLst>
          </p:cNvPr>
          <p:cNvSpPr txBox="1"/>
          <p:nvPr/>
        </p:nvSpPr>
        <p:spPr>
          <a:xfrm>
            <a:off x="0" y="1450515"/>
            <a:ext cx="121919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Critically important to understand complicated behaviors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7B5982-F66E-9EDA-3DB6-E1D4A09120E6}"/>
              </a:ext>
            </a:extLst>
          </p:cNvPr>
          <p:cNvSpPr txBox="1"/>
          <p:nvPr/>
        </p:nvSpPr>
        <p:spPr>
          <a:xfrm>
            <a:off x="925390" y="3738260"/>
            <a:ext cx="986175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Visualization</a:t>
            </a:r>
          </a:p>
        </p:txBody>
      </p:sp>
      <p:sp>
        <p:nvSpPr>
          <p:cNvPr id="2" name="Arrow: Down 1">
            <a:extLst>
              <a:ext uri="{FF2B5EF4-FFF2-40B4-BE49-F238E27FC236}">
                <a16:creationId xmlns:a16="http://schemas.microsoft.com/office/drawing/2014/main" id="{E5B88C58-4654-9710-B56B-11C341F05AB8}"/>
              </a:ext>
            </a:extLst>
          </p:cNvPr>
          <p:cNvSpPr/>
          <p:nvPr/>
        </p:nvSpPr>
        <p:spPr>
          <a:xfrm rot="7189328">
            <a:off x="7632946" y="3756823"/>
            <a:ext cx="739867" cy="152118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52481D-D9C5-17EC-4EF6-76AFCBB7D9EB}"/>
              </a:ext>
            </a:extLst>
          </p:cNvPr>
          <p:cNvSpPr txBox="1"/>
          <p:nvPr/>
        </p:nvSpPr>
        <p:spPr>
          <a:xfrm>
            <a:off x="8970635" y="4699599"/>
            <a:ext cx="228860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256849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A7B5982-F66E-9EDA-3DB6-E1D4A09120E6}"/>
              </a:ext>
            </a:extLst>
          </p:cNvPr>
          <p:cNvSpPr txBox="1"/>
          <p:nvPr/>
        </p:nvSpPr>
        <p:spPr>
          <a:xfrm>
            <a:off x="903356" y="3648894"/>
            <a:ext cx="986175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Visualization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52481D-D9C5-17EC-4EF6-76AFCBB7D9EB}"/>
              </a:ext>
            </a:extLst>
          </p:cNvPr>
          <p:cNvSpPr txBox="1"/>
          <p:nvPr/>
        </p:nvSpPr>
        <p:spPr>
          <a:xfrm>
            <a:off x="7868948" y="2676431"/>
            <a:ext cx="413943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y(x) </a:t>
            </a:r>
            <a:r>
              <a:rPr lang="en-US" sz="4000" dirty="0"/>
              <a:t>functions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7C60F3-5F2B-2078-50C2-F8A116CA54C9}"/>
              </a:ext>
            </a:extLst>
          </p:cNvPr>
          <p:cNvSpPr txBox="1"/>
          <p:nvPr/>
        </p:nvSpPr>
        <p:spPr>
          <a:xfrm>
            <a:off x="7868948" y="4531991"/>
            <a:ext cx="432305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I(</a:t>
            </a:r>
            <a:r>
              <a:rPr lang="en-US" sz="4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4000" dirty="0"/>
              <a:t>images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07FD61-9818-B284-C59D-4E3869DF87B7}"/>
              </a:ext>
            </a:extLst>
          </p:cNvPr>
          <p:cNvSpPr txBox="1"/>
          <p:nvPr/>
        </p:nvSpPr>
        <p:spPr>
          <a:xfrm>
            <a:off x="8992669" y="1264180"/>
            <a:ext cx="228860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2324267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DD9574F-705A-0EBD-B074-918FFF99EA12}"/>
              </a:ext>
            </a:extLst>
          </p:cNvPr>
          <p:cNvSpPr txBox="1"/>
          <p:nvPr/>
        </p:nvSpPr>
        <p:spPr>
          <a:xfrm>
            <a:off x="1" y="4624359"/>
            <a:ext cx="1219199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in the context of sensitivity analysis</a:t>
            </a:r>
          </a:p>
          <a:p>
            <a:pPr algn="ctr"/>
            <a:r>
              <a:rPr lang="en-US" sz="4000" dirty="0"/>
              <a:t>how much the behavior changes when a parameter is changed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7B5982-F66E-9EDA-3DB6-E1D4A09120E6}"/>
              </a:ext>
            </a:extLst>
          </p:cNvPr>
          <p:cNvSpPr txBox="1"/>
          <p:nvPr/>
        </p:nvSpPr>
        <p:spPr>
          <a:xfrm>
            <a:off x="925390" y="3738260"/>
            <a:ext cx="986175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Visualization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52481D-D9C5-17EC-4EF6-76AFCBB7D9EB}"/>
              </a:ext>
            </a:extLst>
          </p:cNvPr>
          <p:cNvSpPr txBox="1"/>
          <p:nvPr/>
        </p:nvSpPr>
        <p:spPr>
          <a:xfrm>
            <a:off x="5070664" y="2852161"/>
            <a:ext cx="228860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067676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855D953-5863-C26A-BC11-E288D4B077CA}"/>
              </a:ext>
            </a:extLst>
          </p:cNvPr>
          <p:cNvSpPr txBox="1"/>
          <p:nvPr/>
        </p:nvSpPr>
        <p:spPr>
          <a:xfrm>
            <a:off x="1165122" y="2721114"/>
            <a:ext cx="986175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Preliminaries</a:t>
            </a:r>
          </a:p>
        </p:txBody>
      </p:sp>
    </p:spTree>
    <p:extLst>
      <p:ext uri="{BB962C8B-B14F-4D97-AF65-F5344CB8AC3E}">
        <p14:creationId xmlns:p14="http://schemas.microsoft.com/office/powerpoint/2010/main" val="3484710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855D953-5863-C26A-BC11-E288D4B077CA}"/>
              </a:ext>
            </a:extLst>
          </p:cNvPr>
          <p:cNvSpPr txBox="1"/>
          <p:nvPr/>
        </p:nvSpPr>
        <p:spPr>
          <a:xfrm>
            <a:off x="360890" y="383701"/>
            <a:ext cx="986175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1. Vectors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0803A07-9A51-2E6B-ED60-D7D014B5182C}"/>
                  </a:ext>
                </a:extLst>
              </p:cNvPr>
              <p:cNvSpPr txBox="1"/>
              <p:nvPr/>
            </p:nvSpPr>
            <p:spPr>
              <a:xfrm>
                <a:off x="832779" y="2721114"/>
                <a:ext cx="9861755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sz="4000" dirty="0"/>
                  <a:t> row vectors, </a:t>
                </a:r>
                <a:r>
                  <a:rPr lang="en-US" sz="4000" dirty="0" err="1"/>
                  <a:t>eg</a:t>
                </a:r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1, 2, 3</m:t>
                        </m:r>
                      </m:e>
                    </m:d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0803A07-9A51-2E6B-ED60-D7D014B518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779" y="2721114"/>
                <a:ext cx="9861755" cy="707886"/>
              </a:xfrm>
              <a:prstGeom prst="rect">
                <a:avLst/>
              </a:prstGeom>
              <a:blipFill>
                <a:blip r:embed="rId2"/>
                <a:stretch>
                  <a:fillRect t="-15385" b="-35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64BA1BA-27FC-E351-D5C8-85D42B30CCF2}"/>
                  </a:ext>
                </a:extLst>
              </p:cNvPr>
              <p:cNvSpPr txBox="1"/>
              <p:nvPr/>
            </p:nvSpPr>
            <p:spPr>
              <a:xfrm>
                <a:off x="942947" y="737644"/>
                <a:ext cx="9861755" cy="17692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000" i="1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4000" dirty="0"/>
                  <a:t> column vectors, </a:t>
                </a:r>
                <a:r>
                  <a:rPr lang="en-US" sz="4000" dirty="0" err="1"/>
                  <a:t>eg</a:t>
                </a:r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64BA1BA-27FC-E351-D5C8-85D42B30CC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947" y="737644"/>
                <a:ext cx="9861755" cy="17692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0438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64BA1BA-27FC-E351-D5C8-85D42B30CCF2}"/>
                  </a:ext>
                </a:extLst>
              </p:cNvPr>
              <p:cNvSpPr txBox="1"/>
              <p:nvPr/>
            </p:nvSpPr>
            <p:spPr>
              <a:xfrm>
                <a:off x="942947" y="737644"/>
                <a:ext cx="9861755" cy="17692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000" i="1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4000" dirty="0"/>
                  <a:t> column vectors, </a:t>
                </a:r>
                <a:r>
                  <a:rPr lang="en-US" sz="4000" dirty="0" err="1"/>
                  <a:t>eg</a:t>
                </a:r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64BA1BA-27FC-E351-D5C8-85D42B30CC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947" y="737644"/>
                <a:ext cx="9861755" cy="176926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rrow: Right 4">
            <a:extLst>
              <a:ext uri="{FF2B5EF4-FFF2-40B4-BE49-F238E27FC236}">
                <a16:creationId xmlns:a16="http://schemas.microsoft.com/office/drawing/2014/main" id="{3160524D-4733-CE4A-E9FB-41AAF2002A33}"/>
              </a:ext>
            </a:extLst>
          </p:cNvPr>
          <p:cNvSpPr/>
          <p:nvPr/>
        </p:nvSpPr>
        <p:spPr>
          <a:xfrm rot="10800000">
            <a:off x="7638271" y="1445530"/>
            <a:ext cx="2412694" cy="78219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86684E-444B-06ED-519D-03CF07F587AA}"/>
              </a:ext>
            </a:extLst>
          </p:cNvPr>
          <p:cNvSpPr txBox="1"/>
          <p:nvPr/>
        </p:nvSpPr>
        <p:spPr>
          <a:xfrm>
            <a:off x="7530028" y="700264"/>
            <a:ext cx="466197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I always use this kind</a:t>
            </a:r>
          </a:p>
        </p:txBody>
      </p:sp>
    </p:spTree>
    <p:extLst>
      <p:ext uri="{BB962C8B-B14F-4D97-AF65-F5344CB8AC3E}">
        <p14:creationId xmlns:p14="http://schemas.microsoft.com/office/powerpoint/2010/main" val="747060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64BA1BA-27FC-E351-D5C8-85D42B30CCF2}"/>
                  </a:ext>
                </a:extLst>
              </p:cNvPr>
              <p:cNvSpPr txBox="1"/>
              <p:nvPr/>
            </p:nvSpPr>
            <p:spPr>
              <a:xfrm>
                <a:off x="942947" y="737644"/>
                <a:ext cx="9861755" cy="17692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000" i="1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4000" dirty="0"/>
                  <a:t> column vectors, </a:t>
                </a:r>
                <a:r>
                  <a:rPr lang="en-US" sz="4000" dirty="0" err="1"/>
                  <a:t>eg</a:t>
                </a:r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64BA1BA-27FC-E351-D5C8-85D42B30CC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947" y="737644"/>
                <a:ext cx="9861755" cy="176926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rrow: Right 4">
            <a:extLst>
              <a:ext uri="{FF2B5EF4-FFF2-40B4-BE49-F238E27FC236}">
                <a16:creationId xmlns:a16="http://schemas.microsoft.com/office/drawing/2014/main" id="{3160524D-4733-CE4A-E9FB-41AAF2002A33}"/>
              </a:ext>
            </a:extLst>
          </p:cNvPr>
          <p:cNvSpPr/>
          <p:nvPr/>
        </p:nvSpPr>
        <p:spPr>
          <a:xfrm rot="10800000">
            <a:off x="7638271" y="1445530"/>
            <a:ext cx="2412694" cy="78219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86684E-444B-06ED-519D-03CF07F587AA}"/>
              </a:ext>
            </a:extLst>
          </p:cNvPr>
          <p:cNvSpPr txBox="1"/>
          <p:nvPr/>
        </p:nvSpPr>
        <p:spPr>
          <a:xfrm>
            <a:off x="7530028" y="700264"/>
            <a:ext cx="466197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I always use this kind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B431EE-EFEA-211E-C272-D5175C5AAFD8}"/>
              </a:ext>
            </a:extLst>
          </p:cNvPr>
          <p:cNvSpPr txBox="1"/>
          <p:nvPr/>
        </p:nvSpPr>
        <p:spPr>
          <a:xfrm>
            <a:off x="1050274" y="3075057"/>
            <a:ext cx="466197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v = </a:t>
            </a:r>
            <a:r>
              <a:rPr lang="en-US" sz="4000" dirty="0" err="1"/>
              <a:t>np.zeros</a:t>
            </a:r>
            <a:r>
              <a:rPr lang="en-US" sz="4000" dirty="0"/>
              <a:t>((N,1));</a:t>
            </a:r>
          </a:p>
          <a:p>
            <a:endParaRPr lang="en-US" sz="4000" dirty="0"/>
          </a:p>
          <a:p>
            <a:r>
              <a:rPr lang="en-US" sz="4000" dirty="0"/>
              <a:t>v[2,0] = value;</a:t>
            </a:r>
          </a:p>
          <a:p>
            <a:endParaRPr lang="en-US" sz="4000" dirty="0"/>
          </a:p>
          <a:p>
            <a:r>
              <a:rPr lang="en-US" sz="4000" dirty="0"/>
              <a:t>v = </a:t>
            </a:r>
            <a:r>
              <a:rPr lang="en-US" sz="4000" dirty="0" err="1"/>
              <a:t>gda_cvec</a:t>
            </a:r>
            <a:r>
              <a:rPr lang="en-US" sz="4000" dirty="0"/>
              <a:t>( ... 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3568810-7288-B7E4-2645-FC9645D520DE}"/>
              </a:ext>
            </a:extLst>
          </p:cNvPr>
          <p:cNvSpPr txBox="1"/>
          <p:nvPr/>
        </p:nvSpPr>
        <p:spPr>
          <a:xfrm>
            <a:off x="5560673" y="5150860"/>
            <a:ext cx="466197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turns most anything into a column vector</a:t>
            </a:r>
          </a:p>
        </p:txBody>
      </p:sp>
    </p:spTree>
    <p:extLst>
      <p:ext uri="{BB962C8B-B14F-4D97-AF65-F5344CB8AC3E}">
        <p14:creationId xmlns:p14="http://schemas.microsoft.com/office/powerpoint/2010/main" val="3190600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5090</TotalTime>
  <Words>1303</Words>
  <Application>Microsoft Office PowerPoint</Application>
  <PresentationFormat>Widescreen</PresentationFormat>
  <Paragraphs>243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</vt:lpstr>
      <vt:lpstr>Calibri</vt:lpstr>
      <vt:lpstr>Calibri Light</vt:lpstr>
      <vt:lpstr>Cambria Math</vt:lpstr>
      <vt:lpstr>Courier New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</dc:creator>
  <cp:lastModifiedBy>William Menke</cp:lastModifiedBy>
  <cp:revision>61</cp:revision>
  <dcterms:created xsi:type="dcterms:W3CDTF">2023-08-22T12:43:28Z</dcterms:created>
  <dcterms:modified xsi:type="dcterms:W3CDTF">2025-08-13T18:47:51Z</dcterms:modified>
</cp:coreProperties>
</file>