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8" r:id="rId22"/>
    <p:sldId id="316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32" r:id="rId31"/>
    <p:sldId id="326" r:id="rId32"/>
    <p:sldId id="333" r:id="rId33"/>
    <p:sldId id="334" r:id="rId34"/>
    <p:sldId id="327" r:id="rId35"/>
    <p:sldId id="328" r:id="rId36"/>
    <p:sldId id="329" r:id="rId37"/>
    <p:sldId id="330" r:id="rId38"/>
    <p:sldId id="331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5B6787D-A271-4165-9E3E-59506BADF5FF}">
          <p14:sldIdLst>
            <p14:sldId id="256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8"/>
            <p14:sldId id="316"/>
            <p14:sldId id="319"/>
            <p14:sldId id="320"/>
            <p14:sldId id="321"/>
            <p14:sldId id="322"/>
            <p14:sldId id="323"/>
            <p14:sldId id="324"/>
            <p14:sldId id="325"/>
            <p14:sldId id="332"/>
            <p14:sldId id="326"/>
            <p14:sldId id="333"/>
            <p14:sldId id="334"/>
            <p14:sldId id="327"/>
            <p14:sldId id="328"/>
            <p14:sldId id="329"/>
            <p14:sldId id="330"/>
            <p14:sldId id="331"/>
          </p14:sldIdLst>
        </p14:section>
        <p14:section name="Untitled Section" id="{40CA3CE0-2DC8-4FF9-969D-EFC5F52363B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16" autoAdjust="0"/>
    <p:restoredTop sz="93052" autoAdjust="0"/>
  </p:normalViewPr>
  <p:slideViewPr>
    <p:cSldViewPr snapToGrid="0">
      <p:cViewPr varScale="1">
        <p:scale>
          <a:sx n="76" d="100"/>
          <a:sy n="76" d="100"/>
        </p:scale>
        <p:origin x="77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A1915-6970-4B6B-8352-A90B9308ABCC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20729-9A43-4B77-8AC6-E45112F9B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348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20729-9A43-4B77-8AC6-E45112F9B6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56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E2554-1666-AAF7-DAB4-45B079027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F90B1-F73C-6852-A91C-52A2F7FEE8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20F1D-A47E-2C5C-5E86-DB2546C49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B292D-44EA-4DC8-73DF-DC5B14ED2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DFE6F-0601-9CAA-8BA2-D9980FC3F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63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D1356-6F02-A93E-5EE0-39AE65FC7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567C22-A9C0-18FA-2459-BFD4F4BA4D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BE4D3-0A0E-DBC2-53F2-08099AFF7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FF9D6-33BE-3D7F-AB56-7526BB06C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E0DD9-C41A-FD62-6FCF-A2104D813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13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C377FC-A4B3-7BA4-46D0-EB15C292A2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4098A5-CFD2-177C-58F3-602655702D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82386-983A-2765-EA0F-459CC7C1B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261D8-43C9-978E-DA8D-7231C0372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391AD-64AC-9B81-7AB8-6BCF04883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1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6EA19-120B-4E31-9E01-01F6BEF8E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22132-50DE-E5B6-40FE-262368846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65B36-B6F4-54FD-CE64-FA3595133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3460C-B3F0-7628-9D9E-660018DA2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6D67E-9612-7B80-9666-F6C1ED10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41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17977-17CE-CD2C-AC22-6AFA22D88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7C07A-1DE4-D511-9B9F-FAB0E08B6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7EC21-1D81-C926-C69A-DBC21AE60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9D8AC-9F16-F11F-7D6B-8B5C4466C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82634-EE36-3E43-6A55-DB67EB5B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81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DCD5A-9152-C250-C8B2-C02BBB1AB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1436C-AB10-4656-6F5C-75E7A9D3E9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5254B-75BB-1755-E62E-29BB2B25D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0D731D-0C94-E6A4-584E-69E2D874E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B122C7-E633-D44E-4F5D-A7755797E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3071DD-38AB-959E-46AE-BB93A4C19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43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39629-5C47-1387-1F2C-C13DF4FCF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CD831-D9B7-C9AA-8CBB-A62919298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FEBB7F-E8AE-0A5C-E37E-9AEFFBCA1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D0FD11-7468-175E-5DD4-66FF1782F1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EE3620-FF83-E75F-B6A2-83C89FF9F1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69E8F1-EE9F-48DB-3190-E52A3F88E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0933A3-2B9A-EA4F-A027-C8C4BBF1D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31680C-E93E-F2F4-1D44-5EDAE6284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81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82FEA-78A6-0D78-8DE3-03DA86AAA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87D38E-8621-752D-C76C-04CE9E875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FA1954-18D0-C59A-4205-36383EBB1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5FE6EA-F18D-FAA4-E052-A09F12E52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79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26FFE3-0584-78B1-05E2-6B07E287D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92300D-E2D0-8E55-0A34-9B556D18E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517ED-5EF9-8937-3D95-12CFA29E3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62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00F15-7D6D-2502-B6C4-720C673F5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B56E4-8B6D-73D8-D862-6BA90A66A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1762EA-CB39-4F2D-28B1-E6964C45C9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9149A-17AB-3548-EA60-EB6B10025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AFF804-65DD-9704-A8DF-54F433832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69774A-6C4D-F1DC-71BD-57247157E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22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3DA05-413E-8B96-C459-6F3CA7092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3DD967-C7D8-2266-E398-41E1BF4D7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F4B530-3ECF-227A-0FC9-1255DC11A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61A82A-04AE-12AB-9948-122BD91B9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0184A2-E575-38AA-25DB-1DC3456AE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429B61-2341-00C2-924A-C2EAEDF13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34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201DA7-C7CE-DA26-1B09-3F17F6C36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1FF41-9782-A652-CC2F-52DA612BA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B70DD-B713-AC72-38C9-D98EBE7C63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B1F15-D9B1-471E-86A4-8FD61E31A63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4FD79-201C-0BB0-D62D-7F1FA8AB2E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8BCFB-6147-54A7-02C7-C6EDD85478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59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0.png"/><Relationship Id="rId7" Type="http://schemas.openxmlformats.org/officeDocument/2006/relationships/image" Target="../media/image3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786580" y="1799303"/>
            <a:ext cx="107958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2025 </a:t>
            </a:r>
            <a:r>
              <a:rPr lang="en-US" sz="2800" b="1" dirty="0"/>
              <a:t>EESC </a:t>
            </a:r>
            <a:r>
              <a:rPr lang="en-US" sz="2800" b="1" dirty="0" smtClean="0"/>
              <a:t>W3400</a:t>
            </a:r>
          </a:p>
          <a:p>
            <a:pPr algn="ctr"/>
            <a:r>
              <a:rPr lang="en-US" sz="2800" b="1" dirty="0"/>
              <a:t>Computational Earth </a:t>
            </a:r>
            <a:r>
              <a:rPr lang="en-US" sz="2800" b="1" dirty="0" smtClean="0"/>
              <a:t>Science</a:t>
            </a:r>
            <a:endParaRPr lang="en-US" sz="2800" b="1" dirty="0" smtClean="0"/>
          </a:p>
          <a:p>
            <a:pPr algn="ctr"/>
            <a:r>
              <a:rPr lang="en-US" sz="2800" b="1" dirty="0" err="1" smtClean="0"/>
              <a:t>Lec</a:t>
            </a:r>
            <a:r>
              <a:rPr lang="en-US" sz="2800" b="1" dirty="0" smtClean="0"/>
              <a:t> </a:t>
            </a:r>
            <a:r>
              <a:rPr lang="en-US" sz="2800" b="1" dirty="0"/>
              <a:t>03: Runge </a:t>
            </a:r>
            <a:r>
              <a:rPr lang="en-US" sz="2800" b="1" dirty="0" err="1"/>
              <a:t>Kutta</a:t>
            </a:r>
            <a:r>
              <a:rPr lang="en-US" sz="2800" b="1" dirty="0"/>
              <a:t> method illustrated by falling </a:t>
            </a:r>
            <a:r>
              <a:rPr lang="en-US" sz="2800" b="1" dirty="0" smtClean="0"/>
              <a:t>objects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33802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792234" y="578891"/>
                <a:ext cx="4009431" cy="25587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/>
                  <a:t>putting it together</a:t>
                </a:r>
              </a:p>
              <a:p>
                <a:endParaRPr lang="en-US" sz="4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2234" y="578891"/>
                <a:ext cx="4009431" cy="2558714"/>
              </a:xfrm>
              <a:prstGeom prst="rect">
                <a:avLst/>
              </a:prstGeom>
              <a:blipFill>
                <a:blip r:embed="rId2"/>
                <a:stretch>
                  <a:fillRect l="-5319" t="-4286" r="-4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7214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69215" y="372413"/>
                <a:ext cx="5103705" cy="68053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dirty="0"/>
                  <a:t>analytic solution</a:t>
                </a:r>
              </a:p>
              <a:p>
                <a:endParaRPr lang="en-US" sz="4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sz="4000" dirty="0"/>
              </a:p>
              <a:p>
                <a:endParaRPr lang="en-US" sz="4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𝑔𝑡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  <a:p>
                <a:endParaRPr lang="en-US" sz="4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  <a:p>
                <a:endParaRPr lang="en-US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215" y="372413"/>
                <a:ext cx="5103705" cy="6805389"/>
              </a:xfrm>
              <a:prstGeom prst="rect">
                <a:avLst/>
              </a:prstGeom>
              <a:blipFill>
                <a:blip r:embed="rId2"/>
                <a:stretch>
                  <a:fillRect t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0886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93261" y="873859"/>
                <a:ext cx="4540410" cy="4954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dirty="0"/>
                  <a:t>initial conditions</a:t>
                </a:r>
              </a:p>
              <a:p>
                <a:endParaRPr lang="en-US" sz="4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=100</m:t>
                      </m:r>
                    </m:oMath>
                  </m:oMathPara>
                </a14:m>
                <a:endParaRPr lang="en-US" sz="4000" dirty="0"/>
              </a:p>
              <a:p>
                <a:endParaRPr lang="en-US" sz="4000" dirty="0"/>
              </a:p>
              <a:p>
                <a:endParaRPr lang="en-US" sz="4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000" dirty="0"/>
              </a:p>
              <a:p>
                <a:endParaRPr lang="en-US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261" y="873859"/>
                <a:ext cx="4540410" cy="4954433"/>
              </a:xfrm>
              <a:prstGeom prst="rect">
                <a:avLst/>
              </a:prstGeom>
              <a:blipFill>
                <a:blip r:embed="rId2"/>
                <a:stretch>
                  <a:fillRect t="-2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107451" y="1616194"/>
                <a:ext cx="5082225" cy="37857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  <a:p>
                <a:endParaRPr lang="en-US" sz="4000" dirty="0"/>
              </a:p>
              <a:p>
                <a:endParaRPr lang="en-US" sz="4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𝑔𝑧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  <a:p>
                <a:endParaRPr lang="en-US" sz="4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7451" y="1616194"/>
                <a:ext cx="5082225" cy="37857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466272" y="2954826"/>
                <a:ext cx="2280176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=100</m:t>
                      </m:r>
                    </m:oMath>
                  </m:oMathPara>
                </a14:m>
                <a:endParaRPr lang="en-US" sz="4000" dirty="0"/>
              </a:p>
              <a:p>
                <a:endParaRPr lang="en-US" sz="4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6272" y="2954826"/>
                <a:ext cx="2280176" cy="132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432425" y="4955177"/>
                <a:ext cx="2054409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4000" dirty="0"/>
              </a:p>
              <a:p>
                <a:endParaRPr lang="en-US" sz="4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2425" y="4955177"/>
                <a:ext cx="2054409" cy="13234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3780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2341" y="156104"/>
                <a:ext cx="4119397" cy="1323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341" y="156104"/>
                <a:ext cx="4119397" cy="13235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7292" t="34706" r="23333" b="10392"/>
          <a:stretch/>
        </p:blipFill>
        <p:spPr>
          <a:xfrm>
            <a:off x="2312039" y="1524000"/>
            <a:ext cx="72009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278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1838" y="372413"/>
            <a:ext cx="657846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reorganization of the equation</a:t>
            </a:r>
          </a:p>
          <a:p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33502" y="2005818"/>
                <a:ext cx="3413178" cy="25587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sz="4000" dirty="0"/>
              </a:p>
              <a:p>
                <a:endParaRPr lang="en-US" sz="4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502" y="2005818"/>
                <a:ext cx="3413178" cy="25587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766323" y="1527776"/>
                <a:ext cx="2115836" cy="18766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323" y="1527776"/>
                <a:ext cx="2115836" cy="18766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41903" y="3177672"/>
                <a:ext cx="2564676" cy="18766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903" y="3177672"/>
                <a:ext cx="2564676" cy="18766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440150" y="2044620"/>
                <a:ext cx="3314112" cy="18766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0150" y="2044620"/>
                <a:ext cx="3314112" cy="18766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4373220" y="1814593"/>
            <a:ext cx="2733359" cy="364530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6693" y="1814593"/>
            <a:ext cx="3187666" cy="364530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578085" y="3177672"/>
            <a:ext cx="583096" cy="5135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200010" y="1806608"/>
            <a:ext cx="3554252" cy="364530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7392494" y="3177672"/>
            <a:ext cx="583096" cy="5135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2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1838" y="372413"/>
            <a:ext cx="657846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reorganization of the equation</a:t>
            </a:r>
          </a:p>
          <a:p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62264" y="1315748"/>
                <a:ext cx="3314112" cy="18766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264" y="1315748"/>
                <a:ext cx="3314112" cy="18766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322124" y="1806608"/>
            <a:ext cx="3554252" cy="364530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14608" y="3177672"/>
            <a:ext cx="583096" cy="5135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438000" y="1868609"/>
            <a:ext cx="3554252" cy="364530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562264" y="3029540"/>
                <a:ext cx="3291094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264" y="3029540"/>
                <a:ext cx="3291094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559474" y="3802015"/>
                <a:ext cx="3365730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474" y="3802015"/>
                <a:ext cx="3365730" cy="132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ight Arrow 15"/>
          <p:cNvSpPr/>
          <p:nvPr/>
        </p:nvSpPr>
        <p:spPr>
          <a:xfrm>
            <a:off x="5211829" y="3029540"/>
            <a:ext cx="1997354" cy="5135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762079" y="1560962"/>
                <a:ext cx="3237746" cy="18766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𝐟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2079" y="1560962"/>
                <a:ext cx="3237746" cy="18766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714749" y="3383610"/>
                <a:ext cx="3426259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𝐮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4749" y="3383610"/>
                <a:ext cx="3426259" cy="13234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160724" y="3557389"/>
                <a:ext cx="1932517" cy="16281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dirty="0"/>
                  <a:t>with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0724" y="3557389"/>
                <a:ext cx="1932517" cy="1628138"/>
              </a:xfrm>
              <a:prstGeom prst="rect">
                <a:avLst/>
              </a:prstGeom>
              <a:blipFill>
                <a:blip r:embed="rId7"/>
                <a:stretch>
                  <a:fillRect t="-6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3280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39393" y="372413"/>
            <a:ext cx="33633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Euler’s Method</a:t>
            </a:r>
          </a:p>
          <a:p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91435" y="757518"/>
                <a:ext cx="3237746" cy="18766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𝐟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35" y="757518"/>
                <a:ext cx="3237746" cy="18766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785910" y="2634186"/>
                <a:ext cx="5966185" cy="19025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4000" b="0" i="1">
                                  <a:latin typeface="Cambria Math" panose="02040503050406030204" pitchFamily="18" charset="0"/>
                                </a:rPr>
                                <m:t>+∆</m:t>
                              </m:r>
                              <m:r>
                                <a:rPr lang="en-US" sz="4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𝐟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910" y="2634186"/>
                <a:ext cx="5966185" cy="19025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901718" y="4813372"/>
                <a:ext cx="7226274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𝐮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𝐮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𝐟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  <m:d>
                            <m:d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1718" y="4813372"/>
                <a:ext cx="7226274" cy="132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6133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39393" y="372413"/>
            <a:ext cx="33633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Euler’s Method</a:t>
            </a:r>
          </a:p>
          <a:p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07564" y="841580"/>
                <a:ext cx="3426259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𝐮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64" y="841580"/>
                <a:ext cx="3426259" cy="1323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48638" y="1931172"/>
                <a:ext cx="7711855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𝐮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1">
                          <a:latin typeface="Cambria Math" panose="02040503050406030204" pitchFamily="18" charset="0"/>
                        </a:rPr>
                        <m:t>𝐟</m:t>
                      </m:r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638" y="1931172"/>
                <a:ext cx="7711855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69477" y="3020764"/>
                <a:ext cx="7924798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𝐮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1">
                          <a:latin typeface="Cambria Math" panose="02040503050406030204" pitchFamily="18" charset="0"/>
                        </a:rPr>
                        <m:t>𝐟</m:t>
                      </m:r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77" y="3020764"/>
                <a:ext cx="7924798" cy="132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20155" y="4110356"/>
                <a:ext cx="7944098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𝐮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=3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1">
                          <a:latin typeface="Cambria Math" panose="02040503050406030204" pitchFamily="18" charset="0"/>
                        </a:rPr>
                        <m:t>𝐟</m:t>
                      </m:r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155" y="4110356"/>
                <a:ext cx="7944098" cy="13234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55461" y="5581654"/>
            <a:ext cx="538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47672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955235" y="755374"/>
            <a:ext cx="6082748" cy="4267200"/>
          </a:xfrm>
          <a:custGeom>
            <a:avLst/>
            <a:gdLst>
              <a:gd name="connsiteX0" fmla="*/ 39756 w 6082748"/>
              <a:gd name="connsiteY0" fmla="*/ 0 h 4267200"/>
              <a:gd name="connsiteX1" fmla="*/ 0 w 6082748"/>
              <a:gd name="connsiteY1" fmla="*/ 4253948 h 4267200"/>
              <a:gd name="connsiteX2" fmla="*/ 6082748 w 6082748"/>
              <a:gd name="connsiteY2" fmla="*/ 426720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82748" h="4267200">
                <a:moveTo>
                  <a:pt x="39756" y="0"/>
                </a:moveTo>
                <a:lnTo>
                  <a:pt x="0" y="4253948"/>
                </a:lnTo>
                <a:lnTo>
                  <a:pt x="6082748" y="4267200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08475" y="4360854"/>
                <a:ext cx="1773306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475" y="4360854"/>
                <a:ext cx="1773306" cy="1323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94297" y="4361743"/>
                <a:ext cx="2446567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297" y="4361743"/>
                <a:ext cx="2446567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79173" y="993942"/>
                <a:ext cx="608052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173" y="993942"/>
                <a:ext cx="608052" cy="132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2819215" y="3702633"/>
            <a:ext cx="272040" cy="27204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30775" y="3392312"/>
                <a:ext cx="8327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775" y="3392312"/>
                <a:ext cx="832728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 10"/>
          <p:cNvSpPr/>
          <p:nvPr/>
        </p:nvSpPr>
        <p:spPr>
          <a:xfrm>
            <a:off x="3013978" y="1280984"/>
            <a:ext cx="4823792" cy="2557669"/>
          </a:xfrm>
          <a:custGeom>
            <a:avLst/>
            <a:gdLst>
              <a:gd name="connsiteX0" fmla="*/ 0 w 4823792"/>
              <a:gd name="connsiteY0" fmla="*/ 2557669 h 2557669"/>
              <a:gd name="connsiteX1" fmla="*/ 1577009 w 4823792"/>
              <a:gd name="connsiteY1" fmla="*/ 1325217 h 2557669"/>
              <a:gd name="connsiteX2" fmla="*/ 4823792 w 4823792"/>
              <a:gd name="connsiteY2" fmla="*/ 0 h 2557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3792" h="2557669">
                <a:moveTo>
                  <a:pt x="0" y="2557669"/>
                </a:moveTo>
                <a:cubicBezTo>
                  <a:pt x="386522" y="2154582"/>
                  <a:pt x="773044" y="1751495"/>
                  <a:pt x="1577009" y="1325217"/>
                </a:cubicBezTo>
                <a:cubicBezTo>
                  <a:pt x="2380974" y="898939"/>
                  <a:pt x="3602383" y="449469"/>
                  <a:pt x="482379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491409" y="3220278"/>
            <a:ext cx="1179443" cy="10336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098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955235" y="755374"/>
            <a:ext cx="6082748" cy="4267200"/>
          </a:xfrm>
          <a:custGeom>
            <a:avLst/>
            <a:gdLst>
              <a:gd name="connsiteX0" fmla="*/ 39756 w 6082748"/>
              <a:gd name="connsiteY0" fmla="*/ 0 h 4267200"/>
              <a:gd name="connsiteX1" fmla="*/ 0 w 6082748"/>
              <a:gd name="connsiteY1" fmla="*/ 4253948 h 4267200"/>
              <a:gd name="connsiteX2" fmla="*/ 6082748 w 6082748"/>
              <a:gd name="connsiteY2" fmla="*/ 426720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82748" h="4267200">
                <a:moveTo>
                  <a:pt x="39756" y="0"/>
                </a:moveTo>
                <a:lnTo>
                  <a:pt x="0" y="4253948"/>
                </a:lnTo>
                <a:lnTo>
                  <a:pt x="6082748" y="4267200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08475" y="4360854"/>
                <a:ext cx="1773306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475" y="4360854"/>
                <a:ext cx="1773306" cy="1323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94297" y="4361743"/>
                <a:ext cx="2446567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297" y="4361743"/>
                <a:ext cx="2446567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90270" y="612932"/>
                <a:ext cx="608052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0270" y="612932"/>
                <a:ext cx="608052" cy="132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2819215" y="3702633"/>
            <a:ext cx="272040" cy="27204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81388" y="2789003"/>
                <a:ext cx="832728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388" y="2789003"/>
                <a:ext cx="832728" cy="13234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 10"/>
          <p:cNvSpPr/>
          <p:nvPr/>
        </p:nvSpPr>
        <p:spPr>
          <a:xfrm>
            <a:off x="3013978" y="1280984"/>
            <a:ext cx="4823792" cy="2557669"/>
          </a:xfrm>
          <a:custGeom>
            <a:avLst/>
            <a:gdLst>
              <a:gd name="connsiteX0" fmla="*/ 0 w 4823792"/>
              <a:gd name="connsiteY0" fmla="*/ 2557669 h 2557669"/>
              <a:gd name="connsiteX1" fmla="*/ 1577009 w 4823792"/>
              <a:gd name="connsiteY1" fmla="*/ 1325217 h 2557669"/>
              <a:gd name="connsiteX2" fmla="*/ 4823792 w 4823792"/>
              <a:gd name="connsiteY2" fmla="*/ 0 h 2557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3792" h="2557669">
                <a:moveTo>
                  <a:pt x="0" y="2557669"/>
                </a:moveTo>
                <a:cubicBezTo>
                  <a:pt x="386522" y="2154582"/>
                  <a:pt x="773044" y="1751495"/>
                  <a:pt x="1577009" y="1325217"/>
                </a:cubicBezTo>
                <a:cubicBezTo>
                  <a:pt x="2380974" y="898939"/>
                  <a:pt x="3602383" y="449469"/>
                  <a:pt x="482379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637183" y="3170828"/>
            <a:ext cx="1104949" cy="9505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632613" y="3016248"/>
            <a:ext cx="272040" cy="27204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17592" y="1896839"/>
                <a:ext cx="820866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592" y="1896839"/>
                <a:ext cx="820866" cy="13234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 flipH="1">
            <a:off x="3753760" y="3395476"/>
            <a:ext cx="22299" cy="1522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966746" y="3646955"/>
                <a:ext cx="820738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746" y="3646955"/>
                <a:ext cx="820738" cy="13234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2145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786580" y="1799303"/>
            <a:ext cx="107958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Dynamics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dirty="0"/>
              <a:t>study of forces and their effects on motion </a:t>
            </a:r>
          </a:p>
        </p:txBody>
      </p:sp>
    </p:spTree>
    <p:extLst>
      <p:ext uri="{BB962C8B-B14F-4D97-AF65-F5344CB8AC3E}">
        <p14:creationId xmlns:p14="http://schemas.microsoft.com/office/powerpoint/2010/main" val="271011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955235" y="755374"/>
            <a:ext cx="6082748" cy="4267200"/>
          </a:xfrm>
          <a:custGeom>
            <a:avLst/>
            <a:gdLst>
              <a:gd name="connsiteX0" fmla="*/ 39756 w 6082748"/>
              <a:gd name="connsiteY0" fmla="*/ 0 h 4267200"/>
              <a:gd name="connsiteX1" fmla="*/ 0 w 6082748"/>
              <a:gd name="connsiteY1" fmla="*/ 4253948 h 4267200"/>
              <a:gd name="connsiteX2" fmla="*/ 6082748 w 6082748"/>
              <a:gd name="connsiteY2" fmla="*/ 426720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82748" h="4267200">
                <a:moveTo>
                  <a:pt x="39756" y="0"/>
                </a:moveTo>
                <a:lnTo>
                  <a:pt x="0" y="4253948"/>
                </a:lnTo>
                <a:lnTo>
                  <a:pt x="6082748" y="4267200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08475" y="4360854"/>
                <a:ext cx="1773306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475" y="4360854"/>
                <a:ext cx="1773306" cy="1323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94297" y="4361743"/>
                <a:ext cx="2446567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297" y="4361743"/>
                <a:ext cx="2446567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47183" y="813232"/>
                <a:ext cx="6080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7183" y="813232"/>
                <a:ext cx="608052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2819215" y="3702633"/>
            <a:ext cx="272040" cy="27204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28263" y="3348690"/>
                <a:ext cx="8327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263" y="3348690"/>
                <a:ext cx="832728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 10"/>
          <p:cNvSpPr/>
          <p:nvPr/>
        </p:nvSpPr>
        <p:spPr>
          <a:xfrm>
            <a:off x="3013978" y="1280984"/>
            <a:ext cx="4823792" cy="2557669"/>
          </a:xfrm>
          <a:custGeom>
            <a:avLst/>
            <a:gdLst>
              <a:gd name="connsiteX0" fmla="*/ 0 w 4823792"/>
              <a:gd name="connsiteY0" fmla="*/ 2557669 h 2557669"/>
              <a:gd name="connsiteX1" fmla="*/ 1577009 w 4823792"/>
              <a:gd name="connsiteY1" fmla="*/ 1325217 h 2557669"/>
              <a:gd name="connsiteX2" fmla="*/ 4823792 w 4823792"/>
              <a:gd name="connsiteY2" fmla="*/ 0 h 2557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3792" h="2557669">
                <a:moveTo>
                  <a:pt x="0" y="2557669"/>
                </a:moveTo>
                <a:cubicBezTo>
                  <a:pt x="386522" y="2154582"/>
                  <a:pt x="773044" y="1751495"/>
                  <a:pt x="1577009" y="1325217"/>
                </a:cubicBezTo>
                <a:cubicBezTo>
                  <a:pt x="2380974" y="898939"/>
                  <a:pt x="3602383" y="449469"/>
                  <a:pt x="482379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280888" y="2683572"/>
            <a:ext cx="1169569" cy="8376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632613" y="3016248"/>
            <a:ext cx="272040" cy="27204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17592" y="1896839"/>
                <a:ext cx="820866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592" y="1896839"/>
                <a:ext cx="820866" cy="13234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 flipH="1">
            <a:off x="3753760" y="3395476"/>
            <a:ext cx="22299" cy="1522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966746" y="3646955"/>
                <a:ext cx="820738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746" y="3646955"/>
                <a:ext cx="820738" cy="13234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4373180" y="2518712"/>
            <a:ext cx="272040" cy="27204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4549565" y="2941264"/>
            <a:ext cx="11629" cy="19119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849987" y="3680239"/>
                <a:ext cx="820738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987" y="3680239"/>
                <a:ext cx="820738" cy="132343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133201" y="1094735"/>
                <a:ext cx="832728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201" y="1094735"/>
                <a:ext cx="832728" cy="132343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3463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166189" y="1232453"/>
            <a:ext cx="3710608" cy="4267200"/>
          </a:xfrm>
          <a:custGeom>
            <a:avLst/>
            <a:gdLst>
              <a:gd name="connsiteX0" fmla="*/ 39756 w 6082748"/>
              <a:gd name="connsiteY0" fmla="*/ 0 h 4267200"/>
              <a:gd name="connsiteX1" fmla="*/ 0 w 6082748"/>
              <a:gd name="connsiteY1" fmla="*/ 4253948 h 4267200"/>
              <a:gd name="connsiteX2" fmla="*/ 6082748 w 6082748"/>
              <a:gd name="connsiteY2" fmla="*/ 426720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82748" h="4267200">
                <a:moveTo>
                  <a:pt x="39756" y="0"/>
                </a:moveTo>
                <a:lnTo>
                  <a:pt x="0" y="4253948"/>
                </a:lnTo>
                <a:lnTo>
                  <a:pt x="6082748" y="4267200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17425" y="4825569"/>
                <a:ext cx="1773306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425" y="4825569"/>
                <a:ext cx="1773306" cy="1323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05251" y="4838822"/>
                <a:ext cx="2446567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251" y="4838822"/>
                <a:ext cx="2446567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2480" y="2373918"/>
                <a:ext cx="987001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80" y="2373918"/>
                <a:ext cx="987001" cy="132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1030169" y="4179712"/>
            <a:ext cx="272040" cy="27204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4108" y="3266082"/>
                <a:ext cx="809196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08" y="3266082"/>
                <a:ext cx="809196" cy="13234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 10"/>
          <p:cNvSpPr/>
          <p:nvPr/>
        </p:nvSpPr>
        <p:spPr>
          <a:xfrm>
            <a:off x="1224932" y="2433010"/>
            <a:ext cx="2803726" cy="1882722"/>
          </a:xfrm>
          <a:custGeom>
            <a:avLst/>
            <a:gdLst>
              <a:gd name="connsiteX0" fmla="*/ 0 w 4823792"/>
              <a:gd name="connsiteY0" fmla="*/ 2557669 h 2557669"/>
              <a:gd name="connsiteX1" fmla="*/ 1577009 w 4823792"/>
              <a:gd name="connsiteY1" fmla="*/ 1325217 h 2557669"/>
              <a:gd name="connsiteX2" fmla="*/ 4823792 w 4823792"/>
              <a:gd name="connsiteY2" fmla="*/ 0 h 2557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3792" h="2557669">
                <a:moveTo>
                  <a:pt x="0" y="2557669"/>
                </a:moveTo>
                <a:cubicBezTo>
                  <a:pt x="386522" y="2154582"/>
                  <a:pt x="773044" y="1751495"/>
                  <a:pt x="1577009" y="1325217"/>
                </a:cubicBezTo>
                <a:cubicBezTo>
                  <a:pt x="2380974" y="898939"/>
                  <a:pt x="3602383" y="449469"/>
                  <a:pt x="482379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194355" y="2704162"/>
            <a:ext cx="1859090" cy="16346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944423" y="3366053"/>
            <a:ext cx="272040" cy="27204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901462" y="245422"/>
            <a:ext cx="64027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One big step vs two half-steps</a:t>
            </a:r>
          </a:p>
          <a:p>
            <a:endParaRPr lang="en-US" sz="4000" dirty="0"/>
          </a:p>
        </p:txBody>
      </p:sp>
      <p:sp>
        <p:nvSpPr>
          <p:cNvPr id="17" name="Oval 16"/>
          <p:cNvSpPr/>
          <p:nvPr/>
        </p:nvSpPr>
        <p:spPr>
          <a:xfrm>
            <a:off x="2917425" y="2542095"/>
            <a:ext cx="272040" cy="27204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6911007" y="1232453"/>
            <a:ext cx="3710608" cy="4267200"/>
          </a:xfrm>
          <a:custGeom>
            <a:avLst/>
            <a:gdLst>
              <a:gd name="connsiteX0" fmla="*/ 39756 w 6082748"/>
              <a:gd name="connsiteY0" fmla="*/ 0 h 4267200"/>
              <a:gd name="connsiteX1" fmla="*/ 0 w 6082748"/>
              <a:gd name="connsiteY1" fmla="*/ 4253948 h 4267200"/>
              <a:gd name="connsiteX2" fmla="*/ 6082748 w 6082748"/>
              <a:gd name="connsiteY2" fmla="*/ 426720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82748" h="4267200">
                <a:moveTo>
                  <a:pt x="39756" y="0"/>
                </a:moveTo>
                <a:lnTo>
                  <a:pt x="0" y="4253948"/>
                </a:lnTo>
                <a:lnTo>
                  <a:pt x="6082748" y="4267200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662243" y="4825569"/>
                <a:ext cx="1773306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2243" y="4825569"/>
                <a:ext cx="1773306" cy="13234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750069" y="4838822"/>
                <a:ext cx="2446567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069" y="4838822"/>
                <a:ext cx="2446567" cy="13234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137298" y="2373918"/>
                <a:ext cx="987001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7298" y="2373918"/>
                <a:ext cx="987001" cy="132343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/>
          <p:cNvSpPr/>
          <p:nvPr/>
        </p:nvSpPr>
        <p:spPr>
          <a:xfrm>
            <a:off x="6774987" y="4179712"/>
            <a:ext cx="272040" cy="27204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148926" y="3266082"/>
                <a:ext cx="809196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926" y="3266082"/>
                <a:ext cx="809196" cy="132343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Freeform 24"/>
          <p:cNvSpPr/>
          <p:nvPr/>
        </p:nvSpPr>
        <p:spPr>
          <a:xfrm>
            <a:off x="6969750" y="2433010"/>
            <a:ext cx="2803726" cy="1882722"/>
          </a:xfrm>
          <a:custGeom>
            <a:avLst/>
            <a:gdLst>
              <a:gd name="connsiteX0" fmla="*/ 0 w 4823792"/>
              <a:gd name="connsiteY0" fmla="*/ 2557669 h 2557669"/>
              <a:gd name="connsiteX1" fmla="*/ 1577009 w 4823792"/>
              <a:gd name="connsiteY1" fmla="*/ 1325217 h 2557669"/>
              <a:gd name="connsiteX2" fmla="*/ 4823792 w 4823792"/>
              <a:gd name="connsiteY2" fmla="*/ 0 h 2557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3792" h="2557669">
                <a:moveTo>
                  <a:pt x="0" y="2557669"/>
                </a:moveTo>
                <a:cubicBezTo>
                  <a:pt x="386522" y="2154582"/>
                  <a:pt x="773044" y="1751495"/>
                  <a:pt x="1577009" y="1325217"/>
                </a:cubicBezTo>
                <a:cubicBezTo>
                  <a:pt x="2380974" y="898939"/>
                  <a:pt x="3602383" y="449469"/>
                  <a:pt x="482379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endCxn id="27" idx="7"/>
          </p:cNvCxnSpPr>
          <p:nvPr/>
        </p:nvCxnSpPr>
        <p:spPr>
          <a:xfrm flipV="1">
            <a:off x="6939173" y="3405892"/>
            <a:ext cx="982269" cy="9329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7689241" y="3366053"/>
            <a:ext cx="272040" cy="27204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stCxn id="27" idx="7"/>
          </p:cNvCxnSpPr>
          <p:nvPr/>
        </p:nvCxnSpPr>
        <p:spPr>
          <a:xfrm flipV="1">
            <a:off x="7921442" y="3008917"/>
            <a:ext cx="885009" cy="3969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8702560" y="2872339"/>
            <a:ext cx="272040" cy="27204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20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7/7e/Runge-Kutta_slopes.svg/300px-Runge-Kutta_slope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47" y="165651"/>
            <a:ext cx="6510269" cy="651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45659" y="2109708"/>
            <a:ext cx="537179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/>
              <a:t>Runge</a:t>
            </a:r>
            <a:r>
              <a:rPr lang="en-US" sz="4000" dirty="0"/>
              <a:t> </a:t>
            </a:r>
            <a:r>
              <a:rPr lang="en-US" sz="4000" dirty="0" err="1"/>
              <a:t>Kutta</a:t>
            </a:r>
            <a:r>
              <a:rPr lang="en-US" sz="4000" dirty="0"/>
              <a:t> Method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combine info for several</a:t>
            </a:r>
          </a:p>
          <a:p>
            <a:pPr algn="ctr"/>
            <a:r>
              <a:rPr lang="en-US" sz="4000" dirty="0"/>
              <a:t>different step sizes to</a:t>
            </a:r>
          </a:p>
          <a:p>
            <a:pPr algn="ctr"/>
            <a:r>
              <a:rPr lang="en-US" sz="4000" dirty="0"/>
              <a:t>reduce error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495921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95416" y="162452"/>
            <a:ext cx="9197009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 equation for rock position z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 u = [z, v]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 d/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z   = v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 d/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v   = -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 = 9.81 # acceleration of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gravty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 m/s2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z0 = 100.0 # initial position in meters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N=100;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t0=0.0;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=5.0;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np.linspace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(t0,tmax,N);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myfun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 t, u ):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f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np.zeros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((2,));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f[0] = u[1];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f[1] = -g;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f;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 initial conditions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u0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np.zeros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((2,));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u0[0] = z0;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u0[1] = 0.0;</a:t>
            </a:r>
          </a:p>
        </p:txBody>
      </p:sp>
    </p:spTree>
    <p:extLst>
      <p:ext uri="{BB962C8B-B14F-4D97-AF65-F5344CB8AC3E}">
        <p14:creationId xmlns:p14="http://schemas.microsoft.com/office/powerpoint/2010/main" val="27973884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7078" y="841516"/>
            <a:ext cx="1098605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 Python built in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sol=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solve_ivp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myfun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[t0,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tmax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], u0, method = 'DOP853',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t_eval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=t);</a:t>
            </a: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fig1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plt.figure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(1);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ax2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plt.subplot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(1,1,1);</a:t>
            </a: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plt.axis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 [0,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tmax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0.0, z0 ] );</a:t>
            </a: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plt.plot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 sol.t,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sol.y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[0], 'k-',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=2);</a:t>
            </a: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plt.xlabel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('t');</a:t>
            </a: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plt.ylabel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('z');</a:t>
            </a: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plt.show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</p:txBody>
      </p:sp>
      <p:sp>
        <p:nvSpPr>
          <p:cNvPr id="2" name="Rectangle 1"/>
          <p:cNvSpPr/>
          <p:nvPr/>
        </p:nvSpPr>
        <p:spPr>
          <a:xfrm>
            <a:off x="1961322" y="2650435"/>
            <a:ext cx="2557669" cy="4770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40156" y="4146175"/>
            <a:ext cx="1098605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sol.t</a:t>
            </a:r>
          </a:p>
          <a:p>
            <a:r>
              <a:rPr lang="en-US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sol.y</a:t>
            </a: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[0]</a:t>
            </a:r>
          </a:p>
          <a:p>
            <a:r>
              <a:rPr lang="en-US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sol.y</a:t>
            </a: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[1]</a:t>
            </a:r>
          </a:p>
          <a:p>
            <a:endParaRPr lang="en-US" sz="4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30203" y="4137674"/>
            <a:ext cx="39112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vector </a:t>
            </a:r>
            <a:r>
              <a:rPr lang="en-US" sz="4000" dirty="0" smtClean="0"/>
              <a:t>of t (times)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6330203" y="4855617"/>
            <a:ext cx="53154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vector of </a:t>
            </a:r>
            <a:r>
              <a:rPr lang="en-US" sz="4000" dirty="0" smtClean="0"/>
              <a:t>u[0] (positions)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6330203" y="5546558"/>
            <a:ext cx="53762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vector of </a:t>
            </a:r>
            <a:r>
              <a:rPr lang="en-US" sz="4000" dirty="0" smtClean="0"/>
              <a:t>u[1] (velocities)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511379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7696" t="35467" r="22010" b="11108"/>
          <a:stretch/>
        </p:blipFill>
        <p:spPr>
          <a:xfrm>
            <a:off x="968187" y="484093"/>
            <a:ext cx="8955741" cy="63082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272654">
            <a:off x="7980153" y="2126539"/>
            <a:ext cx="1255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rgbClr val="FFC000"/>
                </a:solidFill>
              </a:rPr>
              <a:t>Euler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51902" y="3396867"/>
            <a:ext cx="46145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analytic, </a:t>
            </a:r>
            <a:r>
              <a:rPr lang="en-US" sz="4000" dirty="0" err="1">
                <a:solidFill>
                  <a:srgbClr val="FF0000"/>
                </a:solidFill>
              </a:rPr>
              <a:t>Runge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Kutta</a:t>
            </a:r>
            <a:endParaRPr lang="en-US" sz="4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 rot="16200000">
                <a:off x="-1241938" y="3350177"/>
                <a:ext cx="40509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b="0" dirty="0" err="1" smtClean="0"/>
                  <a:t>Dz</a:t>
                </a:r>
                <a:r>
                  <a:rPr lang="en-US" sz="2400" b="0" dirty="0" smtClean="0"/>
                  <a:t> = n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𝑢𝑚𝑒𝑟𝑖𝑐𝑎𝑙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𝑎𝑛𝑎𝑙𝑦𝑡𝑖𝑐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241938" y="3350177"/>
                <a:ext cx="4050917" cy="369332"/>
              </a:xfrm>
              <a:prstGeom prst="rect">
                <a:avLst/>
              </a:prstGeom>
              <a:blipFill>
                <a:blip r:embed="rId3"/>
                <a:stretch>
                  <a:fillRect l="-24590" t="-753" r="-49180" b="-4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53714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slider</a:t>
            </a:r>
          </a:p>
        </p:txBody>
      </p:sp>
      <p:sp>
        <p:nvSpPr>
          <p:cNvPr id="4" name="Freeform 3"/>
          <p:cNvSpPr/>
          <p:nvPr/>
        </p:nvSpPr>
        <p:spPr>
          <a:xfrm>
            <a:off x="1156996" y="3367511"/>
            <a:ext cx="9834465" cy="1396320"/>
          </a:xfrm>
          <a:custGeom>
            <a:avLst/>
            <a:gdLst>
              <a:gd name="connsiteX0" fmla="*/ 0 w 9834465"/>
              <a:gd name="connsiteY0" fmla="*/ 728628 h 1396320"/>
              <a:gd name="connsiteX1" fmla="*/ 774441 w 9834465"/>
              <a:gd name="connsiteY1" fmla="*/ 112807 h 1396320"/>
              <a:gd name="connsiteX2" fmla="*/ 2015412 w 9834465"/>
              <a:gd name="connsiteY2" fmla="*/ 346073 h 1396320"/>
              <a:gd name="connsiteX3" fmla="*/ 2873828 w 9834465"/>
              <a:gd name="connsiteY3" fmla="*/ 1129844 h 1396320"/>
              <a:gd name="connsiteX4" fmla="*/ 4086808 w 9834465"/>
              <a:gd name="connsiteY4" fmla="*/ 1251142 h 1396320"/>
              <a:gd name="connsiteX5" fmla="*/ 5141167 w 9834465"/>
              <a:gd name="connsiteY5" fmla="*/ 439379 h 1396320"/>
              <a:gd name="connsiteX6" fmla="*/ 6512767 w 9834465"/>
              <a:gd name="connsiteY6" fmla="*/ 840 h 1396320"/>
              <a:gd name="connsiteX7" fmla="*/ 7791061 w 9834465"/>
              <a:gd name="connsiteY7" fmla="*/ 542016 h 1396320"/>
              <a:gd name="connsiteX8" fmla="*/ 8537510 w 9834465"/>
              <a:gd name="connsiteY8" fmla="*/ 1269803 h 1396320"/>
              <a:gd name="connsiteX9" fmla="*/ 9834465 w 9834465"/>
              <a:gd name="connsiteY9" fmla="*/ 1391101 h 139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34465" h="1396320">
                <a:moveTo>
                  <a:pt x="0" y="728628"/>
                </a:moveTo>
                <a:cubicBezTo>
                  <a:pt x="219269" y="452597"/>
                  <a:pt x="438539" y="176566"/>
                  <a:pt x="774441" y="112807"/>
                </a:cubicBezTo>
                <a:cubicBezTo>
                  <a:pt x="1110343" y="49048"/>
                  <a:pt x="1665514" y="176567"/>
                  <a:pt x="2015412" y="346073"/>
                </a:cubicBezTo>
                <a:cubicBezTo>
                  <a:pt x="2365310" y="515579"/>
                  <a:pt x="2528595" y="978999"/>
                  <a:pt x="2873828" y="1129844"/>
                </a:cubicBezTo>
                <a:cubicBezTo>
                  <a:pt x="3219061" y="1280689"/>
                  <a:pt x="3708918" y="1366220"/>
                  <a:pt x="4086808" y="1251142"/>
                </a:cubicBezTo>
                <a:cubicBezTo>
                  <a:pt x="4464698" y="1136064"/>
                  <a:pt x="4736841" y="647763"/>
                  <a:pt x="5141167" y="439379"/>
                </a:cubicBezTo>
                <a:cubicBezTo>
                  <a:pt x="5545493" y="230995"/>
                  <a:pt x="6071118" y="-16266"/>
                  <a:pt x="6512767" y="840"/>
                </a:cubicBezTo>
                <a:cubicBezTo>
                  <a:pt x="6954416" y="17946"/>
                  <a:pt x="7453604" y="330522"/>
                  <a:pt x="7791061" y="542016"/>
                </a:cubicBezTo>
                <a:cubicBezTo>
                  <a:pt x="8128518" y="753510"/>
                  <a:pt x="8196943" y="1128289"/>
                  <a:pt x="8537510" y="1269803"/>
                </a:cubicBezTo>
                <a:cubicBezTo>
                  <a:pt x="8878077" y="1411317"/>
                  <a:pt x="9356271" y="1401209"/>
                  <a:pt x="9834465" y="1391101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70593">
            <a:off x="2631231" y="3107095"/>
            <a:ext cx="690465" cy="438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2666748" y="4962040"/>
            <a:ext cx="486696" cy="11946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53329" y="5039045"/>
            <a:ext cx="15858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gravity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023118" y="3346077"/>
            <a:ext cx="2016094" cy="6910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341040" y="3445181"/>
            <a:ext cx="1053678" cy="979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418520" y="3326364"/>
                <a:ext cx="37741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520" y="3326364"/>
                <a:ext cx="377411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 rot="1114552">
            <a:off x="3390805" y="3835649"/>
            <a:ext cx="2055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force of gravity</a:t>
            </a:r>
          </a:p>
        </p:txBody>
      </p:sp>
      <p:sp>
        <p:nvSpPr>
          <p:cNvPr id="18" name="TextBox 17"/>
          <p:cNvSpPr txBox="1"/>
          <p:nvPr/>
        </p:nvSpPr>
        <p:spPr>
          <a:xfrm rot="1270609">
            <a:off x="2513306" y="3346926"/>
            <a:ext cx="716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xxxx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1782147" y="2951415"/>
            <a:ext cx="798504" cy="2593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114552">
            <a:off x="299831" y="2724246"/>
            <a:ext cx="2007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frictional force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46015" y="4031939"/>
                <a:ext cx="101098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15" y="4031939"/>
                <a:ext cx="1010981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 flipV="1">
            <a:off x="1145509" y="4785265"/>
            <a:ext cx="1103169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515376" y="4643608"/>
                <a:ext cx="36343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376" y="4643608"/>
                <a:ext cx="363433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639669" y="1208516"/>
                <a:ext cx="35434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force of gravity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669" y="1208516"/>
                <a:ext cx="3543471" cy="461665"/>
              </a:xfrm>
              <a:prstGeom prst="rect">
                <a:avLst/>
              </a:prstGeom>
              <a:blipFill>
                <a:blip r:embed="rId5"/>
                <a:stretch>
                  <a:fillRect l="-257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653904" y="1826957"/>
                <a:ext cx="38146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force of friction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904" y="1826957"/>
                <a:ext cx="3814699" cy="461665"/>
              </a:xfrm>
              <a:prstGeom prst="rect">
                <a:avLst/>
              </a:prstGeom>
              <a:blipFill>
                <a:blip r:embed="rId6"/>
                <a:stretch>
                  <a:fillRect l="-2560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653904" y="2759898"/>
                <a:ext cx="3021468" cy="624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slope angle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𝑑h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e>
                    </m:fun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904" y="2759898"/>
                <a:ext cx="3021468" cy="624273"/>
              </a:xfrm>
              <a:prstGeom prst="rect">
                <a:avLst/>
              </a:prstGeom>
              <a:blipFill>
                <a:blip r:embed="rId7"/>
                <a:stretch>
                  <a:fillRect l="-3232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653904" y="2312222"/>
                <a:ext cx="24482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topography=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904" y="2312222"/>
                <a:ext cx="2448234" cy="461665"/>
              </a:xfrm>
              <a:prstGeom prst="rect">
                <a:avLst/>
              </a:prstGeom>
              <a:blipFill>
                <a:blip r:embed="rId8"/>
                <a:stretch>
                  <a:fillRect l="-399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2001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slider</a:t>
            </a:r>
          </a:p>
        </p:txBody>
      </p:sp>
      <p:sp>
        <p:nvSpPr>
          <p:cNvPr id="4" name="Freeform 3"/>
          <p:cNvSpPr/>
          <p:nvPr/>
        </p:nvSpPr>
        <p:spPr>
          <a:xfrm>
            <a:off x="1156996" y="3367511"/>
            <a:ext cx="9834465" cy="1396320"/>
          </a:xfrm>
          <a:custGeom>
            <a:avLst/>
            <a:gdLst>
              <a:gd name="connsiteX0" fmla="*/ 0 w 9834465"/>
              <a:gd name="connsiteY0" fmla="*/ 728628 h 1396320"/>
              <a:gd name="connsiteX1" fmla="*/ 774441 w 9834465"/>
              <a:gd name="connsiteY1" fmla="*/ 112807 h 1396320"/>
              <a:gd name="connsiteX2" fmla="*/ 2015412 w 9834465"/>
              <a:gd name="connsiteY2" fmla="*/ 346073 h 1396320"/>
              <a:gd name="connsiteX3" fmla="*/ 2873828 w 9834465"/>
              <a:gd name="connsiteY3" fmla="*/ 1129844 h 1396320"/>
              <a:gd name="connsiteX4" fmla="*/ 4086808 w 9834465"/>
              <a:gd name="connsiteY4" fmla="*/ 1251142 h 1396320"/>
              <a:gd name="connsiteX5" fmla="*/ 5141167 w 9834465"/>
              <a:gd name="connsiteY5" fmla="*/ 439379 h 1396320"/>
              <a:gd name="connsiteX6" fmla="*/ 6512767 w 9834465"/>
              <a:gd name="connsiteY6" fmla="*/ 840 h 1396320"/>
              <a:gd name="connsiteX7" fmla="*/ 7791061 w 9834465"/>
              <a:gd name="connsiteY7" fmla="*/ 542016 h 1396320"/>
              <a:gd name="connsiteX8" fmla="*/ 8537510 w 9834465"/>
              <a:gd name="connsiteY8" fmla="*/ 1269803 h 1396320"/>
              <a:gd name="connsiteX9" fmla="*/ 9834465 w 9834465"/>
              <a:gd name="connsiteY9" fmla="*/ 1391101 h 139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34465" h="1396320">
                <a:moveTo>
                  <a:pt x="0" y="728628"/>
                </a:moveTo>
                <a:cubicBezTo>
                  <a:pt x="219269" y="452597"/>
                  <a:pt x="438539" y="176566"/>
                  <a:pt x="774441" y="112807"/>
                </a:cubicBezTo>
                <a:cubicBezTo>
                  <a:pt x="1110343" y="49048"/>
                  <a:pt x="1665514" y="176567"/>
                  <a:pt x="2015412" y="346073"/>
                </a:cubicBezTo>
                <a:cubicBezTo>
                  <a:pt x="2365310" y="515579"/>
                  <a:pt x="2528595" y="978999"/>
                  <a:pt x="2873828" y="1129844"/>
                </a:cubicBezTo>
                <a:cubicBezTo>
                  <a:pt x="3219061" y="1280689"/>
                  <a:pt x="3708918" y="1366220"/>
                  <a:pt x="4086808" y="1251142"/>
                </a:cubicBezTo>
                <a:cubicBezTo>
                  <a:pt x="4464698" y="1136064"/>
                  <a:pt x="4736841" y="647763"/>
                  <a:pt x="5141167" y="439379"/>
                </a:cubicBezTo>
                <a:cubicBezTo>
                  <a:pt x="5545493" y="230995"/>
                  <a:pt x="6071118" y="-16266"/>
                  <a:pt x="6512767" y="840"/>
                </a:cubicBezTo>
                <a:cubicBezTo>
                  <a:pt x="6954416" y="17946"/>
                  <a:pt x="7453604" y="330522"/>
                  <a:pt x="7791061" y="542016"/>
                </a:cubicBezTo>
                <a:cubicBezTo>
                  <a:pt x="8128518" y="753510"/>
                  <a:pt x="8196943" y="1128289"/>
                  <a:pt x="8537510" y="1269803"/>
                </a:cubicBezTo>
                <a:cubicBezTo>
                  <a:pt x="8878077" y="1411317"/>
                  <a:pt x="9356271" y="1401209"/>
                  <a:pt x="9834465" y="1391101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70593">
            <a:off x="2631231" y="3107095"/>
            <a:ext cx="690465" cy="438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2666748" y="4962040"/>
            <a:ext cx="486696" cy="11946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53329" y="5039045"/>
            <a:ext cx="15858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gravity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023118" y="3346077"/>
            <a:ext cx="2016094" cy="6910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341040" y="3445181"/>
            <a:ext cx="1053678" cy="979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418520" y="3326364"/>
                <a:ext cx="37741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520" y="3326364"/>
                <a:ext cx="377411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 rot="1114552">
            <a:off x="3390805" y="3835649"/>
            <a:ext cx="2055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force of gravity</a:t>
            </a:r>
          </a:p>
        </p:txBody>
      </p:sp>
      <p:sp>
        <p:nvSpPr>
          <p:cNvPr id="18" name="TextBox 17"/>
          <p:cNvSpPr txBox="1"/>
          <p:nvPr/>
        </p:nvSpPr>
        <p:spPr>
          <a:xfrm rot="1270609">
            <a:off x="2513306" y="3346926"/>
            <a:ext cx="716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xxxx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1782147" y="2951415"/>
            <a:ext cx="798504" cy="2593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114552">
            <a:off x="299831" y="2724246"/>
            <a:ext cx="2007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frictional force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46015" y="4031939"/>
                <a:ext cx="101098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15" y="4031939"/>
                <a:ext cx="1010981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 flipV="1">
            <a:off x="1145509" y="4785265"/>
            <a:ext cx="1103169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515376" y="4643608"/>
                <a:ext cx="36343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376" y="4643608"/>
                <a:ext cx="363433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639669" y="1208516"/>
                <a:ext cx="35434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force of gravity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669" y="1208516"/>
                <a:ext cx="3543471" cy="461665"/>
              </a:xfrm>
              <a:prstGeom prst="rect">
                <a:avLst/>
              </a:prstGeom>
              <a:blipFill>
                <a:blip r:embed="rId5"/>
                <a:stretch>
                  <a:fillRect l="-257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653904" y="1826957"/>
                <a:ext cx="38146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force of friction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904" y="1826957"/>
                <a:ext cx="3814699" cy="461665"/>
              </a:xfrm>
              <a:prstGeom prst="rect">
                <a:avLst/>
              </a:prstGeom>
              <a:blipFill>
                <a:blip r:embed="rId6"/>
                <a:stretch>
                  <a:fillRect l="-2560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653904" y="2759898"/>
                <a:ext cx="3021468" cy="624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slope angle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𝑑h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e>
                    </m:fun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904" y="2759898"/>
                <a:ext cx="3021468" cy="624273"/>
              </a:xfrm>
              <a:prstGeom prst="rect">
                <a:avLst/>
              </a:prstGeom>
              <a:blipFill>
                <a:blip r:embed="rId7"/>
                <a:stretch>
                  <a:fillRect l="-3232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653904" y="2312222"/>
                <a:ext cx="24482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topography=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904" y="2312222"/>
                <a:ext cx="2448234" cy="461665"/>
              </a:xfrm>
              <a:prstGeom prst="rect">
                <a:avLst/>
              </a:prstGeom>
              <a:blipFill>
                <a:blip r:embed="rId8"/>
                <a:stretch>
                  <a:fillRect l="-399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Freeform 24"/>
          <p:cNvSpPr/>
          <p:nvPr/>
        </p:nvSpPr>
        <p:spPr>
          <a:xfrm>
            <a:off x="10590174" y="2219140"/>
            <a:ext cx="750314" cy="3937519"/>
          </a:xfrm>
          <a:custGeom>
            <a:avLst/>
            <a:gdLst>
              <a:gd name="connsiteX0" fmla="*/ 0 w 750314"/>
              <a:gd name="connsiteY0" fmla="*/ 0 h 3937519"/>
              <a:gd name="connsiteX1" fmla="*/ 410547 w 750314"/>
              <a:gd name="connsiteY1" fmla="*/ 326572 h 3937519"/>
              <a:gd name="connsiteX2" fmla="*/ 671804 w 750314"/>
              <a:gd name="connsiteY2" fmla="*/ 886408 h 3937519"/>
              <a:gd name="connsiteX3" fmla="*/ 737118 w 750314"/>
              <a:gd name="connsiteY3" fmla="*/ 1548882 h 3937519"/>
              <a:gd name="connsiteX4" fmla="*/ 447869 w 750314"/>
              <a:gd name="connsiteY4" fmla="*/ 3415004 h 3937519"/>
              <a:gd name="connsiteX5" fmla="*/ 186612 w 750314"/>
              <a:gd name="connsiteY5" fmla="*/ 3937519 h 3937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0314" h="3937519">
                <a:moveTo>
                  <a:pt x="0" y="0"/>
                </a:moveTo>
                <a:cubicBezTo>
                  <a:pt x="149290" y="89418"/>
                  <a:pt x="298580" y="178837"/>
                  <a:pt x="410547" y="326572"/>
                </a:cubicBezTo>
                <a:cubicBezTo>
                  <a:pt x="522514" y="474307"/>
                  <a:pt x="617376" y="682690"/>
                  <a:pt x="671804" y="886408"/>
                </a:cubicBezTo>
                <a:cubicBezTo>
                  <a:pt x="726232" y="1090126"/>
                  <a:pt x="774441" y="1127449"/>
                  <a:pt x="737118" y="1548882"/>
                </a:cubicBezTo>
                <a:cubicBezTo>
                  <a:pt x="699796" y="1970315"/>
                  <a:pt x="539620" y="3016898"/>
                  <a:pt x="447869" y="3415004"/>
                </a:cubicBezTo>
                <a:cubicBezTo>
                  <a:pt x="356118" y="3813110"/>
                  <a:pt x="271365" y="3875314"/>
                  <a:pt x="186612" y="3937519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10171833" y="2234494"/>
            <a:ext cx="750314" cy="3512437"/>
          </a:xfrm>
          <a:custGeom>
            <a:avLst/>
            <a:gdLst>
              <a:gd name="connsiteX0" fmla="*/ 0 w 750314"/>
              <a:gd name="connsiteY0" fmla="*/ 0 h 3937519"/>
              <a:gd name="connsiteX1" fmla="*/ 410547 w 750314"/>
              <a:gd name="connsiteY1" fmla="*/ 326572 h 3937519"/>
              <a:gd name="connsiteX2" fmla="*/ 671804 w 750314"/>
              <a:gd name="connsiteY2" fmla="*/ 886408 h 3937519"/>
              <a:gd name="connsiteX3" fmla="*/ 737118 w 750314"/>
              <a:gd name="connsiteY3" fmla="*/ 1548882 h 3937519"/>
              <a:gd name="connsiteX4" fmla="*/ 447869 w 750314"/>
              <a:gd name="connsiteY4" fmla="*/ 3415004 h 3937519"/>
              <a:gd name="connsiteX5" fmla="*/ 186612 w 750314"/>
              <a:gd name="connsiteY5" fmla="*/ 3937519 h 3937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0314" h="3937519">
                <a:moveTo>
                  <a:pt x="0" y="0"/>
                </a:moveTo>
                <a:cubicBezTo>
                  <a:pt x="149290" y="89418"/>
                  <a:pt x="298580" y="178837"/>
                  <a:pt x="410547" y="326572"/>
                </a:cubicBezTo>
                <a:cubicBezTo>
                  <a:pt x="522514" y="474307"/>
                  <a:pt x="617376" y="682690"/>
                  <a:pt x="671804" y="886408"/>
                </a:cubicBezTo>
                <a:cubicBezTo>
                  <a:pt x="726232" y="1090126"/>
                  <a:pt x="774441" y="1127449"/>
                  <a:pt x="737118" y="1548882"/>
                </a:cubicBezTo>
                <a:cubicBezTo>
                  <a:pt x="699796" y="1970315"/>
                  <a:pt x="539620" y="3016898"/>
                  <a:pt x="447869" y="3415004"/>
                </a:cubicBezTo>
                <a:cubicBezTo>
                  <a:pt x="356118" y="3813110"/>
                  <a:pt x="271365" y="3875314"/>
                  <a:pt x="186612" y="3937519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517262" y="5442042"/>
            <a:ext cx="2791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coefficient of friction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876560" y="5967962"/>
            <a:ext cx="4040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friction increases with velocity </a:t>
            </a:r>
          </a:p>
        </p:txBody>
      </p:sp>
    </p:spTree>
    <p:extLst>
      <p:ext uri="{BB962C8B-B14F-4D97-AF65-F5344CB8AC3E}">
        <p14:creationId xmlns:p14="http://schemas.microsoft.com/office/powerpoint/2010/main" val="2417702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2659" y="1770059"/>
            <a:ext cx="1131803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ground(x):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A = 1.0;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L = 10.0;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2*pi/L;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h = A*cos(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*x);  # +h is up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dhdx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-A*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*sin(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*x);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theta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atan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dhdx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h, (180.0/pi)*theta;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2659" y="241161"/>
            <a:ext cx="97591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Function that define the elevation h(x) of the ground at position h</a:t>
            </a:r>
          </a:p>
          <a:p>
            <a:r>
              <a:rPr lang="en-US" sz="2800" dirty="0" smtClean="0"/>
              <a:t>and its slope theta(x)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79479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5192" y="224767"/>
            <a:ext cx="1192452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# newton's law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# u = [x,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# d/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 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vx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d/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vx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-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g sin(theta) – c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cos(theta)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myfun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 t, u ):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h, theta = ground(u[0]);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f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np.zeros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((2,));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f[0] = u[1];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f[1] = -g*sin((pi/180)*theta)-c*u[1]*cos((pi/180)*theta);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f;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# initial conditions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u0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np.zeros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((2,));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u0[0] = 0.0;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u0[1] = 7.0;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180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786580" y="1799303"/>
            <a:ext cx="107958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Dynamics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dirty="0"/>
              <a:t>Method of studying phenomena that change with time</a:t>
            </a:r>
          </a:p>
        </p:txBody>
      </p:sp>
    </p:spTree>
    <p:extLst>
      <p:ext uri="{BB962C8B-B14F-4D97-AF65-F5344CB8AC3E}">
        <p14:creationId xmlns:p14="http://schemas.microsoft.com/office/powerpoint/2010/main" val="20131184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5192" y="224767"/>
            <a:ext cx="1192452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# newton's law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# u = [x,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# d/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 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vx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d/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vx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-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g sin(theta) – c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cos(theta)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myfun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 t, u ):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h, theta = ground(u[0]);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f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np.zeros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((2,));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f[0] = u[1];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f[1] = -g*sin((pi/180)*theta)-c*u[1]*cos((pi/180)*theta);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f;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# initial conditions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u0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np.zeros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((2,));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u0[0] = 0.0;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u0[1] = 7.0;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5192" y="1016000"/>
            <a:ext cx="7749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derivative of horizontal position                    horizontal velocity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192" y="2071393"/>
            <a:ext cx="10229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derivative of horizontal velocity                     gravity force                   frictional force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7061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8308" t="50721" r="41475" b="8563"/>
          <a:stretch/>
        </p:blipFill>
        <p:spPr>
          <a:xfrm>
            <a:off x="496955" y="0"/>
            <a:ext cx="9462053" cy="677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053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8308" t="50721" r="41475" b="8563"/>
          <a:stretch/>
        </p:blipFill>
        <p:spPr>
          <a:xfrm>
            <a:off x="496955" y="0"/>
            <a:ext cx="9462053" cy="67731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7127524">
            <a:off x="752093" y="2919639"/>
            <a:ext cx="2886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x increases with time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7127524">
            <a:off x="1280413" y="3155766"/>
            <a:ext cx="2886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slider moves to right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1358" y="232585"/>
            <a:ext cx="3791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x oscillates with time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9118" y="1114181"/>
            <a:ext cx="3791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slider gets stick in trough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9276080" y="812800"/>
            <a:ext cx="127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128592" y="837678"/>
            <a:ext cx="2623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slider at bottom of a trough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93038" y="326258"/>
            <a:ext cx="1728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slider stops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8723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8308" t="50721" r="41475" b="8563"/>
          <a:stretch/>
        </p:blipFill>
        <p:spPr>
          <a:xfrm>
            <a:off x="496955" y="0"/>
            <a:ext cx="9462053" cy="67731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30210" y="1641546"/>
            <a:ext cx="4466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does the slider model have any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earth science application?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9126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971" t="47647" r="41051" b="11228"/>
          <a:stretch/>
        </p:blipFill>
        <p:spPr>
          <a:xfrm>
            <a:off x="1292085" y="178905"/>
            <a:ext cx="9470359" cy="66790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5400000">
            <a:off x="9742536" y="3041994"/>
            <a:ext cx="2039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time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52007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group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58550" y="1690688"/>
                <a:ext cx="57730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the force of friction is currently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550" y="1690688"/>
                <a:ext cx="5773055" cy="461665"/>
              </a:xfrm>
              <a:prstGeom prst="rect">
                <a:avLst/>
              </a:prstGeom>
              <a:blipFill>
                <a:blip r:embed="rId2"/>
                <a:stretch>
                  <a:fillRect l="-169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58550" y="2387581"/>
                <a:ext cx="5898153" cy="624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where=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2400" dirty="0"/>
                  <a:t> is the x-component of velocity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550" y="2387581"/>
                <a:ext cx="5898153" cy="624273"/>
              </a:xfrm>
              <a:prstGeom prst="rect">
                <a:avLst/>
              </a:prstGeom>
              <a:blipFill>
                <a:blip r:embed="rId3"/>
                <a:stretch>
                  <a:fillRect l="-1655" r="-724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58550" y="3563616"/>
                <a:ext cx="97823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however, a better model would be to replace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with the total velocity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400" dirty="0"/>
                  <a:t>  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550" y="3563616"/>
                <a:ext cx="9782358" cy="461665"/>
              </a:xfrm>
              <a:prstGeom prst="rect">
                <a:avLst/>
              </a:prstGeom>
              <a:blipFill>
                <a:blip r:embed="rId4"/>
                <a:stretch>
                  <a:fillRect l="-998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58550" y="4410038"/>
                <a:ext cx="7090146" cy="843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r>
                  <a:rPr lang="en-US" sz="2400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𝑑h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 so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550" y="4410038"/>
                <a:ext cx="7090146" cy="8438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044951" y="4537641"/>
                <a:ext cx="2795957" cy="549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𝑣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func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951" y="4537641"/>
                <a:ext cx="2795957" cy="5497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058549" y="5500372"/>
            <a:ext cx="587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how much difference does this change make?</a:t>
            </a:r>
          </a:p>
        </p:txBody>
      </p:sp>
    </p:spTree>
    <p:extLst>
      <p:ext uri="{BB962C8B-B14F-4D97-AF65-F5344CB8AC3E}">
        <p14:creationId xmlns:p14="http://schemas.microsoft.com/office/powerpoint/2010/main" val="2719076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group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58550" y="1690688"/>
                <a:ext cx="83835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the force of friction is currently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550" y="1690688"/>
                <a:ext cx="8383577" cy="461665"/>
              </a:xfrm>
              <a:prstGeom prst="rect">
                <a:avLst/>
              </a:prstGeom>
              <a:blipFill>
                <a:blip r:embed="rId2"/>
                <a:stretch>
                  <a:fillRect l="-116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58550" y="2387581"/>
                <a:ext cx="52526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let’s write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as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i="0" smtClea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ign</m:t>
                        </m:r>
                      </m:fName>
                      <m:e>
                        <m:d>
                          <m:d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func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550" y="2387581"/>
                <a:ext cx="5252656" cy="461665"/>
              </a:xfrm>
              <a:prstGeom prst="rect">
                <a:avLst/>
              </a:prstGeom>
              <a:blipFill>
                <a:blip r:embed="rId3"/>
                <a:stretch>
                  <a:fillRect l="-1858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58549" y="4964460"/>
                <a:ext cx="85304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how much difference does the choice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(in the range 0-2) make?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549" y="4964460"/>
                <a:ext cx="8530412" cy="461665"/>
              </a:xfrm>
              <a:prstGeom prst="rect">
                <a:avLst/>
              </a:prstGeom>
              <a:blipFill>
                <a:blip r:embed="rId4"/>
                <a:stretch>
                  <a:fillRect l="-1144" t="-10526" r="-35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58549" y="3034762"/>
                <a:ext cx="101258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the current case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corresponds to friction linearly increasing with velocity  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549" y="3034762"/>
                <a:ext cx="10125849" cy="461665"/>
              </a:xfrm>
              <a:prstGeom prst="rect">
                <a:avLst/>
              </a:prstGeom>
              <a:blipFill>
                <a:blip r:embed="rId5"/>
                <a:stretch>
                  <a:fillRect l="-96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58549" y="3620386"/>
                <a:ext cx="109546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the case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corresponds to friction independent of velocity (but opposing motion)  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549" y="3620386"/>
                <a:ext cx="10954666" cy="461665"/>
              </a:xfrm>
              <a:prstGeom prst="rect">
                <a:avLst/>
              </a:prstGeom>
              <a:blipFill>
                <a:blip r:embed="rId6"/>
                <a:stretch>
                  <a:fillRect l="-890" t="-10526" r="-77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58549" y="4267567"/>
                <a:ext cx="90102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the case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 corresponds to friction strongly increasing with velocity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549" y="4267567"/>
                <a:ext cx="9010287" cy="461665"/>
              </a:xfrm>
              <a:prstGeom prst="rect">
                <a:avLst/>
              </a:prstGeom>
              <a:blipFill>
                <a:blip r:embed="rId7"/>
                <a:stretch>
                  <a:fillRect l="-1083" t="-10526" r="-6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66202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group 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8550" y="1690688"/>
            <a:ext cx="4713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slider always wins up in a trough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58550" y="2468885"/>
                <a:ext cx="87366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figure out how to identify the number,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/>
                  <a:t>, of the trough it winds up in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550" y="2468885"/>
                <a:ext cx="8736687" cy="461665"/>
              </a:xfrm>
              <a:prstGeom prst="rect">
                <a:avLst/>
              </a:prstGeom>
              <a:blipFill>
                <a:blip r:embed="rId2"/>
                <a:stretch>
                  <a:fillRect l="-1117" t="-10526" r="-83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58550" y="3247083"/>
                <a:ext cx="46606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create and interpret a plot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550" y="3247083"/>
                <a:ext cx="4660699" cy="461665"/>
              </a:xfrm>
              <a:prstGeom prst="rect">
                <a:avLst/>
              </a:prstGeom>
              <a:blipFill>
                <a:blip r:embed="rId3"/>
                <a:stretch>
                  <a:fillRect l="-2094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89858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group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8550" y="1690688"/>
            <a:ext cx="4713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slider always wins up in a trough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58550" y="2468885"/>
                <a:ext cx="88072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figure out how to identify the number,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/>
                  <a:t>, of the trough it winds up in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550" y="2468885"/>
                <a:ext cx="8807283" cy="461665"/>
              </a:xfrm>
              <a:prstGeom prst="rect">
                <a:avLst/>
              </a:prstGeom>
              <a:blipFill>
                <a:blip r:embed="rId2"/>
                <a:stretch>
                  <a:fillRect l="-1108" t="-10526" r="-6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58550" y="3247083"/>
                <a:ext cx="46606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create and interpret a plot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550" y="3247083"/>
                <a:ext cx="4660699" cy="461665"/>
              </a:xfrm>
              <a:prstGeom prst="rect">
                <a:avLst/>
              </a:prstGeom>
              <a:blipFill>
                <a:blip r:embed="rId3"/>
                <a:stretch>
                  <a:fillRect l="-2094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68150" y="3944232"/>
                <a:ext cx="46195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 is the coefficient of friction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150" y="3944232"/>
                <a:ext cx="4619534" cy="461665"/>
              </a:xfrm>
              <a:prstGeom prst="rect">
                <a:avLst/>
              </a:prstGeom>
              <a:blipFill>
                <a:blip r:embed="rId4"/>
                <a:stretch>
                  <a:fillRect l="-2114" t="-10526" r="-92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7912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430594" y="5191432"/>
            <a:ext cx="9232490" cy="589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648632" y="1401096"/>
            <a:ext cx="412955" cy="3392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30594" y="530941"/>
            <a:ext cx="9232490" cy="589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855109" y="530941"/>
            <a:ext cx="0" cy="103976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460090" y="1784555"/>
            <a:ext cx="1032387" cy="36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52167" y="483748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3126" y="1386366"/>
            <a:ext cx="963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100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124675" y="3111927"/>
            <a:ext cx="19993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height, z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5633883" y="3680644"/>
            <a:ext cx="486696" cy="11946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420464" y="3757649"/>
            <a:ext cx="15858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gravity</a:t>
            </a:r>
          </a:p>
        </p:txBody>
      </p:sp>
    </p:spTree>
    <p:extLst>
      <p:ext uri="{BB962C8B-B14F-4D97-AF65-F5344CB8AC3E}">
        <p14:creationId xmlns:p14="http://schemas.microsoft.com/office/powerpoint/2010/main" val="1843669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430594" y="5191432"/>
            <a:ext cx="9232490" cy="589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648632" y="1401096"/>
            <a:ext cx="412955" cy="3392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30594" y="530941"/>
            <a:ext cx="9232490" cy="589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855109" y="530941"/>
            <a:ext cx="0" cy="103976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460090" y="1784555"/>
            <a:ext cx="1032387" cy="36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02698" y="696878"/>
            <a:ext cx="19399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time t=0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3126" y="1386366"/>
            <a:ext cx="963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100</a:t>
            </a:r>
          </a:p>
        </p:txBody>
      </p:sp>
      <p:sp>
        <p:nvSpPr>
          <p:cNvPr id="4" name="Multiply 3"/>
          <p:cNvSpPr/>
          <p:nvPr/>
        </p:nvSpPr>
        <p:spPr>
          <a:xfrm>
            <a:off x="5648632" y="836969"/>
            <a:ext cx="486696" cy="42770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04567" y="498988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124675" y="3111927"/>
            <a:ext cx="19993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height, z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5633883" y="3680644"/>
            <a:ext cx="486696" cy="11946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420464" y="3757649"/>
            <a:ext cx="15858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gravity</a:t>
            </a:r>
          </a:p>
        </p:txBody>
      </p:sp>
    </p:spTree>
    <p:extLst>
      <p:ext uri="{BB962C8B-B14F-4D97-AF65-F5344CB8AC3E}">
        <p14:creationId xmlns:p14="http://schemas.microsoft.com/office/powerpoint/2010/main" val="3696269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430594" y="5191432"/>
            <a:ext cx="9232490" cy="589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633882" y="3025262"/>
            <a:ext cx="412955" cy="3392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30594" y="530941"/>
            <a:ext cx="9232490" cy="589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855109" y="530941"/>
            <a:ext cx="0" cy="103976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460090" y="1784555"/>
            <a:ext cx="1032387" cy="36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02698" y="696878"/>
            <a:ext cx="19399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time t=0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3126" y="1386366"/>
            <a:ext cx="963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100</a:t>
            </a:r>
          </a:p>
        </p:txBody>
      </p:sp>
      <p:sp>
        <p:nvSpPr>
          <p:cNvPr id="4" name="Multiply 3"/>
          <p:cNvSpPr/>
          <p:nvPr/>
        </p:nvSpPr>
        <p:spPr>
          <a:xfrm>
            <a:off x="5648632" y="836969"/>
            <a:ext cx="486696" cy="42770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04567" y="498988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0</a:t>
            </a:r>
          </a:p>
        </p:txBody>
      </p:sp>
      <p:sp>
        <p:nvSpPr>
          <p:cNvPr id="2" name="Down Arrow 1"/>
          <p:cNvSpPr/>
          <p:nvPr/>
        </p:nvSpPr>
        <p:spPr>
          <a:xfrm>
            <a:off x="5633883" y="3680644"/>
            <a:ext cx="486696" cy="11946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-124675" y="3111927"/>
            <a:ext cx="19993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height, z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87833" y="2781950"/>
            <a:ext cx="17075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z(t) = ?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20464" y="3757649"/>
            <a:ext cx="15858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gravity</a:t>
            </a:r>
          </a:p>
        </p:txBody>
      </p:sp>
    </p:spTree>
    <p:extLst>
      <p:ext uri="{BB962C8B-B14F-4D97-AF65-F5344CB8AC3E}">
        <p14:creationId xmlns:p14="http://schemas.microsoft.com/office/powerpoint/2010/main" val="2547078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877834" y="549394"/>
                <a:ext cx="6353021" cy="25587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/>
                  <a:t>Newton’s law for acceleration</a:t>
                </a:r>
              </a:p>
              <a:p>
                <a:endParaRPr lang="en-US" sz="4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834" y="549394"/>
                <a:ext cx="6353021" cy="2558714"/>
              </a:xfrm>
              <a:prstGeom prst="rect">
                <a:avLst/>
              </a:prstGeom>
              <a:blipFill>
                <a:blip r:embed="rId2"/>
                <a:stretch>
                  <a:fillRect l="-3359" t="-4286" r="-2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9863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42957" y="888606"/>
                <a:ext cx="3954672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/>
                  <a:t>gravitational force</a:t>
                </a:r>
              </a:p>
              <a:p>
                <a:endParaRPr lang="en-US" sz="4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𝑔𝑚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957" y="888606"/>
                <a:ext cx="3954672" cy="1938992"/>
              </a:xfrm>
              <a:prstGeom prst="rect">
                <a:avLst/>
              </a:prstGeom>
              <a:blipFill>
                <a:blip r:embed="rId2"/>
                <a:stretch>
                  <a:fillRect l="-5393" t="-5660" r="-4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4453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792234" y="578891"/>
                <a:ext cx="4009431" cy="25587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/>
                  <a:t>putting it together</a:t>
                </a:r>
              </a:p>
              <a:p>
                <a:endParaRPr lang="en-US" sz="4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𝑔𝑚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2234" y="578891"/>
                <a:ext cx="4009431" cy="2558714"/>
              </a:xfrm>
              <a:prstGeom prst="rect">
                <a:avLst/>
              </a:prstGeom>
              <a:blipFill>
                <a:blip r:embed="rId2"/>
                <a:stretch>
                  <a:fillRect l="-5319" t="-4286" r="-4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0821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7446</TotalTime>
  <Words>911</Words>
  <Application>Microsoft Office PowerPoint</Application>
  <PresentationFormat>Widescreen</PresentationFormat>
  <Paragraphs>297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slider</vt:lpstr>
      <vt:lpstr>slider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group 1</vt:lpstr>
      <vt:lpstr>group 2</vt:lpstr>
      <vt:lpstr>group 3</vt:lpstr>
      <vt:lpstr>group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</dc:creator>
  <cp:lastModifiedBy>William Menke</cp:lastModifiedBy>
  <cp:revision>86</cp:revision>
  <dcterms:created xsi:type="dcterms:W3CDTF">2023-08-22T12:43:28Z</dcterms:created>
  <dcterms:modified xsi:type="dcterms:W3CDTF">2025-08-14T13:17:40Z</dcterms:modified>
</cp:coreProperties>
</file>