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59" r:id="rId3"/>
    <p:sldId id="361" r:id="rId4"/>
    <p:sldId id="405" r:id="rId5"/>
    <p:sldId id="363" r:id="rId6"/>
    <p:sldId id="364" r:id="rId7"/>
    <p:sldId id="360" r:id="rId8"/>
    <p:sldId id="362" r:id="rId9"/>
    <p:sldId id="365" r:id="rId10"/>
    <p:sldId id="366" r:id="rId11"/>
    <p:sldId id="408" r:id="rId12"/>
    <p:sldId id="367" r:id="rId13"/>
    <p:sldId id="406" r:id="rId14"/>
    <p:sldId id="407" r:id="rId15"/>
    <p:sldId id="372" r:id="rId16"/>
    <p:sldId id="409" r:id="rId17"/>
    <p:sldId id="410" r:id="rId18"/>
    <p:sldId id="375" r:id="rId19"/>
    <p:sldId id="415" r:id="rId20"/>
    <p:sldId id="376" r:id="rId21"/>
    <p:sldId id="378" r:id="rId22"/>
    <p:sldId id="379" r:id="rId23"/>
    <p:sldId id="380" r:id="rId24"/>
    <p:sldId id="411" r:id="rId25"/>
    <p:sldId id="381" r:id="rId26"/>
    <p:sldId id="382" r:id="rId27"/>
    <p:sldId id="383" r:id="rId28"/>
    <p:sldId id="384" r:id="rId29"/>
    <p:sldId id="385" r:id="rId30"/>
    <p:sldId id="412" r:id="rId31"/>
    <p:sldId id="386" r:id="rId32"/>
    <p:sldId id="416" r:id="rId33"/>
    <p:sldId id="387" r:id="rId34"/>
    <p:sldId id="388" r:id="rId35"/>
    <p:sldId id="404" r:id="rId36"/>
    <p:sldId id="391" r:id="rId37"/>
    <p:sldId id="392" r:id="rId38"/>
    <p:sldId id="413" r:id="rId39"/>
    <p:sldId id="393" r:id="rId40"/>
    <p:sldId id="396" r:id="rId41"/>
    <p:sldId id="414" r:id="rId42"/>
    <p:sldId id="394" r:id="rId43"/>
    <p:sldId id="417" r:id="rId44"/>
    <p:sldId id="420" r:id="rId45"/>
    <p:sldId id="418" r:id="rId46"/>
    <p:sldId id="397" r:id="rId47"/>
    <p:sldId id="402" r:id="rId48"/>
    <p:sldId id="401" r:id="rId49"/>
    <p:sldId id="419" r:id="rId50"/>
    <p:sldId id="39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B6787D-A271-4165-9E3E-59506BADF5FF}">
          <p14:sldIdLst>
            <p14:sldId id="256"/>
            <p14:sldId id="359"/>
            <p14:sldId id="361"/>
            <p14:sldId id="405"/>
            <p14:sldId id="363"/>
            <p14:sldId id="364"/>
            <p14:sldId id="360"/>
            <p14:sldId id="362"/>
            <p14:sldId id="365"/>
            <p14:sldId id="366"/>
            <p14:sldId id="408"/>
            <p14:sldId id="367"/>
            <p14:sldId id="406"/>
            <p14:sldId id="407"/>
            <p14:sldId id="372"/>
            <p14:sldId id="409"/>
            <p14:sldId id="410"/>
            <p14:sldId id="375"/>
            <p14:sldId id="415"/>
            <p14:sldId id="376"/>
            <p14:sldId id="378"/>
            <p14:sldId id="379"/>
            <p14:sldId id="380"/>
            <p14:sldId id="411"/>
            <p14:sldId id="381"/>
            <p14:sldId id="382"/>
            <p14:sldId id="383"/>
            <p14:sldId id="384"/>
            <p14:sldId id="385"/>
            <p14:sldId id="412"/>
            <p14:sldId id="386"/>
            <p14:sldId id="416"/>
            <p14:sldId id="387"/>
            <p14:sldId id="388"/>
            <p14:sldId id="404"/>
            <p14:sldId id="391"/>
            <p14:sldId id="392"/>
            <p14:sldId id="413"/>
            <p14:sldId id="393"/>
            <p14:sldId id="396"/>
            <p14:sldId id="414"/>
            <p14:sldId id="394"/>
            <p14:sldId id="417"/>
            <p14:sldId id="420"/>
            <p14:sldId id="418"/>
            <p14:sldId id="397"/>
            <p14:sldId id="402"/>
            <p14:sldId id="401"/>
            <p14:sldId id="419"/>
            <p14:sldId id="398"/>
          </p14:sldIdLst>
        </p14:section>
        <p14:section name="Untitled Section" id="{0E3A99F3-173F-4E4D-8E39-B5D932EAF8DC}">
          <p14:sldIdLst/>
        </p14:section>
        <p14:section name="Untitled Section" id="{40CA3CE0-2DC8-4FF9-969D-EFC5F52363B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4" autoAdjust="0"/>
    <p:restoredTop sz="93733" autoAdjust="0"/>
  </p:normalViewPr>
  <p:slideViewPr>
    <p:cSldViewPr snapToGrid="0">
      <p:cViewPr>
        <p:scale>
          <a:sx n="73" d="100"/>
          <a:sy n="73" d="100"/>
        </p:scale>
        <p:origin x="134" y="173"/>
      </p:cViewPr>
      <p:guideLst/>
    </p:cSldViewPr>
  </p:slideViewPr>
  <p:outlineViewPr>
    <p:cViewPr>
      <p:scale>
        <a:sx n="33" d="100"/>
        <a:sy n="33" d="100"/>
      </p:scale>
      <p:origin x="0" y="-31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1EA4E-925E-49EF-8DC6-CA4210C07872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90CF-E2C3-48B8-8346-02179832E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3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96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66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1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9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10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8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9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5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66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9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90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2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611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09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38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1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72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B90CF-E2C3-48B8-8346-02179832E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E2554-1666-AAF7-DAB4-45B079027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F90B1-F73C-6852-A91C-52A2F7FEE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20F1D-A47E-2C5C-5E86-DB2546C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292D-44EA-4DC8-73DF-DC5B14ED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DFE6F-0601-9CAA-8BA2-D9980FC3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1356-6F02-A93E-5EE0-39AE65FC7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67C22-A9C0-18FA-2459-BFD4F4BA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BE4D3-0A0E-DBC2-53F2-08099AFF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FF9D6-33BE-3D7F-AB56-7526BB06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E0DD9-C41A-FD62-6FCF-A2104D81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1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377FC-A4B3-7BA4-46D0-EB15C292A2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098A5-CFD2-177C-58F3-602655702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2386-983A-2765-EA0F-459CC7C1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261D8-43C9-978E-DA8D-7231C037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91AD-64AC-9B81-7AB8-6BCF0488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6EA19-120B-4E31-9E01-01F6BEF8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132-50DE-E5B6-40FE-262368846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5B36-B6F4-54FD-CE64-FA3595133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460C-B3F0-7628-9D9E-660018D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6D67E-9612-7B80-9666-F6C1ED10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7977-17CE-CD2C-AC22-6AFA22D8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C07A-1DE4-D511-9B9F-FAB0E08B6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EC21-1D81-C926-C69A-DBC21AE60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D8AC-9F16-F11F-7D6B-8B5C4466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82634-EE36-3E43-6A55-DB67EB5B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8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CD5A-9152-C250-C8B2-C02BBB1AB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1436C-AB10-4656-6F5C-75E7A9D3E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5254B-75BB-1755-E62E-29BB2B25D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D731D-0C94-E6A4-584E-69E2D874E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122C7-E633-D44E-4F5D-A7755797E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071DD-38AB-959E-46AE-BB93A4C1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4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9629-5C47-1387-1F2C-C13DF4FC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831-D9B7-C9AA-8CBB-A6291929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BB7F-E8AE-0A5C-E37E-9AEFFBCA1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0FD11-7468-175E-5DD4-66FF1782F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E3620-FF83-E75F-B6A2-83C89FF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69E8F1-EE9F-48DB-3190-E52A3F88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933A3-2B9A-EA4F-A027-C8C4BBF1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31680C-E93E-F2F4-1D44-5EDAE628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8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82FEA-78A6-0D78-8DE3-03DA86AA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87D38E-8621-752D-C76C-04CE9E87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1954-18D0-C59A-4205-36383EBB1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FE6EA-F18D-FAA4-E052-A09F12E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26FFE3-0584-78B1-05E2-6B07E287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2300D-E2D0-8E55-0A34-9B556D18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517ED-5EF9-8937-3D95-12CFA29E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6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0F15-7D6D-2502-B6C4-720C673F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56E4-8B6D-73D8-D862-6BA90A66A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762EA-CB39-4F2D-28B1-E6964C45C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9149A-17AB-3548-EA60-EB6B1002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FF804-65DD-9704-A8DF-54F43383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69774A-6C4D-F1DC-71BD-57247157E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2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DA05-413E-8B96-C459-6F3CA709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3DD967-C7D8-2266-E398-41E1BF4D7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4B530-3ECF-227A-0FC9-1255DC11A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61A82A-04AE-12AB-9948-122BD91B9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184A2-E575-38AA-25DB-1DC3456A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29B61-2341-00C2-924A-C2EAEDF1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01DA7-C7CE-DA26-1B09-3F17F6C36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1FF41-9782-A652-CC2F-52DA612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70DD-B713-AC72-38C9-D98EBE7C6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1F15-D9B1-471E-86A4-8FD61E31A634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4FD79-201C-0BB0-D62D-7F1FA8AB2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8BCFB-6147-54A7-02C7-C6EDD8547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90E18-5EE6-4392-BAB7-93826CB62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9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2025 </a:t>
            </a:r>
            <a:r>
              <a:rPr lang="en-US" sz="2800" b="1" dirty="0"/>
              <a:t>EESC </a:t>
            </a:r>
            <a:r>
              <a:rPr lang="en-US" sz="2800" b="1" dirty="0" smtClean="0"/>
              <a:t>W3400</a:t>
            </a:r>
          </a:p>
          <a:p>
            <a:pPr algn="ctr"/>
            <a:r>
              <a:rPr lang="en-US" sz="2800" dirty="0"/>
              <a:t>Computational Earth Science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06: </a:t>
            </a:r>
            <a:r>
              <a:rPr lang="en-US" sz="2800" b="1" dirty="0" smtClean="0"/>
              <a:t>A Simple Model of Global Warming</a:t>
            </a:r>
            <a:endParaRPr lang="en-US" sz="2800" b="1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225215" y="1420983"/>
            <a:ext cx="5947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lower atmosphere</a:t>
            </a:r>
          </a:p>
          <a:p>
            <a:r>
              <a:rPr lang="en-US" sz="2000" dirty="0"/>
              <a:t>	is warmed by</a:t>
            </a:r>
          </a:p>
          <a:p>
            <a:r>
              <a:rPr lang="en-US" sz="2000" dirty="0"/>
              <a:t>		sunlight (really it warms the ground)</a:t>
            </a:r>
          </a:p>
          <a:p>
            <a:r>
              <a:rPr lang="en-US" sz="2000" dirty="0"/>
              <a:t>		IR from upper atmosphere</a:t>
            </a:r>
          </a:p>
          <a:p>
            <a:r>
              <a:rPr lang="en-US" sz="2000" dirty="0"/>
              <a:t>	is cooled by</a:t>
            </a:r>
          </a:p>
          <a:p>
            <a:r>
              <a:rPr lang="en-US" sz="2000" dirty="0"/>
              <a:t>		Its IR radiation (to upper atmosphere)</a:t>
            </a:r>
          </a:p>
          <a:p>
            <a:endParaRPr lang="en-US" sz="2000" dirty="0"/>
          </a:p>
          <a:p>
            <a:r>
              <a:rPr lang="en-US" sz="2000" dirty="0"/>
              <a:t>upper atmosphere</a:t>
            </a:r>
          </a:p>
          <a:p>
            <a:r>
              <a:rPr lang="en-US" sz="2000" dirty="0"/>
              <a:t>	is warmed by</a:t>
            </a:r>
          </a:p>
          <a:p>
            <a:r>
              <a:rPr lang="en-US" sz="2000" dirty="0"/>
              <a:t>		IR from lower atmosphere</a:t>
            </a:r>
          </a:p>
          <a:p>
            <a:r>
              <a:rPr lang="en-US" sz="2000" dirty="0"/>
              <a:t>	is cooled by</a:t>
            </a:r>
          </a:p>
          <a:p>
            <a:r>
              <a:rPr lang="en-US" sz="2000" dirty="0"/>
              <a:t>		its IR  radiation (to space)</a:t>
            </a:r>
          </a:p>
          <a:p>
            <a:endParaRPr lang="en-US" sz="2000" dirty="0"/>
          </a:p>
          <a:p>
            <a:pPr algn="ctr"/>
            <a:endParaRPr lang="en-US" sz="2800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665BFB-C521-41D8-81AC-8182E1D180F9}"/>
              </a:ext>
            </a:extLst>
          </p:cNvPr>
          <p:cNvGrpSpPr/>
          <p:nvPr/>
        </p:nvGrpSpPr>
        <p:grpSpPr>
          <a:xfrm>
            <a:off x="376723" y="1277021"/>
            <a:ext cx="5486401" cy="3672662"/>
            <a:chOff x="376723" y="1277021"/>
            <a:chExt cx="5486401" cy="367266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5CFCE56-17CD-B840-6006-E5E26E1C5B16}"/>
                </a:ext>
              </a:extLst>
            </p:cNvPr>
            <p:cNvSpPr/>
            <p:nvPr/>
          </p:nvSpPr>
          <p:spPr>
            <a:xfrm>
              <a:off x="376723" y="3836501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1F86B3-0E7F-9872-FDA4-D83AB9ABB653}"/>
                </a:ext>
              </a:extLst>
            </p:cNvPr>
            <p:cNvSpPr/>
            <p:nvPr/>
          </p:nvSpPr>
          <p:spPr>
            <a:xfrm>
              <a:off x="376723" y="2156791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5" name="Arrow: Up 4">
              <a:extLst>
                <a:ext uri="{FF2B5EF4-FFF2-40B4-BE49-F238E27FC236}">
                  <a16:creationId xmlns:a16="http://schemas.microsoft.com/office/drawing/2014/main" id="{CA628DD8-A944-4092-0F95-D7A3F47DFB1E}"/>
                </a:ext>
              </a:extLst>
            </p:cNvPr>
            <p:cNvSpPr/>
            <p:nvPr/>
          </p:nvSpPr>
          <p:spPr>
            <a:xfrm rot="10800000">
              <a:off x="691458" y="1277021"/>
              <a:ext cx="357809" cy="3150391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7134C360-8E75-0C34-421D-6311EB176153}"/>
                </a:ext>
              </a:extLst>
            </p:cNvPr>
            <p:cNvSpPr/>
            <p:nvPr/>
          </p:nvSpPr>
          <p:spPr>
            <a:xfrm>
              <a:off x="2815122" y="1420983"/>
              <a:ext cx="397569" cy="735808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Up 6">
              <a:extLst>
                <a:ext uri="{FF2B5EF4-FFF2-40B4-BE49-F238E27FC236}">
                  <a16:creationId xmlns:a16="http://schemas.microsoft.com/office/drawing/2014/main" id="{81243E02-B0E1-5C39-C818-B1A270E834B9}"/>
                </a:ext>
              </a:extLst>
            </p:cNvPr>
            <p:cNvSpPr/>
            <p:nvPr/>
          </p:nvSpPr>
          <p:spPr>
            <a:xfrm rot="10800000">
              <a:off x="2815118" y="3269970"/>
              <a:ext cx="357809" cy="984283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5515940F-53BB-EC00-2CF6-F534F38DECD7}"/>
                </a:ext>
              </a:extLst>
            </p:cNvPr>
            <p:cNvSpPr/>
            <p:nvPr/>
          </p:nvSpPr>
          <p:spPr>
            <a:xfrm>
              <a:off x="3550619" y="2852217"/>
              <a:ext cx="357810" cy="984284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975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616205-2CA6-7257-633C-1C0CD5361AFD}"/>
              </a:ext>
            </a:extLst>
          </p:cNvPr>
          <p:cNvSpPr txBox="1"/>
          <p:nvPr/>
        </p:nvSpPr>
        <p:spPr>
          <a:xfrm>
            <a:off x="2468004" y="190600"/>
            <a:ext cx="6900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two unknowns, u[0] and u[1]</a:t>
            </a:r>
          </a:p>
          <a:p>
            <a:r>
              <a:rPr lang="en-US" sz="2800" dirty="0">
                <a:solidFill>
                  <a:srgbClr val="FF0000"/>
                </a:solidFill>
              </a:rPr>
              <a:t>heat content / temperature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of lower and upper atmosphere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F5D3669-510E-83DD-79CC-9D62DEB81705}"/>
              </a:ext>
            </a:extLst>
          </p:cNvPr>
          <p:cNvSpPr/>
          <p:nvPr/>
        </p:nvSpPr>
        <p:spPr>
          <a:xfrm>
            <a:off x="1259726" y="583398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149" y="482712"/>
            <a:ext cx="109674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M=2;</a:t>
            </a:r>
          </a:p>
          <a:p>
            <a:endParaRPr lang="en-US" sz="2400" dirty="0"/>
          </a:p>
          <a:p>
            <a:r>
              <a:rPr lang="en-US" sz="2400" dirty="0" smtClean="0"/>
              <a:t># </a:t>
            </a:r>
            <a:r>
              <a:rPr lang="en-US" sz="2400" dirty="0"/>
              <a:t>Physical Constants</a:t>
            </a:r>
          </a:p>
          <a:p>
            <a:r>
              <a:rPr lang="en-US" sz="2400" dirty="0"/>
              <a:t>R = 6371000.0;             # radius of earth in m</a:t>
            </a:r>
          </a:p>
          <a:p>
            <a:r>
              <a:rPr lang="en-US" sz="2400" dirty="0"/>
              <a:t>sun = 1361.0;              # insolation in W/m2</a:t>
            </a:r>
          </a:p>
          <a:p>
            <a:r>
              <a:rPr lang="en-US" sz="2400" dirty="0" err="1"/>
              <a:t>daynite</a:t>
            </a:r>
            <a:r>
              <a:rPr lang="en-US" sz="2400" dirty="0"/>
              <a:t> = 0.25             # (area capturing sunlight pi r2) / (area of earth 4 pi r2)</a:t>
            </a:r>
          </a:p>
          <a:p>
            <a:r>
              <a:rPr lang="en-US" sz="2400" dirty="0"/>
              <a:t>albedo = 0.3;              # percent of sunlight reflected, dimensionless</a:t>
            </a:r>
          </a:p>
          <a:p>
            <a:r>
              <a:rPr lang="en-US" sz="2400" dirty="0" err="1"/>
              <a:t>secinday</a:t>
            </a:r>
            <a:r>
              <a:rPr lang="en-US" sz="2400" dirty="0"/>
              <a:t> = 24.0*3600.0;    # seconds in a day</a:t>
            </a:r>
          </a:p>
          <a:p>
            <a:r>
              <a:rPr lang="en-US" sz="2400" dirty="0" err="1"/>
              <a:t>massatm</a:t>
            </a:r>
            <a:r>
              <a:rPr lang="en-US" sz="2400" dirty="0"/>
              <a:t> = 5.15E18;         # mass of atmosphere in kg</a:t>
            </a:r>
          </a:p>
          <a:p>
            <a:r>
              <a:rPr lang="en-US" sz="2400" dirty="0" err="1"/>
              <a:t>areaatm</a:t>
            </a:r>
            <a:r>
              <a:rPr lang="en-US" sz="2400" dirty="0"/>
              <a:t> = 4*pi*(R**2);     # surface area of Earth, </a:t>
            </a:r>
            <a:r>
              <a:rPr lang="en-US" sz="2400" dirty="0" err="1"/>
              <a:t>im</a:t>
            </a:r>
            <a:r>
              <a:rPr lang="en-US" sz="2400" dirty="0"/>
              <a:t> m2</a:t>
            </a:r>
          </a:p>
          <a:p>
            <a:r>
              <a:rPr lang="en-US" sz="2400" dirty="0" err="1"/>
              <a:t>masscol</a:t>
            </a:r>
            <a:r>
              <a:rPr lang="en-US" sz="2400" dirty="0"/>
              <a:t> = </a:t>
            </a:r>
            <a:r>
              <a:rPr lang="en-US" sz="2400" dirty="0" err="1"/>
              <a:t>massatm</a:t>
            </a:r>
            <a:r>
              <a:rPr lang="en-US" sz="2400" dirty="0"/>
              <a:t>/</a:t>
            </a:r>
            <a:r>
              <a:rPr lang="en-US" sz="2400" dirty="0" err="1"/>
              <a:t>areaatm</a:t>
            </a:r>
            <a:r>
              <a:rPr lang="en-US" sz="2400" dirty="0"/>
              <a:t>; # mass of 1-sq-m column of air</a:t>
            </a:r>
          </a:p>
          <a:p>
            <a:r>
              <a:rPr lang="en-US" sz="2400" dirty="0" err="1"/>
              <a:t>masshalf</a:t>
            </a:r>
            <a:r>
              <a:rPr lang="en-US" sz="2400" dirty="0"/>
              <a:t> = 0.5*</a:t>
            </a:r>
            <a:r>
              <a:rPr lang="en-US" sz="2400" dirty="0" err="1"/>
              <a:t>masscol</a:t>
            </a:r>
            <a:r>
              <a:rPr lang="en-US" sz="2400" dirty="0"/>
              <a:t>;    # mass of half of column of air</a:t>
            </a:r>
          </a:p>
          <a:p>
            <a:r>
              <a:rPr lang="en-US" sz="2400" dirty="0" err="1"/>
              <a:t>specificheat</a:t>
            </a:r>
            <a:r>
              <a:rPr lang="en-US" sz="2400" dirty="0"/>
              <a:t> = 1005.0      # heat capacity of air in J / (kg-K)</a:t>
            </a:r>
          </a:p>
          <a:p>
            <a:r>
              <a:rPr lang="en-US" sz="2400" dirty="0" err="1"/>
              <a:t>stefanboltzman</a:t>
            </a:r>
            <a:r>
              <a:rPr lang="en-US" sz="2400" dirty="0"/>
              <a:t> = 5.67E-8;  # S-B constant in W / (m2 K4)</a:t>
            </a:r>
          </a:p>
          <a:p>
            <a:r>
              <a:rPr lang="en-US" sz="2400" dirty="0"/>
              <a:t>p=4;                       # exponent of temperature in S-B law</a:t>
            </a:r>
          </a:p>
        </p:txBody>
      </p:sp>
    </p:spTree>
    <p:extLst>
      <p:ext uri="{BB962C8B-B14F-4D97-AF65-F5344CB8AC3E}">
        <p14:creationId xmlns:p14="http://schemas.microsoft.com/office/powerpoint/2010/main" val="299093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149" y="482712"/>
            <a:ext cx="109674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M=2;</a:t>
            </a:r>
          </a:p>
          <a:p>
            <a:endParaRPr lang="en-US" sz="2400" dirty="0"/>
          </a:p>
          <a:p>
            <a:r>
              <a:rPr lang="en-US" sz="2400" dirty="0" smtClean="0"/>
              <a:t># </a:t>
            </a:r>
            <a:r>
              <a:rPr lang="en-US" sz="2400" dirty="0"/>
              <a:t>Physical Constants</a:t>
            </a:r>
          </a:p>
          <a:p>
            <a:r>
              <a:rPr lang="en-US" sz="2400" dirty="0"/>
              <a:t>R = 6371000.0;             # radius of earth in m</a:t>
            </a:r>
          </a:p>
          <a:p>
            <a:r>
              <a:rPr lang="en-US" sz="2400" dirty="0"/>
              <a:t>sun = 1361.0;              # insolation in W/m2</a:t>
            </a:r>
          </a:p>
          <a:p>
            <a:r>
              <a:rPr lang="en-US" sz="2400" dirty="0" err="1"/>
              <a:t>daynite</a:t>
            </a:r>
            <a:r>
              <a:rPr lang="en-US" sz="2400" dirty="0"/>
              <a:t> = 0.25             # (area capturing sunlight pi r2) / (area of earth 4 pi r2)</a:t>
            </a:r>
          </a:p>
          <a:p>
            <a:r>
              <a:rPr lang="en-US" sz="2400" dirty="0"/>
              <a:t>albedo = 0.3;              # percent of sunlight reflected, dimensionless</a:t>
            </a:r>
          </a:p>
          <a:p>
            <a:r>
              <a:rPr lang="en-US" sz="2400" dirty="0" err="1"/>
              <a:t>secinday</a:t>
            </a:r>
            <a:r>
              <a:rPr lang="en-US" sz="2400" dirty="0"/>
              <a:t> = 24.0*3600.0;    # seconds in a day</a:t>
            </a:r>
          </a:p>
          <a:p>
            <a:r>
              <a:rPr lang="en-US" sz="2400" dirty="0" err="1"/>
              <a:t>massatm</a:t>
            </a:r>
            <a:r>
              <a:rPr lang="en-US" sz="2400" dirty="0"/>
              <a:t> = 5.15E18;         # mass of atmosphere in kg</a:t>
            </a:r>
          </a:p>
          <a:p>
            <a:r>
              <a:rPr lang="en-US" sz="2400" dirty="0" err="1"/>
              <a:t>areaatm</a:t>
            </a:r>
            <a:r>
              <a:rPr lang="en-US" sz="2400" dirty="0"/>
              <a:t> = 4*pi*(R**2);     # surface area of Earth, </a:t>
            </a:r>
            <a:r>
              <a:rPr lang="en-US" sz="2400" dirty="0" err="1"/>
              <a:t>im</a:t>
            </a:r>
            <a:r>
              <a:rPr lang="en-US" sz="2400" dirty="0"/>
              <a:t> m2</a:t>
            </a:r>
          </a:p>
          <a:p>
            <a:r>
              <a:rPr lang="en-US" sz="2400" dirty="0" err="1"/>
              <a:t>masscol</a:t>
            </a:r>
            <a:r>
              <a:rPr lang="en-US" sz="2400" dirty="0"/>
              <a:t> = </a:t>
            </a:r>
            <a:r>
              <a:rPr lang="en-US" sz="2400" dirty="0" err="1"/>
              <a:t>massatm</a:t>
            </a:r>
            <a:r>
              <a:rPr lang="en-US" sz="2400" dirty="0"/>
              <a:t>/</a:t>
            </a:r>
            <a:r>
              <a:rPr lang="en-US" sz="2400" dirty="0" err="1"/>
              <a:t>areaatm</a:t>
            </a:r>
            <a:r>
              <a:rPr lang="en-US" sz="2400" dirty="0"/>
              <a:t>; # mass of 1-sq-m column of air</a:t>
            </a:r>
          </a:p>
          <a:p>
            <a:r>
              <a:rPr lang="en-US" sz="2400" dirty="0" err="1"/>
              <a:t>masshalf</a:t>
            </a:r>
            <a:r>
              <a:rPr lang="en-US" sz="2400" dirty="0"/>
              <a:t> = 0.5*</a:t>
            </a:r>
            <a:r>
              <a:rPr lang="en-US" sz="2400" dirty="0" err="1"/>
              <a:t>masscol</a:t>
            </a:r>
            <a:r>
              <a:rPr lang="en-US" sz="2400" dirty="0"/>
              <a:t>;    # mass of half of column of air</a:t>
            </a:r>
          </a:p>
          <a:p>
            <a:r>
              <a:rPr lang="en-US" sz="2400" dirty="0" err="1"/>
              <a:t>specificheat</a:t>
            </a:r>
            <a:r>
              <a:rPr lang="en-US" sz="2400" dirty="0"/>
              <a:t> = 1005.0      # heat capacity of air in J / (kg-K)</a:t>
            </a:r>
          </a:p>
          <a:p>
            <a:r>
              <a:rPr lang="en-US" sz="2400" dirty="0" err="1"/>
              <a:t>stefanboltzman</a:t>
            </a:r>
            <a:r>
              <a:rPr lang="en-US" sz="2400" dirty="0"/>
              <a:t> = 5.67E-8;  # S-B constant in W / (m2 K4)</a:t>
            </a:r>
          </a:p>
          <a:p>
            <a:r>
              <a:rPr lang="en-US" sz="2400" dirty="0"/>
              <a:t>p=4;                       # exponent of temperature in S-B law</a:t>
            </a:r>
          </a:p>
        </p:txBody>
      </p:sp>
      <p:sp>
        <p:nvSpPr>
          <p:cNvPr id="13" name="Arrow: Left 6">
            <a:extLst>
              <a:ext uri="{FF2B5EF4-FFF2-40B4-BE49-F238E27FC236}">
                <a16:creationId xmlns:a16="http://schemas.microsoft.com/office/drawing/2014/main" id="{AF5D3669-510E-83DD-79CC-9D62DEB81705}"/>
              </a:ext>
            </a:extLst>
          </p:cNvPr>
          <p:cNvSpPr/>
          <p:nvPr/>
        </p:nvSpPr>
        <p:spPr>
          <a:xfrm>
            <a:off x="5734877" y="2057574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20926" y="1925172"/>
            <a:ext cx="2253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Solar constant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4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Left 6">
            <a:extLst>
              <a:ext uri="{FF2B5EF4-FFF2-40B4-BE49-F238E27FC236}">
                <a16:creationId xmlns:a16="http://schemas.microsoft.com/office/drawing/2014/main" id="{AF5D3669-510E-83DD-79CC-9D62DEB81705}"/>
              </a:ext>
            </a:extLst>
          </p:cNvPr>
          <p:cNvSpPr/>
          <p:nvPr/>
        </p:nvSpPr>
        <p:spPr>
          <a:xfrm>
            <a:off x="7596542" y="4982987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09426" y="4819807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Specific heat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149" y="482712"/>
            <a:ext cx="109674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M=2;</a:t>
            </a:r>
          </a:p>
          <a:p>
            <a:endParaRPr lang="en-US" sz="2400" dirty="0"/>
          </a:p>
          <a:p>
            <a:r>
              <a:rPr lang="en-US" sz="2400" dirty="0" smtClean="0"/>
              <a:t># </a:t>
            </a:r>
            <a:r>
              <a:rPr lang="en-US" sz="2400" dirty="0"/>
              <a:t>Physical Constants</a:t>
            </a:r>
          </a:p>
          <a:p>
            <a:r>
              <a:rPr lang="en-US" sz="2400" dirty="0"/>
              <a:t>R = 6371000.0;             # radius of earth in m</a:t>
            </a:r>
          </a:p>
          <a:p>
            <a:r>
              <a:rPr lang="en-US" sz="2400" dirty="0"/>
              <a:t>sun = 1361.0;              # insolation in W/m2</a:t>
            </a:r>
          </a:p>
          <a:p>
            <a:r>
              <a:rPr lang="en-US" sz="2400" dirty="0" err="1"/>
              <a:t>daynite</a:t>
            </a:r>
            <a:r>
              <a:rPr lang="en-US" sz="2400" dirty="0"/>
              <a:t> = 0.25             # (area capturing sunlight pi r2) / (area of earth 4 pi r2)</a:t>
            </a:r>
          </a:p>
          <a:p>
            <a:r>
              <a:rPr lang="en-US" sz="2400" dirty="0"/>
              <a:t>albedo = 0.3;              # percent of sunlight reflected, dimensionless</a:t>
            </a:r>
          </a:p>
          <a:p>
            <a:r>
              <a:rPr lang="en-US" sz="2400" dirty="0" err="1"/>
              <a:t>secinday</a:t>
            </a:r>
            <a:r>
              <a:rPr lang="en-US" sz="2400" dirty="0"/>
              <a:t> = 24.0*3600.0;    # seconds in a day</a:t>
            </a:r>
          </a:p>
          <a:p>
            <a:r>
              <a:rPr lang="en-US" sz="2400" dirty="0" err="1"/>
              <a:t>massatm</a:t>
            </a:r>
            <a:r>
              <a:rPr lang="en-US" sz="2400" dirty="0"/>
              <a:t> = 5.15E18;         # mass of atmosphere in kg</a:t>
            </a:r>
          </a:p>
          <a:p>
            <a:r>
              <a:rPr lang="en-US" sz="2400" dirty="0" err="1"/>
              <a:t>areaatm</a:t>
            </a:r>
            <a:r>
              <a:rPr lang="en-US" sz="2400" dirty="0"/>
              <a:t> = 4*pi*(R**2);     # surface area of Earth, </a:t>
            </a:r>
            <a:r>
              <a:rPr lang="en-US" sz="2400" dirty="0" err="1"/>
              <a:t>im</a:t>
            </a:r>
            <a:r>
              <a:rPr lang="en-US" sz="2400" dirty="0"/>
              <a:t> m2</a:t>
            </a:r>
          </a:p>
          <a:p>
            <a:r>
              <a:rPr lang="en-US" sz="2400" dirty="0" err="1"/>
              <a:t>masscol</a:t>
            </a:r>
            <a:r>
              <a:rPr lang="en-US" sz="2400" dirty="0"/>
              <a:t> = </a:t>
            </a:r>
            <a:r>
              <a:rPr lang="en-US" sz="2400" dirty="0" err="1"/>
              <a:t>massatm</a:t>
            </a:r>
            <a:r>
              <a:rPr lang="en-US" sz="2400" dirty="0"/>
              <a:t>/</a:t>
            </a:r>
            <a:r>
              <a:rPr lang="en-US" sz="2400" dirty="0" err="1"/>
              <a:t>areaatm</a:t>
            </a:r>
            <a:r>
              <a:rPr lang="en-US" sz="2400" dirty="0"/>
              <a:t>; # mass of 1-sq-m column of air</a:t>
            </a:r>
          </a:p>
          <a:p>
            <a:r>
              <a:rPr lang="en-US" sz="2400" dirty="0" err="1"/>
              <a:t>masshalf</a:t>
            </a:r>
            <a:r>
              <a:rPr lang="en-US" sz="2400" dirty="0"/>
              <a:t> = 0.5*</a:t>
            </a:r>
            <a:r>
              <a:rPr lang="en-US" sz="2400" dirty="0" err="1"/>
              <a:t>masscol</a:t>
            </a:r>
            <a:r>
              <a:rPr lang="en-US" sz="2400" dirty="0"/>
              <a:t>;    # mass of half of column of air</a:t>
            </a:r>
          </a:p>
          <a:p>
            <a:r>
              <a:rPr lang="en-US" sz="2400" dirty="0" err="1"/>
              <a:t>specificheat</a:t>
            </a:r>
            <a:r>
              <a:rPr lang="en-US" sz="2400" dirty="0"/>
              <a:t> = 1005.0      # heat capacity of air in J / (kg-K)</a:t>
            </a:r>
          </a:p>
          <a:p>
            <a:r>
              <a:rPr lang="en-US" sz="2400" dirty="0" err="1"/>
              <a:t>stefanboltzman</a:t>
            </a:r>
            <a:r>
              <a:rPr lang="en-US" sz="2400" dirty="0"/>
              <a:t> = 5.67E-8;  # S-B constant in W / (m2 K4)</a:t>
            </a:r>
          </a:p>
          <a:p>
            <a:r>
              <a:rPr lang="en-US" sz="2400" dirty="0"/>
              <a:t>p=4;                       # exponent of temperature in S-B law</a:t>
            </a:r>
          </a:p>
        </p:txBody>
      </p:sp>
    </p:spTree>
    <p:extLst>
      <p:ext uri="{BB962C8B-B14F-4D97-AF65-F5344CB8AC3E}">
        <p14:creationId xmlns:p14="http://schemas.microsoft.com/office/powerpoint/2010/main" val="1919935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534240" y="5157845"/>
            <a:ext cx="2943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Stefan-</a:t>
            </a:r>
            <a:r>
              <a:rPr lang="en-US" sz="3200" i="1" dirty="0" err="1" smtClean="0">
                <a:solidFill>
                  <a:srgbClr val="FF0000"/>
                </a:solidFill>
              </a:rPr>
              <a:t>Boltzman</a:t>
            </a:r>
            <a:endParaRPr lang="en-US" sz="3200" i="1" dirty="0">
              <a:solidFill>
                <a:srgbClr val="FF0000"/>
              </a:solidFill>
            </a:endParaRPr>
          </a:p>
          <a:p>
            <a:r>
              <a:rPr lang="en-US" sz="3200" i="1" dirty="0" smtClean="0">
                <a:solidFill>
                  <a:srgbClr val="FF0000"/>
                </a:solidFill>
              </a:rPr>
              <a:t>constant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12" name="Arrow: Left 6">
            <a:extLst>
              <a:ext uri="{FF2B5EF4-FFF2-40B4-BE49-F238E27FC236}">
                <a16:creationId xmlns:a16="http://schemas.microsoft.com/office/drawing/2014/main" id="{AF5D3669-510E-83DD-79CC-9D62DEB81705}"/>
              </a:ext>
            </a:extLst>
          </p:cNvPr>
          <p:cNvSpPr/>
          <p:nvPr/>
        </p:nvSpPr>
        <p:spPr>
          <a:xfrm>
            <a:off x="7431016" y="5321025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1149" y="482712"/>
            <a:ext cx="109674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M=2;</a:t>
            </a:r>
          </a:p>
          <a:p>
            <a:endParaRPr lang="en-US" sz="2400" dirty="0"/>
          </a:p>
          <a:p>
            <a:r>
              <a:rPr lang="en-US" sz="2400" dirty="0" smtClean="0"/>
              <a:t># </a:t>
            </a:r>
            <a:r>
              <a:rPr lang="en-US" sz="2400" dirty="0"/>
              <a:t>Physical Constants</a:t>
            </a:r>
          </a:p>
          <a:p>
            <a:r>
              <a:rPr lang="en-US" sz="2400" dirty="0"/>
              <a:t>R = 6371000.0;             # radius of earth in m</a:t>
            </a:r>
          </a:p>
          <a:p>
            <a:r>
              <a:rPr lang="en-US" sz="2400" dirty="0"/>
              <a:t>sun = 1361.0;              # insolation in W/m2</a:t>
            </a:r>
          </a:p>
          <a:p>
            <a:r>
              <a:rPr lang="en-US" sz="2400" dirty="0" err="1"/>
              <a:t>daynite</a:t>
            </a:r>
            <a:r>
              <a:rPr lang="en-US" sz="2400" dirty="0"/>
              <a:t> = 0.25             # (area capturing sunlight pi r2) / (area of earth 4 pi r2)</a:t>
            </a:r>
          </a:p>
          <a:p>
            <a:r>
              <a:rPr lang="en-US" sz="2400" dirty="0"/>
              <a:t>albedo = 0.3;              # percent of sunlight reflected, dimensionless</a:t>
            </a:r>
          </a:p>
          <a:p>
            <a:r>
              <a:rPr lang="en-US" sz="2400" dirty="0" err="1"/>
              <a:t>secinday</a:t>
            </a:r>
            <a:r>
              <a:rPr lang="en-US" sz="2400" dirty="0"/>
              <a:t> = 24.0*3600.0;    # seconds in a day</a:t>
            </a:r>
          </a:p>
          <a:p>
            <a:r>
              <a:rPr lang="en-US" sz="2400" dirty="0" err="1"/>
              <a:t>massatm</a:t>
            </a:r>
            <a:r>
              <a:rPr lang="en-US" sz="2400" dirty="0"/>
              <a:t> = 5.15E18;         # mass of atmosphere in kg</a:t>
            </a:r>
          </a:p>
          <a:p>
            <a:r>
              <a:rPr lang="en-US" sz="2400" dirty="0" err="1"/>
              <a:t>areaatm</a:t>
            </a:r>
            <a:r>
              <a:rPr lang="en-US" sz="2400" dirty="0"/>
              <a:t> = 4*pi*(R**2);     # surface area of Earth, </a:t>
            </a:r>
            <a:r>
              <a:rPr lang="en-US" sz="2400" dirty="0" err="1"/>
              <a:t>im</a:t>
            </a:r>
            <a:r>
              <a:rPr lang="en-US" sz="2400" dirty="0"/>
              <a:t> m2</a:t>
            </a:r>
          </a:p>
          <a:p>
            <a:r>
              <a:rPr lang="en-US" sz="2400" dirty="0" err="1"/>
              <a:t>masscol</a:t>
            </a:r>
            <a:r>
              <a:rPr lang="en-US" sz="2400" dirty="0"/>
              <a:t> = </a:t>
            </a:r>
            <a:r>
              <a:rPr lang="en-US" sz="2400" dirty="0" err="1"/>
              <a:t>massatm</a:t>
            </a:r>
            <a:r>
              <a:rPr lang="en-US" sz="2400" dirty="0"/>
              <a:t>/</a:t>
            </a:r>
            <a:r>
              <a:rPr lang="en-US" sz="2400" dirty="0" err="1"/>
              <a:t>areaatm</a:t>
            </a:r>
            <a:r>
              <a:rPr lang="en-US" sz="2400" dirty="0"/>
              <a:t>; # mass of 1-sq-m column of air</a:t>
            </a:r>
          </a:p>
          <a:p>
            <a:r>
              <a:rPr lang="en-US" sz="2400" dirty="0" err="1"/>
              <a:t>masshalf</a:t>
            </a:r>
            <a:r>
              <a:rPr lang="en-US" sz="2400" dirty="0"/>
              <a:t> = 0.5*</a:t>
            </a:r>
            <a:r>
              <a:rPr lang="en-US" sz="2400" dirty="0" err="1"/>
              <a:t>masscol</a:t>
            </a:r>
            <a:r>
              <a:rPr lang="en-US" sz="2400" dirty="0"/>
              <a:t>;    # mass of half of column of air</a:t>
            </a:r>
          </a:p>
          <a:p>
            <a:r>
              <a:rPr lang="en-US" sz="2400" dirty="0" err="1"/>
              <a:t>specificheat</a:t>
            </a:r>
            <a:r>
              <a:rPr lang="en-US" sz="2400" dirty="0"/>
              <a:t> = 1005.0      # heat capacity of air in J / (kg-K)</a:t>
            </a:r>
          </a:p>
          <a:p>
            <a:r>
              <a:rPr lang="en-US" sz="2400" dirty="0" err="1"/>
              <a:t>stefanboltzman</a:t>
            </a:r>
            <a:r>
              <a:rPr lang="en-US" sz="2400" dirty="0"/>
              <a:t> = 5.67E-8;  # S-B constant in W / (m2 K4)</a:t>
            </a:r>
          </a:p>
          <a:p>
            <a:r>
              <a:rPr lang="en-US" sz="2400" dirty="0"/>
              <a:t>p=4;                       # exponent of temperature in S-B law</a:t>
            </a:r>
          </a:p>
        </p:txBody>
      </p:sp>
    </p:spTree>
    <p:extLst>
      <p:ext uri="{BB962C8B-B14F-4D97-AF65-F5344CB8AC3E}">
        <p14:creationId xmlns:p14="http://schemas.microsoft.com/office/powerpoint/2010/main" val="229047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6FF5D1-EF2E-CB19-2A34-100B5F77F155}"/>
              </a:ext>
            </a:extLst>
          </p:cNvPr>
          <p:cNvSpPr txBox="1"/>
          <p:nvPr/>
        </p:nvSpPr>
        <p:spPr>
          <a:xfrm>
            <a:off x="7572229" y="2899570"/>
            <a:ext cx="41379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time vector in days)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D916DB97-E0E5-F7BE-1411-6EA2E24D1A4C}"/>
              </a:ext>
            </a:extLst>
          </p:cNvPr>
          <p:cNvSpPr/>
          <p:nvPr/>
        </p:nvSpPr>
        <p:spPr>
          <a:xfrm>
            <a:off x="6459793" y="3031972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63793" y="33618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# time axis</a:t>
            </a:r>
          </a:p>
          <a:p>
            <a:r>
              <a:rPr lang="en-US" sz="2400" dirty="0" err="1"/>
              <a:t>Dtday</a:t>
            </a:r>
            <a:r>
              <a:rPr lang="en-US" sz="2400" dirty="0"/>
              <a:t> = 1.0</a:t>
            </a:r>
          </a:p>
          <a:p>
            <a:r>
              <a:rPr lang="en-US" sz="2400" dirty="0" err="1"/>
              <a:t>Dtsec</a:t>
            </a:r>
            <a:r>
              <a:rPr lang="en-US" sz="2400" dirty="0"/>
              <a:t> = </a:t>
            </a:r>
            <a:r>
              <a:rPr lang="en-US" sz="2400" dirty="0" err="1"/>
              <a:t>Dtday</a:t>
            </a:r>
            <a:r>
              <a:rPr lang="en-US" sz="2400" dirty="0"/>
              <a:t> * </a:t>
            </a:r>
            <a:r>
              <a:rPr lang="en-US" sz="2400" dirty="0" err="1"/>
              <a:t>secinday</a:t>
            </a:r>
            <a:r>
              <a:rPr lang="en-US" sz="2400" dirty="0"/>
              <a:t>;</a:t>
            </a:r>
          </a:p>
          <a:p>
            <a:r>
              <a:rPr lang="en-US" sz="2400" dirty="0"/>
              <a:t>t0day = 0.0; </a:t>
            </a:r>
          </a:p>
          <a:p>
            <a:r>
              <a:rPr lang="en-US" sz="2400" dirty="0"/>
              <a:t>t0sec = t0day * </a:t>
            </a:r>
            <a:r>
              <a:rPr lang="en-US" sz="2400" dirty="0" err="1"/>
              <a:t>secinday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tmaxday</a:t>
            </a:r>
            <a:r>
              <a:rPr lang="en-US" sz="2400" dirty="0"/>
              <a:t> = 1000.0;</a:t>
            </a:r>
          </a:p>
          <a:p>
            <a:r>
              <a:rPr lang="en-US" sz="2400" dirty="0" err="1"/>
              <a:t>tmaxsec</a:t>
            </a:r>
            <a:r>
              <a:rPr lang="en-US" sz="2400" dirty="0"/>
              <a:t> = </a:t>
            </a:r>
            <a:r>
              <a:rPr lang="en-US" sz="2400" dirty="0" err="1"/>
              <a:t>tmaxday</a:t>
            </a:r>
            <a:r>
              <a:rPr lang="en-US" sz="2400" dirty="0"/>
              <a:t> * </a:t>
            </a:r>
            <a:r>
              <a:rPr lang="en-US" sz="2400" dirty="0" err="1"/>
              <a:t>secinday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tday</a:t>
            </a:r>
            <a:r>
              <a:rPr lang="en-US" sz="2400" dirty="0"/>
              <a:t> = </a:t>
            </a:r>
            <a:r>
              <a:rPr lang="en-US" sz="2400" dirty="0" err="1"/>
              <a:t>np.arange</a:t>
            </a:r>
            <a:r>
              <a:rPr lang="en-US" sz="2400" dirty="0"/>
              <a:t>(t0day, t0day+tmaxday, </a:t>
            </a:r>
            <a:r>
              <a:rPr lang="en-US" sz="2400" dirty="0" err="1"/>
              <a:t>Dtday</a:t>
            </a:r>
            <a:r>
              <a:rPr lang="en-US" sz="2400" dirty="0"/>
              <a:t>);</a:t>
            </a:r>
          </a:p>
          <a:p>
            <a:r>
              <a:rPr lang="en-US" sz="2400" dirty="0" err="1"/>
              <a:t>tsec</a:t>
            </a:r>
            <a:r>
              <a:rPr lang="en-US" sz="2400" dirty="0"/>
              <a:t> = </a:t>
            </a:r>
            <a:r>
              <a:rPr lang="en-US" sz="2400" dirty="0" err="1"/>
              <a:t>tday</a:t>
            </a:r>
            <a:r>
              <a:rPr lang="en-US" sz="2400" dirty="0"/>
              <a:t> * </a:t>
            </a:r>
            <a:r>
              <a:rPr lang="en-US" sz="2400" dirty="0" err="1"/>
              <a:t>secinday</a:t>
            </a:r>
            <a:r>
              <a:rPr lang="en-US" sz="2400" dirty="0"/>
              <a:t>;</a:t>
            </a:r>
          </a:p>
          <a:p>
            <a:r>
              <a:rPr lang="en-US" sz="2400" dirty="0"/>
              <a:t>N,=</a:t>
            </a:r>
            <a:r>
              <a:rPr lang="en-US" sz="2400" dirty="0" err="1"/>
              <a:t>np.shape</a:t>
            </a:r>
            <a:r>
              <a:rPr lang="en-US" sz="2400" dirty="0"/>
              <a:t>(</a:t>
            </a:r>
            <a:r>
              <a:rPr lang="en-US" sz="2400" dirty="0" err="1"/>
              <a:t>tday</a:t>
            </a:r>
            <a:r>
              <a:rPr lang="en-US" sz="2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60048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6FF5D1-EF2E-CB19-2A34-100B5F77F155}"/>
              </a:ext>
            </a:extLst>
          </p:cNvPr>
          <p:cNvSpPr txBox="1"/>
          <p:nvPr/>
        </p:nvSpPr>
        <p:spPr>
          <a:xfrm>
            <a:off x="4445571" y="3270724"/>
            <a:ext cx="3695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(time </a:t>
            </a:r>
            <a:r>
              <a:rPr lang="en-US" sz="2800" dirty="0" smtClean="0">
                <a:solidFill>
                  <a:srgbClr val="FF0000"/>
                </a:solidFill>
              </a:rPr>
              <a:t>vector in seconds)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793" y="33618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# time axis</a:t>
            </a:r>
          </a:p>
          <a:p>
            <a:r>
              <a:rPr lang="en-US" sz="2400" dirty="0" err="1"/>
              <a:t>Dtday</a:t>
            </a:r>
            <a:r>
              <a:rPr lang="en-US" sz="2400" dirty="0"/>
              <a:t> = 1.0</a:t>
            </a:r>
          </a:p>
          <a:p>
            <a:r>
              <a:rPr lang="en-US" sz="2400" dirty="0" err="1"/>
              <a:t>Dtsec</a:t>
            </a:r>
            <a:r>
              <a:rPr lang="en-US" sz="2400" dirty="0"/>
              <a:t> = </a:t>
            </a:r>
            <a:r>
              <a:rPr lang="en-US" sz="2400" dirty="0" err="1"/>
              <a:t>Dtday</a:t>
            </a:r>
            <a:r>
              <a:rPr lang="en-US" sz="2400" dirty="0"/>
              <a:t> * </a:t>
            </a:r>
            <a:r>
              <a:rPr lang="en-US" sz="2400" dirty="0" err="1"/>
              <a:t>secinday</a:t>
            </a:r>
            <a:r>
              <a:rPr lang="en-US" sz="2400" dirty="0"/>
              <a:t>;</a:t>
            </a:r>
          </a:p>
          <a:p>
            <a:r>
              <a:rPr lang="en-US" sz="2400" dirty="0"/>
              <a:t>t0day = 0.0; </a:t>
            </a:r>
          </a:p>
          <a:p>
            <a:r>
              <a:rPr lang="en-US" sz="2400" dirty="0"/>
              <a:t>t0sec = t0day * </a:t>
            </a:r>
            <a:r>
              <a:rPr lang="en-US" sz="2400" dirty="0" err="1"/>
              <a:t>secinday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tmaxday</a:t>
            </a:r>
            <a:r>
              <a:rPr lang="en-US" sz="2400" dirty="0"/>
              <a:t> = 1000.0;</a:t>
            </a:r>
          </a:p>
          <a:p>
            <a:r>
              <a:rPr lang="en-US" sz="2400" dirty="0" err="1"/>
              <a:t>tmaxsec</a:t>
            </a:r>
            <a:r>
              <a:rPr lang="en-US" sz="2400" dirty="0"/>
              <a:t> = </a:t>
            </a:r>
            <a:r>
              <a:rPr lang="en-US" sz="2400" dirty="0" err="1"/>
              <a:t>tmaxday</a:t>
            </a:r>
            <a:r>
              <a:rPr lang="en-US" sz="2400" dirty="0"/>
              <a:t> * </a:t>
            </a:r>
            <a:r>
              <a:rPr lang="en-US" sz="2400" dirty="0" err="1"/>
              <a:t>secinday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tday</a:t>
            </a:r>
            <a:r>
              <a:rPr lang="en-US" sz="2400" dirty="0"/>
              <a:t> = </a:t>
            </a:r>
            <a:r>
              <a:rPr lang="en-US" sz="2400" dirty="0" err="1"/>
              <a:t>np.arange</a:t>
            </a:r>
            <a:r>
              <a:rPr lang="en-US" sz="2400" dirty="0"/>
              <a:t>(t0day, t0day+tmaxday, </a:t>
            </a:r>
            <a:r>
              <a:rPr lang="en-US" sz="2400" dirty="0" err="1"/>
              <a:t>Dtday</a:t>
            </a:r>
            <a:r>
              <a:rPr lang="en-US" sz="2400" dirty="0"/>
              <a:t>);</a:t>
            </a:r>
          </a:p>
          <a:p>
            <a:r>
              <a:rPr lang="en-US" sz="2400" dirty="0" err="1"/>
              <a:t>tsec</a:t>
            </a:r>
            <a:r>
              <a:rPr lang="en-US" sz="2400" dirty="0"/>
              <a:t> = </a:t>
            </a:r>
            <a:r>
              <a:rPr lang="en-US" sz="2400" dirty="0" err="1"/>
              <a:t>tday</a:t>
            </a:r>
            <a:r>
              <a:rPr lang="en-US" sz="2400" dirty="0"/>
              <a:t> * </a:t>
            </a:r>
            <a:r>
              <a:rPr lang="en-US" sz="2400" dirty="0" err="1"/>
              <a:t>secinday</a:t>
            </a:r>
            <a:r>
              <a:rPr lang="en-US" sz="2400" dirty="0"/>
              <a:t>;</a:t>
            </a:r>
          </a:p>
          <a:p>
            <a:r>
              <a:rPr lang="en-US" sz="2400" dirty="0"/>
              <a:t>N,=</a:t>
            </a:r>
            <a:r>
              <a:rPr lang="en-US" sz="2400" dirty="0" err="1"/>
              <a:t>np.shape</a:t>
            </a:r>
            <a:r>
              <a:rPr lang="en-US" sz="2400" dirty="0"/>
              <a:t>(</a:t>
            </a:r>
            <a:r>
              <a:rPr lang="en-US" sz="2400" dirty="0" err="1"/>
              <a:t>tday</a:t>
            </a:r>
            <a:r>
              <a:rPr lang="en-US" sz="2400" dirty="0"/>
              <a:t>);</a:t>
            </a:r>
          </a:p>
        </p:txBody>
      </p:sp>
      <p:sp>
        <p:nvSpPr>
          <p:cNvPr id="5" name="Arrow: Left 6">
            <a:extLst>
              <a:ext uri="{FF2B5EF4-FFF2-40B4-BE49-F238E27FC236}">
                <a16:creationId xmlns:a16="http://schemas.microsoft.com/office/drawing/2014/main" id="{D916DB97-E0E5-F7BE-1411-6EA2E24D1A4C}"/>
              </a:ext>
            </a:extLst>
          </p:cNvPr>
          <p:cNvSpPr/>
          <p:nvPr/>
        </p:nvSpPr>
        <p:spPr>
          <a:xfrm>
            <a:off x="3411793" y="3422790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644" y="449936"/>
            <a:ext cx="112481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def</a:t>
            </a:r>
            <a:r>
              <a:rPr lang="en-US" sz="2400" dirty="0"/>
              <a:t> </a:t>
            </a:r>
            <a:r>
              <a:rPr lang="en-US" sz="2400" dirty="0" err="1"/>
              <a:t>myfun</a:t>
            </a:r>
            <a:r>
              <a:rPr lang="en-US" sz="2400" dirty="0"/>
              <a:t>( t, u ): </a:t>
            </a:r>
          </a:p>
          <a:p>
            <a:r>
              <a:rPr lang="en-US" sz="2400" dirty="0" smtClean="0"/>
              <a:t>    </a:t>
            </a:r>
            <a:r>
              <a:rPr lang="en-US" sz="2400" dirty="0" err="1" smtClean="0"/>
              <a:t>solarconstant</a:t>
            </a:r>
            <a:r>
              <a:rPr lang="en-US" sz="2400" dirty="0" smtClean="0"/>
              <a:t> </a:t>
            </a:r>
            <a:r>
              <a:rPr lang="en-US" sz="2400" dirty="0"/>
              <a:t>= sun * </a:t>
            </a:r>
            <a:r>
              <a:rPr lang="en-US" sz="2400" dirty="0" err="1"/>
              <a:t>daynite</a:t>
            </a:r>
            <a:r>
              <a:rPr lang="en-US" sz="2400" dirty="0"/>
              <a:t> * (1.0-albedo);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T </a:t>
            </a:r>
            <a:r>
              <a:rPr lang="en-US" sz="2400" dirty="0"/>
              <a:t>= u / (</a:t>
            </a:r>
            <a:r>
              <a:rPr lang="en-US" sz="2400" dirty="0" err="1"/>
              <a:t>specificheat</a:t>
            </a:r>
            <a:r>
              <a:rPr lang="en-US" sz="2400" dirty="0"/>
              <a:t>*</a:t>
            </a:r>
            <a:r>
              <a:rPr lang="en-US" sz="2400" dirty="0" err="1"/>
              <a:t>masshalf</a:t>
            </a:r>
            <a:r>
              <a:rPr lang="en-US" sz="2400" dirty="0"/>
              <a:t>);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f </a:t>
            </a:r>
            <a:r>
              <a:rPr lang="en-US" sz="2400" dirty="0"/>
              <a:t>= </a:t>
            </a:r>
            <a:r>
              <a:rPr lang="en-US" sz="2400" dirty="0" err="1"/>
              <a:t>np.zeros</a:t>
            </a:r>
            <a:r>
              <a:rPr lang="en-US" sz="2400" dirty="0"/>
              <a:t>((M,));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f[0</a:t>
            </a:r>
            <a:r>
              <a:rPr lang="en-US" sz="2400" dirty="0"/>
              <a:t>] = </a:t>
            </a:r>
            <a:r>
              <a:rPr lang="en-US" sz="2400" dirty="0" err="1">
                <a:solidFill>
                  <a:srgbClr val="FFC000"/>
                </a:solidFill>
              </a:rPr>
              <a:t>solarconstant</a:t>
            </a:r>
            <a:r>
              <a:rPr lang="en-US" sz="2400" dirty="0"/>
              <a:t> - </a:t>
            </a:r>
            <a:r>
              <a:rPr lang="en-US" sz="2400" dirty="0" err="1">
                <a:solidFill>
                  <a:srgbClr val="FF0000"/>
                </a:solidFill>
              </a:rPr>
              <a:t>stefanboltzman</a:t>
            </a:r>
            <a:r>
              <a:rPr lang="en-US" sz="2400" dirty="0">
                <a:solidFill>
                  <a:srgbClr val="FF0000"/>
                </a:solidFill>
              </a:rPr>
              <a:t>*(T[0]**p) </a:t>
            </a:r>
            <a:r>
              <a:rPr lang="en-US" sz="2400" dirty="0"/>
              <a:t>+ </a:t>
            </a:r>
            <a:r>
              <a:rPr lang="en-US" sz="2400" dirty="0" err="1">
                <a:solidFill>
                  <a:srgbClr val="00B050"/>
                </a:solidFill>
              </a:rPr>
              <a:t>stefanboltzman</a:t>
            </a:r>
            <a:r>
              <a:rPr lang="en-US" sz="2400" dirty="0">
                <a:solidFill>
                  <a:srgbClr val="00B050"/>
                </a:solidFill>
              </a:rPr>
              <a:t>*(T[1]**p);</a:t>
            </a:r>
          </a:p>
          <a:p>
            <a:r>
              <a:rPr lang="en-US" sz="2400" dirty="0"/>
              <a:t>    f[1] = </a:t>
            </a:r>
            <a:r>
              <a:rPr lang="en-US" sz="2400" dirty="0" err="1">
                <a:solidFill>
                  <a:srgbClr val="FF0000"/>
                </a:solidFill>
              </a:rPr>
              <a:t>stefanboltzman</a:t>
            </a:r>
            <a:r>
              <a:rPr lang="en-US" sz="2400" dirty="0">
                <a:solidFill>
                  <a:srgbClr val="FF0000"/>
                </a:solidFill>
              </a:rPr>
              <a:t>*(T[0]**p)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B050"/>
                </a:solidFill>
              </a:rPr>
              <a:t>2.0*</a:t>
            </a:r>
            <a:r>
              <a:rPr lang="en-US" sz="2400" dirty="0" err="1">
                <a:solidFill>
                  <a:srgbClr val="00B050"/>
                </a:solidFill>
              </a:rPr>
              <a:t>stefanboltzman</a:t>
            </a:r>
            <a:r>
              <a:rPr lang="en-US" sz="2400" dirty="0">
                <a:solidFill>
                  <a:srgbClr val="00B050"/>
                </a:solidFill>
              </a:rPr>
              <a:t>*(T[1]**p)</a:t>
            </a:r>
            <a:r>
              <a:rPr lang="en-US" sz="2400" dirty="0"/>
              <a:t>;</a:t>
            </a:r>
          </a:p>
          <a:p>
            <a:r>
              <a:rPr lang="en-US" sz="2400" dirty="0"/>
              <a:t>    return f;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FB39D6-16EE-6BFB-2F5A-6A20E86A84F0}"/>
              </a:ext>
            </a:extLst>
          </p:cNvPr>
          <p:cNvGrpSpPr/>
          <p:nvPr/>
        </p:nvGrpSpPr>
        <p:grpSpPr>
          <a:xfrm>
            <a:off x="5067993" y="2757952"/>
            <a:ext cx="5486401" cy="3672662"/>
            <a:chOff x="376723" y="1277021"/>
            <a:chExt cx="5486401" cy="367266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AE53C-AD06-E51A-779B-1178E7033410}"/>
                </a:ext>
              </a:extLst>
            </p:cNvPr>
            <p:cNvSpPr/>
            <p:nvPr/>
          </p:nvSpPr>
          <p:spPr>
            <a:xfrm>
              <a:off x="376723" y="3836501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86214F-B1D8-A3FC-F1FB-2BB91714F4CF}"/>
                </a:ext>
              </a:extLst>
            </p:cNvPr>
            <p:cNvSpPr/>
            <p:nvPr/>
          </p:nvSpPr>
          <p:spPr>
            <a:xfrm>
              <a:off x="376723" y="2156791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8" name="Arrow: Up 8">
              <a:extLst>
                <a:ext uri="{FF2B5EF4-FFF2-40B4-BE49-F238E27FC236}">
                  <a16:creationId xmlns:a16="http://schemas.microsoft.com/office/drawing/2014/main" id="{9D9DF1D4-566F-03A3-855B-647B29E38825}"/>
                </a:ext>
              </a:extLst>
            </p:cNvPr>
            <p:cNvSpPr/>
            <p:nvPr/>
          </p:nvSpPr>
          <p:spPr>
            <a:xfrm rot="10800000">
              <a:off x="691458" y="1277021"/>
              <a:ext cx="357809" cy="3150391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Up 9">
              <a:extLst>
                <a:ext uri="{FF2B5EF4-FFF2-40B4-BE49-F238E27FC236}">
                  <a16:creationId xmlns:a16="http://schemas.microsoft.com/office/drawing/2014/main" id="{B9C95F7A-6ECD-131F-3E67-A5ED1C1EC56C}"/>
                </a:ext>
              </a:extLst>
            </p:cNvPr>
            <p:cNvSpPr/>
            <p:nvPr/>
          </p:nvSpPr>
          <p:spPr>
            <a:xfrm>
              <a:off x="2815122" y="1420983"/>
              <a:ext cx="397569" cy="735808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Up 10">
              <a:extLst>
                <a:ext uri="{FF2B5EF4-FFF2-40B4-BE49-F238E27FC236}">
                  <a16:creationId xmlns:a16="http://schemas.microsoft.com/office/drawing/2014/main" id="{9DDBE906-FCBC-2314-C61C-0D3A29730F13}"/>
                </a:ext>
              </a:extLst>
            </p:cNvPr>
            <p:cNvSpPr/>
            <p:nvPr/>
          </p:nvSpPr>
          <p:spPr>
            <a:xfrm rot="10800000">
              <a:off x="2815118" y="3269970"/>
              <a:ext cx="357809" cy="984283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Up 11">
              <a:extLst>
                <a:ext uri="{FF2B5EF4-FFF2-40B4-BE49-F238E27FC236}">
                  <a16:creationId xmlns:a16="http://schemas.microsoft.com/office/drawing/2014/main" id="{C4426CA6-1DBA-44D7-6BC0-F43EAEFBF4F2}"/>
                </a:ext>
              </a:extLst>
            </p:cNvPr>
            <p:cNvSpPr/>
            <p:nvPr/>
          </p:nvSpPr>
          <p:spPr>
            <a:xfrm>
              <a:off x="3550619" y="2852217"/>
              <a:ext cx="357810" cy="984284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88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008" t="23031" r="19134" b="16339"/>
          <a:stretch/>
        </p:blipFill>
        <p:spPr>
          <a:xfrm>
            <a:off x="1746411" y="457200"/>
            <a:ext cx="7829550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0C9DE-6E5B-2C4C-7FA8-052049630DA7}"/>
              </a:ext>
            </a:extLst>
          </p:cNvPr>
          <p:cNvSpPr txBox="1"/>
          <p:nvPr/>
        </p:nvSpPr>
        <p:spPr>
          <a:xfrm>
            <a:off x="9575961" y="715619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A9F4E-F907-8C51-A377-4E6E5E8B576C}"/>
              </a:ext>
            </a:extLst>
          </p:cNvPr>
          <p:cNvSpPr txBox="1"/>
          <p:nvPr/>
        </p:nvSpPr>
        <p:spPr>
          <a:xfrm>
            <a:off x="9575961" y="1423505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8155" y="1777448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Top Reservoir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0446" y="1096886"/>
            <a:ext cx="18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 Reservoir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236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8008" t="23031" r="19134" b="16339"/>
          <a:stretch/>
        </p:blipFill>
        <p:spPr>
          <a:xfrm>
            <a:off x="1746411" y="457200"/>
            <a:ext cx="7829550" cy="586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80C9DE-6E5B-2C4C-7FA8-052049630DA7}"/>
              </a:ext>
            </a:extLst>
          </p:cNvPr>
          <p:cNvSpPr txBox="1"/>
          <p:nvPr/>
        </p:nvSpPr>
        <p:spPr>
          <a:xfrm>
            <a:off x="9575961" y="715619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A9F4E-F907-8C51-A377-4E6E5E8B576C}"/>
              </a:ext>
            </a:extLst>
          </p:cNvPr>
          <p:cNvSpPr txBox="1"/>
          <p:nvPr/>
        </p:nvSpPr>
        <p:spPr>
          <a:xfrm>
            <a:off x="9575961" y="1423505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8155" y="1777448"/>
            <a:ext cx="14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Top Reservoir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0446" y="1096886"/>
            <a:ext cx="18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Bottom Reservoir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3BABC-79A0-73D6-D4E4-154D3E81CD26}"/>
              </a:ext>
            </a:extLst>
          </p:cNvPr>
          <p:cNvSpPr txBox="1"/>
          <p:nvPr/>
        </p:nvSpPr>
        <p:spPr>
          <a:xfrm>
            <a:off x="4500405" y="2458010"/>
            <a:ext cx="48718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greenhouse effect</a:t>
            </a:r>
          </a:p>
          <a:p>
            <a:r>
              <a:rPr lang="en-US" sz="4000" dirty="0"/>
              <a:t>lower atmosphere is hotter than upper atmosphere</a:t>
            </a:r>
          </a:p>
        </p:txBody>
      </p:sp>
    </p:spTree>
    <p:extLst>
      <p:ext uri="{BB962C8B-B14F-4D97-AF65-F5344CB8AC3E}">
        <p14:creationId xmlns:p14="http://schemas.microsoft.com/office/powerpoint/2010/main" val="153728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915788" y="1443841"/>
            <a:ext cx="10795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today: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Global Warming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we are going to use Reservoir Modeling to construct</a:t>
            </a:r>
          </a:p>
          <a:p>
            <a:pPr algn="ctr"/>
            <a:r>
              <a:rPr lang="en-US" sz="2800" b="1" dirty="0"/>
              <a:t>a simple model of Global Warming</a:t>
            </a:r>
          </a:p>
          <a:p>
            <a:pPr algn="ctr"/>
            <a:r>
              <a:rPr lang="en-US" sz="2800" b="1" dirty="0"/>
              <a:t>that incorporates SOME of the physics of climate change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797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because of the curvature of the Earth</a:t>
            </a:r>
          </a:p>
          <a:p>
            <a:pPr algn="ctr"/>
            <a:r>
              <a:rPr lang="en-US" sz="2800" b="1" dirty="0"/>
              <a:t>the poles get less sunlight than the equator</a:t>
            </a:r>
          </a:p>
          <a:p>
            <a:pPr algn="ctr"/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83418-7F98-7FF1-40FC-65F0C9D996D0}"/>
              </a:ext>
            </a:extLst>
          </p:cNvPr>
          <p:cNvSpPr txBox="1"/>
          <p:nvPr/>
        </p:nvSpPr>
        <p:spPr>
          <a:xfrm>
            <a:off x="698090" y="2473740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Sunlight</a:t>
            </a:r>
          </a:p>
          <a:p>
            <a:pPr algn="ctr"/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0EA2CB-65F7-C290-D0EC-E250F4FA51B1}"/>
              </a:ext>
            </a:extLst>
          </p:cNvPr>
          <p:cNvGrpSpPr/>
          <p:nvPr/>
        </p:nvGrpSpPr>
        <p:grpSpPr>
          <a:xfrm>
            <a:off x="629911" y="3427847"/>
            <a:ext cx="4466530" cy="2217578"/>
            <a:chOff x="3958123" y="3697358"/>
            <a:chExt cx="4466530" cy="2217578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F3144BF3-36C5-D1AB-3291-B501818AB29A}"/>
                </a:ext>
              </a:extLst>
            </p:cNvPr>
            <p:cNvSpPr/>
            <p:nvPr/>
          </p:nvSpPr>
          <p:spPr>
            <a:xfrm rot="10800000">
              <a:off x="4472608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5E3C29D6-8862-A27C-99B5-FB43D0CB0059}"/>
                </a:ext>
              </a:extLst>
            </p:cNvPr>
            <p:cNvSpPr/>
            <p:nvPr/>
          </p:nvSpPr>
          <p:spPr>
            <a:xfrm rot="10800000">
              <a:off x="5231294" y="3814468"/>
              <a:ext cx="337931" cy="85692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E9746E6C-184D-62CB-3476-13EBD919D8EA}"/>
                </a:ext>
              </a:extLst>
            </p:cNvPr>
            <p:cNvSpPr/>
            <p:nvPr/>
          </p:nvSpPr>
          <p:spPr>
            <a:xfrm rot="10800000">
              <a:off x="6096000" y="3972883"/>
              <a:ext cx="337932" cy="698507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B3C86B1D-55AA-65C2-4659-35564F8CBF2B}"/>
                </a:ext>
              </a:extLst>
            </p:cNvPr>
            <p:cNvSpPr/>
            <p:nvPr/>
          </p:nvSpPr>
          <p:spPr>
            <a:xfrm rot="10800000">
              <a:off x="6748668" y="4070070"/>
              <a:ext cx="337931" cy="601322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5BCE6C55-3288-24B7-C456-C3DB3AA9EEB4}"/>
                </a:ext>
              </a:extLst>
            </p:cNvPr>
            <p:cNvSpPr/>
            <p:nvPr/>
          </p:nvSpPr>
          <p:spPr>
            <a:xfrm rot="10800000">
              <a:off x="7583556" y="4263894"/>
              <a:ext cx="261729" cy="407497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97FF33E-A86E-CC94-A472-E6F853666F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0312" y="5058013"/>
              <a:ext cx="4263775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9717E8-66C3-DDA3-F92B-C7C89B4F064A}"/>
                </a:ext>
              </a:extLst>
            </p:cNvPr>
            <p:cNvSpPr txBox="1"/>
            <p:nvPr/>
          </p:nvSpPr>
          <p:spPr>
            <a:xfrm>
              <a:off x="3958123" y="4960829"/>
              <a:ext cx="1384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equator</a:t>
              </a:r>
            </a:p>
            <a:p>
              <a:pPr algn="ctr"/>
              <a:endParaRPr lang="en-US" sz="280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B0E3455-EC59-2674-7CA5-C832606D09F0}"/>
                </a:ext>
              </a:extLst>
            </p:cNvPr>
            <p:cNvSpPr txBox="1"/>
            <p:nvPr/>
          </p:nvSpPr>
          <p:spPr>
            <a:xfrm>
              <a:off x="7040214" y="4960829"/>
              <a:ext cx="1384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pole</a:t>
              </a:r>
            </a:p>
            <a:p>
              <a:pPr algn="ctr"/>
              <a:endParaRPr lang="en-US" sz="2800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A1C7ADC-31F9-BF60-8014-A60FBF59D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66" y="2835877"/>
            <a:ext cx="6667500" cy="390525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5F58600-5472-C1E2-B14B-AF053056D794}"/>
              </a:ext>
            </a:extLst>
          </p:cNvPr>
          <p:cNvSpPr/>
          <p:nvPr/>
        </p:nvSpPr>
        <p:spPr>
          <a:xfrm>
            <a:off x="8580916" y="3894066"/>
            <a:ext cx="420756" cy="331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61701D-BE4F-B821-D8DF-02DF4AD30BE2}"/>
              </a:ext>
            </a:extLst>
          </p:cNvPr>
          <p:cNvSpPr/>
          <p:nvPr/>
        </p:nvSpPr>
        <p:spPr>
          <a:xfrm>
            <a:off x="10393674" y="4622986"/>
            <a:ext cx="420756" cy="331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5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267395" y="300841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Improved model of radiative heat balance</a:t>
            </a:r>
          </a:p>
          <a:p>
            <a:pPr algn="ctr"/>
            <a:endParaRPr 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CFCE56-17CD-B840-6006-E5E26E1C5B16}"/>
              </a:ext>
            </a:extLst>
          </p:cNvPr>
          <p:cNvSpPr/>
          <p:nvPr/>
        </p:nvSpPr>
        <p:spPr>
          <a:xfrm>
            <a:off x="188843" y="393620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lower atmosphere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1F86B3-0E7F-9872-FDA4-D83AB9ABB653}"/>
              </a:ext>
            </a:extLst>
          </p:cNvPr>
          <p:cNvSpPr/>
          <p:nvPr/>
        </p:nvSpPr>
        <p:spPr>
          <a:xfrm>
            <a:off x="188843" y="225649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upper atmosphere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A628DD8-A944-4092-0F95-D7A3F47DFB1E}"/>
              </a:ext>
            </a:extLst>
          </p:cNvPr>
          <p:cNvSpPr/>
          <p:nvPr/>
        </p:nvSpPr>
        <p:spPr>
          <a:xfrm rot="10800000">
            <a:off x="503578" y="1376726"/>
            <a:ext cx="357809" cy="3150391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134C360-8E75-0C34-421D-6311EB176153}"/>
              </a:ext>
            </a:extLst>
          </p:cNvPr>
          <p:cNvSpPr/>
          <p:nvPr/>
        </p:nvSpPr>
        <p:spPr>
          <a:xfrm>
            <a:off x="2627242" y="1520688"/>
            <a:ext cx="397569" cy="735808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81243E02-B0E1-5C39-C818-B1A270E834B9}"/>
              </a:ext>
            </a:extLst>
          </p:cNvPr>
          <p:cNvSpPr/>
          <p:nvPr/>
        </p:nvSpPr>
        <p:spPr>
          <a:xfrm rot="10800000">
            <a:off x="2627238" y="3369675"/>
            <a:ext cx="357809" cy="984283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515940F-53BB-EC00-2CF6-F534F38DECD7}"/>
              </a:ext>
            </a:extLst>
          </p:cNvPr>
          <p:cNvSpPr/>
          <p:nvPr/>
        </p:nvSpPr>
        <p:spPr>
          <a:xfrm>
            <a:off x="3362739" y="2951922"/>
            <a:ext cx="357810" cy="984284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7C4478-381F-E11B-51F4-A219CBDB83AC}"/>
              </a:ext>
            </a:extLst>
          </p:cNvPr>
          <p:cNvSpPr/>
          <p:nvPr/>
        </p:nvSpPr>
        <p:spPr>
          <a:xfrm>
            <a:off x="6334539" y="393620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lower atmosphere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9A6D2F-BF88-1F5F-DE44-8F988E34CEC0}"/>
              </a:ext>
            </a:extLst>
          </p:cNvPr>
          <p:cNvSpPr/>
          <p:nvPr/>
        </p:nvSpPr>
        <p:spPr>
          <a:xfrm>
            <a:off x="6334539" y="225649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upper atmosphere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6142138-0B42-4C21-367F-048B453C89C1}"/>
              </a:ext>
            </a:extLst>
          </p:cNvPr>
          <p:cNvSpPr/>
          <p:nvPr/>
        </p:nvSpPr>
        <p:spPr>
          <a:xfrm rot="10800000">
            <a:off x="6649274" y="1376726"/>
            <a:ext cx="357809" cy="3150391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8E3962DA-D71F-B386-EE9C-E7252B705413}"/>
              </a:ext>
            </a:extLst>
          </p:cNvPr>
          <p:cNvSpPr/>
          <p:nvPr/>
        </p:nvSpPr>
        <p:spPr>
          <a:xfrm>
            <a:off x="8772938" y="1520688"/>
            <a:ext cx="397569" cy="735808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2AD60109-D95B-351A-957B-036253F9726F}"/>
              </a:ext>
            </a:extLst>
          </p:cNvPr>
          <p:cNvSpPr/>
          <p:nvPr/>
        </p:nvSpPr>
        <p:spPr>
          <a:xfrm rot="10800000">
            <a:off x="8772934" y="3369675"/>
            <a:ext cx="357809" cy="984283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1BC49940-AACB-6CB8-8542-A2F9E3AC6E1E}"/>
              </a:ext>
            </a:extLst>
          </p:cNvPr>
          <p:cNvSpPr/>
          <p:nvPr/>
        </p:nvSpPr>
        <p:spPr>
          <a:xfrm>
            <a:off x="9508435" y="2951922"/>
            <a:ext cx="357810" cy="984284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257B26-02AA-CC94-2EDC-8EFE0C4340D8}"/>
              </a:ext>
            </a:extLst>
          </p:cNvPr>
          <p:cNvSpPr txBox="1"/>
          <p:nvPr/>
        </p:nvSpPr>
        <p:spPr>
          <a:xfrm>
            <a:off x="1818381" y="5282490"/>
            <a:ext cx="4003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“equatorial” latitudes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A6F07-7A36-EAC2-9924-9A562CFC795C}"/>
              </a:ext>
            </a:extLst>
          </p:cNvPr>
          <p:cNvSpPr txBox="1"/>
          <p:nvPr/>
        </p:nvSpPr>
        <p:spPr>
          <a:xfrm>
            <a:off x="7704179" y="5329746"/>
            <a:ext cx="3138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“polar” latitudes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A3087-4D9A-4732-AF95-37FA08DCCD93}"/>
              </a:ext>
            </a:extLst>
          </p:cNvPr>
          <p:cNvSpPr txBox="1"/>
          <p:nvPr/>
        </p:nvSpPr>
        <p:spPr>
          <a:xfrm>
            <a:off x="4621697" y="4397889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u[0]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CB2679-6DAE-0684-68A4-524A6DBB916F}"/>
              </a:ext>
            </a:extLst>
          </p:cNvPr>
          <p:cNvSpPr txBox="1"/>
          <p:nvPr/>
        </p:nvSpPr>
        <p:spPr>
          <a:xfrm>
            <a:off x="4683813" y="2714215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u[1]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AAD8D-1BBB-294A-A5A1-A0D9C531085B}"/>
              </a:ext>
            </a:extLst>
          </p:cNvPr>
          <p:cNvSpPr txBox="1"/>
          <p:nvPr/>
        </p:nvSpPr>
        <p:spPr>
          <a:xfrm>
            <a:off x="10759934" y="4397889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u[2]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CA0E1A-E371-6196-C7E4-6C7EFFFE95E6}"/>
              </a:ext>
            </a:extLst>
          </p:cNvPr>
          <p:cNvSpPr txBox="1"/>
          <p:nvPr/>
        </p:nvSpPr>
        <p:spPr>
          <a:xfrm>
            <a:off x="10759934" y="2714215"/>
            <a:ext cx="1138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u[3]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56A931-E235-525F-9398-24BA7F2BB5AB}"/>
              </a:ext>
            </a:extLst>
          </p:cNvPr>
          <p:cNvSpPr txBox="1"/>
          <p:nvPr/>
        </p:nvSpPr>
        <p:spPr>
          <a:xfrm>
            <a:off x="6122505" y="934485"/>
            <a:ext cx="2412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reduced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8170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C30637-9AD1-171D-C64B-58EF3337C31F}"/>
              </a:ext>
            </a:extLst>
          </p:cNvPr>
          <p:cNvSpPr txBox="1"/>
          <p:nvPr/>
        </p:nvSpPr>
        <p:spPr>
          <a:xfrm>
            <a:off x="6473218" y="1558053"/>
            <a:ext cx="500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reduction of sunlight </a:t>
            </a:r>
            <a:r>
              <a:rPr lang="en-US" sz="2800" dirty="0" smtClean="0">
                <a:solidFill>
                  <a:srgbClr val="FF0000"/>
                </a:solidFill>
              </a:rPr>
              <a:t>at poles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relative to equator </a:t>
            </a:r>
            <a:r>
              <a:rPr lang="en-US" sz="2800" dirty="0">
                <a:solidFill>
                  <a:srgbClr val="FF0000"/>
                </a:solidFill>
              </a:rPr>
              <a:t>(fairly correct)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805" y="357724"/>
            <a:ext cx="9655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reduction = 0.4;          </a:t>
            </a:r>
            <a:r>
              <a:rPr lang="en-US" sz="2400" dirty="0" smtClean="0"/>
              <a:t>        </a:t>
            </a:r>
            <a:r>
              <a:rPr lang="en-US" sz="2400" dirty="0"/>
              <a:t># reduction of sun at higher latitudes</a:t>
            </a:r>
          </a:p>
          <a:p>
            <a:r>
              <a:rPr lang="en-US" sz="2400" dirty="0"/>
              <a:t>zone0 = 1.0+reduction;     # enhancement of sunlight at equator</a:t>
            </a:r>
          </a:p>
          <a:p>
            <a:r>
              <a:rPr lang="en-US" sz="2400" dirty="0"/>
              <a:t>zone1 = 1.0-reduction;    </a:t>
            </a:r>
            <a:r>
              <a:rPr lang="en-US" sz="2400" dirty="0" smtClean="0"/>
              <a:t>  </a:t>
            </a:r>
            <a:r>
              <a:rPr lang="en-US" sz="2400" dirty="0"/>
              <a:t># reduction of sunlight at poles</a:t>
            </a:r>
          </a:p>
        </p:txBody>
      </p:sp>
    </p:spTree>
    <p:extLst>
      <p:ext uri="{BB962C8B-B14F-4D97-AF65-F5344CB8AC3E}">
        <p14:creationId xmlns:p14="http://schemas.microsoft.com/office/powerpoint/2010/main" val="1614640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774290" y="300841"/>
            <a:ext cx="107958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to do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increase M to </a:t>
            </a:r>
            <a:r>
              <a:rPr lang="en-US" sz="2800" b="1" dirty="0" smtClean="0"/>
              <a:t>4</a:t>
            </a:r>
            <a:endParaRPr lang="en-US" sz="2800" b="1" dirty="0"/>
          </a:p>
          <a:p>
            <a:pPr algn="ctr"/>
            <a:r>
              <a:rPr lang="en-US" sz="2800" b="1" dirty="0"/>
              <a:t>add two lines to </a:t>
            </a:r>
            <a:r>
              <a:rPr lang="en-US" sz="2800" b="1" dirty="0" err="1"/>
              <a:t>myfun</a:t>
            </a:r>
            <a:r>
              <a:rPr lang="en-US" sz="2800" b="1" dirty="0"/>
              <a:t> that set f[2] and f[3]</a:t>
            </a:r>
          </a:p>
          <a:p>
            <a:pPr algn="ctr"/>
            <a:r>
              <a:rPr lang="en-US" sz="2800" b="1" dirty="0"/>
              <a:t>they should be analogous to f[0] and f[1]</a:t>
            </a:r>
          </a:p>
          <a:p>
            <a:pPr algn="ctr"/>
            <a:r>
              <a:rPr lang="en-US" sz="2800" b="1" dirty="0"/>
              <a:t>except </a:t>
            </a:r>
          </a:p>
          <a:p>
            <a:pPr algn="ctr"/>
            <a:r>
              <a:rPr lang="en-US" sz="2800" b="1" dirty="0" err="1"/>
              <a:t>solarconstant</a:t>
            </a:r>
            <a:r>
              <a:rPr lang="en-US" sz="2800" b="1" dirty="0"/>
              <a:t> </a:t>
            </a:r>
            <a:r>
              <a:rPr lang="en-US" sz="2800" b="1" dirty="0" smtClean="0"/>
              <a:t>is increased/reduced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also add two line to figure section to plot</a:t>
            </a:r>
          </a:p>
          <a:p>
            <a:pPr algn="ctr"/>
            <a:r>
              <a:rPr lang="en-US" sz="2800" b="1" dirty="0"/>
              <a:t>u[2] in green</a:t>
            </a:r>
          </a:p>
          <a:p>
            <a:pPr algn="ctr"/>
            <a:r>
              <a:rPr lang="en-US" sz="2800" b="1" dirty="0"/>
              <a:t>u[3] in blue</a:t>
            </a:r>
          </a:p>
          <a:p>
            <a:pPr algn="ctr"/>
            <a:endParaRPr lang="en-US" sz="2800" b="1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600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4129" y="1443841"/>
            <a:ext cx="108941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def</a:t>
            </a:r>
            <a:r>
              <a:rPr lang="en-US" sz="2400" dirty="0"/>
              <a:t> </a:t>
            </a:r>
            <a:r>
              <a:rPr lang="en-US" sz="2400" dirty="0" err="1"/>
              <a:t>myfun</a:t>
            </a:r>
            <a:r>
              <a:rPr lang="en-US" sz="2400" dirty="0"/>
              <a:t>( t, u ):</a:t>
            </a:r>
          </a:p>
          <a:p>
            <a:r>
              <a:rPr lang="en-US" sz="2400" dirty="0"/>
              <a:t>    </a:t>
            </a:r>
            <a:r>
              <a:rPr lang="en-US" sz="2400" dirty="0" err="1"/>
              <a:t>solarconstant</a:t>
            </a:r>
            <a:r>
              <a:rPr lang="en-US" sz="2400" dirty="0"/>
              <a:t> = sun * </a:t>
            </a:r>
            <a:r>
              <a:rPr lang="en-US" sz="2400" dirty="0" err="1"/>
              <a:t>daynite</a:t>
            </a:r>
            <a:r>
              <a:rPr lang="en-US" sz="2400" dirty="0"/>
              <a:t> * (1.0-albedo); # average </a:t>
            </a:r>
            <a:r>
              <a:rPr lang="en-US" sz="2400" dirty="0" err="1"/>
              <a:t>insolatiojn</a:t>
            </a:r>
            <a:r>
              <a:rPr lang="en-US" sz="2400" dirty="0"/>
              <a:t> of earth's surface</a:t>
            </a:r>
          </a:p>
          <a:p>
            <a:r>
              <a:rPr lang="en-US" sz="2400" dirty="0"/>
              <a:t>    f = </a:t>
            </a:r>
            <a:r>
              <a:rPr lang="en-US" sz="2400" dirty="0" err="1"/>
              <a:t>np.zeros</a:t>
            </a:r>
            <a:r>
              <a:rPr lang="en-US" sz="2400" dirty="0"/>
              <a:t>((M,));</a:t>
            </a:r>
          </a:p>
          <a:p>
            <a:r>
              <a:rPr lang="en-US" sz="2400" dirty="0"/>
              <a:t>    T = u / (</a:t>
            </a:r>
            <a:r>
              <a:rPr lang="en-US" sz="2400" dirty="0" err="1"/>
              <a:t>specificheat</a:t>
            </a:r>
            <a:r>
              <a:rPr lang="en-US" sz="2400" dirty="0"/>
              <a:t>*</a:t>
            </a:r>
            <a:r>
              <a:rPr lang="en-US" sz="2400" dirty="0" err="1"/>
              <a:t>masshalf</a:t>
            </a:r>
            <a:r>
              <a:rPr lang="en-US" sz="2400" dirty="0"/>
              <a:t>); # temperature</a:t>
            </a:r>
          </a:p>
          <a:p>
            <a:r>
              <a:rPr lang="en-US" sz="2400" dirty="0"/>
              <a:t>    f[0] = </a:t>
            </a:r>
            <a:r>
              <a:rPr lang="en-US" sz="2400" dirty="0" err="1"/>
              <a:t>solarconstant</a:t>
            </a:r>
            <a:r>
              <a:rPr lang="en-US" sz="2400" dirty="0"/>
              <a:t>*</a:t>
            </a:r>
            <a:r>
              <a:rPr lang="en-US" sz="2400" dirty="0">
                <a:solidFill>
                  <a:srgbClr val="FF0000"/>
                </a:solidFill>
              </a:rPr>
              <a:t>zone0</a:t>
            </a:r>
            <a:r>
              <a:rPr lang="en-US" sz="2400" dirty="0"/>
              <a:t> - </a:t>
            </a:r>
            <a:r>
              <a:rPr lang="en-US" sz="2400" dirty="0" err="1"/>
              <a:t>stefanboltzman</a:t>
            </a:r>
            <a:r>
              <a:rPr lang="en-US" sz="2400" dirty="0"/>
              <a:t>*(T[0]**p) + </a:t>
            </a:r>
            <a:r>
              <a:rPr lang="en-US" sz="2400" dirty="0" err="1"/>
              <a:t>stefanboltzman</a:t>
            </a:r>
            <a:r>
              <a:rPr lang="en-US" sz="2400" dirty="0"/>
              <a:t>*(T[1]**p);</a:t>
            </a:r>
          </a:p>
          <a:p>
            <a:r>
              <a:rPr lang="en-US" sz="2400" dirty="0"/>
              <a:t>    f[1] = </a:t>
            </a:r>
            <a:r>
              <a:rPr lang="en-US" sz="2400" dirty="0" err="1"/>
              <a:t>stefanboltzman</a:t>
            </a:r>
            <a:r>
              <a:rPr lang="en-US" sz="2400" dirty="0"/>
              <a:t>*(T[0]**p) - 2.0*</a:t>
            </a:r>
            <a:r>
              <a:rPr lang="en-US" sz="2400" dirty="0" err="1"/>
              <a:t>stefanboltzman</a:t>
            </a:r>
            <a:r>
              <a:rPr lang="en-US" sz="2400" dirty="0"/>
              <a:t>*(T[1]**p);</a:t>
            </a:r>
          </a:p>
          <a:p>
            <a:r>
              <a:rPr lang="en-US" sz="2400" dirty="0"/>
              <a:t>    f[2] = </a:t>
            </a:r>
            <a:r>
              <a:rPr lang="en-US" sz="2400" dirty="0" err="1"/>
              <a:t>solarconstant</a:t>
            </a:r>
            <a:r>
              <a:rPr lang="en-US" sz="2400" dirty="0"/>
              <a:t>*</a:t>
            </a:r>
            <a:r>
              <a:rPr lang="en-US" sz="2400" dirty="0">
                <a:solidFill>
                  <a:srgbClr val="FF0000"/>
                </a:solidFill>
              </a:rPr>
              <a:t>zone1</a:t>
            </a:r>
            <a:r>
              <a:rPr lang="en-US" sz="2400" dirty="0"/>
              <a:t> - </a:t>
            </a:r>
            <a:r>
              <a:rPr lang="en-US" sz="2400" dirty="0" err="1"/>
              <a:t>stefanboltzman</a:t>
            </a:r>
            <a:r>
              <a:rPr lang="en-US" sz="2400" dirty="0"/>
              <a:t>*(T[2]**p) + </a:t>
            </a:r>
            <a:r>
              <a:rPr lang="en-US" sz="2400" dirty="0" err="1"/>
              <a:t>stefanboltzman</a:t>
            </a:r>
            <a:r>
              <a:rPr lang="en-US" sz="2400" dirty="0"/>
              <a:t>*(T[3]**p);</a:t>
            </a:r>
          </a:p>
          <a:p>
            <a:r>
              <a:rPr lang="en-US" sz="2400" dirty="0"/>
              <a:t>    f[3] = </a:t>
            </a:r>
            <a:r>
              <a:rPr lang="en-US" sz="2400" dirty="0" err="1"/>
              <a:t>stefanboltzman</a:t>
            </a:r>
            <a:r>
              <a:rPr lang="en-US" sz="2400" dirty="0"/>
              <a:t>*(T[2]**p) - 2.0*</a:t>
            </a:r>
            <a:r>
              <a:rPr lang="en-US" sz="2400" dirty="0" err="1"/>
              <a:t>stefanboltzman</a:t>
            </a:r>
            <a:r>
              <a:rPr lang="en-US" sz="2400" dirty="0"/>
              <a:t>*(T[3]**p);</a:t>
            </a:r>
          </a:p>
          <a:p>
            <a:r>
              <a:rPr lang="en-US" sz="2400" dirty="0"/>
              <a:t>    return f;</a:t>
            </a:r>
          </a:p>
        </p:txBody>
      </p:sp>
    </p:spTree>
    <p:extLst>
      <p:ext uri="{BB962C8B-B14F-4D97-AF65-F5344CB8AC3E}">
        <p14:creationId xmlns:p14="http://schemas.microsoft.com/office/powerpoint/2010/main" val="1118871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062" t="26116" r="5695" b="13867"/>
          <a:stretch/>
        </p:blipFill>
        <p:spPr>
          <a:xfrm>
            <a:off x="412357" y="0"/>
            <a:ext cx="11916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78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94168" y="29090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6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temperature differences between equator and poles</a:t>
            </a:r>
          </a:p>
          <a:p>
            <a:pPr algn="ctr"/>
            <a:r>
              <a:rPr lang="en-US" sz="2800" b="1" dirty="0"/>
              <a:t>cause winds that move heat poleward</a:t>
            </a:r>
          </a:p>
          <a:p>
            <a:pPr algn="ctr"/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518625F-3F7B-AD90-9EA9-C462FA43C43A}"/>
              </a:ext>
            </a:extLst>
          </p:cNvPr>
          <p:cNvGrpSpPr/>
          <p:nvPr/>
        </p:nvGrpSpPr>
        <p:grpSpPr>
          <a:xfrm>
            <a:off x="3862735" y="4224132"/>
            <a:ext cx="4466530" cy="2217578"/>
            <a:chOff x="3958123" y="3697358"/>
            <a:chExt cx="4466530" cy="2217578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118F6BF2-7FBF-F99B-3126-84D6F6891E29}"/>
                </a:ext>
              </a:extLst>
            </p:cNvPr>
            <p:cNvSpPr/>
            <p:nvPr/>
          </p:nvSpPr>
          <p:spPr>
            <a:xfrm rot="10800000">
              <a:off x="4472608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C1F5CB08-24E7-A57C-576F-D8E88FFAEDCD}"/>
                </a:ext>
              </a:extLst>
            </p:cNvPr>
            <p:cNvSpPr/>
            <p:nvPr/>
          </p:nvSpPr>
          <p:spPr>
            <a:xfrm rot="10800000">
              <a:off x="5231294" y="3814468"/>
              <a:ext cx="337931" cy="85692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F3E65769-386E-F46C-2A41-812CE36C27B9}"/>
                </a:ext>
              </a:extLst>
            </p:cNvPr>
            <p:cNvSpPr/>
            <p:nvPr/>
          </p:nvSpPr>
          <p:spPr>
            <a:xfrm rot="10800000">
              <a:off x="6096000" y="3972883"/>
              <a:ext cx="337932" cy="698507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8AC450E9-0EB9-4D08-3A73-A7F039A1A97A}"/>
                </a:ext>
              </a:extLst>
            </p:cNvPr>
            <p:cNvSpPr/>
            <p:nvPr/>
          </p:nvSpPr>
          <p:spPr>
            <a:xfrm rot="10800000">
              <a:off x="6748668" y="4070070"/>
              <a:ext cx="337931" cy="601322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81F24A43-CBAA-9204-EFE6-496525CC1143}"/>
                </a:ext>
              </a:extLst>
            </p:cNvPr>
            <p:cNvSpPr/>
            <p:nvPr/>
          </p:nvSpPr>
          <p:spPr>
            <a:xfrm rot="10800000">
              <a:off x="7583556" y="4263894"/>
              <a:ext cx="261729" cy="407497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95A78D-20FD-3350-4D21-41249ABF37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40312" y="5058013"/>
              <a:ext cx="4263775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146A11-F8CD-456B-3365-E4733B3FC91C}"/>
                </a:ext>
              </a:extLst>
            </p:cNvPr>
            <p:cNvSpPr txBox="1"/>
            <p:nvPr/>
          </p:nvSpPr>
          <p:spPr>
            <a:xfrm>
              <a:off x="3958123" y="4960829"/>
              <a:ext cx="1384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equator</a:t>
              </a:r>
            </a:p>
            <a:p>
              <a:pPr algn="ctr"/>
              <a:endParaRPr lang="en-US" sz="28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9E337F-B4B7-8DC3-4DAF-841992F9DC81}"/>
                </a:ext>
              </a:extLst>
            </p:cNvPr>
            <p:cNvSpPr txBox="1"/>
            <p:nvPr/>
          </p:nvSpPr>
          <p:spPr>
            <a:xfrm>
              <a:off x="7040214" y="4960829"/>
              <a:ext cx="13844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pole</a:t>
              </a:r>
            </a:p>
            <a:p>
              <a:pPr algn="ctr"/>
              <a:endParaRPr lang="en-US" sz="280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485EC98-706F-D195-21BE-474267A49EA0}"/>
              </a:ext>
            </a:extLst>
          </p:cNvPr>
          <p:cNvSpPr/>
          <p:nvPr/>
        </p:nvSpPr>
        <p:spPr>
          <a:xfrm flipV="1">
            <a:off x="4355640" y="2552839"/>
            <a:ext cx="3442341" cy="1519028"/>
          </a:xfrm>
          <a:custGeom>
            <a:avLst/>
            <a:gdLst>
              <a:gd name="connsiteX0" fmla="*/ 90176 w 3442341"/>
              <a:gd name="connsiteY0" fmla="*/ 1311974 h 1519028"/>
              <a:gd name="connsiteX1" fmla="*/ 70298 w 3442341"/>
              <a:gd name="connsiteY1" fmla="*/ 477087 h 1519028"/>
              <a:gd name="connsiteX2" fmla="*/ 865428 w 3442341"/>
              <a:gd name="connsiteY2" fmla="*/ 49705 h 1519028"/>
              <a:gd name="connsiteX3" fmla="*/ 2078002 w 3442341"/>
              <a:gd name="connsiteY3" fmla="*/ 29826 h 1519028"/>
              <a:gd name="connsiteX4" fmla="*/ 3161367 w 3442341"/>
              <a:gd name="connsiteY4" fmla="*/ 238548 h 1519028"/>
              <a:gd name="connsiteX5" fmla="*/ 3360150 w 3442341"/>
              <a:gd name="connsiteY5" fmla="*/ 1272218 h 1519028"/>
              <a:gd name="connsiteX6" fmla="*/ 2008428 w 3442341"/>
              <a:gd name="connsiteY6" fmla="*/ 1510757 h 1519028"/>
              <a:gd name="connsiteX7" fmla="*/ 775976 w 3442341"/>
              <a:gd name="connsiteY7" fmla="*/ 1441183 h 151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2341" h="1519028">
                <a:moveTo>
                  <a:pt x="90176" y="1311974"/>
                </a:moveTo>
                <a:cubicBezTo>
                  <a:pt x="15632" y="999719"/>
                  <a:pt x="-58911" y="687465"/>
                  <a:pt x="70298" y="477087"/>
                </a:cubicBezTo>
                <a:cubicBezTo>
                  <a:pt x="199507" y="266709"/>
                  <a:pt x="530811" y="124248"/>
                  <a:pt x="865428" y="49705"/>
                </a:cubicBezTo>
                <a:cubicBezTo>
                  <a:pt x="1200045" y="-24839"/>
                  <a:pt x="1695346" y="-1648"/>
                  <a:pt x="2078002" y="29826"/>
                </a:cubicBezTo>
                <a:cubicBezTo>
                  <a:pt x="2460659" y="61300"/>
                  <a:pt x="2947676" y="31483"/>
                  <a:pt x="3161367" y="238548"/>
                </a:cubicBezTo>
                <a:cubicBezTo>
                  <a:pt x="3375058" y="445613"/>
                  <a:pt x="3552306" y="1060183"/>
                  <a:pt x="3360150" y="1272218"/>
                </a:cubicBezTo>
                <a:cubicBezTo>
                  <a:pt x="3167994" y="1484253"/>
                  <a:pt x="2439124" y="1482596"/>
                  <a:pt x="2008428" y="1510757"/>
                </a:cubicBezTo>
                <a:cubicBezTo>
                  <a:pt x="1577732" y="1538918"/>
                  <a:pt x="1176854" y="1490050"/>
                  <a:pt x="775976" y="1441183"/>
                </a:cubicBezTo>
              </a:path>
            </a:pathLst>
          </a:custGeom>
          <a:noFill/>
          <a:ln w="57150">
            <a:headEnd type="triangle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42B08B-6312-05FC-5F3E-240FB901B8E2}"/>
              </a:ext>
            </a:extLst>
          </p:cNvPr>
          <p:cNvSpPr txBox="1"/>
          <p:nvPr/>
        </p:nvSpPr>
        <p:spPr>
          <a:xfrm>
            <a:off x="5117546" y="3107729"/>
            <a:ext cx="195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Hadley Cell</a:t>
            </a:r>
          </a:p>
          <a:p>
            <a:pPr algn="ctr"/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EA0F84-1570-E96F-B66A-219D92000CF7}"/>
              </a:ext>
            </a:extLst>
          </p:cNvPr>
          <p:cNvSpPr txBox="1"/>
          <p:nvPr/>
        </p:nvSpPr>
        <p:spPr>
          <a:xfrm>
            <a:off x="9553567" y="4964599"/>
            <a:ext cx="1956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(we’re ignoring the Ferrel cell)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0149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607355" y="304321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we will assume that strength of wind depends linearly</a:t>
            </a:r>
          </a:p>
          <a:p>
            <a:pPr algn="ctr"/>
            <a:r>
              <a:rPr lang="en-US" sz="2800" b="1" dirty="0"/>
              <a:t>on temperature difference between equator and pole</a:t>
            </a:r>
          </a:p>
          <a:p>
            <a:pPr algn="ctr"/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627019" y="2233580"/>
            <a:ext cx="10776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# parameterization of wind</a:t>
            </a:r>
          </a:p>
          <a:p>
            <a:r>
              <a:rPr lang="en-US" sz="2400" dirty="0"/>
              <a:t># wind velocity depends on </a:t>
            </a:r>
            <a:r>
              <a:rPr lang="en-US" sz="2400" dirty="0" err="1"/>
              <a:t>avarage</a:t>
            </a:r>
            <a:r>
              <a:rPr lang="en-US" sz="2400" dirty="0"/>
              <a:t> temperature gradient</a:t>
            </a:r>
          </a:p>
          <a:p>
            <a:r>
              <a:rPr lang="en-US" sz="2400" dirty="0"/>
              <a:t># velocity = </a:t>
            </a:r>
            <a:r>
              <a:rPr lang="en-US" sz="2400" dirty="0" err="1"/>
              <a:t>Vwind</a:t>
            </a:r>
            <a:r>
              <a:rPr lang="en-US" sz="2400" dirty="0"/>
              <a:t> * DELTAT where DELTAT = (T(0)+T(1)-T(2)-T(3))/2.0</a:t>
            </a:r>
          </a:p>
          <a:p>
            <a:r>
              <a:rPr lang="en-US" sz="2400" dirty="0" err="1"/>
              <a:t>Vwind</a:t>
            </a:r>
            <a:r>
              <a:rPr lang="en-US" sz="2400" dirty="0"/>
              <a:t> = 0.1;   # 50 K difference gives 5 m/s wind velocity (about right for Hadley cell)</a:t>
            </a:r>
          </a:p>
          <a:p>
            <a:r>
              <a:rPr lang="en-US" sz="2400" dirty="0"/>
              <a:t># </a:t>
            </a:r>
            <a:r>
              <a:rPr lang="en-US" sz="2400" dirty="0" smtClean="0"/>
              <a:t>heat </a:t>
            </a:r>
            <a:r>
              <a:rPr lang="en-US" sz="2400" dirty="0"/>
              <a:t>transport = </a:t>
            </a:r>
            <a:r>
              <a:rPr lang="en-US" sz="2400" dirty="0" err="1"/>
              <a:t>Hwind</a:t>
            </a:r>
            <a:r>
              <a:rPr lang="en-US" sz="2400" dirty="0"/>
              <a:t> * T where </a:t>
            </a:r>
            <a:r>
              <a:rPr lang="en-US" sz="2400" dirty="0" err="1"/>
              <a:t>Hwind</a:t>
            </a:r>
            <a:r>
              <a:rPr lang="en-US" sz="2400" dirty="0"/>
              <a:t> = </a:t>
            </a:r>
            <a:r>
              <a:rPr lang="en-US" sz="2400" dirty="0" err="1"/>
              <a:t>specificheat</a:t>
            </a:r>
            <a:r>
              <a:rPr lang="en-US" sz="2400" dirty="0"/>
              <a:t> * </a:t>
            </a:r>
            <a:r>
              <a:rPr lang="en-US" sz="2400" dirty="0" err="1"/>
              <a:t>masshalf</a:t>
            </a:r>
            <a:r>
              <a:rPr lang="en-US" sz="2400" dirty="0"/>
              <a:t> * </a:t>
            </a:r>
            <a:r>
              <a:rPr lang="en-US" sz="2400" dirty="0" err="1"/>
              <a:t>Vwind</a:t>
            </a:r>
            <a:r>
              <a:rPr lang="en-US" sz="2400" dirty="0"/>
              <a:t> / width</a:t>
            </a:r>
          </a:p>
          <a:p>
            <a:r>
              <a:rPr lang="en-US" sz="2400" dirty="0" err="1"/>
              <a:t>Hwind</a:t>
            </a:r>
            <a:r>
              <a:rPr lang="en-US" sz="2400" dirty="0"/>
              <a:t> = </a:t>
            </a:r>
            <a:r>
              <a:rPr lang="en-US" sz="2400" dirty="0" err="1"/>
              <a:t>specificheat</a:t>
            </a:r>
            <a:r>
              <a:rPr lang="en-US" sz="2400" dirty="0"/>
              <a:t> * </a:t>
            </a:r>
            <a:r>
              <a:rPr lang="en-US" sz="2400" dirty="0" err="1"/>
              <a:t>masshalf</a:t>
            </a:r>
            <a:r>
              <a:rPr lang="en-US" sz="2400" dirty="0"/>
              <a:t> * </a:t>
            </a:r>
            <a:r>
              <a:rPr lang="en-US" sz="2400" dirty="0" err="1"/>
              <a:t>Vwind</a:t>
            </a:r>
            <a:r>
              <a:rPr lang="en-US" sz="2400" dirty="0"/>
              <a:t> / width;</a:t>
            </a:r>
          </a:p>
        </p:txBody>
      </p:sp>
    </p:spTree>
    <p:extLst>
      <p:ext uri="{BB962C8B-B14F-4D97-AF65-F5344CB8AC3E}">
        <p14:creationId xmlns:p14="http://schemas.microsoft.com/office/powerpoint/2010/main" val="861516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64AA1192-C522-FDED-BC1B-CB4EEBF26D5A}"/>
              </a:ext>
            </a:extLst>
          </p:cNvPr>
          <p:cNvGrpSpPr/>
          <p:nvPr/>
        </p:nvGrpSpPr>
        <p:grpSpPr>
          <a:xfrm>
            <a:off x="188843" y="209037"/>
            <a:ext cx="11709121" cy="3873811"/>
            <a:chOff x="188843" y="209037"/>
            <a:chExt cx="11709121" cy="387381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6D04E59-44F5-3562-0BA8-1B4C0DD5589F}"/>
                </a:ext>
              </a:extLst>
            </p:cNvPr>
            <p:cNvSpPr/>
            <p:nvPr/>
          </p:nvSpPr>
          <p:spPr>
            <a:xfrm>
              <a:off x="188843" y="188874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E6E3EF-E4EF-7CDF-4084-3ED3448415C2}"/>
                </a:ext>
              </a:extLst>
            </p:cNvPr>
            <p:cNvSpPr/>
            <p:nvPr/>
          </p:nvSpPr>
          <p:spPr>
            <a:xfrm>
              <a:off x="188843" y="20903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9" name="Arrow: Up 8">
              <a:extLst>
                <a:ext uri="{FF2B5EF4-FFF2-40B4-BE49-F238E27FC236}">
                  <a16:creationId xmlns:a16="http://schemas.microsoft.com/office/drawing/2014/main" id="{4482A491-B2B5-877A-D025-00845C24D887}"/>
                </a:ext>
              </a:extLst>
            </p:cNvPr>
            <p:cNvSpPr/>
            <p:nvPr/>
          </p:nvSpPr>
          <p:spPr>
            <a:xfrm>
              <a:off x="428622" y="998888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6F052F-5182-2994-622A-588DA7FBE485}"/>
                </a:ext>
              </a:extLst>
            </p:cNvPr>
            <p:cNvSpPr/>
            <p:nvPr/>
          </p:nvSpPr>
          <p:spPr>
            <a:xfrm>
              <a:off x="6334539" y="188874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EEF918-A221-C8CF-A4CD-A0E94FCEB4B6}"/>
                </a:ext>
              </a:extLst>
            </p:cNvPr>
            <p:cNvSpPr/>
            <p:nvPr/>
          </p:nvSpPr>
          <p:spPr>
            <a:xfrm>
              <a:off x="6334539" y="20903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8A019C-00AE-EC12-0C42-DB67C5C8CA48}"/>
                </a:ext>
              </a:extLst>
            </p:cNvPr>
            <p:cNvSpPr txBox="1"/>
            <p:nvPr/>
          </p:nvSpPr>
          <p:spPr>
            <a:xfrm>
              <a:off x="1854828" y="3091403"/>
              <a:ext cx="2412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low </a:t>
              </a:r>
              <a:r>
                <a:rPr lang="en-US" sz="2800" b="1" dirty="0" err="1"/>
                <a:t>latutude</a:t>
              </a:r>
              <a:endParaRPr lang="en-US" sz="2800" b="1" dirty="0"/>
            </a:p>
            <a:p>
              <a:pPr algn="ctr"/>
              <a:endParaRPr lang="en-US" sz="28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83FA65-9976-17F6-6C5C-6942A22F3377}"/>
                </a:ext>
              </a:extLst>
            </p:cNvPr>
            <p:cNvSpPr txBox="1"/>
            <p:nvPr/>
          </p:nvSpPr>
          <p:spPr>
            <a:xfrm>
              <a:off x="7871310" y="3128741"/>
              <a:ext cx="2412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high latitude</a:t>
              </a:r>
            </a:p>
            <a:p>
              <a:pPr algn="ctr"/>
              <a:endParaRPr lang="en-US" sz="28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D36624-228B-FF36-55A8-292535B9CB14}"/>
                </a:ext>
              </a:extLst>
            </p:cNvPr>
            <p:cNvSpPr txBox="1"/>
            <p:nvPr/>
          </p:nvSpPr>
          <p:spPr>
            <a:xfrm>
              <a:off x="4621697" y="2350430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u[0]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D7051E-3154-9A1C-B2C4-BAB335654314}"/>
                </a:ext>
              </a:extLst>
            </p:cNvPr>
            <p:cNvSpPr txBox="1"/>
            <p:nvPr/>
          </p:nvSpPr>
          <p:spPr>
            <a:xfrm>
              <a:off x="4683813" y="666756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u[1]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77A007-98C9-691D-9020-3409A3088618}"/>
                </a:ext>
              </a:extLst>
            </p:cNvPr>
            <p:cNvSpPr txBox="1"/>
            <p:nvPr/>
          </p:nvSpPr>
          <p:spPr>
            <a:xfrm>
              <a:off x="10759934" y="2350430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u[2]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658752-8CA5-4805-F5C4-9DDEB148A7A1}"/>
                </a:ext>
              </a:extLst>
            </p:cNvPr>
            <p:cNvSpPr txBox="1"/>
            <p:nvPr/>
          </p:nvSpPr>
          <p:spPr>
            <a:xfrm>
              <a:off x="10759934" y="666756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u[3] </a:t>
              </a:r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id="{F5F0F87D-7FDC-9B0F-F01B-AE5367E3B172}"/>
                </a:ext>
              </a:extLst>
            </p:cNvPr>
            <p:cNvSpPr/>
            <p:nvPr/>
          </p:nvSpPr>
          <p:spPr>
            <a:xfrm rot="5400000">
              <a:off x="5774921" y="113757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row: Up 24">
              <a:extLst>
                <a:ext uri="{FF2B5EF4-FFF2-40B4-BE49-F238E27FC236}">
                  <a16:creationId xmlns:a16="http://schemas.microsoft.com/office/drawing/2014/main" id="{1B333A4D-F073-D3E6-8C06-39DCFD6C14B0}"/>
                </a:ext>
              </a:extLst>
            </p:cNvPr>
            <p:cNvSpPr/>
            <p:nvPr/>
          </p:nvSpPr>
          <p:spPr>
            <a:xfrm rot="10800000">
              <a:off x="10255525" y="974195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id="{0F1F7EEA-4923-9D15-D795-D20FDC91B619}"/>
                </a:ext>
              </a:extLst>
            </p:cNvPr>
            <p:cNvSpPr/>
            <p:nvPr/>
          </p:nvSpPr>
          <p:spPr>
            <a:xfrm rot="16200000">
              <a:off x="5799798" y="1580791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8ECA465-A777-612F-61ED-C62F9F6D2E66}"/>
              </a:ext>
            </a:extLst>
          </p:cNvPr>
          <p:cNvSpPr txBox="1"/>
          <p:nvPr/>
        </p:nvSpPr>
        <p:spPr>
          <a:xfrm>
            <a:off x="648398" y="4452319"/>
            <a:ext cx="94696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DELTAT </a:t>
            </a:r>
            <a:r>
              <a:rPr lang="en-US" sz="2800" b="1" dirty="0"/>
              <a:t>= </a:t>
            </a:r>
            <a:r>
              <a:rPr lang="en-US" sz="2800" b="1" dirty="0" smtClean="0"/>
              <a:t>u[0</a:t>
            </a:r>
            <a:r>
              <a:rPr lang="en-US" sz="2800" b="1" dirty="0"/>
              <a:t>]+u[1]-u[2]-u[3</a:t>
            </a:r>
            <a:r>
              <a:rPr lang="en-US" sz="2800" b="1" dirty="0" smtClean="0"/>
              <a:t>])/2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heat flux fin  into this box from that  =  </a:t>
            </a:r>
            <a:r>
              <a:rPr lang="en-US" sz="2800" b="1" dirty="0" err="1" smtClean="0"/>
              <a:t>Hwind</a:t>
            </a:r>
            <a:r>
              <a:rPr lang="en-US" sz="2800" b="1" dirty="0" smtClean="0"/>
              <a:t>*T[that</a:t>
            </a:r>
            <a:r>
              <a:rPr lang="en-US" sz="2800" b="1" dirty="0"/>
              <a:t>]</a:t>
            </a:r>
          </a:p>
          <a:p>
            <a:r>
              <a:rPr lang="en-US" sz="2800" b="1" dirty="0"/>
              <a:t>heat flux </a:t>
            </a:r>
            <a:r>
              <a:rPr lang="en-US" sz="2800" b="1" dirty="0" err="1"/>
              <a:t>fout</a:t>
            </a:r>
            <a:r>
              <a:rPr lang="en-US" sz="2800" b="1" dirty="0"/>
              <a:t>  out of this box =  </a:t>
            </a:r>
            <a:r>
              <a:rPr lang="en-US" sz="2800" b="1" dirty="0" smtClean="0"/>
              <a:t>-</a:t>
            </a:r>
            <a:r>
              <a:rPr lang="en-US" sz="2800" b="1" dirty="0" err="1" smtClean="0"/>
              <a:t>Hwind</a:t>
            </a:r>
            <a:r>
              <a:rPr lang="en-US" sz="2800" b="1" dirty="0" smtClean="0"/>
              <a:t>*T[this</a:t>
            </a:r>
            <a:r>
              <a:rPr lang="en-US" sz="2800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2615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490426" y="49304"/>
            <a:ext cx="107958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to do</a:t>
            </a:r>
          </a:p>
          <a:p>
            <a:pPr algn="ctr"/>
            <a:r>
              <a:rPr lang="en-US" sz="2800" b="1" dirty="0"/>
              <a:t>define </a:t>
            </a:r>
            <a:r>
              <a:rPr lang="en-US" sz="2800" b="1" dirty="0" err="1" smtClean="0"/>
              <a:t>Hwind</a:t>
            </a:r>
            <a:endParaRPr lang="en-US" sz="2800" b="1" dirty="0"/>
          </a:p>
          <a:p>
            <a:pPr algn="ctr"/>
            <a:r>
              <a:rPr lang="en-US" sz="2800" b="1" dirty="0"/>
              <a:t> </a:t>
            </a:r>
          </a:p>
          <a:p>
            <a:pPr algn="ctr"/>
            <a:r>
              <a:rPr lang="en-US" sz="2800" b="1" dirty="0"/>
              <a:t>inside </a:t>
            </a:r>
            <a:r>
              <a:rPr lang="en-US" sz="2800" b="1" dirty="0" err="1"/>
              <a:t>myfun</a:t>
            </a:r>
            <a:endParaRPr lang="en-US" sz="2800" b="1" dirty="0"/>
          </a:p>
          <a:p>
            <a:pPr algn="ctr"/>
            <a:r>
              <a:rPr lang="en-US" sz="2800" b="1" dirty="0"/>
              <a:t>calculate wind</a:t>
            </a:r>
          </a:p>
          <a:p>
            <a:pPr algn="ctr"/>
            <a:r>
              <a:rPr lang="en-US" sz="2800" b="1" dirty="0"/>
              <a:t>add TWO terms to each of f[0], f[1], f[2], f[3]</a:t>
            </a:r>
          </a:p>
          <a:p>
            <a:pPr algn="ctr"/>
            <a:r>
              <a:rPr lang="en-US" sz="2800" b="1" dirty="0"/>
              <a:t>one of which is a fin and the other an </a:t>
            </a:r>
            <a:r>
              <a:rPr lang="en-US" sz="2800" b="1" dirty="0" err="1"/>
              <a:t>fout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check signs and this’s and that’s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8A704D-8588-DC5F-9483-FAFA4A36891B}"/>
              </a:ext>
            </a:extLst>
          </p:cNvPr>
          <p:cNvGrpSpPr/>
          <p:nvPr/>
        </p:nvGrpSpPr>
        <p:grpSpPr>
          <a:xfrm>
            <a:off x="476116" y="3262443"/>
            <a:ext cx="11102970" cy="2365198"/>
            <a:chOff x="188843" y="209037"/>
            <a:chExt cx="11709121" cy="38738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9482BB-85F2-4AD5-8BE5-EF74415D2646}"/>
                </a:ext>
              </a:extLst>
            </p:cNvPr>
            <p:cNvSpPr/>
            <p:nvPr/>
          </p:nvSpPr>
          <p:spPr>
            <a:xfrm>
              <a:off x="188843" y="188874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9BC5C7-3A22-712D-150E-92B797ED00D4}"/>
                </a:ext>
              </a:extLst>
            </p:cNvPr>
            <p:cNvSpPr/>
            <p:nvPr/>
          </p:nvSpPr>
          <p:spPr>
            <a:xfrm>
              <a:off x="188843" y="20903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D806FB4A-6C5B-7A63-BDD1-A41412A43634}"/>
                </a:ext>
              </a:extLst>
            </p:cNvPr>
            <p:cNvSpPr/>
            <p:nvPr/>
          </p:nvSpPr>
          <p:spPr>
            <a:xfrm>
              <a:off x="428622" y="998888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372FE4-40B7-7156-8066-2A2B0C65D71B}"/>
                </a:ext>
              </a:extLst>
            </p:cNvPr>
            <p:cNvSpPr/>
            <p:nvPr/>
          </p:nvSpPr>
          <p:spPr>
            <a:xfrm>
              <a:off x="6334539" y="188874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lower atmosphere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1E9F22-FBE7-B005-6E01-85F0ADC8DF00}"/>
                </a:ext>
              </a:extLst>
            </p:cNvPr>
            <p:cNvSpPr/>
            <p:nvPr/>
          </p:nvSpPr>
          <p:spPr>
            <a:xfrm>
              <a:off x="6334539" y="209037"/>
              <a:ext cx="5486401" cy="11131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upper atmosphere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E404DF-299C-E41E-945C-26382C637C55}"/>
                </a:ext>
              </a:extLst>
            </p:cNvPr>
            <p:cNvSpPr txBox="1"/>
            <p:nvPr/>
          </p:nvSpPr>
          <p:spPr>
            <a:xfrm>
              <a:off x="1854828" y="3091403"/>
              <a:ext cx="2412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low </a:t>
              </a:r>
              <a:r>
                <a:rPr lang="en-US" sz="2800" b="1" dirty="0" err="1"/>
                <a:t>latutude</a:t>
              </a:r>
              <a:endParaRPr lang="en-US" sz="2800" b="1" dirty="0"/>
            </a:p>
            <a:p>
              <a:pPr algn="ctr"/>
              <a:endParaRPr lang="en-US" sz="28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EFEF80-F7B3-4444-23D0-08313A54F278}"/>
                </a:ext>
              </a:extLst>
            </p:cNvPr>
            <p:cNvSpPr txBox="1"/>
            <p:nvPr/>
          </p:nvSpPr>
          <p:spPr>
            <a:xfrm>
              <a:off x="7871310" y="3128741"/>
              <a:ext cx="2412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high latitude</a:t>
              </a:r>
            </a:p>
            <a:p>
              <a:pPr algn="ctr"/>
              <a:endParaRPr lang="en-US" sz="2800" b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06A723-4C74-6E4C-1E05-803AC4E28492}"/>
                </a:ext>
              </a:extLst>
            </p:cNvPr>
            <p:cNvSpPr txBox="1"/>
            <p:nvPr/>
          </p:nvSpPr>
          <p:spPr>
            <a:xfrm>
              <a:off x="4621697" y="2350430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u[0]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6C27E-28E1-4CDA-132F-A929CC22DF3A}"/>
                </a:ext>
              </a:extLst>
            </p:cNvPr>
            <p:cNvSpPr txBox="1"/>
            <p:nvPr/>
          </p:nvSpPr>
          <p:spPr>
            <a:xfrm>
              <a:off x="4683813" y="666756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u[1]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56E793-F5C1-0D73-6848-06010642CCC6}"/>
                </a:ext>
              </a:extLst>
            </p:cNvPr>
            <p:cNvSpPr txBox="1"/>
            <p:nvPr/>
          </p:nvSpPr>
          <p:spPr>
            <a:xfrm>
              <a:off x="10759934" y="2350430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u[2]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DDA081-9A4E-826D-2D9A-ADB548556C04}"/>
                </a:ext>
              </a:extLst>
            </p:cNvPr>
            <p:cNvSpPr txBox="1"/>
            <p:nvPr/>
          </p:nvSpPr>
          <p:spPr>
            <a:xfrm>
              <a:off x="10759934" y="666756"/>
              <a:ext cx="11380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dirty="0"/>
                <a:t>u[3] </a:t>
              </a:r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53C5C6A2-3E1E-EDA8-3641-69D5CE1B6975}"/>
                </a:ext>
              </a:extLst>
            </p:cNvPr>
            <p:cNvSpPr/>
            <p:nvPr/>
          </p:nvSpPr>
          <p:spPr>
            <a:xfrm rot="5400000">
              <a:off x="5774921" y="113757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BE6474D6-45F1-A639-EA94-C506A1FAB534}"/>
                </a:ext>
              </a:extLst>
            </p:cNvPr>
            <p:cNvSpPr/>
            <p:nvPr/>
          </p:nvSpPr>
          <p:spPr>
            <a:xfrm rot="10800000">
              <a:off x="10255525" y="974195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53FE0816-629F-B4D1-D5AA-9F9548214C5B}"/>
                </a:ext>
              </a:extLst>
            </p:cNvPr>
            <p:cNvSpPr/>
            <p:nvPr/>
          </p:nvSpPr>
          <p:spPr>
            <a:xfrm rot="16200000">
              <a:off x="5799798" y="1580791"/>
              <a:ext cx="357810" cy="1223600"/>
            </a:xfrm>
            <a:prstGeom prst="upArrow">
              <a:avLst>
                <a:gd name="adj1" fmla="val 73529"/>
                <a:gd name="adj2" fmla="val 50000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07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915788" y="1443841"/>
            <a:ext cx="10795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caveat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into order to create model within 1 </a:t>
            </a:r>
            <a:r>
              <a:rPr lang="en-US" sz="2800" b="1" dirty="0" smtClean="0"/>
              <a:t>lecture</a:t>
            </a:r>
          </a:p>
          <a:p>
            <a:pPr algn="ctr"/>
            <a:r>
              <a:rPr lang="en-US" sz="2800" b="1" dirty="0" smtClean="0"/>
              <a:t>my discussion of “units” is going to be very abridged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look at the code, if you’re interested in</a:t>
            </a:r>
          </a:p>
          <a:p>
            <a:pPr algn="ctr"/>
            <a:r>
              <a:rPr lang="en-US" sz="2800" b="1" dirty="0" smtClean="0"/>
              <a:t>how units are worked out</a:t>
            </a:r>
            <a:endParaRPr lang="en-US" sz="2800" b="1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0309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4631" y="1028343"/>
            <a:ext cx="114742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myfun</a:t>
            </a:r>
            <a:r>
              <a:rPr lang="en-US" dirty="0"/>
              <a:t>( t, u ):</a:t>
            </a:r>
          </a:p>
          <a:p>
            <a:r>
              <a:rPr lang="en-US" dirty="0"/>
              <a:t>    </a:t>
            </a:r>
            <a:r>
              <a:rPr lang="en-US" dirty="0" err="1"/>
              <a:t>solarconstant</a:t>
            </a:r>
            <a:r>
              <a:rPr lang="en-US" dirty="0"/>
              <a:t> = sun * </a:t>
            </a:r>
            <a:r>
              <a:rPr lang="en-US" dirty="0" err="1"/>
              <a:t>daynite</a:t>
            </a:r>
            <a:r>
              <a:rPr lang="en-US" dirty="0"/>
              <a:t> * (1.0-albedo); # average </a:t>
            </a:r>
            <a:r>
              <a:rPr lang="en-US" dirty="0" err="1"/>
              <a:t>insolatiojn</a:t>
            </a:r>
            <a:r>
              <a:rPr lang="en-US" dirty="0"/>
              <a:t> of earth's surface</a:t>
            </a:r>
          </a:p>
          <a:p>
            <a:r>
              <a:rPr lang="en-US" dirty="0"/>
              <a:t>    f = </a:t>
            </a:r>
            <a:r>
              <a:rPr lang="en-US" dirty="0" err="1"/>
              <a:t>np.zeros</a:t>
            </a:r>
            <a:r>
              <a:rPr lang="en-US" dirty="0"/>
              <a:t>((M,));</a:t>
            </a:r>
          </a:p>
          <a:p>
            <a:r>
              <a:rPr lang="en-US" dirty="0"/>
              <a:t>    T = u / (</a:t>
            </a:r>
            <a:r>
              <a:rPr lang="en-US" dirty="0" err="1"/>
              <a:t>specificheat</a:t>
            </a:r>
            <a:r>
              <a:rPr lang="en-US" dirty="0"/>
              <a:t>*</a:t>
            </a:r>
            <a:r>
              <a:rPr lang="en-US" dirty="0" err="1"/>
              <a:t>masshalf</a:t>
            </a:r>
            <a:r>
              <a:rPr lang="en-US" dirty="0"/>
              <a:t>); # temperature</a:t>
            </a:r>
          </a:p>
          <a:p>
            <a:r>
              <a:rPr lang="en-US" dirty="0"/>
              <a:t>    DELTAT = 0.5 * ( T[0] + T[1] - T[2] - T[3] ); # mean gradient in temperature</a:t>
            </a:r>
          </a:p>
          <a:p>
            <a:r>
              <a:rPr lang="en-US" dirty="0"/>
              <a:t>    wind = </a:t>
            </a:r>
            <a:r>
              <a:rPr lang="en-US" dirty="0" err="1"/>
              <a:t>Hwind</a:t>
            </a:r>
            <a:r>
              <a:rPr lang="en-US" dirty="0"/>
              <a:t> * DELTAT; # wind heat transport</a:t>
            </a:r>
          </a:p>
          <a:p>
            <a:r>
              <a:rPr lang="en-US" dirty="0"/>
              <a:t>    f[0] = </a:t>
            </a:r>
            <a:r>
              <a:rPr lang="en-US" dirty="0" err="1"/>
              <a:t>solarconstant</a:t>
            </a:r>
            <a:r>
              <a:rPr lang="en-US" dirty="0"/>
              <a:t>*zone0 - </a:t>
            </a:r>
            <a:r>
              <a:rPr lang="en-US" dirty="0" err="1"/>
              <a:t>stefanboltzman</a:t>
            </a:r>
            <a:r>
              <a:rPr lang="en-US" dirty="0"/>
              <a:t>*(T[0]**p) + </a:t>
            </a:r>
            <a:r>
              <a:rPr lang="en-US" dirty="0" err="1"/>
              <a:t>stefanboltzman</a:t>
            </a:r>
            <a:r>
              <a:rPr lang="en-US" dirty="0"/>
              <a:t>*(T[1]**p) </a:t>
            </a:r>
            <a:r>
              <a:rPr lang="en-US" dirty="0">
                <a:solidFill>
                  <a:srgbClr val="FF0000"/>
                </a:solidFill>
              </a:rPr>
              <a:t>- wind*T[0] </a:t>
            </a:r>
            <a:r>
              <a:rPr lang="en-US" dirty="0">
                <a:solidFill>
                  <a:srgbClr val="00B050"/>
                </a:solidFill>
              </a:rPr>
              <a:t>+ wind*T[2];</a:t>
            </a:r>
          </a:p>
          <a:p>
            <a:r>
              <a:rPr lang="en-US" dirty="0"/>
              <a:t>    f[1] = </a:t>
            </a:r>
            <a:r>
              <a:rPr lang="en-US" dirty="0" err="1"/>
              <a:t>stefanboltzman</a:t>
            </a:r>
            <a:r>
              <a:rPr lang="en-US" dirty="0"/>
              <a:t>*(T[0]**p) - 2.0*</a:t>
            </a:r>
            <a:r>
              <a:rPr lang="en-US" dirty="0" err="1"/>
              <a:t>stefanboltzman</a:t>
            </a:r>
            <a:r>
              <a:rPr lang="en-US" dirty="0"/>
              <a:t>*(T[1]**p) </a:t>
            </a:r>
            <a:r>
              <a:rPr lang="en-US" dirty="0">
                <a:solidFill>
                  <a:srgbClr val="FF0000"/>
                </a:solidFill>
              </a:rPr>
              <a:t>- wind*T[1] </a:t>
            </a:r>
            <a:r>
              <a:rPr lang="en-US" dirty="0">
                <a:solidFill>
                  <a:srgbClr val="00B050"/>
                </a:solidFill>
              </a:rPr>
              <a:t>+ wind*T[0];</a:t>
            </a:r>
          </a:p>
          <a:p>
            <a:r>
              <a:rPr lang="en-US" dirty="0"/>
              <a:t>    f[2] = </a:t>
            </a:r>
            <a:r>
              <a:rPr lang="en-US" dirty="0" err="1"/>
              <a:t>solarconstant</a:t>
            </a:r>
            <a:r>
              <a:rPr lang="en-US" dirty="0"/>
              <a:t>*zone1 - </a:t>
            </a:r>
            <a:r>
              <a:rPr lang="en-US" dirty="0" err="1"/>
              <a:t>stefanboltzman</a:t>
            </a:r>
            <a:r>
              <a:rPr lang="en-US" dirty="0"/>
              <a:t>*(T[2]**p) + </a:t>
            </a:r>
            <a:r>
              <a:rPr lang="en-US" dirty="0" err="1"/>
              <a:t>stefanboltzman</a:t>
            </a:r>
            <a:r>
              <a:rPr lang="en-US" dirty="0"/>
              <a:t>*(T[3]**p) </a:t>
            </a:r>
            <a:r>
              <a:rPr lang="en-US" dirty="0">
                <a:solidFill>
                  <a:srgbClr val="FF0000"/>
                </a:solidFill>
              </a:rPr>
              <a:t>- wind*T[2</a:t>
            </a:r>
            <a:r>
              <a:rPr lang="en-US" dirty="0">
                <a:solidFill>
                  <a:srgbClr val="00B050"/>
                </a:solidFill>
              </a:rPr>
              <a:t>] + wind*T[3];</a:t>
            </a:r>
          </a:p>
          <a:p>
            <a:r>
              <a:rPr lang="en-US" dirty="0"/>
              <a:t>    f[3] = </a:t>
            </a:r>
            <a:r>
              <a:rPr lang="en-US" dirty="0" err="1"/>
              <a:t>stefanboltzman</a:t>
            </a:r>
            <a:r>
              <a:rPr lang="en-US" dirty="0"/>
              <a:t>*(T[2]**p) - 2.0*</a:t>
            </a:r>
            <a:r>
              <a:rPr lang="en-US" dirty="0" err="1"/>
              <a:t>stefanboltzman</a:t>
            </a:r>
            <a:r>
              <a:rPr lang="en-US" dirty="0"/>
              <a:t>*(T[3]**p) </a:t>
            </a:r>
            <a:r>
              <a:rPr lang="en-US" dirty="0">
                <a:solidFill>
                  <a:srgbClr val="FF0000"/>
                </a:solidFill>
              </a:rPr>
              <a:t>- wind*T[3]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wind*T[1]</a:t>
            </a:r>
            <a:r>
              <a:rPr lang="en-US" dirty="0"/>
              <a:t>;</a:t>
            </a:r>
          </a:p>
          <a:p>
            <a:r>
              <a:rPr lang="en-US" dirty="0"/>
              <a:t>    return f;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3368" y="4807974"/>
            <a:ext cx="7977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leaving this reservoir to that reservoir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entering this reservoir from that reservoir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37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970" t="25415" r="18115" b="14042"/>
          <a:stretch/>
        </p:blipFill>
        <p:spPr>
          <a:xfrm>
            <a:off x="914400" y="0"/>
            <a:ext cx="9194800" cy="68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0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321" t="25415" r="21359" b="14567"/>
          <a:stretch/>
        </p:blipFill>
        <p:spPr>
          <a:xfrm>
            <a:off x="1490133" y="118533"/>
            <a:ext cx="8551334" cy="67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1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94168" y="29090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7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seasons have a big affect on solar insolation</a:t>
            </a:r>
          </a:p>
          <a:p>
            <a:pPr algn="ctr"/>
            <a:r>
              <a:rPr lang="en-US" sz="2800" b="1" dirty="0"/>
              <a:t>at high latitudes but not so much at low latitudes</a:t>
            </a:r>
          </a:p>
          <a:p>
            <a:pPr algn="ctr"/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6A30C8-5D5B-235C-72C6-5B0DEA5DE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05" y="2452346"/>
            <a:ext cx="6667500" cy="39052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D2EF254-55CF-04D5-586A-782B7900CC13}"/>
              </a:ext>
            </a:extLst>
          </p:cNvPr>
          <p:cNvSpPr/>
          <p:nvPr/>
        </p:nvSpPr>
        <p:spPr>
          <a:xfrm>
            <a:off x="7947473" y="3263484"/>
            <a:ext cx="420756" cy="331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DDE4B3-800D-2845-9C67-EB98EB6EE40D}"/>
              </a:ext>
            </a:extLst>
          </p:cNvPr>
          <p:cNvSpPr/>
          <p:nvPr/>
        </p:nvSpPr>
        <p:spPr>
          <a:xfrm>
            <a:off x="7971977" y="5554348"/>
            <a:ext cx="420756" cy="331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54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DAD9D-7AB3-B106-9504-0FAE40D48585}"/>
              </a:ext>
            </a:extLst>
          </p:cNvPr>
          <p:cNvSpPr txBox="1"/>
          <p:nvPr/>
        </p:nvSpPr>
        <p:spPr>
          <a:xfrm>
            <a:off x="370072" y="483294"/>
            <a:ext cx="96136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# seasonality</a:t>
            </a:r>
          </a:p>
          <a:p>
            <a:r>
              <a:rPr lang="en-US" sz="2400" dirty="0" err="1"/>
              <a:t>seasonfactor</a:t>
            </a:r>
            <a:r>
              <a:rPr lang="en-US" sz="2400" dirty="0"/>
              <a:t> = 0.4; </a:t>
            </a:r>
            <a:endParaRPr lang="en-US" sz="2400" dirty="0" smtClean="0"/>
          </a:p>
          <a:p>
            <a:r>
              <a:rPr lang="en-US" sz="2400" dirty="0" err="1" smtClean="0"/>
              <a:t>secinyear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secinday</a:t>
            </a:r>
            <a:r>
              <a:rPr lang="en-US" sz="2400" dirty="0"/>
              <a:t>*365.25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AB2CA-B53B-C017-B97A-E002A2F285D8}"/>
              </a:ext>
            </a:extLst>
          </p:cNvPr>
          <p:cNvSpPr txBox="1"/>
          <p:nvPr/>
        </p:nvSpPr>
        <p:spPr>
          <a:xfrm>
            <a:off x="4146650" y="339860"/>
            <a:ext cx="6900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seasonal amplitude </a:t>
            </a:r>
            <a:r>
              <a:rPr lang="en-US" sz="2800" dirty="0" smtClean="0">
                <a:solidFill>
                  <a:srgbClr val="FF0000"/>
                </a:solidFill>
              </a:rPr>
              <a:t>(polar solar flux only)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F6127445-2D50-E3E2-1F0C-04754803B27D}"/>
              </a:ext>
            </a:extLst>
          </p:cNvPr>
          <p:cNvSpPr/>
          <p:nvPr/>
        </p:nvSpPr>
        <p:spPr>
          <a:xfrm rot="20033803">
            <a:off x="3043859" y="733872"/>
            <a:ext cx="964095" cy="25841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ED26968-CF15-E4B3-6DC9-E91C4228E344}"/>
              </a:ext>
            </a:extLst>
          </p:cNvPr>
          <p:cNvSpPr/>
          <p:nvPr/>
        </p:nvSpPr>
        <p:spPr>
          <a:xfrm rot="1211502">
            <a:off x="4147241" y="1635872"/>
            <a:ext cx="1726937" cy="310907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AB2CA-B53B-C017-B97A-E002A2F285D8}"/>
              </a:ext>
            </a:extLst>
          </p:cNvPr>
          <p:cNvSpPr txBox="1"/>
          <p:nvPr/>
        </p:nvSpPr>
        <p:spPr>
          <a:xfrm>
            <a:off x="6019695" y="1764827"/>
            <a:ext cx="4323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seasonal </a:t>
            </a:r>
            <a:r>
              <a:rPr lang="en-US" sz="2800" dirty="0" smtClean="0">
                <a:solidFill>
                  <a:srgbClr val="FF0000"/>
                </a:solidFill>
              </a:rPr>
              <a:t>period (one year)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91265" y="3770671"/>
                <a:ext cx="6414641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𝑠𝑒𝑎𝑠𝑜𝑛𝑓𝑎𝑐𝑡𝑜𝑟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×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𝑠𝑒𝑐𝑖𝑛𝑦𝑒𝑎𝑟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265" y="3770671"/>
                <a:ext cx="6414641" cy="9681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21AB2CA-B53B-C017-B97A-E002A2F285D8}"/>
              </a:ext>
            </a:extLst>
          </p:cNvPr>
          <p:cNvSpPr txBox="1"/>
          <p:nvPr/>
        </p:nvSpPr>
        <p:spPr>
          <a:xfrm>
            <a:off x="1363985" y="3136167"/>
            <a:ext cx="7494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/>
              <a:t>solar insolation adjusted by multiplying by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058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507" t="26640" r="18115" b="14217"/>
          <a:stretch/>
        </p:blipFill>
        <p:spPr>
          <a:xfrm>
            <a:off x="1020797" y="198299"/>
            <a:ext cx="9223870" cy="66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50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94168" y="29090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8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increased IR absorption by anthropogenic CO2</a:t>
            </a:r>
          </a:p>
          <a:p>
            <a:pPr algn="ctr"/>
            <a:r>
              <a:rPr lang="en-US" sz="2800" b="1" dirty="0"/>
              <a:t>is approximately equivalent to an increased solar constant</a:t>
            </a:r>
          </a:p>
          <a:p>
            <a:pPr algn="ctr"/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94168" y="2635896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doubling of atmospheric CO2</a:t>
            </a:r>
            <a:endParaRPr lang="en-US" sz="2800" b="1" dirty="0"/>
          </a:p>
          <a:p>
            <a:pPr algn="ctr"/>
            <a:r>
              <a:rPr lang="en-US" sz="2800" b="1" dirty="0"/>
              <a:t>is approximately equivalent to </a:t>
            </a:r>
            <a:r>
              <a:rPr lang="en-US" sz="2800" b="1" dirty="0" smtClean="0"/>
              <a:t>the solar constant increasing by</a:t>
            </a:r>
          </a:p>
          <a:p>
            <a:pPr algn="ctr"/>
            <a:r>
              <a:rPr lang="en-US" sz="2800" b="1" dirty="0" smtClean="0"/>
              <a:t>a sensitivity of  5 W/m</a:t>
            </a:r>
            <a:r>
              <a:rPr lang="en-US" sz="2800" b="1" baseline="30000" dirty="0" smtClean="0"/>
              <a:t>2</a:t>
            </a:r>
            <a:endParaRPr lang="en-US" sz="2800" b="1" baseline="30000" dirty="0"/>
          </a:p>
          <a:p>
            <a:pPr algn="ctr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38655" y="3974724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out of 1351 W/m</a:t>
            </a:r>
            <a:r>
              <a:rPr lang="en-US" sz="2800" b="1" baseline="30000" dirty="0" smtClean="0"/>
              <a:t>2</a:t>
            </a:r>
            <a:endParaRPr lang="en-US" sz="2800" b="1" baseline="30000" dirty="0"/>
          </a:p>
          <a:p>
            <a:pPr algn="ctr"/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0460" y="4750752"/>
                <a:ext cx="8624348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𝑓𝑜𝑟𝑐𝑖𝑛𝑔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𝑠𝑒𝑛𝑠𝑖𝑡𝑖𝑣𝑖𝑡𝑦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×</m:t>
                      </m:r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2_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𝑜𝑟𝑖𝑔𝑖𝑛𝑎𝑙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60" y="4750752"/>
                <a:ext cx="8624348" cy="11988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95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1083364" y="99092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9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burning of fossil fuels increase the CO2 in the atmosphere</a:t>
            </a:r>
          </a:p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8AA30-1631-BD2C-7F62-45C1BE234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64" r="14728" b="12006"/>
          <a:stretch/>
        </p:blipFill>
        <p:spPr>
          <a:xfrm>
            <a:off x="1083365" y="1607471"/>
            <a:ext cx="10396330" cy="43135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0AB3236C-D73C-2DE9-381E-01C17DFE6BEE}"/>
              </a:ext>
            </a:extLst>
          </p:cNvPr>
          <p:cNvSpPr/>
          <p:nvPr/>
        </p:nvSpPr>
        <p:spPr>
          <a:xfrm rot="18411297">
            <a:off x="7212135" y="3703072"/>
            <a:ext cx="1037138" cy="10310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0F1366-CD5E-F379-6819-503CA057EC7A}"/>
              </a:ext>
            </a:extLst>
          </p:cNvPr>
          <p:cNvSpPr txBox="1"/>
          <p:nvPr/>
        </p:nvSpPr>
        <p:spPr>
          <a:xfrm>
            <a:off x="5834591" y="3009614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315 in 1954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2DEE0B3-5E5A-0A1B-65CB-947867E31E66}"/>
              </a:ext>
            </a:extLst>
          </p:cNvPr>
          <p:cNvSpPr/>
          <p:nvPr/>
        </p:nvSpPr>
        <p:spPr>
          <a:xfrm rot="7537456">
            <a:off x="10952355" y="1958947"/>
            <a:ext cx="1037138" cy="10310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7B0D6-C81A-C22E-5D9E-7D1BA52EC649}"/>
              </a:ext>
            </a:extLst>
          </p:cNvPr>
          <p:cNvSpPr txBox="1"/>
          <p:nvPr/>
        </p:nvSpPr>
        <p:spPr>
          <a:xfrm>
            <a:off x="10626772" y="2965684"/>
            <a:ext cx="13596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427</a:t>
            </a:r>
            <a:endParaRPr lang="en-US" sz="4000" dirty="0"/>
          </a:p>
          <a:p>
            <a:r>
              <a:rPr lang="en-US" sz="4000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16814340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/>
        </p:blipFill>
        <p:spPr>
          <a:xfrm>
            <a:off x="283230" y="134899"/>
            <a:ext cx="5952978" cy="6616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827" t="39701" r="61245" b="15512"/>
          <a:stretch/>
        </p:blipFill>
        <p:spPr>
          <a:xfrm>
            <a:off x="6803136" y="2359152"/>
            <a:ext cx="4919472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43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7E12759-CED5-87F0-D9F2-7DF863971190}"/>
              </a:ext>
            </a:extLst>
          </p:cNvPr>
          <p:cNvSpPr txBox="1"/>
          <p:nvPr/>
        </p:nvSpPr>
        <p:spPr>
          <a:xfrm>
            <a:off x="2058962" y="3212015"/>
            <a:ext cx="4458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u[4] is </a:t>
            </a:r>
            <a:r>
              <a:rPr lang="en-US" sz="4000" dirty="0" smtClean="0">
                <a:solidFill>
                  <a:srgbClr val="FF0000"/>
                </a:solidFill>
              </a:rPr>
              <a:t>CO2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450" y="3406821"/>
            <a:ext cx="10622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 = 5;</a:t>
            </a:r>
          </a:p>
          <a:p>
            <a:endParaRPr lang="en-US" sz="2400" dirty="0"/>
          </a:p>
          <a:p>
            <a:r>
              <a:rPr lang="en-US" sz="2400" dirty="0" smtClean="0"/>
              <a:t># </a:t>
            </a:r>
            <a:r>
              <a:rPr lang="en-US" sz="2400" dirty="0" err="1"/>
              <a:t>antropogenic</a:t>
            </a:r>
            <a:r>
              <a:rPr lang="en-US" sz="2400" dirty="0"/>
              <a:t> C02 release</a:t>
            </a:r>
          </a:p>
          <a:p>
            <a:r>
              <a:rPr lang="en-US" sz="2400" dirty="0"/>
              <a:t>initialCO2 = 3341E12; # 3341 </a:t>
            </a:r>
            <a:r>
              <a:rPr lang="en-US" sz="2400" dirty="0" err="1"/>
              <a:t>gigatonnes</a:t>
            </a:r>
            <a:r>
              <a:rPr lang="en-US" sz="2400" dirty="0"/>
              <a:t> converted to kg (same as 427 ppm)</a:t>
            </a:r>
          </a:p>
          <a:p>
            <a:r>
              <a:rPr lang="en-US" sz="2400" dirty="0"/>
              <a:t>burning = 37E12 / </a:t>
            </a:r>
            <a:r>
              <a:rPr lang="en-US" sz="2400" dirty="0" err="1"/>
              <a:t>secinyear</a:t>
            </a:r>
            <a:r>
              <a:rPr lang="en-US" sz="2400" dirty="0"/>
              <a:t>; # 37 </a:t>
            </a:r>
            <a:r>
              <a:rPr lang="en-US" sz="2400" dirty="0" err="1"/>
              <a:t>gigatonnes</a:t>
            </a:r>
            <a:r>
              <a:rPr lang="en-US" sz="2400" dirty="0"/>
              <a:t> per year converted to kg/s</a:t>
            </a:r>
          </a:p>
          <a:p>
            <a:r>
              <a:rPr lang="en-US" sz="2400" dirty="0"/>
              <a:t>sensitivity = 5.0; # increase in solar constant for doubling of CO2</a:t>
            </a:r>
          </a:p>
        </p:txBody>
      </p:sp>
      <p:sp>
        <p:nvSpPr>
          <p:cNvPr id="3" name="Down Arrow 2"/>
          <p:cNvSpPr/>
          <p:nvPr/>
        </p:nvSpPr>
        <p:spPr>
          <a:xfrm rot="5400000">
            <a:off x="1582062" y="3319467"/>
            <a:ext cx="278295" cy="604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E12759-CED5-87F0-D9F2-7DF863971190}"/>
              </a:ext>
            </a:extLst>
          </p:cNvPr>
          <p:cNvSpPr txBox="1"/>
          <p:nvPr/>
        </p:nvSpPr>
        <p:spPr>
          <a:xfrm>
            <a:off x="353986" y="613295"/>
            <a:ext cx="9875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/>
              <a:t>Keep track of CO2 by creating a fifth reservoir:  CO2 in kg in the global </a:t>
            </a:r>
            <a:r>
              <a:rPr lang="en-US" sz="4000" dirty="0" err="1" smtClean="0"/>
              <a:t>almosphere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306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915788" y="1443841"/>
            <a:ext cx="107958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Choice of the main variables, t, u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t: time in seconds, but convert to days or years when plotting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u:  heat content in J of a column of air 1 m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in area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T: temperature of the air calculated as needed using</a:t>
            </a:r>
          </a:p>
          <a:p>
            <a:pPr algn="ctr"/>
            <a:r>
              <a:rPr lang="en-US" sz="2800" b="1" dirty="0" smtClean="0"/>
              <a:t>heat content = </a:t>
            </a:r>
            <a:r>
              <a:rPr lang="en-US" sz="2800" b="1" dirty="0" err="1" smtClean="0"/>
              <a:t>specific_heat</a:t>
            </a:r>
            <a:r>
              <a:rPr lang="en-US" sz="2800" b="1" dirty="0" smtClean="0"/>
              <a:t> * temperature</a:t>
            </a:r>
          </a:p>
          <a:p>
            <a:pPr algn="ctr"/>
            <a:r>
              <a:rPr lang="en-US" sz="2800" b="1" dirty="0" smtClean="0"/>
              <a:t>T = u </a:t>
            </a:r>
            <a:r>
              <a:rPr lang="en-US" sz="2800" b="1" dirty="0"/>
              <a:t>/ </a:t>
            </a:r>
            <a:r>
              <a:rPr lang="en-US" sz="2800" b="1" dirty="0" err="1"/>
              <a:t>specific_heat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03885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A1063-0995-2DCC-05BB-90AE46D3E7EE}"/>
              </a:ext>
            </a:extLst>
          </p:cNvPr>
          <p:cNvSpPr txBox="1"/>
          <p:nvPr/>
        </p:nvSpPr>
        <p:spPr>
          <a:xfrm>
            <a:off x="728767" y="1344384"/>
            <a:ext cx="10795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 to do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increase M to five</a:t>
            </a:r>
          </a:p>
          <a:p>
            <a:pPr algn="ctr"/>
            <a:r>
              <a:rPr lang="en-US" sz="2800" b="1" dirty="0"/>
              <a:t>define burning </a:t>
            </a:r>
            <a:r>
              <a:rPr lang="en-US" sz="2800" b="1" dirty="0" smtClean="0"/>
              <a:t>and sensitivity;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inside </a:t>
            </a:r>
            <a:r>
              <a:rPr lang="en-US" sz="2800" b="1" dirty="0" err="1"/>
              <a:t>myfun</a:t>
            </a:r>
            <a:endParaRPr lang="en-US" sz="2800" b="1" dirty="0"/>
          </a:p>
          <a:p>
            <a:pPr algn="ctr"/>
            <a:r>
              <a:rPr lang="en-US" sz="2800" b="1" dirty="0" smtClean="0"/>
              <a:t>add forcing to solar flux</a:t>
            </a:r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add </a:t>
            </a:r>
            <a:r>
              <a:rPr lang="en-US" sz="2800" b="1" dirty="0"/>
              <a:t>line that defines f[4] equal to </a:t>
            </a:r>
            <a:r>
              <a:rPr lang="en-US" sz="2800" b="1" dirty="0" smtClean="0"/>
              <a:t>rate of burning</a:t>
            </a:r>
            <a:endParaRPr lang="en-US" sz="2800" b="1" dirty="0"/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08108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880" y="547700"/>
            <a:ext cx="118135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myfun</a:t>
            </a:r>
            <a:r>
              <a:rPr lang="en-US" dirty="0"/>
              <a:t>( t, u ):</a:t>
            </a:r>
          </a:p>
          <a:p>
            <a:r>
              <a:rPr lang="en-US" dirty="0"/>
              <a:t>    season = (1.0 + </a:t>
            </a:r>
            <a:r>
              <a:rPr lang="en-US" dirty="0" err="1"/>
              <a:t>seasonfactor</a:t>
            </a:r>
            <a:r>
              <a:rPr lang="en-US" dirty="0"/>
              <a:t>*cos((2*pi/</a:t>
            </a:r>
            <a:r>
              <a:rPr lang="en-US" dirty="0" err="1"/>
              <a:t>secinyear</a:t>
            </a:r>
            <a:r>
              <a:rPr lang="en-US" dirty="0"/>
              <a:t>)*t));</a:t>
            </a:r>
          </a:p>
          <a:p>
            <a:r>
              <a:rPr lang="en-US" dirty="0"/>
              <a:t>    if( force ):</a:t>
            </a:r>
          </a:p>
          <a:p>
            <a:r>
              <a:rPr lang="en-US" dirty="0"/>
              <a:t>        if( u[4] &gt; 0 ):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forcing= sensitivity*log2(u[4]/initialCO2);</a:t>
            </a:r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forcing = 0.0;</a:t>
            </a:r>
          </a:p>
          <a:p>
            <a:r>
              <a:rPr lang="en-US" dirty="0"/>
              <a:t>    else:</a:t>
            </a:r>
          </a:p>
          <a:p>
            <a:r>
              <a:rPr lang="en-US" dirty="0"/>
              <a:t>        forcing = 0.0;</a:t>
            </a:r>
          </a:p>
          <a:p>
            <a:r>
              <a:rPr lang="en-US" dirty="0"/>
              <a:t>    </a:t>
            </a:r>
            <a:r>
              <a:rPr lang="en-US" dirty="0" err="1"/>
              <a:t>solarconstant</a:t>
            </a:r>
            <a:r>
              <a:rPr lang="en-US" dirty="0"/>
              <a:t> = (</a:t>
            </a:r>
            <a:r>
              <a:rPr lang="en-US" dirty="0" err="1"/>
              <a:t>sun</a:t>
            </a:r>
            <a:r>
              <a:rPr lang="en-US" dirty="0" err="1">
                <a:solidFill>
                  <a:srgbClr val="FF0000"/>
                </a:solidFill>
              </a:rPr>
              <a:t>+forcing</a:t>
            </a:r>
            <a:r>
              <a:rPr lang="en-US" dirty="0"/>
              <a:t>) * </a:t>
            </a:r>
            <a:r>
              <a:rPr lang="en-US" dirty="0" err="1"/>
              <a:t>daynite</a:t>
            </a:r>
            <a:r>
              <a:rPr lang="en-US" dirty="0"/>
              <a:t> * (1.0-albedo); # average </a:t>
            </a:r>
            <a:r>
              <a:rPr lang="en-US" dirty="0" err="1"/>
              <a:t>insolatiojn</a:t>
            </a:r>
            <a:r>
              <a:rPr lang="en-US" dirty="0"/>
              <a:t> of earth's surface</a:t>
            </a:r>
          </a:p>
          <a:p>
            <a:r>
              <a:rPr lang="en-US" dirty="0"/>
              <a:t>    f = </a:t>
            </a:r>
            <a:r>
              <a:rPr lang="en-US" dirty="0" err="1"/>
              <a:t>np.zeros</a:t>
            </a:r>
            <a:r>
              <a:rPr lang="en-US" dirty="0"/>
              <a:t>((M,));</a:t>
            </a:r>
          </a:p>
          <a:p>
            <a:r>
              <a:rPr lang="en-US" dirty="0"/>
              <a:t>    T = u / (</a:t>
            </a:r>
            <a:r>
              <a:rPr lang="en-US" dirty="0" err="1"/>
              <a:t>specificheat</a:t>
            </a:r>
            <a:r>
              <a:rPr lang="en-US" dirty="0"/>
              <a:t>*</a:t>
            </a:r>
            <a:r>
              <a:rPr lang="en-US" dirty="0" err="1"/>
              <a:t>masshalf</a:t>
            </a:r>
            <a:r>
              <a:rPr lang="en-US" dirty="0"/>
              <a:t>); # temperature</a:t>
            </a:r>
          </a:p>
          <a:p>
            <a:r>
              <a:rPr lang="en-US" dirty="0"/>
              <a:t>    DELTAT = 0.5 * ( T[0] + T[1] - T[2] - T[3] ); # mean gradient in temperature</a:t>
            </a:r>
          </a:p>
          <a:p>
            <a:r>
              <a:rPr lang="en-US" dirty="0"/>
              <a:t>    wind = </a:t>
            </a:r>
            <a:r>
              <a:rPr lang="en-US" dirty="0" err="1"/>
              <a:t>Hwind</a:t>
            </a:r>
            <a:r>
              <a:rPr lang="en-US" dirty="0"/>
              <a:t> * DELTAT; # wind heat transport</a:t>
            </a:r>
          </a:p>
          <a:p>
            <a:r>
              <a:rPr lang="en-US" dirty="0"/>
              <a:t>    f[0] = </a:t>
            </a:r>
            <a:r>
              <a:rPr lang="en-US" dirty="0" err="1"/>
              <a:t>solarconstant</a:t>
            </a:r>
            <a:r>
              <a:rPr lang="en-US" dirty="0"/>
              <a:t>*zone0 - </a:t>
            </a:r>
            <a:r>
              <a:rPr lang="en-US" dirty="0" err="1"/>
              <a:t>stefanboltzman</a:t>
            </a:r>
            <a:r>
              <a:rPr lang="en-US" dirty="0"/>
              <a:t>*(T[0]**p) + </a:t>
            </a:r>
            <a:r>
              <a:rPr lang="en-US" dirty="0" err="1"/>
              <a:t>stefanboltzman</a:t>
            </a:r>
            <a:r>
              <a:rPr lang="en-US" dirty="0"/>
              <a:t>*(T[1]**p) - wind*T[0] + wind*T[2];</a:t>
            </a:r>
          </a:p>
          <a:p>
            <a:r>
              <a:rPr lang="en-US" dirty="0"/>
              <a:t>    f[1] = </a:t>
            </a:r>
            <a:r>
              <a:rPr lang="en-US" dirty="0" err="1"/>
              <a:t>stefanboltzman</a:t>
            </a:r>
            <a:r>
              <a:rPr lang="en-US" dirty="0"/>
              <a:t>*(T[0]**p) - 2.0*</a:t>
            </a:r>
            <a:r>
              <a:rPr lang="en-US" dirty="0" err="1"/>
              <a:t>stefanboltzman</a:t>
            </a:r>
            <a:r>
              <a:rPr lang="en-US" dirty="0"/>
              <a:t>*(T[1]**p) - wind*T[1] + wind*T[0];</a:t>
            </a:r>
          </a:p>
          <a:p>
            <a:r>
              <a:rPr lang="en-US" dirty="0"/>
              <a:t>    f[2] = </a:t>
            </a:r>
            <a:r>
              <a:rPr lang="en-US" dirty="0" err="1"/>
              <a:t>solarconstant</a:t>
            </a:r>
            <a:r>
              <a:rPr lang="en-US" dirty="0"/>
              <a:t>*zone1*season - </a:t>
            </a:r>
            <a:r>
              <a:rPr lang="en-US" dirty="0" err="1"/>
              <a:t>stefanboltzman</a:t>
            </a:r>
            <a:r>
              <a:rPr lang="en-US" dirty="0"/>
              <a:t>*(T[2]**p) + </a:t>
            </a:r>
            <a:r>
              <a:rPr lang="en-US" dirty="0" err="1"/>
              <a:t>stefanboltzman</a:t>
            </a:r>
            <a:r>
              <a:rPr lang="en-US" dirty="0"/>
              <a:t>*(T[3]**p) - wind*T[2] + wind*T[3];</a:t>
            </a:r>
          </a:p>
          <a:p>
            <a:r>
              <a:rPr lang="en-US" dirty="0"/>
              <a:t>    f[3] = </a:t>
            </a:r>
            <a:r>
              <a:rPr lang="en-US" dirty="0" err="1"/>
              <a:t>stefanboltzman</a:t>
            </a:r>
            <a:r>
              <a:rPr lang="en-US" dirty="0"/>
              <a:t>*(T[2]**p) - 2.0*</a:t>
            </a:r>
            <a:r>
              <a:rPr lang="en-US" dirty="0" err="1"/>
              <a:t>stefanboltzman</a:t>
            </a:r>
            <a:r>
              <a:rPr lang="en-US" dirty="0"/>
              <a:t>*(T[3]**p) - wind*T[3] + wind*T[1]; 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f[4] = burning</a:t>
            </a:r>
            <a:r>
              <a:rPr lang="en-US" dirty="0"/>
              <a:t>;</a:t>
            </a:r>
          </a:p>
          <a:p>
            <a:r>
              <a:rPr lang="en-US" dirty="0"/>
              <a:t>    return f;</a:t>
            </a:r>
          </a:p>
        </p:txBody>
      </p:sp>
    </p:spTree>
    <p:extLst>
      <p:ext uri="{BB962C8B-B14F-4D97-AF65-F5344CB8AC3E}">
        <p14:creationId xmlns:p14="http://schemas.microsoft.com/office/powerpoint/2010/main" val="26161308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321" t="27690" r="17652" b="12817"/>
          <a:stretch/>
        </p:blipFill>
        <p:spPr>
          <a:xfrm>
            <a:off x="1269999" y="118533"/>
            <a:ext cx="9415432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78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511" t="28986" r="29626" b="11947"/>
          <a:stretch/>
        </p:blipFill>
        <p:spPr>
          <a:xfrm>
            <a:off x="2790497" y="0"/>
            <a:ext cx="8781393" cy="6743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425" y="857250"/>
            <a:ext cx="1914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Plot anomaly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by differencing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two simulations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with and without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 effect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(easy to put IF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statement in code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include / exclude effect) 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30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" y="857250"/>
            <a:ext cx="1914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the small oscillations?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Numerical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instability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method?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Real behavior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representing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some oscillation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heat between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reservoirs?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11" t="28986" r="29626" b="11947"/>
          <a:stretch/>
        </p:blipFill>
        <p:spPr>
          <a:xfrm>
            <a:off x="2790497" y="0"/>
            <a:ext cx="8781393" cy="67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67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691" t="23841" r="19691" b="15617"/>
          <a:stretch/>
        </p:blipFill>
        <p:spPr>
          <a:xfrm>
            <a:off x="1862666" y="0"/>
            <a:ext cx="8899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27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1083364" y="99092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10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excess CO2 is eventually absorbed by the Ocean (and biosphere) atmosphere</a:t>
            </a:r>
          </a:p>
          <a:p>
            <a:pPr algn="ctr"/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59D7BE-1705-7258-F4B9-CFDD211D2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7" t="22703" r="37532" b="10364"/>
          <a:stretch/>
        </p:blipFill>
        <p:spPr>
          <a:xfrm>
            <a:off x="312816" y="1601628"/>
            <a:ext cx="7796463" cy="52563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38DB36-E9F4-4439-5258-EE80AB3587F2}"/>
              </a:ext>
            </a:extLst>
          </p:cNvPr>
          <p:cNvSpPr txBox="1"/>
          <p:nvPr/>
        </p:nvSpPr>
        <p:spPr>
          <a:xfrm>
            <a:off x="7558098" y="3007338"/>
            <a:ext cx="4872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looks vaguely like</a:t>
            </a:r>
          </a:p>
          <a:p>
            <a:pPr algn="ctr"/>
            <a:r>
              <a:rPr lang="en-US" sz="2800" b="1" dirty="0"/>
              <a:t>exponential decay</a:t>
            </a:r>
          </a:p>
          <a:p>
            <a:pPr algn="ctr"/>
            <a:r>
              <a:rPr lang="en-US" sz="2800" b="1" dirty="0"/>
              <a:t>so rate of absorption</a:t>
            </a:r>
          </a:p>
          <a:p>
            <a:pPr algn="ctr"/>
            <a:r>
              <a:rPr lang="en-US" sz="2800" b="1" dirty="0"/>
              <a:t>proportional to amount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4530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1083364" y="99092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11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it is possible that we might stop emitting CO2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8DB36-E9F4-4439-5258-EE80AB3587F2}"/>
              </a:ext>
            </a:extLst>
          </p:cNvPr>
          <p:cNvSpPr txBox="1"/>
          <p:nvPr/>
        </p:nvSpPr>
        <p:spPr>
          <a:xfrm>
            <a:off x="6581273" y="2850927"/>
            <a:ext cx="4872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suppose that we stop after </a:t>
            </a:r>
            <a:r>
              <a:rPr lang="en-US" sz="2800" b="1" dirty="0" err="1"/>
              <a:t>Tstop</a:t>
            </a:r>
            <a:endParaRPr lang="en-US" sz="2800" b="1" dirty="0"/>
          </a:p>
          <a:p>
            <a:pPr algn="ctr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CCFAA-AF07-1146-560C-DB1A2855C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6" t="12607" r="33290" b="4194"/>
          <a:stretch/>
        </p:blipFill>
        <p:spPr>
          <a:xfrm>
            <a:off x="662258" y="1732549"/>
            <a:ext cx="5919015" cy="449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94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3404" y="2025534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# ocean uptake: rate depends on excess CO2</a:t>
            </a:r>
          </a:p>
          <a:p>
            <a:r>
              <a:rPr lang="en-US" sz="2800" dirty="0" err="1"/>
              <a:t>uptakerate</a:t>
            </a:r>
            <a:r>
              <a:rPr lang="en-US" sz="2800" dirty="0"/>
              <a:t>= 1.0 / (200.0 * </a:t>
            </a:r>
            <a:r>
              <a:rPr lang="en-US" sz="2800" dirty="0" err="1"/>
              <a:t>secinyear</a:t>
            </a:r>
            <a:r>
              <a:rPr lang="en-US" sz="2800" dirty="0"/>
              <a:t>);</a:t>
            </a:r>
          </a:p>
        </p:txBody>
      </p:sp>
      <p:sp>
        <p:nvSpPr>
          <p:cNvPr id="3" name="Rectangle 2"/>
          <p:cNvSpPr/>
          <p:nvPr/>
        </p:nvSpPr>
        <p:spPr>
          <a:xfrm>
            <a:off x="583404" y="681335"/>
            <a:ext cx="102446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Tstopyear</a:t>
            </a:r>
            <a:r>
              <a:rPr lang="en-US" sz="2800" dirty="0"/>
              <a:t> = 200.0; # no release after this time</a:t>
            </a:r>
          </a:p>
          <a:p>
            <a:r>
              <a:rPr lang="en-US" sz="2800" dirty="0" err="1"/>
              <a:t>Tstopsec</a:t>
            </a:r>
            <a:r>
              <a:rPr lang="en-US" sz="2800" dirty="0"/>
              <a:t> = </a:t>
            </a:r>
            <a:r>
              <a:rPr lang="en-US" sz="2800" dirty="0" err="1"/>
              <a:t>Tstopyear</a:t>
            </a:r>
            <a:r>
              <a:rPr lang="en-US" sz="2800" dirty="0"/>
              <a:t> * </a:t>
            </a:r>
            <a:r>
              <a:rPr lang="en-US" sz="2800" dirty="0" err="1"/>
              <a:t>secinyear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83404" y="3369733"/>
            <a:ext cx="104571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def</a:t>
            </a:r>
            <a:r>
              <a:rPr lang="en-US" sz="2800" dirty="0"/>
              <a:t> </a:t>
            </a:r>
            <a:r>
              <a:rPr lang="en-US" sz="2800" dirty="0" err="1"/>
              <a:t>myfun</a:t>
            </a:r>
            <a:r>
              <a:rPr lang="en-US" sz="2800" dirty="0"/>
              <a:t>( t, u ):</a:t>
            </a:r>
          </a:p>
          <a:p>
            <a:r>
              <a:rPr lang="en-US" sz="2800" dirty="0"/>
              <a:t>    </a:t>
            </a:r>
            <a:r>
              <a:rPr lang="en-US" sz="2800" dirty="0" smtClean="0"/>
              <a:t>… lines not </a:t>
            </a:r>
            <a:r>
              <a:rPr lang="en-US" sz="2800" dirty="0" err="1" smtClean="0"/>
              <a:t>hown</a:t>
            </a:r>
            <a:r>
              <a:rPr lang="en-US" sz="2800" dirty="0" smtClean="0"/>
              <a:t> here …</a:t>
            </a:r>
            <a:endParaRPr lang="en-US" sz="2800" dirty="0"/>
          </a:p>
          <a:p>
            <a:r>
              <a:rPr lang="en-US" sz="2800" dirty="0"/>
              <a:t>    uptake = </a:t>
            </a:r>
            <a:r>
              <a:rPr lang="en-US" sz="2800" dirty="0" err="1"/>
              <a:t>uptakerate</a:t>
            </a:r>
            <a:r>
              <a:rPr lang="en-US" sz="2800" dirty="0"/>
              <a:t>*(u[4]-initialCO2);</a:t>
            </a:r>
          </a:p>
          <a:p>
            <a:r>
              <a:rPr lang="en-US" sz="2800" dirty="0"/>
              <a:t>    if( uptake&lt;0.0 ):</a:t>
            </a:r>
          </a:p>
          <a:p>
            <a:r>
              <a:rPr lang="en-US" sz="2800" dirty="0"/>
              <a:t>        uptake=0.0;</a:t>
            </a:r>
          </a:p>
          <a:p>
            <a:r>
              <a:rPr lang="en-US" sz="2800" dirty="0"/>
              <a:t>    f[4] = burning*(t&lt;</a:t>
            </a:r>
            <a:r>
              <a:rPr lang="en-US" sz="2800" dirty="0" err="1"/>
              <a:t>Tstopsec</a:t>
            </a:r>
            <a:r>
              <a:rPr lang="en-US" sz="2800" dirty="0"/>
              <a:t>)- uptake;</a:t>
            </a:r>
          </a:p>
          <a:p>
            <a:r>
              <a:rPr lang="en-US" sz="2800" dirty="0"/>
              <a:t>    return f;</a:t>
            </a:r>
          </a:p>
        </p:txBody>
      </p:sp>
    </p:spTree>
    <p:extLst>
      <p:ext uri="{BB962C8B-B14F-4D97-AF65-F5344CB8AC3E}">
        <p14:creationId xmlns:p14="http://schemas.microsoft.com/office/powerpoint/2010/main" val="3796770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073" t="28731" r="28772" b="11228"/>
          <a:stretch/>
        </p:blipFill>
        <p:spPr>
          <a:xfrm>
            <a:off x="1529253" y="236483"/>
            <a:ext cx="8560677" cy="64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2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1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visible light from the sun is the main source of the Earth’s heat energy</a:t>
            </a:r>
          </a:p>
          <a:p>
            <a:pPr algn="ctr"/>
            <a:endParaRPr lang="en-US" sz="2800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3144BF3-36C5-D1AB-3291-B501818AB29A}"/>
              </a:ext>
            </a:extLst>
          </p:cNvPr>
          <p:cNvSpPr/>
          <p:nvPr/>
        </p:nvSpPr>
        <p:spPr>
          <a:xfrm rot="10800000">
            <a:off x="4472608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5E3C29D6-8862-A27C-99B5-FB43D0CB0059}"/>
              </a:ext>
            </a:extLst>
          </p:cNvPr>
          <p:cNvSpPr/>
          <p:nvPr/>
        </p:nvSpPr>
        <p:spPr>
          <a:xfrm rot="10800000">
            <a:off x="5231295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9746E6C-184D-62CB-3476-13EBD919D8EA}"/>
              </a:ext>
            </a:extLst>
          </p:cNvPr>
          <p:cNvSpPr/>
          <p:nvPr/>
        </p:nvSpPr>
        <p:spPr>
          <a:xfrm rot="10800000">
            <a:off x="5989982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B3C86B1D-55AA-65C2-4659-35564F8CBF2B}"/>
              </a:ext>
            </a:extLst>
          </p:cNvPr>
          <p:cNvSpPr/>
          <p:nvPr/>
        </p:nvSpPr>
        <p:spPr>
          <a:xfrm rot="10800000">
            <a:off x="6748669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BCE6C55-3288-24B7-C456-C3DB3AA9EEB4}"/>
              </a:ext>
            </a:extLst>
          </p:cNvPr>
          <p:cNvSpPr/>
          <p:nvPr/>
        </p:nvSpPr>
        <p:spPr>
          <a:xfrm rot="10800000">
            <a:off x="7507356" y="3697358"/>
            <a:ext cx="337930" cy="97403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7FF33E-A86E-CC94-A472-E6F853666F1E}"/>
              </a:ext>
            </a:extLst>
          </p:cNvPr>
          <p:cNvCxnSpPr>
            <a:cxnSpLocks/>
          </p:cNvCxnSpPr>
          <p:nvPr/>
        </p:nvCxnSpPr>
        <p:spPr>
          <a:xfrm flipH="1">
            <a:off x="4040312" y="5058013"/>
            <a:ext cx="42637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F83418-7F98-7FF1-40FC-65F0C9D996D0}"/>
              </a:ext>
            </a:extLst>
          </p:cNvPr>
          <p:cNvSpPr txBox="1"/>
          <p:nvPr/>
        </p:nvSpPr>
        <p:spPr>
          <a:xfrm>
            <a:off x="698090" y="2473740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Sunlight</a:t>
            </a:r>
          </a:p>
          <a:p>
            <a:pPr algn="ctr"/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11028-4DDA-8844-619A-1E1A8DD59589}"/>
              </a:ext>
            </a:extLst>
          </p:cNvPr>
          <p:cNvSpPr txBox="1"/>
          <p:nvPr/>
        </p:nvSpPr>
        <p:spPr>
          <a:xfrm>
            <a:off x="774290" y="5603052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solar constant  = 1361 W/sq-m at Equator</a:t>
            </a:r>
          </a:p>
          <a:p>
            <a:pPr algn="ctr"/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17E8-66C3-DDA3-F92B-C7C89B4F064A}"/>
              </a:ext>
            </a:extLst>
          </p:cNvPr>
          <p:cNvSpPr txBox="1"/>
          <p:nvPr/>
        </p:nvSpPr>
        <p:spPr>
          <a:xfrm>
            <a:off x="3958123" y="4960829"/>
            <a:ext cx="1384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ground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3100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85" t="23769" r="25555" b="15403"/>
          <a:stretch/>
        </p:blipFill>
        <p:spPr>
          <a:xfrm>
            <a:off x="1354665" y="0"/>
            <a:ext cx="8862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0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2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some visible light just reflected back to space</a:t>
            </a:r>
          </a:p>
          <a:p>
            <a:pPr algn="ctr"/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8C4F11-DC09-BBD1-8F69-DEFA48C181AE}"/>
              </a:ext>
            </a:extLst>
          </p:cNvPr>
          <p:cNvGrpSpPr/>
          <p:nvPr/>
        </p:nvGrpSpPr>
        <p:grpSpPr>
          <a:xfrm>
            <a:off x="4472608" y="3697358"/>
            <a:ext cx="3372678" cy="974034"/>
            <a:chOff x="4472608" y="3697358"/>
            <a:chExt cx="3372678" cy="974034"/>
          </a:xfrm>
        </p:grpSpPr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F3144BF3-36C5-D1AB-3291-B501818AB29A}"/>
                </a:ext>
              </a:extLst>
            </p:cNvPr>
            <p:cNvSpPr/>
            <p:nvPr/>
          </p:nvSpPr>
          <p:spPr>
            <a:xfrm rot="10800000">
              <a:off x="4472608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5E3C29D6-8862-A27C-99B5-FB43D0CB0059}"/>
                </a:ext>
              </a:extLst>
            </p:cNvPr>
            <p:cNvSpPr/>
            <p:nvPr/>
          </p:nvSpPr>
          <p:spPr>
            <a:xfrm rot="10800000">
              <a:off x="5231295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Up 13">
              <a:extLst>
                <a:ext uri="{FF2B5EF4-FFF2-40B4-BE49-F238E27FC236}">
                  <a16:creationId xmlns:a16="http://schemas.microsoft.com/office/drawing/2014/main" id="{E9746E6C-184D-62CB-3476-13EBD919D8EA}"/>
                </a:ext>
              </a:extLst>
            </p:cNvPr>
            <p:cNvSpPr/>
            <p:nvPr/>
          </p:nvSpPr>
          <p:spPr>
            <a:xfrm rot="10800000">
              <a:off x="5989982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B3C86B1D-55AA-65C2-4659-35564F8CBF2B}"/>
                </a:ext>
              </a:extLst>
            </p:cNvPr>
            <p:cNvSpPr/>
            <p:nvPr/>
          </p:nvSpPr>
          <p:spPr>
            <a:xfrm rot="10800000">
              <a:off x="6748669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Up 15">
              <a:extLst>
                <a:ext uri="{FF2B5EF4-FFF2-40B4-BE49-F238E27FC236}">
                  <a16:creationId xmlns:a16="http://schemas.microsoft.com/office/drawing/2014/main" id="{5BCE6C55-3288-24B7-C456-C3DB3AA9EEB4}"/>
                </a:ext>
              </a:extLst>
            </p:cNvPr>
            <p:cNvSpPr/>
            <p:nvPr/>
          </p:nvSpPr>
          <p:spPr>
            <a:xfrm rot="10800000">
              <a:off x="7507356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7FF33E-A86E-CC94-A472-E6F853666F1E}"/>
              </a:ext>
            </a:extLst>
          </p:cNvPr>
          <p:cNvCxnSpPr>
            <a:cxnSpLocks/>
          </p:cNvCxnSpPr>
          <p:nvPr/>
        </p:nvCxnSpPr>
        <p:spPr>
          <a:xfrm flipH="1">
            <a:off x="4040312" y="5058013"/>
            <a:ext cx="426377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F83418-7F98-7FF1-40FC-65F0C9D996D0}"/>
              </a:ext>
            </a:extLst>
          </p:cNvPr>
          <p:cNvSpPr txBox="1"/>
          <p:nvPr/>
        </p:nvSpPr>
        <p:spPr>
          <a:xfrm>
            <a:off x="698090" y="2473740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Sunlight</a:t>
            </a:r>
          </a:p>
          <a:p>
            <a:pPr algn="ctr"/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11028-4DDA-8844-619A-1E1A8DD59589}"/>
              </a:ext>
            </a:extLst>
          </p:cNvPr>
          <p:cNvSpPr txBox="1"/>
          <p:nvPr/>
        </p:nvSpPr>
        <p:spPr>
          <a:xfrm>
            <a:off x="774290" y="5603052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fraction reflected: albedo, about 30%</a:t>
            </a:r>
          </a:p>
          <a:p>
            <a:pPr algn="ctr"/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17E8-66C3-DDA3-F92B-C7C89B4F064A}"/>
              </a:ext>
            </a:extLst>
          </p:cNvPr>
          <p:cNvSpPr txBox="1"/>
          <p:nvPr/>
        </p:nvSpPr>
        <p:spPr>
          <a:xfrm>
            <a:off x="3958123" y="4960829"/>
            <a:ext cx="1384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ground</a:t>
            </a:r>
          </a:p>
          <a:p>
            <a:pPr algn="ctr"/>
            <a:endParaRPr lang="en-US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949DFF-F2EF-984A-141F-593D99F8DC5A}"/>
              </a:ext>
            </a:extLst>
          </p:cNvPr>
          <p:cNvGrpSpPr/>
          <p:nvPr/>
        </p:nvGrpSpPr>
        <p:grpSpPr>
          <a:xfrm rot="10800000">
            <a:off x="4830416" y="4460639"/>
            <a:ext cx="3339549" cy="531864"/>
            <a:chOff x="4472608" y="3697358"/>
            <a:chExt cx="3372678" cy="974034"/>
          </a:xfrm>
        </p:grpSpPr>
        <p:sp>
          <p:nvSpPr>
            <p:cNvPr id="6" name="Arrow: Up 5">
              <a:extLst>
                <a:ext uri="{FF2B5EF4-FFF2-40B4-BE49-F238E27FC236}">
                  <a16:creationId xmlns:a16="http://schemas.microsoft.com/office/drawing/2014/main" id="{A3EBA695-EB74-8C19-A059-AB4DE773EC09}"/>
                </a:ext>
              </a:extLst>
            </p:cNvPr>
            <p:cNvSpPr/>
            <p:nvPr/>
          </p:nvSpPr>
          <p:spPr>
            <a:xfrm rot="10800000">
              <a:off x="4472608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Up 10">
              <a:extLst>
                <a:ext uri="{FF2B5EF4-FFF2-40B4-BE49-F238E27FC236}">
                  <a16:creationId xmlns:a16="http://schemas.microsoft.com/office/drawing/2014/main" id="{A98E45B1-2D6E-C298-7FDF-2BA8B8722CB0}"/>
                </a:ext>
              </a:extLst>
            </p:cNvPr>
            <p:cNvSpPr/>
            <p:nvPr/>
          </p:nvSpPr>
          <p:spPr>
            <a:xfrm rot="10800000">
              <a:off x="5231295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id="{5F304029-DF77-6CC3-9009-98E78BD94B96}"/>
                </a:ext>
              </a:extLst>
            </p:cNvPr>
            <p:cNvSpPr/>
            <p:nvPr/>
          </p:nvSpPr>
          <p:spPr>
            <a:xfrm rot="10800000">
              <a:off x="5989982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48F6FACE-7349-BC39-0EF0-CDF14DFC6229}"/>
                </a:ext>
              </a:extLst>
            </p:cNvPr>
            <p:cNvSpPr/>
            <p:nvPr/>
          </p:nvSpPr>
          <p:spPr>
            <a:xfrm rot="10800000">
              <a:off x="6748669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78F36923-633B-9F59-9A88-A6B38BFEC79B}"/>
                </a:ext>
              </a:extLst>
            </p:cNvPr>
            <p:cNvSpPr/>
            <p:nvPr/>
          </p:nvSpPr>
          <p:spPr>
            <a:xfrm rot="10800000">
              <a:off x="7507356" y="3697358"/>
              <a:ext cx="337930" cy="974034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746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Heat Loss doe to Infrared Radiation (IR) depends</a:t>
            </a:r>
          </a:p>
          <a:p>
            <a:pPr algn="ctr"/>
            <a:r>
              <a:rPr lang="en-US" sz="2800" b="1" dirty="0"/>
              <a:t>on fourth power of temperature</a:t>
            </a:r>
          </a:p>
          <a:p>
            <a:pPr algn="ctr"/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8B878-902E-DE0A-789B-FFA33BE07EB7}"/>
              </a:ext>
            </a:extLst>
          </p:cNvPr>
          <p:cNvSpPr/>
          <p:nvPr/>
        </p:nvSpPr>
        <p:spPr>
          <a:xfrm>
            <a:off x="4174435" y="3598278"/>
            <a:ext cx="399553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HOT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F3144BF3-36C5-D1AB-3291-B501818AB29A}"/>
              </a:ext>
            </a:extLst>
          </p:cNvPr>
          <p:cNvSpPr/>
          <p:nvPr/>
        </p:nvSpPr>
        <p:spPr>
          <a:xfrm>
            <a:off x="4472608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5E3C29D6-8862-A27C-99B5-FB43D0CB0059}"/>
              </a:ext>
            </a:extLst>
          </p:cNvPr>
          <p:cNvSpPr/>
          <p:nvPr/>
        </p:nvSpPr>
        <p:spPr>
          <a:xfrm>
            <a:off x="5231295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E9746E6C-184D-62CB-3476-13EBD919D8EA}"/>
              </a:ext>
            </a:extLst>
          </p:cNvPr>
          <p:cNvSpPr/>
          <p:nvPr/>
        </p:nvSpPr>
        <p:spPr>
          <a:xfrm>
            <a:off x="5989982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B3C86B1D-55AA-65C2-4659-35564F8CBF2B}"/>
              </a:ext>
            </a:extLst>
          </p:cNvPr>
          <p:cNvSpPr/>
          <p:nvPr/>
        </p:nvSpPr>
        <p:spPr>
          <a:xfrm>
            <a:off x="6748669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5BCE6C55-3288-24B7-C456-C3DB3AA9EEB4}"/>
              </a:ext>
            </a:extLst>
          </p:cNvPr>
          <p:cNvSpPr/>
          <p:nvPr/>
        </p:nvSpPr>
        <p:spPr>
          <a:xfrm>
            <a:off x="7507356" y="2524540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F320E3-E7EB-FBA3-A826-D5A42A9A78F4}"/>
              </a:ext>
            </a:extLst>
          </p:cNvPr>
          <p:cNvGrpSpPr/>
          <p:nvPr/>
        </p:nvGrpSpPr>
        <p:grpSpPr>
          <a:xfrm rot="10800000">
            <a:off x="4472608" y="4880894"/>
            <a:ext cx="3372678" cy="974034"/>
            <a:chOff x="4489172" y="5010103"/>
            <a:chExt cx="3372678" cy="974034"/>
          </a:xfrm>
        </p:grpSpPr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id="{B5B7A5A0-18D4-FC23-01F1-8598AF55B940}"/>
                </a:ext>
              </a:extLst>
            </p:cNvPr>
            <p:cNvSpPr/>
            <p:nvPr/>
          </p:nvSpPr>
          <p:spPr>
            <a:xfrm>
              <a:off x="4489172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Up 17">
              <a:extLst>
                <a:ext uri="{FF2B5EF4-FFF2-40B4-BE49-F238E27FC236}">
                  <a16:creationId xmlns:a16="http://schemas.microsoft.com/office/drawing/2014/main" id="{A4A2A99A-2F00-3D40-10EA-FE4E60621CD4}"/>
                </a:ext>
              </a:extLst>
            </p:cNvPr>
            <p:cNvSpPr/>
            <p:nvPr/>
          </p:nvSpPr>
          <p:spPr>
            <a:xfrm>
              <a:off x="5247859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8EC40437-7AE3-C076-DE76-79B6710D9F0F}"/>
                </a:ext>
              </a:extLst>
            </p:cNvPr>
            <p:cNvSpPr/>
            <p:nvPr/>
          </p:nvSpPr>
          <p:spPr>
            <a:xfrm>
              <a:off x="6006546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6DB546D5-E741-4144-A6BB-8F2A28BC7D8E}"/>
                </a:ext>
              </a:extLst>
            </p:cNvPr>
            <p:cNvSpPr/>
            <p:nvPr/>
          </p:nvSpPr>
          <p:spPr>
            <a:xfrm>
              <a:off x="6765233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52C6E717-3574-D800-742A-83972DA91DD0}"/>
                </a:ext>
              </a:extLst>
            </p:cNvPr>
            <p:cNvSpPr/>
            <p:nvPr/>
          </p:nvSpPr>
          <p:spPr>
            <a:xfrm>
              <a:off x="7523920" y="5010103"/>
              <a:ext cx="337930" cy="974034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row: Up 22">
            <a:extLst>
              <a:ext uri="{FF2B5EF4-FFF2-40B4-BE49-F238E27FC236}">
                <a16:creationId xmlns:a16="http://schemas.microsoft.com/office/drawing/2014/main" id="{088C1576-BE38-BA04-FEB7-3131FE6F126D}"/>
              </a:ext>
            </a:extLst>
          </p:cNvPr>
          <p:cNvSpPr/>
          <p:nvPr/>
        </p:nvSpPr>
        <p:spPr>
          <a:xfrm rot="5400000">
            <a:off x="8683487" y="3654409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DAF85009-CDEF-FFDE-CCE1-3C1D81A3587D}"/>
              </a:ext>
            </a:extLst>
          </p:cNvPr>
          <p:cNvSpPr/>
          <p:nvPr/>
        </p:nvSpPr>
        <p:spPr>
          <a:xfrm rot="16200000">
            <a:off x="3322984" y="3661157"/>
            <a:ext cx="337930" cy="9740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A81DB1-E9B2-485C-764F-58A192437159}"/>
                  </a:ext>
                </a:extLst>
              </p:cNvPr>
              <p:cNvSpPr txBox="1"/>
              <p:nvPr/>
            </p:nvSpPr>
            <p:spPr>
              <a:xfrm>
                <a:off x="4076476" y="5941606"/>
                <a:ext cx="392799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h𝑒𝑎𝑡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FA81DB1-E9B2-485C-764F-58A192437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476" y="5941606"/>
                <a:ext cx="392799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7A405D-5C2F-4C36-FF2F-3DA539AA0C52}"/>
                  </a:ext>
                </a:extLst>
              </p:cNvPr>
              <p:cNvSpPr txBox="1"/>
              <p:nvPr/>
            </p:nvSpPr>
            <p:spPr>
              <a:xfrm>
                <a:off x="7676320" y="6459170"/>
                <a:ext cx="43509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𝑆𝑡𝑒𝑓𝑎𝑛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𝐵𝑜𝑙𝑡𝑧𝑚𝑎𝑛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𝑐𝑜𝑛𝑠𝑡𝑎𝑛𝑡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B7A405D-5C2F-4C36-FF2F-3DA539AA0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320" y="6459170"/>
                <a:ext cx="4350998" cy="369332"/>
              </a:xfrm>
              <a:prstGeom prst="rect">
                <a:avLst/>
              </a:prstGeom>
              <a:blipFill>
                <a:blip r:embed="rId4"/>
                <a:stretch>
                  <a:fillRect l="-420" r="-84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64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Physical Principle 4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IR is absorbed in the atmosphere over a length scale about twice the thickness of the atmosphere</a:t>
            </a:r>
          </a:p>
          <a:p>
            <a:pPr algn="ctr"/>
            <a:endParaRPr 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CFCE56-17CD-B840-6006-E5E26E1C5B16}"/>
              </a:ext>
            </a:extLst>
          </p:cNvPr>
          <p:cNvSpPr/>
          <p:nvPr/>
        </p:nvSpPr>
        <p:spPr>
          <a:xfrm>
            <a:off x="4174434" y="4065415"/>
            <a:ext cx="399553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lower atmosphere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1F86B3-0E7F-9872-FDA4-D83AB9ABB653}"/>
              </a:ext>
            </a:extLst>
          </p:cNvPr>
          <p:cNvSpPr/>
          <p:nvPr/>
        </p:nvSpPr>
        <p:spPr>
          <a:xfrm>
            <a:off x="4174434" y="2823026"/>
            <a:ext cx="399553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upper atmosphere</a:t>
            </a:r>
          </a:p>
        </p:txBody>
      </p:sp>
    </p:spTree>
    <p:extLst>
      <p:ext uri="{BB962C8B-B14F-4D97-AF65-F5344CB8AC3E}">
        <p14:creationId xmlns:p14="http://schemas.microsoft.com/office/powerpoint/2010/main" val="398750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D07AA7-742B-1248-16D4-25FF38EE0DFC}"/>
              </a:ext>
            </a:extLst>
          </p:cNvPr>
          <p:cNvSpPr txBox="1"/>
          <p:nvPr/>
        </p:nvSpPr>
        <p:spPr>
          <a:xfrm>
            <a:off x="774290" y="300841"/>
            <a:ext cx="10795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Our model of radiative heat balance</a:t>
            </a:r>
          </a:p>
          <a:p>
            <a:pPr algn="ctr"/>
            <a:endParaRPr 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CFCE56-17CD-B840-6006-E5E26E1C5B16}"/>
              </a:ext>
            </a:extLst>
          </p:cNvPr>
          <p:cNvSpPr/>
          <p:nvPr/>
        </p:nvSpPr>
        <p:spPr>
          <a:xfrm>
            <a:off x="3597964" y="450273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lower atmosphere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1F86B3-0E7F-9872-FDA4-D83AB9ABB653}"/>
              </a:ext>
            </a:extLst>
          </p:cNvPr>
          <p:cNvSpPr/>
          <p:nvPr/>
        </p:nvSpPr>
        <p:spPr>
          <a:xfrm>
            <a:off x="3597964" y="2823026"/>
            <a:ext cx="5486401" cy="11131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upper atmosphere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A628DD8-A944-4092-0F95-D7A3F47DFB1E}"/>
              </a:ext>
            </a:extLst>
          </p:cNvPr>
          <p:cNvSpPr/>
          <p:nvPr/>
        </p:nvSpPr>
        <p:spPr>
          <a:xfrm rot="10800000">
            <a:off x="3912699" y="1943256"/>
            <a:ext cx="357809" cy="3150391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7134C360-8E75-0C34-421D-6311EB176153}"/>
              </a:ext>
            </a:extLst>
          </p:cNvPr>
          <p:cNvSpPr/>
          <p:nvPr/>
        </p:nvSpPr>
        <p:spPr>
          <a:xfrm>
            <a:off x="6036363" y="2087218"/>
            <a:ext cx="397569" cy="735808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81243E02-B0E1-5C39-C818-B1A270E834B9}"/>
              </a:ext>
            </a:extLst>
          </p:cNvPr>
          <p:cNvSpPr/>
          <p:nvPr/>
        </p:nvSpPr>
        <p:spPr>
          <a:xfrm rot="10800000">
            <a:off x="6036359" y="3936205"/>
            <a:ext cx="357809" cy="984283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515940F-53BB-EC00-2CF6-F534F38DECD7}"/>
              </a:ext>
            </a:extLst>
          </p:cNvPr>
          <p:cNvSpPr/>
          <p:nvPr/>
        </p:nvSpPr>
        <p:spPr>
          <a:xfrm>
            <a:off x="6771860" y="3518452"/>
            <a:ext cx="357810" cy="984284"/>
          </a:xfrm>
          <a:prstGeom prst="upArrow">
            <a:avLst>
              <a:gd name="adj1" fmla="val 73529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15027</TotalTime>
  <Words>2406</Words>
  <Application>Microsoft Office PowerPoint</Application>
  <PresentationFormat>Widescreen</PresentationFormat>
  <Paragraphs>421</Paragraphs>
  <Slides>50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151</cp:revision>
  <dcterms:created xsi:type="dcterms:W3CDTF">2023-08-22T12:43:28Z</dcterms:created>
  <dcterms:modified xsi:type="dcterms:W3CDTF">2025-08-13T20:12:51Z</dcterms:modified>
</cp:coreProperties>
</file>