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359" r:id="rId3"/>
    <p:sldId id="384" r:id="rId4"/>
    <p:sldId id="391" r:id="rId5"/>
    <p:sldId id="385" r:id="rId6"/>
    <p:sldId id="366" r:id="rId7"/>
    <p:sldId id="367" r:id="rId8"/>
    <p:sldId id="368" r:id="rId9"/>
    <p:sldId id="369" r:id="rId10"/>
    <p:sldId id="360" r:id="rId11"/>
    <p:sldId id="361" r:id="rId12"/>
    <p:sldId id="362" r:id="rId13"/>
    <p:sldId id="363" r:id="rId14"/>
    <p:sldId id="364" r:id="rId15"/>
    <p:sldId id="365" r:id="rId16"/>
    <p:sldId id="371" r:id="rId17"/>
    <p:sldId id="372" r:id="rId18"/>
    <p:sldId id="373" r:id="rId19"/>
    <p:sldId id="374" r:id="rId20"/>
    <p:sldId id="375" r:id="rId21"/>
    <p:sldId id="376" r:id="rId22"/>
    <p:sldId id="378" r:id="rId23"/>
    <p:sldId id="377" r:id="rId24"/>
    <p:sldId id="379" r:id="rId25"/>
    <p:sldId id="380" r:id="rId26"/>
    <p:sldId id="393" r:id="rId27"/>
    <p:sldId id="382" r:id="rId28"/>
    <p:sldId id="394" r:id="rId29"/>
    <p:sldId id="395" r:id="rId30"/>
    <p:sldId id="396" r:id="rId31"/>
    <p:sldId id="397" r:id="rId32"/>
    <p:sldId id="383" r:id="rId33"/>
    <p:sldId id="392" r:id="rId34"/>
    <p:sldId id="336" r:id="rId35"/>
    <p:sldId id="352" r:id="rId36"/>
    <p:sldId id="344" r:id="rId37"/>
    <p:sldId id="343" r:id="rId38"/>
    <p:sldId id="345" r:id="rId39"/>
    <p:sldId id="346" r:id="rId40"/>
    <p:sldId id="348" r:id="rId41"/>
    <p:sldId id="349" r:id="rId42"/>
    <p:sldId id="350" r:id="rId43"/>
    <p:sldId id="381" r:id="rId44"/>
    <p:sldId id="386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5B6787D-A271-4165-9E3E-59506BADF5FF}">
          <p14:sldIdLst>
            <p14:sldId id="256"/>
            <p14:sldId id="359"/>
            <p14:sldId id="384"/>
            <p14:sldId id="391"/>
            <p14:sldId id="385"/>
            <p14:sldId id="366"/>
            <p14:sldId id="367"/>
            <p14:sldId id="368"/>
            <p14:sldId id="369"/>
            <p14:sldId id="360"/>
            <p14:sldId id="361"/>
            <p14:sldId id="362"/>
            <p14:sldId id="363"/>
            <p14:sldId id="364"/>
            <p14:sldId id="365"/>
            <p14:sldId id="371"/>
            <p14:sldId id="372"/>
            <p14:sldId id="373"/>
            <p14:sldId id="374"/>
            <p14:sldId id="375"/>
            <p14:sldId id="376"/>
            <p14:sldId id="378"/>
            <p14:sldId id="377"/>
            <p14:sldId id="379"/>
            <p14:sldId id="380"/>
            <p14:sldId id="393"/>
            <p14:sldId id="382"/>
            <p14:sldId id="394"/>
            <p14:sldId id="395"/>
            <p14:sldId id="396"/>
            <p14:sldId id="397"/>
            <p14:sldId id="383"/>
            <p14:sldId id="392"/>
            <p14:sldId id="336"/>
            <p14:sldId id="352"/>
            <p14:sldId id="344"/>
            <p14:sldId id="343"/>
            <p14:sldId id="345"/>
            <p14:sldId id="346"/>
            <p14:sldId id="348"/>
            <p14:sldId id="349"/>
            <p14:sldId id="350"/>
            <p14:sldId id="381"/>
            <p14:sldId id="386"/>
          </p14:sldIdLst>
        </p14:section>
        <p14:section name="Untitled Section" id="{0E3A99F3-173F-4E4D-8E39-B5D932EAF8DC}">
          <p14:sldIdLst/>
        </p14:section>
        <p14:section name="Untitled Section" id="{40CA3CE0-2DC8-4FF9-969D-EFC5F52363B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10" autoAdjust="0"/>
    <p:restoredTop sz="71798" autoAdjust="0"/>
  </p:normalViewPr>
  <p:slideViewPr>
    <p:cSldViewPr snapToGrid="0">
      <p:cViewPr varScale="1">
        <p:scale>
          <a:sx n="95" d="100"/>
          <a:sy n="95" d="100"/>
        </p:scale>
        <p:origin x="78" y="348"/>
      </p:cViewPr>
      <p:guideLst/>
    </p:cSldViewPr>
  </p:slideViewPr>
  <p:outlineViewPr>
    <p:cViewPr>
      <p:scale>
        <a:sx n="33" d="100"/>
        <a:sy n="33" d="100"/>
      </p:scale>
      <p:origin x="0" y="-313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F1EA4E-925E-49EF-8DC6-CA4210C07872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BB90CF-E2C3-48B8-8346-02179832E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73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96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81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1217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640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2424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8580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254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325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8397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944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61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0708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608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476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2150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487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478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808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49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787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18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20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16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949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B90CF-E2C3-48B8-8346-02179832E1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3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E2554-1666-AAF7-DAB4-45B079027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4F90B1-F73C-6852-A91C-52A2F7FEE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20F1D-A47E-2C5C-5E86-DB2546C49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1F15-D9B1-471E-86A4-8FD61E31A634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B292D-44EA-4DC8-73DF-DC5B14ED2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DFE6F-0601-9CAA-8BA2-D9980FC3F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90E18-5EE6-4392-BAB7-93826CB62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63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D1356-6F02-A93E-5EE0-39AE65FC7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567C22-A9C0-18FA-2459-BFD4F4BA4D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BE4D3-0A0E-DBC2-53F2-08099AFF7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1F15-D9B1-471E-86A4-8FD61E31A634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FF9D6-33BE-3D7F-AB56-7526BB06C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E0DD9-C41A-FD62-6FCF-A2104D813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90E18-5EE6-4392-BAB7-93826CB62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13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C377FC-A4B3-7BA4-46D0-EB15C292A2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4098A5-CFD2-177C-58F3-602655702D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82386-983A-2765-EA0F-459CC7C1B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1F15-D9B1-471E-86A4-8FD61E31A634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261D8-43C9-978E-DA8D-7231C0372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391AD-64AC-9B81-7AB8-6BCF0488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90E18-5EE6-4392-BAB7-93826CB62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17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6EA19-120B-4E31-9E01-01F6BEF8E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22132-50DE-E5B6-40FE-262368846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A65B36-B6F4-54FD-CE64-FA3595133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1F15-D9B1-471E-86A4-8FD61E31A634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3460C-B3F0-7628-9D9E-660018DA2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6D67E-9612-7B80-9666-F6C1ED10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90E18-5EE6-4392-BAB7-93826CB62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941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17977-17CE-CD2C-AC22-6AFA22D88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97C07A-1DE4-D511-9B9F-FAB0E08B6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7EC21-1D81-C926-C69A-DBC21AE60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1F15-D9B1-471E-86A4-8FD61E31A634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9D8AC-9F16-F11F-7D6B-8B5C4466C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882634-EE36-3E43-6A55-DB67EB5B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90E18-5EE6-4392-BAB7-93826CB62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381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DCD5A-9152-C250-C8B2-C02BBB1AB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1436C-AB10-4656-6F5C-75E7A9D3E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45254B-75BB-1755-E62E-29BB2B25D5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0D731D-0C94-E6A4-584E-69E2D874E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1F15-D9B1-471E-86A4-8FD61E31A634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B122C7-E633-D44E-4F5D-A7755797E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3071DD-38AB-959E-46AE-BB93A4C19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90E18-5EE6-4392-BAB7-93826CB62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43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39629-5C47-1387-1F2C-C13DF4FCF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CD831-D9B7-C9AA-8CBB-A62919298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FEBB7F-E8AE-0A5C-E37E-9AEFFBCA14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D0FD11-7468-175E-5DD4-66FF1782F1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EE3620-FF83-E75F-B6A2-83C89FF9F1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69E8F1-EE9F-48DB-3190-E52A3F88E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1F15-D9B1-471E-86A4-8FD61E31A634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0933A3-2B9A-EA4F-A027-C8C4BBF1D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31680C-E93E-F2F4-1D44-5EDAE6284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90E18-5EE6-4392-BAB7-93826CB62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81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82FEA-78A6-0D78-8DE3-03DA86AAA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87D38E-8621-752D-C76C-04CE9E875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1F15-D9B1-471E-86A4-8FD61E31A634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FA1954-18D0-C59A-4205-36383EBB1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5FE6EA-F18D-FAA4-E052-A09F12E52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90E18-5EE6-4392-BAB7-93826CB62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79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26FFE3-0584-78B1-05E2-6B07E287D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1F15-D9B1-471E-86A4-8FD61E31A634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92300D-E2D0-8E55-0A34-9B556D18E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517ED-5EF9-8937-3D95-12CFA29E3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90E18-5EE6-4392-BAB7-93826CB62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62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00F15-7D6D-2502-B6C4-720C673F5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B56E4-8B6D-73D8-D862-6BA90A66A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1762EA-CB39-4F2D-28B1-E6964C45C9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9149A-17AB-3548-EA60-EB6B10025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1F15-D9B1-471E-86A4-8FD61E31A634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AFF804-65DD-9704-A8DF-54F433832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69774A-6C4D-F1DC-71BD-57247157E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90E18-5EE6-4392-BAB7-93826CB62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322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3DA05-413E-8B96-C459-6F3CA7092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3DD967-C7D8-2266-E398-41E1BF4D71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F4B530-3ECF-227A-0FC9-1255DC11AC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61A82A-04AE-12AB-9948-122BD91B9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1F15-D9B1-471E-86A4-8FD61E31A634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0184A2-E575-38AA-25DB-1DC3456AE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429B61-2341-00C2-924A-C2EAEDF13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90E18-5EE6-4392-BAB7-93826CB62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134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201DA7-C7CE-DA26-1B09-3F17F6C36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21FF41-9782-A652-CC2F-52DA612BA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B70DD-B713-AC72-38C9-D98EBE7C63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B1F15-D9B1-471E-86A4-8FD61E31A634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04FD79-201C-0BB0-D62D-7F1FA8AB2E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8BCFB-6147-54A7-02C7-C6EDD85478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90E18-5EE6-4392-BAB7-93826CB62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90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50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35.png"/><Relationship Id="rId5" Type="http://schemas.openxmlformats.org/officeDocument/2006/relationships/image" Target="../media/image46.png"/><Relationship Id="rId15" Type="http://schemas.openxmlformats.org/officeDocument/2006/relationships/image" Target="../media/image39.png"/><Relationship Id="rId10" Type="http://schemas.openxmlformats.org/officeDocument/2006/relationships/image" Target="../media/image51.png"/><Relationship Id="rId19" Type="http://schemas.openxmlformats.org/officeDocument/2006/relationships/image" Target="../media/image43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27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1.png"/><Relationship Id="rId18" Type="http://schemas.openxmlformats.org/officeDocument/2006/relationships/image" Target="../media/image66.png"/><Relationship Id="rId26" Type="http://schemas.openxmlformats.org/officeDocument/2006/relationships/image" Target="../media/image76.png"/><Relationship Id="rId21" Type="http://schemas.openxmlformats.org/officeDocument/2006/relationships/image" Target="../media/image69.png"/><Relationship Id="rId34" Type="http://schemas.openxmlformats.org/officeDocument/2006/relationships/image" Target="../media/image84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5" Type="http://schemas.openxmlformats.org/officeDocument/2006/relationships/image" Target="../media/image75.png"/><Relationship Id="rId33" Type="http://schemas.openxmlformats.org/officeDocument/2006/relationships/image" Target="../media/image83.png"/><Relationship Id="rId38" Type="http://schemas.openxmlformats.org/officeDocument/2006/relationships/image" Target="../media/image88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29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24" Type="http://schemas.openxmlformats.org/officeDocument/2006/relationships/image" Target="../media/image74.png"/><Relationship Id="rId32" Type="http://schemas.openxmlformats.org/officeDocument/2006/relationships/image" Target="../media/image82.png"/><Relationship Id="rId37" Type="http://schemas.openxmlformats.org/officeDocument/2006/relationships/image" Target="../media/image87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23" Type="http://schemas.openxmlformats.org/officeDocument/2006/relationships/image" Target="../media/image73.png"/><Relationship Id="rId28" Type="http://schemas.openxmlformats.org/officeDocument/2006/relationships/image" Target="../media/image78.png"/><Relationship Id="rId36" Type="http://schemas.openxmlformats.org/officeDocument/2006/relationships/image" Target="../media/image86.pn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31" Type="http://schemas.openxmlformats.org/officeDocument/2006/relationships/image" Target="../media/image81.png"/><Relationship Id="rId4" Type="http://schemas.openxmlformats.org/officeDocument/2006/relationships/image" Target="../media/image27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Relationship Id="rId22" Type="http://schemas.openxmlformats.org/officeDocument/2006/relationships/image" Target="../media/image72.png"/><Relationship Id="rId27" Type="http://schemas.openxmlformats.org/officeDocument/2006/relationships/image" Target="../media/image77.png"/><Relationship Id="rId30" Type="http://schemas.openxmlformats.org/officeDocument/2006/relationships/image" Target="../media/image80.png"/><Relationship Id="rId35" Type="http://schemas.openxmlformats.org/officeDocument/2006/relationships/image" Target="../media/image85.png"/><Relationship Id="rId8" Type="http://schemas.openxmlformats.org/officeDocument/2006/relationships/image" Target="../media/image56.png"/><Relationship Id="rId3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10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5.png"/><Relationship Id="rId4" Type="http://schemas.openxmlformats.org/officeDocument/2006/relationships/image" Target="../media/image99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0.png"/><Relationship Id="rId4" Type="http://schemas.openxmlformats.org/officeDocument/2006/relationships/image" Target="../media/image93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AB23CB-46B8-3450-A01C-7841B2B59C5F}"/>
              </a:ext>
            </a:extLst>
          </p:cNvPr>
          <p:cNvSpPr txBox="1"/>
          <p:nvPr/>
        </p:nvSpPr>
        <p:spPr>
          <a:xfrm>
            <a:off x="786580" y="1799303"/>
            <a:ext cx="107958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2025 EESC W3400</a:t>
            </a:r>
          </a:p>
          <a:p>
            <a:pPr algn="ctr"/>
            <a:r>
              <a:rPr lang="en-US" sz="2800" b="1" dirty="0"/>
              <a:t>Computational Earth Science</a:t>
            </a:r>
          </a:p>
          <a:p>
            <a:pPr algn="ctr"/>
            <a:r>
              <a:rPr lang="en-US" sz="2800" b="1" dirty="0" err="1"/>
              <a:t>Lec</a:t>
            </a:r>
            <a:r>
              <a:rPr lang="en-US" sz="2800" b="1" dirty="0"/>
              <a:t> 09: Temperature of cooling conductive rod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33802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/>
              <p:nvPr/>
            </p:nvSpPr>
            <p:spPr>
              <a:xfrm>
                <a:off x="956885" y="734924"/>
                <a:ext cx="10795820" cy="2712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physical principle 2</a:t>
                </a:r>
              </a:p>
              <a:p>
                <a:pPr algn="ctr"/>
                <a:endParaRPr lang="en-US" sz="2800" b="1" dirty="0"/>
              </a:p>
              <a:p>
                <a:pPr algn="ctr"/>
                <a:r>
                  <a:rPr lang="en-US" sz="2800" dirty="0"/>
                  <a:t>heat flows from cold to hot</a:t>
                </a:r>
              </a:p>
              <a:p>
                <a:pPr algn="ctr"/>
                <a:endParaRPr lang="en-US" sz="2800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885" y="734924"/>
                <a:ext cx="10795820" cy="2712602"/>
              </a:xfrm>
              <a:prstGeom prst="rect">
                <a:avLst/>
              </a:prstGeom>
              <a:blipFill>
                <a:blip r:embed="rId3"/>
                <a:stretch>
                  <a:fillRect t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90957ED-4FD7-C469-9AF3-5D748D7FBAEB}"/>
              </a:ext>
            </a:extLst>
          </p:cNvPr>
          <p:cNvSpPr/>
          <p:nvPr/>
        </p:nvSpPr>
        <p:spPr>
          <a:xfrm>
            <a:off x="4213412" y="3236259"/>
            <a:ext cx="1201270" cy="1057835"/>
          </a:xfrm>
          <a:custGeom>
            <a:avLst/>
            <a:gdLst>
              <a:gd name="connsiteX0" fmla="*/ 0 w 1201270"/>
              <a:gd name="connsiteY0" fmla="*/ 1057835 h 1057835"/>
              <a:gd name="connsiteX1" fmla="*/ 690282 w 1201270"/>
              <a:gd name="connsiteY1" fmla="*/ 510988 h 1057835"/>
              <a:gd name="connsiteX2" fmla="*/ 896470 w 1201270"/>
              <a:gd name="connsiteY2" fmla="*/ 806823 h 1057835"/>
              <a:gd name="connsiteX3" fmla="*/ 1201270 w 1201270"/>
              <a:gd name="connsiteY3" fmla="*/ 0 h 105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1270" h="1057835">
                <a:moveTo>
                  <a:pt x="0" y="1057835"/>
                </a:moveTo>
                <a:cubicBezTo>
                  <a:pt x="270435" y="805329"/>
                  <a:pt x="540870" y="552823"/>
                  <a:pt x="690282" y="510988"/>
                </a:cubicBezTo>
                <a:cubicBezTo>
                  <a:pt x="839694" y="469153"/>
                  <a:pt x="811305" y="891988"/>
                  <a:pt x="896470" y="806823"/>
                </a:cubicBezTo>
                <a:cubicBezTo>
                  <a:pt x="981635" y="721658"/>
                  <a:pt x="1091452" y="360829"/>
                  <a:pt x="120127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F4B0AE-B597-2DB8-5BAE-A708511601CB}"/>
              </a:ext>
            </a:extLst>
          </p:cNvPr>
          <p:cNvSpPr txBox="1"/>
          <p:nvPr/>
        </p:nvSpPr>
        <p:spPr>
          <a:xfrm>
            <a:off x="2635045" y="4294094"/>
            <a:ext cx="3156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heat flux in J/m</a:t>
            </a:r>
            <a:r>
              <a:rPr lang="en-US" sz="2800" baseline="30000" dirty="0">
                <a:solidFill>
                  <a:srgbClr val="FF0000"/>
                </a:solidFill>
              </a:rPr>
              <a:t>2</a:t>
            </a:r>
            <a:r>
              <a:rPr lang="en-US" sz="2800" dirty="0">
                <a:solidFill>
                  <a:srgbClr val="FF0000"/>
                </a:solidFill>
              </a:rPr>
              <a:t>-s</a:t>
            </a:r>
          </a:p>
        </p:txBody>
      </p:sp>
    </p:spTree>
    <p:extLst>
      <p:ext uri="{BB962C8B-B14F-4D97-AF65-F5344CB8AC3E}">
        <p14:creationId xmlns:p14="http://schemas.microsoft.com/office/powerpoint/2010/main" val="347974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/>
              <p:nvPr/>
            </p:nvSpPr>
            <p:spPr>
              <a:xfrm>
                <a:off x="956885" y="734924"/>
                <a:ext cx="10795820" cy="2712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physical principle 2</a:t>
                </a:r>
              </a:p>
              <a:p>
                <a:pPr algn="ctr"/>
                <a:endParaRPr lang="en-US" sz="2800" b="1" dirty="0"/>
              </a:p>
              <a:p>
                <a:pPr algn="ctr"/>
                <a:r>
                  <a:rPr lang="en-US" sz="2800" dirty="0"/>
                  <a:t>heat flows from cold to hot</a:t>
                </a:r>
              </a:p>
              <a:p>
                <a:pPr algn="ctr"/>
                <a:endParaRPr lang="en-US" sz="2800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885" y="734924"/>
                <a:ext cx="10795820" cy="2712602"/>
              </a:xfrm>
              <a:prstGeom prst="rect">
                <a:avLst/>
              </a:prstGeom>
              <a:blipFill>
                <a:blip r:embed="rId3"/>
                <a:stretch>
                  <a:fillRect t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90957ED-4FD7-C469-9AF3-5D748D7FBAEB}"/>
              </a:ext>
            </a:extLst>
          </p:cNvPr>
          <p:cNvSpPr/>
          <p:nvPr/>
        </p:nvSpPr>
        <p:spPr>
          <a:xfrm>
            <a:off x="5153525" y="3146612"/>
            <a:ext cx="1201270" cy="1057835"/>
          </a:xfrm>
          <a:custGeom>
            <a:avLst/>
            <a:gdLst>
              <a:gd name="connsiteX0" fmla="*/ 0 w 1201270"/>
              <a:gd name="connsiteY0" fmla="*/ 1057835 h 1057835"/>
              <a:gd name="connsiteX1" fmla="*/ 690282 w 1201270"/>
              <a:gd name="connsiteY1" fmla="*/ 510988 h 1057835"/>
              <a:gd name="connsiteX2" fmla="*/ 896470 w 1201270"/>
              <a:gd name="connsiteY2" fmla="*/ 806823 h 1057835"/>
              <a:gd name="connsiteX3" fmla="*/ 1201270 w 1201270"/>
              <a:gd name="connsiteY3" fmla="*/ 0 h 105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1270" h="1057835">
                <a:moveTo>
                  <a:pt x="0" y="1057835"/>
                </a:moveTo>
                <a:cubicBezTo>
                  <a:pt x="270435" y="805329"/>
                  <a:pt x="540870" y="552823"/>
                  <a:pt x="690282" y="510988"/>
                </a:cubicBezTo>
                <a:cubicBezTo>
                  <a:pt x="839694" y="469153"/>
                  <a:pt x="811305" y="891988"/>
                  <a:pt x="896470" y="806823"/>
                </a:cubicBezTo>
                <a:cubicBezTo>
                  <a:pt x="981635" y="721658"/>
                  <a:pt x="1091452" y="360829"/>
                  <a:pt x="120127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F4B0AE-B597-2DB8-5BAE-A708511601CB}"/>
              </a:ext>
            </a:extLst>
          </p:cNvPr>
          <p:cNvSpPr txBox="1"/>
          <p:nvPr/>
        </p:nvSpPr>
        <p:spPr>
          <a:xfrm>
            <a:off x="3916997" y="4285130"/>
            <a:ext cx="4581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thermal conductivity J/m-s-K</a:t>
            </a:r>
          </a:p>
        </p:txBody>
      </p:sp>
    </p:spTree>
    <p:extLst>
      <p:ext uri="{BB962C8B-B14F-4D97-AF65-F5344CB8AC3E}">
        <p14:creationId xmlns:p14="http://schemas.microsoft.com/office/powerpoint/2010/main" val="2638693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/>
              <p:nvPr/>
            </p:nvSpPr>
            <p:spPr>
              <a:xfrm>
                <a:off x="956885" y="734924"/>
                <a:ext cx="10795820" cy="2712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physical principle 3</a:t>
                </a:r>
              </a:p>
              <a:p>
                <a:pPr algn="ctr"/>
                <a:endParaRPr lang="en-US" sz="2800" b="1" dirty="0"/>
              </a:p>
              <a:p>
                <a:pPr algn="ctr"/>
                <a:r>
                  <a:rPr lang="en-US" sz="2800" dirty="0"/>
                  <a:t>heat flows from cold to hot</a:t>
                </a:r>
              </a:p>
              <a:p>
                <a:pPr algn="ctr"/>
                <a:endParaRPr lang="en-US" sz="2800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885" y="734924"/>
                <a:ext cx="10795820" cy="2712602"/>
              </a:xfrm>
              <a:prstGeom prst="rect">
                <a:avLst/>
              </a:prstGeom>
              <a:blipFill>
                <a:blip r:embed="rId3"/>
                <a:stretch>
                  <a:fillRect t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90957ED-4FD7-C469-9AF3-5D748D7FBAEB}"/>
              </a:ext>
            </a:extLst>
          </p:cNvPr>
          <p:cNvSpPr/>
          <p:nvPr/>
        </p:nvSpPr>
        <p:spPr>
          <a:xfrm>
            <a:off x="5933455" y="3534032"/>
            <a:ext cx="986329" cy="861214"/>
          </a:xfrm>
          <a:custGeom>
            <a:avLst/>
            <a:gdLst>
              <a:gd name="connsiteX0" fmla="*/ 0 w 1201270"/>
              <a:gd name="connsiteY0" fmla="*/ 1057835 h 1057835"/>
              <a:gd name="connsiteX1" fmla="*/ 690282 w 1201270"/>
              <a:gd name="connsiteY1" fmla="*/ 510988 h 1057835"/>
              <a:gd name="connsiteX2" fmla="*/ 896470 w 1201270"/>
              <a:gd name="connsiteY2" fmla="*/ 806823 h 1057835"/>
              <a:gd name="connsiteX3" fmla="*/ 1201270 w 1201270"/>
              <a:gd name="connsiteY3" fmla="*/ 0 h 105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1270" h="1057835">
                <a:moveTo>
                  <a:pt x="0" y="1057835"/>
                </a:moveTo>
                <a:cubicBezTo>
                  <a:pt x="270435" y="805329"/>
                  <a:pt x="540870" y="552823"/>
                  <a:pt x="690282" y="510988"/>
                </a:cubicBezTo>
                <a:cubicBezTo>
                  <a:pt x="839694" y="469153"/>
                  <a:pt x="811305" y="891988"/>
                  <a:pt x="896470" y="806823"/>
                </a:cubicBezTo>
                <a:cubicBezTo>
                  <a:pt x="981635" y="721658"/>
                  <a:pt x="1091452" y="360829"/>
                  <a:pt x="120127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F4B0AE-B597-2DB8-5BAE-A708511601CB}"/>
              </a:ext>
            </a:extLst>
          </p:cNvPr>
          <p:cNvSpPr txBox="1"/>
          <p:nvPr/>
        </p:nvSpPr>
        <p:spPr>
          <a:xfrm>
            <a:off x="3916997" y="4285130"/>
            <a:ext cx="6087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gradient in temperature in K/m</a:t>
            </a:r>
          </a:p>
        </p:txBody>
      </p:sp>
    </p:spTree>
    <p:extLst>
      <p:ext uri="{BB962C8B-B14F-4D97-AF65-F5344CB8AC3E}">
        <p14:creationId xmlns:p14="http://schemas.microsoft.com/office/powerpoint/2010/main" val="4017189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/>
              <p:nvPr/>
            </p:nvSpPr>
            <p:spPr>
              <a:xfrm>
                <a:off x="956885" y="734924"/>
                <a:ext cx="10795820" cy="2712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physical principle 4</a:t>
                </a:r>
              </a:p>
              <a:p>
                <a:pPr algn="ctr"/>
                <a:endParaRPr lang="en-US" sz="2800" b="1" dirty="0"/>
              </a:p>
              <a:p>
                <a:pPr algn="ctr"/>
                <a:r>
                  <a:rPr lang="en-US" sz="2800" dirty="0"/>
                  <a:t>heat flows from cold to hot</a:t>
                </a:r>
              </a:p>
              <a:p>
                <a:pPr algn="ctr"/>
                <a:endParaRPr lang="en-US" sz="2800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885" y="734924"/>
                <a:ext cx="10795820" cy="2712602"/>
              </a:xfrm>
              <a:prstGeom prst="rect">
                <a:avLst/>
              </a:prstGeom>
              <a:blipFill>
                <a:blip r:embed="rId3"/>
                <a:stretch>
                  <a:fillRect t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90957ED-4FD7-C469-9AF3-5D748D7FBAEB}"/>
              </a:ext>
            </a:extLst>
          </p:cNvPr>
          <p:cNvSpPr/>
          <p:nvPr/>
        </p:nvSpPr>
        <p:spPr>
          <a:xfrm>
            <a:off x="4894730" y="3050541"/>
            <a:ext cx="1201270" cy="1057835"/>
          </a:xfrm>
          <a:custGeom>
            <a:avLst/>
            <a:gdLst>
              <a:gd name="connsiteX0" fmla="*/ 0 w 1201270"/>
              <a:gd name="connsiteY0" fmla="*/ 1057835 h 1057835"/>
              <a:gd name="connsiteX1" fmla="*/ 690282 w 1201270"/>
              <a:gd name="connsiteY1" fmla="*/ 510988 h 1057835"/>
              <a:gd name="connsiteX2" fmla="*/ 896470 w 1201270"/>
              <a:gd name="connsiteY2" fmla="*/ 806823 h 1057835"/>
              <a:gd name="connsiteX3" fmla="*/ 1201270 w 1201270"/>
              <a:gd name="connsiteY3" fmla="*/ 0 h 105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1270" h="1057835">
                <a:moveTo>
                  <a:pt x="0" y="1057835"/>
                </a:moveTo>
                <a:cubicBezTo>
                  <a:pt x="270435" y="805329"/>
                  <a:pt x="540870" y="552823"/>
                  <a:pt x="690282" y="510988"/>
                </a:cubicBezTo>
                <a:cubicBezTo>
                  <a:pt x="839694" y="469153"/>
                  <a:pt x="811305" y="891988"/>
                  <a:pt x="896470" y="806823"/>
                </a:cubicBezTo>
                <a:cubicBezTo>
                  <a:pt x="981635" y="721658"/>
                  <a:pt x="1091452" y="360829"/>
                  <a:pt x="120127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F4B0AE-B597-2DB8-5BAE-A708511601CB}"/>
              </a:ext>
            </a:extLst>
          </p:cNvPr>
          <p:cNvSpPr txBox="1"/>
          <p:nvPr/>
        </p:nvSpPr>
        <p:spPr>
          <a:xfrm>
            <a:off x="1850922" y="4108376"/>
            <a:ext cx="6087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hot to cold</a:t>
            </a:r>
          </a:p>
        </p:txBody>
      </p:sp>
    </p:spTree>
    <p:extLst>
      <p:ext uri="{BB962C8B-B14F-4D97-AF65-F5344CB8AC3E}">
        <p14:creationId xmlns:p14="http://schemas.microsoft.com/office/powerpoint/2010/main" val="1787603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/>
              <p:nvPr/>
            </p:nvSpPr>
            <p:spPr>
              <a:xfrm>
                <a:off x="956885" y="734924"/>
                <a:ext cx="10795820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physical principle 3</a:t>
                </a:r>
              </a:p>
              <a:p>
                <a:pPr algn="ctr"/>
                <a:endParaRPr lang="en-US" sz="2800" b="1" dirty="0"/>
              </a:p>
              <a:p>
                <a:pPr algn="ctr"/>
                <a:r>
                  <a:rPr lang="en-US" sz="2800" dirty="0"/>
                  <a:t>heat can be produced by a source</a:t>
                </a:r>
              </a:p>
              <a:p>
                <a:pPr algn="ctr"/>
                <a:endParaRPr lang="en-US" sz="2800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885" y="734924"/>
                <a:ext cx="10795820" cy="2246769"/>
              </a:xfrm>
              <a:prstGeom prst="rect">
                <a:avLst/>
              </a:prstGeom>
              <a:blipFill>
                <a:blip r:embed="rId3"/>
                <a:stretch>
                  <a:fillRect t="-2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90957ED-4FD7-C469-9AF3-5D748D7FBAEB}"/>
              </a:ext>
            </a:extLst>
          </p:cNvPr>
          <p:cNvSpPr/>
          <p:nvPr/>
        </p:nvSpPr>
        <p:spPr>
          <a:xfrm>
            <a:off x="5090772" y="2900082"/>
            <a:ext cx="1201270" cy="1057835"/>
          </a:xfrm>
          <a:custGeom>
            <a:avLst/>
            <a:gdLst>
              <a:gd name="connsiteX0" fmla="*/ 0 w 1201270"/>
              <a:gd name="connsiteY0" fmla="*/ 1057835 h 1057835"/>
              <a:gd name="connsiteX1" fmla="*/ 690282 w 1201270"/>
              <a:gd name="connsiteY1" fmla="*/ 510988 h 1057835"/>
              <a:gd name="connsiteX2" fmla="*/ 896470 w 1201270"/>
              <a:gd name="connsiteY2" fmla="*/ 806823 h 1057835"/>
              <a:gd name="connsiteX3" fmla="*/ 1201270 w 1201270"/>
              <a:gd name="connsiteY3" fmla="*/ 0 h 105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1270" h="1057835">
                <a:moveTo>
                  <a:pt x="0" y="1057835"/>
                </a:moveTo>
                <a:cubicBezTo>
                  <a:pt x="270435" y="805329"/>
                  <a:pt x="540870" y="552823"/>
                  <a:pt x="690282" y="510988"/>
                </a:cubicBezTo>
                <a:cubicBezTo>
                  <a:pt x="839694" y="469153"/>
                  <a:pt x="811305" y="891988"/>
                  <a:pt x="896470" y="806823"/>
                </a:cubicBezTo>
                <a:cubicBezTo>
                  <a:pt x="981635" y="721658"/>
                  <a:pt x="1091452" y="360829"/>
                  <a:pt x="120127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F4B0AE-B597-2DB8-5BAE-A708511601CB}"/>
              </a:ext>
            </a:extLst>
          </p:cNvPr>
          <p:cNvSpPr txBox="1"/>
          <p:nvPr/>
        </p:nvSpPr>
        <p:spPr>
          <a:xfrm>
            <a:off x="3092245" y="4057457"/>
            <a:ext cx="424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heat production in J/m</a:t>
            </a:r>
            <a:r>
              <a:rPr lang="en-US" sz="2800" baseline="30000" dirty="0">
                <a:solidFill>
                  <a:srgbClr val="FF0000"/>
                </a:solidFill>
              </a:rPr>
              <a:t>3</a:t>
            </a:r>
            <a:r>
              <a:rPr lang="en-US" sz="2800" dirty="0">
                <a:solidFill>
                  <a:srgbClr val="FF0000"/>
                </a:solidFill>
              </a:rPr>
              <a:t>-s</a:t>
            </a:r>
          </a:p>
        </p:txBody>
      </p:sp>
    </p:spTree>
    <p:extLst>
      <p:ext uri="{BB962C8B-B14F-4D97-AF65-F5344CB8AC3E}">
        <p14:creationId xmlns:p14="http://schemas.microsoft.com/office/powerpoint/2010/main" val="12213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D07AA7-742B-1248-16D4-25FF38EE0DFC}"/>
              </a:ext>
            </a:extLst>
          </p:cNvPr>
          <p:cNvSpPr txBox="1"/>
          <p:nvPr/>
        </p:nvSpPr>
        <p:spPr>
          <a:xfrm>
            <a:off x="881866" y="172724"/>
            <a:ext cx="107958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physical principle 4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dirty="0"/>
              <a:t>heat is conserved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5C8FDCC-7648-6DF5-804A-9ECF3153E25C}"/>
                  </a:ext>
                </a:extLst>
              </p:cNvPr>
              <p:cNvSpPr txBox="1"/>
              <p:nvPr/>
            </p:nvSpPr>
            <p:spPr>
              <a:xfrm>
                <a:off x="0" y="5345054"/>
                <a:ext cx="379102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</a:rPr>
                  <a:t>total heat in volume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5C8FDCC-7648-6DF5-804A-9ECF3153E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345054"/>
                <a:ext cx="3791027" cy="954107"/>
              </a:xfrm>
              <a:prstGeom prst="rect">
                <a:avLst/>
              </a:prstGeom>
              <a:blipFill>
                <a:blip r:embed="rId3"/>
                <a:stretch>
                  <a:fillRect t="-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F1BCD5B-EF12-E559-0CBD-383F5052BACD}"/>
                  </a:ext>
                </a:extLst>
              </p:cNvPr>
              <p:cNvSpPr/>
              <p:nvPr/>
            </p:nvSpPr>
            <p:spPr>
              <a:xfrm>
                <a:off x="684635" y="2333942"/>
                <a:ext cx="3039035" cy="2192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F1BCD5B-EF12-E559-0CBD-383F5052BA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35" y="2333942"/>
                <a:ext cx="3039035" cy="21920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90957ED-4FD7-C469-9AF3-5D748D7FBAEB}"/>
              </a:ext>
            </a:extLst>
          </p:cNvPr>
          <p:cNvSpPr/>
          <p:nvPr/>
        </p:nvSpPr>
        <p:spPr>
          <a:xfrm>
            <a:off x="993916" y="3917375"/>
            <a:ext cx="1250577" cy="1379586"/>
          </a:xfrm>
          <a:custGeom>
            <a:avLst/>
            <a:gdLst>
              <a:gd name="connsiteX0" fmla="*/ 0 w 1201270"/>
              <a:gd name="connsiteY0" fmla="*/ 1057835 h 1057835"/>
              <a:gd name="connsiteX1" fmla="*/ 690282 w 1201270"/>
              <a:gd name="connsiteY1" fmla="*/ 510988 h 1057835"/>
              <a:gd name="connsiteX2" fmla="*/ 896470 w 1201270"/>
              <a:gd name="connsiteY2" fmla="*/ 806823 h 1057835"/>
              <a:gd name="connsiteX3" fmla="*/ 1201270 w 1201270"/>
              <a:gd name="connsiteY3" fmla="*/ 0 h 105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1270" h="1057835">
                <a:moveTo>
                  <a:pt x="0" y="1057835"/>
                </a:moveTo>
                <a:cubicBezTo>
                  <a:pt x="270435" y="805329"/>
                  <a:pt x="540870" y="552823"/>
                  <a:pt x="690282" y="510988"/>
                </a:cubicBezTo>
                <a:cubicBezTo>
                  <a:pt x="839694" y="469153"/>
                  <a:pt x="811305" y="891988"/>
                  <a:pt x="896470" y="806823"/>
                </a:cubicBezTo>
                <a:cubicBezTo>
                  <a:pt x="981635" y="721658"/>
                  <a:pt x="1091452" y="360829"/>
                  <a:pt x="120127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AB0D3C-2116-896E-6914-9FB457A545A2}"/>
              </a:ext>
            </a:extLst>
          </p:cNvPr>
          <p:cNvSpPr txBox="1"/>
          <p:nvPr/>
        </p:nvSpPr>
        <p:spPr>
          <a:xfrm>
            <a:off x="3655277" y="2697865"/>
            <a:ext cx="14310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/>
          </a:p>
          <a:p>
            <a:pPr algn="ctr"/>
            <a:r>
              <a:rPr lang="en-US" sz="2800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5B83074-F47E-2FE0-5A44-5CBE0F33D9CF}"/>
                  </a:ext>
                </a:extLst>
              </p:cNvPr>
              <p:cNvSpPr/>
              <p:nvPr/>
            </p:nvSpPr>
            <p:spPr>
              <a:xfrm>
                <a:off x="4835294" y="2350137"/>
                <a:ext cx="3039035" cy="2192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5B83074-F47E-2FE0-5A44-5CBE0F33D9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294" y="2350137"/>
                <a:ext cx="3039035" cy="21920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355FB95B-62BC-506F-DF0E-8583DAEF8916}"/>
              </a:ext>
            </a:extLst>
          </p:cNvPr>
          <p:cNvSpPr txBox="1"/>
          <p:nvPr/>
        </p:nvSpPr>
        <p:spPr>
          <a:xfrm>
            <a:off x="7743183" y="2697865"/>
            <a:ext cx="14310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/>
          </a:p>
          <a:p>
            <a:pPr algn="ctr"/>
            <a:r>
              <a:rPr lang="en-US" sz="2800" dirty="0"/>
              <a:t>-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550FCB-8623-5D64-3852-814A34367D4D}"/>
              </a:ext>
            </a:extLst>
          </p:cNvPr>
          <p:cNvSpPr/>
          <p:nvPr/>
        </p:nvSpPr>
        <p:spPr>
          <a:xfrm>
            <a:off x="8792054" y="2350137"/>
            <a:ext cx="3039035" cy="219205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450AB63-41F9-AC1D-AA1E-9C091765D3FE}"/>
                  </a:ext>
                </a:extLst>
              </p:cNvPr>
              <p:cNvSpPr txBox="1"/>
              <p:nvPr/>
            </p:nvSpPr>
            <p:spPr>
              <a:xfrm>
                <a:off x="3631290" y="5393147"/>
                <a:ext cx="508011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</a:rPr>
                  <a:t>total heat produced in volume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450AB63-41F9-AC1D-AA1E-9C091765D3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290" y="5393147"/>
                <a:ext cx="5080119" cy="954107"/>
              </a:xfrm>
              <a:prstGeom prst="rect">
                <a:avLst/>
              </a:prstGeom>
              <a:blipFill>
                <a:blip r:embed="rId6"/>
                <a:stretch>
                  <a:fillRect t="-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9ABBD80-43FC-43A2-0956-47E27B509E37}"/>
              </a:ext>
            </a:extLst>
          </p:cNvPr>
          <p:cNvSpPr/>
          <p:nvPr/>
        </p:nvSpPr>
        <p:spPr>
          <a:xfrm>
            <a:off x="5844746" y="3808719"/>
            <a:ext cx="482310" cy="1488241"/>
          </a:xfrm>
          <a:custGeom>
            <a:avLst/>
            <a:gdLst>
              <a:gd name="connsiteX0" fmla="*/ 0 w 1201270"/>
              <a:gd name="connsiteY0" fmla="*/ 1057835 h 1057835"/>
              <a:gd name="connsiteX1" fmla="*/ 690282 w 1201270"/>
              <a:gd name="connsiteY1" fmla="*/ 510988 h 1057835"/>
              <a:gd name="connsiteX2" fmla="*/ 896470 w 1201270"/>
              <a:gd name="connsiteY2" fmla="*/ 806823 h 1057835"/>
              <a:gd name="connsiteX3" fmla="*/ 1201270 w 1201270"/>
              <a:gd name="connsiteY3" fmla="*/ 0 h 105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1270" h="1057835">
                <a:moveTo>
                  <a:pt x="0" y="1057835"/>
                </a:moveTo>
                <a:cubicBezTo>
                  <a:pt x="270435" y="805329"/>
                  <a:pt x="540870" y="552823"/>
                  <a:pt x="690282" y="510988"/>
                </a:cubicBezTo>
                <a:cubicBezTo>
                  <a:pt x="839694" y="469153"/>
                  <a:pt x="811305" y="891988"/>
                  <a:pt x="896470" y="806823"/>
                </a:cubicBezTo>
                <a:cubicBezTo>
                  <a:pt x="981635" y="721658"/>
                  <a:pt x="1091452" y="360829"/>
                  <a:pt x="120127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42626A3-DF38-2CE0-B50D-60A7A4600291}"/>
              </a:ext>
            </a:extLst>
          </p:cNvPr>
          <p:cNvSpPr/>
          <p:nvPr/>
        </p:nvSpPr>
        <p:spPr>
          <a:xfrm>
            <a:off x="8539356" y="3635726"/>
            <a:ext cx="567471" cy="5504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A6FCA58A-8F8E-C67E-E71A-4332AA2C4797}"/>
              </a:ext>
            </a:extLst>
          </p:cNvPr>
          <p:cNvSpPr/>
          <p:nvPr/>
        </p:nvSpPr>
        <p:spPr>
          <a:xfrm>
            <a:off x="11393950" y="3675558"/>
            <a:ext cx="798050" cy="5504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7E002CE-C981-B28E-3DD4-5F445EEA04EB}"/>
                  </a:ext>
                </a:extLst>
              </p:cNvPr>
              <p:cNvSpPr txBox="1"/>
              <p:nvPr/>
            </p:nvSpPr>
            <p:spPr>
              <a:xfrm>
                <a:off x="9472907" y="2990366"/>
                <a:ext cx="1677327" cy="9115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7E002CE-C981-B28E-3DD4-5F445EEA04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2907" y="2990366"/>
                <a:ext cx="1677327" cy="91159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0EBD739-957E-EE5B-5ACA-FD0C9A5C6486}"/>
                  </a:ext>
                </a:extLst>
              </p:cNvPr>
              <p:cNvSpPr txBox="1"/>
              <p:nvPr/>
            </p:nvSpPr>
            <p:spPr>
              <a:xfrm>
                <a:off x="8823091" y="1347770"/>
                <a:ext cx="3039035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assume heat flows along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/>
                  <a:t> only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0EBD739-957E-EE5B-5ACA-FD0C9A5C6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3091" y="1347770"/>
                <a:ext cx="3039035" cy="954107"/>
              </a:xfrm>
              <a:prstGeom prst="rect">
                <a:avLst/>
              </a:prstGeom>
              <a:blipFill>
                <a:blip r:embed="rId8"/>
                <a:stretch>
                  <a:fillRect l="-1002" t="-5732" r="-3808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A98B8053-FCD4-D1BD-0205-602643FD2E8B}"/>
              </a:ext>
            </a:extLst>
          </p:cNvPr>
          <p:cNvSpPr txBox="1"/>
          <p:nvPr/>
        </p:nvSpPr>
        <p:spPr>
          <a:xfrm>
            <a:off x="7733427" y="5560497"/>
            <a:ext cx="5080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flow in – flow out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7513F0A-B424-5B87-27D7-EC706AC6F4D6}"/>
              </a:ext>
            </a:extLst>
          </p:cNvPr>
          <p:cNvSpPr/>
          <p:nvPr/>
        </p:nvSpPr>
        <p:spPr>
          <a:xfrm>
            <a:off x="9823033" y="3816840"/>
            <a:ext cx="653192" cy="1693390"/>
          </a:xfrm>
          <a:custGeom>
            <a:avLst/>
            <a:gdLst>
              <a:gd name="connsiteX0" fmla="*/ 0 w 1201270"/>
              <a:gd name="connsiteY0" fmla="*/ 1057835 h 1057835"/>
              <a:gd name="connsiteX1" fmla="*/ 690282 w 1201270"/>
              <a:gd name="connsiteY1" fmla="*/ 510988 h 1057835"/>
              <a:gd name="connsiteX2" fmla="*/ 896470 w 1201270"/>
              <a:gd name="connsiteY2" fmla="*/ 806823 h 1057835"/>
              <a:gd name="connsiteX3" fmla="*/ 1201270 w 1201270"/>
              <a:gd name="connsiteY3" fmla="*/ 0 h 105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1270" h="1057835">
                <a:moveTo>
                  <a:pt x="0" y="1057835"/>
                </a:moveTo>
                <a:cubicBezTo>
                  <a:pt x="270435" y="805329"/>
                  <a:pt x="540870" y="552823"/>
                  <a:pt x="690282" y="510988"/>
                </a:cubicBezTo>
                <a:cubicBezTo>
                  <a:pt x="839694" y="469153"/>
                  <a:pt x="811305" y="891988"/>
                  <a:pt x="896470" y="806823"/>
                </a:cubicBezTo>
                <a:cubicBezTo>
                  <a:pt x="981635" y="721658"/>
                  <a:pt x="1091452" y="360829"/>
                  <a:pt x="120127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28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D07AA7-742B-1248-16D4-25FF38EE0DFC}"/>
              </a:ext>
            </a:extLst>
          </p:cNvPr>
          <p:cNvSpPr txBox="1"/>
          <p:nvPr/>
        </p:nvSpPr>
        <p:spPr>
          <a:xfrm>
            <a:off x="881866" y="172724"/>
            <a:ext cx="107958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physical principle 4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dirty="0"/>
              <a:t>heat is conserved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5C8FDCC-7648-6DF5-804A-9ECF3153E25C}"/>
                  </a:ext>
                </a:extLst>
              </p:cNvPr>
              <p:cNvSpPr txBox="1"/>
              <p:nvPr/>
            </p:nvSpPr>
            <p:spPr>
              <a:xfrm>
                <a:off x="0" y="5345054"/>
                <a:ext cx="379102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</a:rPr>
                  <a:t>total heat in volume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5C8FDCC-7648-6DF5-804A-9ECF3153E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345054"/>
                <a:ext cx="3791027" cy="954107"/>
              </a:xfrm>
              <a:prstGeom prst="rect">
                <a:avLst/>
              </a:prstGeom>
              <a:blipFill>
                <a:blip r:embed="rId3"/>
                <a:stretch>
                  <a:fillRect t="-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F1BCD5B-EF12-E559-0CBD-383F5052BACD}"/>
                  </a:ext>
                </a:extLst>
              </p:cNvPr>
              <p:cNvSpPr/>
              <p:nvPr/>
            </p:nvSpPr>
            <p:spPr>
              <a:xfrm>
                <a:off x="684635" y="2333942"/>
                <a:ext cx="3039035" cy="2192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F1BCD5B-EF12-E559-0CBD-383F5052BA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35" y="2333942"/>
                <a:ext cx="3039035" cy="21920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90957ED-4FD7-C469-9AF3-5D748D7FBAEB}"/>
              </a:ext>
            </a:extLst>
          </p:cNvPr>
          <p:cNvSpPr/>
          <p:nvPr/>
        </p:nvSpPr>
        <p:spPr>
          <a:xfrm>
            <a:off x="993916" y="3917375"/>
            <a:ext cx="1250577" cy="1379586"/>
          </a:xfrm>
          <a:custGeom>
            <a:avLst/>
            <a:gdLst>
              <a:gd name="connsiteX0" fmla="*/ 0 w 1201270"/>
              <a:gd name="connsiteY0" fmla="*/ 1057835 h 1057835"/>
              <a:gd name="connsiteX1" fmla="*/ 690282 w 1201270"/>
              <a:gd name="connsiteY1" fmla="*/ 510988 h 1057835"/>
              <a:gd name="connsiteX2" fmla="*/ 896470 w 1201270"/>
              <a:gd name="connsiteY2" fmla="*/ 806823 h 1057835"/>
              <a:gd name="connsiteX3" fmla="*/ 1201270 w 1201270"/>
              <a:gd name="connsiteY3" fmla="*/ 0 h 105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1270" h="1057835">
                <a:moveTo>
                  <a:pt x="0" y="1057835"/>
                </a:moveTo>
                <a:cubicBezTo>
                  <a:pt x="270435" y="805329"/>
                  <a:pt x="540870" y="552823"/>
                  <a:pt x="690282" y="510988"/>
                </a:cubicBezTo>
                <a:cubicBezTo>
                  <a:pt x="839694" y="469153"/>
                  <a:pt x="811305" y="891988"/>
                  <a:pt x="896470" y="806823"/>
                </a:cubicBezTo>
                <a:cubicBezTo>
                  <a:pt x="981635" y="721658"/>
                  <a:pt x="1091452" y="360829"/>
                  <a:pt x="120127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AB0D3C-2116-896E-6914-9FB457A545A2}"/>
              </a:ext>
            </a:extLst>
          </p:cNvPr>
          <p:cNvSpPr txBox="1"/>
          <p:nvPr/>
        </p:nvSpPr>
        <p:spPr>
          <a:xfrm>
            <a:off x="3655277" y="2697865"/>
            <a:ext cx="14310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/>
          </a:p>
          <a:p>
            <a:pPr algn="ctr"/>
            <a:r>
              <a:rPr lang="en-US" sz="2800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5B83074-F47E-2FE0-5A44-5CBE0F33D9CF}"/>
                  </a:ext>
                </a:extLst>
              </p:cNvPr>
              <p:cNvSpPr/>
              <p:nvPr/>
            </p:nvSpPr>
            <p:spPr>
              <a:xfrm>
                <a:off x="4835294" y="2350137"/>
                <a:ext cx="3039035" cy="2192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5B83074-F47E-2FE0-5A44-5CBE0F33D9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294" y="2350137"/>
                <a:ext cx="3039035" cy="21920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355FB95B-62BC-506F-DF0E-8583DAEF8916}"/>
              </a:ext>
            </a:extLst>
          </p:cNvPr>
          <p:cNvSpPr txBox="1"/>
          <p:nvPr/>
        </p:nvSpPr>
        <p:spPr>
          <a:xfrm>
            <a:off x="7743183" y="2697865"/>
            <a:ext cx="14310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/>
          </a:p>
          <a:p>
            <a:pPr algn="ctr"/>
            <a:r>
              <a:rPr lang="en-US" sz="2800" dirty="0"/>
              <a:t>+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550FCB-8623-5D64-3852-814A34367D4D}"/>
              </a:ext>
            </a:extLst>
          </p:cNvPr>
          <p:cNvSpPr/>
          <p:nvPr/>
        </p:nvSpPr>
        <p:spPr>
          <a:xfrm>
            <a:off x="8792054" y="2350137"/>
            <a:ext cx="3039035" cy="219205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450AB63-41F9-AC1D-AA1E-9C091765D3FE}"/>
                  </a:ext>
                </a:extLst>
              </p:cNvPr>
              <p:cNvSpPr txBox="1"/>
              <p:nvPr/>
            </p:nvSpPr>
            <p:spPr>
              <a:xfrm>
                <a:off x="3631290" y="5393147"/>
                <a:ext cx="508011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</a:rPr>
                  <a:t>total heat produced in volume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450AB63-41F9-AC1D-AA1E-9C091765D3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290" y="5393147"/>
                <a:ext cx="5080119" cy="954107"/>
              </a:xfrm>
              <a:prstGeom prst="rect">
                <a:avLst/>
              </a:prstGeom>
              <a:blipFill>
                <a:blip r:embed="rId6"/>
                <a:stretch>
                  <a:fillRect t="-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9ABBD80-43FC-43A2-0956-47E27B509E37}"/>
              </a:ext>
            </a:extLst>
          </p:cNvPr>
          <p:cNvSpPr/>
          <p:nvPr/>
        </p:nvSpPr>
        <p:spPr>
          <a:xfrm>
            <a:off x="5844746" y="3808719"/>
            <a:ext cx="482310" cy="1488241"/>
          </a:xfrm>
          <a:custGeom>
            <a:avLst/>
            <a:gdLst>
              <a:gd name="connsiteX0" fmla="*/ 0 w 1201270"/>
              <a:gd name="connsiteY0" fmla="*/ 1057835 h 1057835"/>
              <a:gd name="connsiteX1" fmla="*/ 690282 w 1201270"/>
              <a:gd name="connsiteY1" fmla="*/ 510988 h 1057835"/>
              <a:gd name="connsiteX2" fmla="*/ 896470 w 1201270"/>
              <a:gd name="connsiteY2" fmla="*/ 806823 h 1057835"/>
              <a:gd name="connsiteX3" fmla="*/ 1201270 w 1201270"/>
              <a:gd name="connsiteY3" fmla="*/ 0 h 105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1270" h="1057835">
                <a:moveTo>
                  <a:pt x="0" y="1057835"/>
                </a:moveTo>
                <a:cubicBezTo>
                  <a:pt x="270435" y="805329"/>
                  <a:pt x="540870" y="552823"/>
                  <a:pt x="690282" y="510988"/>
                </a:cubicBezTo>
                <a:cubicBezTo>
                  <a:pt x="839694" y="469153"/>
                  <a:pt x="811305" y="891988"/>
                  <a:pt x="896470" y="806823"/>
                </a:cubicBezTo>
                <a:cubicBezTo>
                  <a:pt x="981635" y="721658"/>
                  <a:pt x="1091452" y="360829"/>
                  <a:pt x="120127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42626A3-DF38-2CE0-B50D-60A7A4600291}"/>
              </a:ext>
            </a:extLst>
          </p:cNvPr>
          <p:cNvSpPr/>
          <p:nvPr/>
        </p:nvSpPr>
        <p:spPr>
          <a:xfrm>
            <a:off x="8539356" y="3635726"/>
            <a:ext cx="567471" cy="5504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A6FCA58A-8F8E-C67E-E71A-4332AA2C4797}"/>
              </a:ext>
            </a:extLst>
          </p:cNvPr>
          <p:cNvSpPr/>
          <p:nvPr/>
        </p:nvSpPr>
        <p:spPr>
          <a:xfrm>
            <a:off x="11393950" y="3675558"/>
            <a:ext cx="798050" cy="5504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7E002CE-C981-B28E-3DD4-5F445EEA04EB}"/>
                  </a:ext>
                </a:extLst>
              </p:cNvPr>
              <p:cNvSpPr txBox="1"/>
              <p:nvPr/>
            </p:nvSpPr>
            <p:spPr>
              <a:xfrm>
                <a:off x="8414951" y="2990366"/>
                <a:ext cx="377704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</m:e>
                      </m:d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7E002CE-C981-B28E-3DD4-5F445EEA04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4951" y="2990366"/>
                <a:ext cx="3777049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0EBD739-957E-EE5B-5ACA-FD0C9A5C6486}"/>
                  </a:ext>
                </a:extLst>
              </p:cNvPr>
              <p:cNvSpPr txBox="1"/>
              <p:nvPr/>
            </p:nvSpPr>
            <p:spPr>
              <a:xfrm>
                <a:off x="8823091" y="1347770"/>
                <a:ext cx="3039035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assume heat flows along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/>
                  <a:t> only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0EBD739-957E-EE5B-5ACA-FD0C9A5C6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3091" y="1347770"/>
                <a:ext cx="3039035" cy="954107"/>
              </a:xfrm>
              <a:prstGeom prst="rect">
                <a:avLst/>
              </a:prstGeom>
              <a:blipFill>
                <a:blip r:embed="rId8"/>
                <a:stretch>
                  <a:fillRect l="-1002" t="-5732" r="-3808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A98B8053-FCD4-D1BD-0205-602643FD2E8B}"/>
              </a:ext>
            </a:extLst>
          </p:cNvPr>
          <p:cNvSpPr txBox="1"/>
          <p:nvPr/>
        </p:nvSpPr>
        <p:spPr>
          <a:xfrm>
            <a:off x="7733427" y="5560497"/>
            <a:ext cx="5080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flow in – flow out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7513F0A-B424-5B87-27D7-EC706AC6F4D6}"/>
              </a:ext>
            </a:extLst>
          </p:cNvPr>
          <p:cNvSpPr/>
          <p:nvPr/>
        </p:nvSpPr>
        <p:spPr>
          <a:xfrm>
            <a:off x="9823033" y="3816840"/>
            <a:ext cx="653192" cy="1693390"/>
          </a:xfrm>
          <a:custGeom>
            <a:avLst/>
            <a:gdLst>
              <a:gd name="connsiteX0" fmla="*/ 0 w 1201270"/>
              <a:gd name="connsiteY0" fmla="*/ 1057835 h 1057835"/>
              <a:gd name="connsiteX1" fmla="*/ 690282 w 1201270"/>
              <a:gd name="connsiteY1" fmla="*/ 510988 h 1057835"/>
              <a:gd name="connsiteX2" fmla="*/ 896470 w 1201270"/>
              <a:gd name="connsiteY2" fmla="*/ 806823 h 1057835"/>
              <a:gd name="connsiteX3" fmla="*/ 1201270 w 1201270"/>
              <a:gd name="connsiteY3" fmla="*/ 0 h 105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1270" h="1057835">
                <a:moveTo>
                  <a:pt x="0" y="1057835"/>
                </a:moveTo>
                <a:cubicBezTo>
                  <a:pt x="270435" y="805329"/>
                  <a:pt x="540870" y="552823"/>
                  <a:pt x="690282" y="510988"/>
                </a:cubicBezTo>
                <a:cubicBezTo>
                  <a:pt x="839694" y="469153"/>
                  <a:pt x="811305" y="891988"/>
                  <a:pt x="896470" y="806823"/>
                </a:cubicBezTo>
                <a:cubicBezTo>
                  <a:pt x="981635" y="721658"/>
                  <a:pt x="1091452" y="360829"/>
                  <a:pt x="120127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63B6B2C-A876-D476-8B2D-086AA8823347}"/>
                  </a:ext>
                </a:extLst>
              </p:cNvPr>
              <p:cNvSpPr txBox="1"/>
              <p:nvPr/>
            </p:nvSpPr>
            <p:spPr>
              <a:xfrm>
                <a:off x="8407961" y="6021756"/>
                <a:ext cx="379102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63B6B2C-A876-D476-8B2D-086AA88233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7961" y="6021756"/>
                <a:ext cx="3791027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5249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D07AA7-742B-1248-16D4-25FF38EE0DFC}"/>
              </a:ext>
            </a:extLst>
          </p:cNvPr>
          <p:cNvSpPr txBox="1"/>
          <p:nvPr/>
        </p:nvSpPr>
        <p:spPr>
          <a:xfrm>
            <a:off x="881866" y="172724"/>
            <a:ext cx="107958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physical principle 4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dirty="0"/>
              <a:t>heat is conserved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F1BCD5B-EF12-E559-0CBD-383F5052BACD}"/>
                  </a:ext>
                </a:extLst>
              </p:cNvPr>
              <p:cNvSpPr/>
              <p:nvPr/>
            </p:nvSpPr>
            <p:spPr>
              <a:xfrm>
                <a:off x="684635" y="2333942"/>
                <a:ext cx="3039035" cy="2192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F1BCD5B-EF12-E559-0CBD-383F5052BA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35" y="2333942"/>
                <a:ext cx="3039035" cy="21920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BAB0D3C-2116-896E-6914-9FB457A545A2}"/>
              </a:ext>
            </a:extLst>
          </p:cNvPr>
          <p:cNvSpPr txBox="1"/>
          <p:nvPr/>
        </p:nvSpPr>
        <p:spPr>
          <a:xfrm>
            <a:off x="3655277" y="2697865"/>
            <a:ext cx="14310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/>
          </a:p>
          <a:p>
            <a:pPr algn="ctr"/>
            <a:r>
              <a:rPr lang="en-US" sz="2800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5B83074-F47E-2FE0-5A44-5CBE0F33D9CF}"/>
                  </a:ext>
                </a:extLst>
              </p:cNvPr>
              <p:cNvSpPr/>
              <p:nvPr/>
            </p:nvSpPr>
            <p:spPr>
              <a:xfrm>
                <a:off x="4835294" y="2350137"/>
                <a:ext cx="3039035" cy="2192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5B83074-F47E-2FE0-5A44-5CBE0F33D9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294" y="2350137"/>
                <a:ext cx="3039035" cy="21920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355FB95B-62BC-506F-DF0E-8583DAEF8916}"/>
              </a:ext>
            </a:extLst>
          </p:cNvPr>
          <p:cNvSpPr txBox="1"/>
          <p:nvPr/>
        </p:nvSpPr>
        <p:spPr>
          <a:xfrm>
            <a:off x="7743183" y="2697865"/>
            <a:ext cx="14310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/>
          </a:p>
          <a:p>
            <a:pPr algn="ctr"/>
            <a:r>
              <a:rPr lang="en-US" sz="2800" dirty="0"/>
              <a:t>+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550FCB-8623-5D64-3852-814A34367D4D}"/>
              </a:ext>
            </a:extLst>
          </p:cNvPr>
          <p:cNvSpPr/>
          <p:nvPr/>
        </p:nvSpPr>
        <p:spPr>
          <a:xfrm>
            <a:off x="8792054" y="2350137"/>
            <a:ext cx="3039035" cy="219205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42626A3-DF38-2CE0-B50D-60A7A4600291}"/>
              </a:ext>
            </a:extLst>
          </p:cNvPr>
          <p:cNvSpPr/>
          <p:nvPr/>
        </p:nvSpPr>
        <p:spPr>
          <a:xfrm>
            <a:off x="11596740" y="3861796"/>
            <a:ext cx="567471" cy="5504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A6FCA58A-8F8E-C67E-E71A-4332AA2C4797}"/>
              </a:ext>
            </a:extLst>
          </p:cNvPr>
          <p:cNvSpPr/>
          <p:nvPr/>
        </p:nvSpPr>
        <p:spPr>
          <a:xfrm>
            <a:off x="8393029" y="3823675"/>
            <a:ext cx="798050" cy="5504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7E002CE-C981-B28E-3DD4-5F445EEA04EB}"/>
                  </a:ext>
                </a:extLst>
              </p:cNvPr>
              <p:cNvSpPr txBox="1"/>
              <p:nvPr/>
            </p:nvSpPr>
            <p:spPr>
              <a:xfrm>
                <a:off x="8326677" y="2915512"/>
                <a:ext cx="3777049" cy="9361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7E002CE-C981-B28E-3DD4-5F445EEA04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6677" y="2915512"/>
                <a:ext cx="3777049" cy="9361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0EBD739-957E-EE5B-5ACA-FD0C9A5C6486}"/>
                  </a:ext>
                </a:extLst>
              </p:cNvPr>
              <p:cNvSpPr txBox="1"/>
              <p:nvPr/>
            </p:nvSpPr>
            <p:spPr>
              <a:xfrm>
                <a:off x="8823091" y="1347770"/>
                <a:ext cx="3039035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assume heat flows along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/>
                  <a:t> only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0EBD739-957E-EE5B-5ACA-FD0C9A5C6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3091" y="1347770"/>
                <a:ext cx="3039035" cy="954107"/>
              </a:xfrm>
              <a:prstGeom prst="rect">
                <a:avLst/>
              </a:prstGeom>
              <a:blipFill>
                <a:blip r:embed="rId6"/>
                <a:stretch>
                  <a:fillRect l="-1002" t="-5732" r="-3808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98B8053-FCD4-D1BD-0205-602643FD2E8B}"/>
                  </a:ext>
                </a:extLst>
              </p:cNvPr>
              <p:cNvSpPr txBox="1"/>
              <p:nvPr/>
            </p:nvSpPr>
            <p:spPr>
              <a:xfrm>
                <a:off x="8458696" y="5368665"/>
                <a:ext cx="3733303" cy="9017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=∆</m:t>
                      </m:r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98B8053-FCD4-D1BD-0205-602643FD2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8696" y="5368665"/>
                <a:ext cx="3733303" cy="90172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7513F0A-B424-5B87-27D7-EC706AC6F4D6}"/>
              </a:ext>
            </a:extLst>
          </p:cNvPr>
          <p:cNvSpPr/>
          <p:nvPr/>
        </p:nvSpPr>
        <p:spPr>
          <a:xfrm>
            <a:off x="9823033" y="3830594"/>
            <a:ext cx="1269556" cy="1679635"/>
          </a:xfrm>
          <a:custGeom>
            <a:avLst/>
            <a:gdLst>
              <a:gd name="connsiteX0" fmla="*/ 0 w 1201270"/>
              <a:gd name="connsiteY0" fmla="*/ 1057835 h 1057835"/>
              <a:gd name="connsiteX1" fmla="*/ 690282 w 1201270"/>
              <a:gd name="connsiteY1" fmla="*/ 510988 h 1057835"/>
              <a:gd name="connsiteX2" fmla="*/ 896470 w 1201270"/>
              <a:gd name="connsiteY2" fmla="*/ 806823 h 1057835"/>
              <a:gd name="connsiteX3" fmla="*/ 1201270 w 1201270"/>
              <a:gd name="connsiteY3" fmla="*/ 0 h 105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1270" h="1057835">
                <a:moveTo>
                  <a:pt x="0" y="1057835"/>
                </a:moveTo>
                <a:cubicBezTo>
                  <a:pt x="270435" y="805329"/>
                  <a:pt x="540870" y="552823"/>
                  <a:pt x="690282" y="510988"/>
                </a:cubicBezTo>
                <a:cubicBezTo>
                  <a:pt x="839694" y="469153"/>
                  <a:pt x="811305" y="891988"/>
                  <a:pt x="896470" y="806823"/>
                </a:cubicBezTo>
                <a:cubicBezTo>
                  <a:pt x="981635" y="721658"/>
                  <a:pt x="1091452" y="360829"/>
                  <a:pt x="120127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90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D07AA7-742B-1248-16D4-25FF38EE0DFC}"/>
              </a:ext>
            </a:extLst>
          </p:cNvPr>
          <p:cNvSpPr txBox="1"/>
          <p:nvPr/>
        </p:nvSpPr>
        <p:spPr>
          <a:xfrm>
            <a:off x="881866" y="172724"/>
            <a:ext cx="107958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physical principle 4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dirty="0"/>
              <a:t>heat is conserved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F1BCD5B-EF12-E559-0CBD-383F5052BACD}"/>
                  </a:ext>
                </a:extLst>
              </p:cNvPr>
              <p:cNvSpPr/>
              <p:nvPr/>
            </p:nvSpPr>
            <p:spPr>
              <a:xfrm>
                <a:off x="684635" y="2333942"/>
                <a:ext cx="3039035" cy="2192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F1BCD5B-EF12-E559-0CBD-383F5052BA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35" y="2333942"/>
                <a:ext cx="3039035" cy="21920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BAB0D3C-2116-896E-6914-9FB457A545A2}"/>
              </a:ext>
            </a:extLst>
          </p:cNvPr>
          <p:cNvSpPr txBox="1"/>
          <p:nvPr/>
        </p:nvSpPr>
        <p:spPr>
          <a:xfrm>
            <a:off x="3655277" y="2697865"/>
            <a:ext cx="14310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/>
          </a:p>
          <a:p>
            <a:pPr algn="ctr"/>
            <a:r>
              <a:rPr lang="en-US" sz="2800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5B83074-F47E-2FE0-5A44-5CBE0F33D9CF}"/>
                  </a:ext>
                </a:extLst>
              </p:cNvPr>
              <p:cNvSpPr/>
              <p:nvPr/>
            </p:nvSpPr>
            <p:spPr>
              <a:xfrm>
                <a:off x="4835294" y="2350137"/>
                <a:ext cx="3039035" cy="2192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5B83074-F47E-2FE0-5A44-5CBE0F33D9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294" y="2350137"/>
                <a:ext cx="3039035" cy="21920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355FB95B-62BC-506F-DF0E-8583DAEF8916}"/>
              </a:ext>
            </a:extLst>
          </p:cNvPr>
          <p:cNvSpPr txBox="1"/>
          <p:nvPr/>
        </p:nvSpPr>
        <p:spPr>
          <a:xfrm>
            <a:off x="7743183" y="2697865"/>
            <a:ext cx="14310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/>
          </a:p>
          <a:p>
            <a:pPr algn="ctr"/>
            <a:r>
              <a:rPr lang="en-US" sz="2800" dirty="0"/>
              <a:t>+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550FCB-8623-5D64-3852-814A34367D4D}"/>
              </a:ext>
            </a:extLst>
          </p:cNvPr>
          <p:cNvSpPr/>
          <p:nvPr/>
        </p:nvSpPr>
        <p:spPr>
          <a:xfrm>
            <a:off x="8792054" y="2350137"/>
            <a:ext cx="3039035" cy="219205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7E002CE-C981-B28E-3DD4-5F445EEA04EB}"/>
                  </a:ext>
                </a:extLst>
              </p:cNvPr>
              <p:cNvSpPr txBox="1"/>
              <p:nvPr/>
            </p:nvSpPr>
            <p:spPr>
              <a:xfrm>
                <a:off x="8414951" y="2990366"/>
                <a:ext cx="3777049" cy="9361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7E002CE-C981-B28E-3DD4-5F445EEA04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4951" y="2990366"/>
                <a:ext cx="3777049" cy="9361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0EBD739-957E-EE5B-5ACA-FD0C9A5C6486}"/>
                  </a:ext>
                </a:extLst>
              </p:cNvPr>
              <p:cNvSpPr txBox="1"/>
              <p:nvPr/>
            </p:nvSpPr>
            <p:spPr>
              <a:xfrm>
                <a:off x="8823091" y="1347770"/>
                <a:ext cx="3039035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assume heat flows along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/>
                  <a:t> only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0EBD739-957E-EE5B-5ACA-FD0C9A5C6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3091" y="1347770"/>
                <a:ext cx="3039035" cy="954107"/>
              </a:xfrm>
              <a:prstGeom prst="rect">
                <a:avLst/>
              </a:prstGeom>
              <a:blipFill>
                <a:blip r:embed="rId6"/>
                <a:stretch>
                  <a:fillRect l="-1002" t="-5732" r="-3808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98B8053-FCD4-D1BD-0205-602643FD2E8B}"/>
                  </a:ext>
                </a:extLst>
              </p:cNvPr>
              <p:cNvSpPr txBox="1"/>
              <p:nvPr/>
            </p:nvSpPr>
            <p:spPr>
              <a:xfrm>
                <a:off x="7400131" y="5531755"/>
                <a:ext cx="4660064" cy="9285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98B8053-FCD4-D1BD-0205-602643FD2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0131" y="5531755"/>
                <a:ext cx="4660064" cy="92852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7513F0A-B424-5B87-27D7-EC706AC6F4D6}"/>
              </a:ext>
            </a:extLst>
          </p:cNvPr>
          <p:cNvSpPr/>
          <p:nvPr/>
        </p:nvSpPr>
        <p:spPr>
          <a:xfrm>
            <a:off x="8924841" y="3926178"/>
            <a:ext cx="1269556" cy="1679635"/>
          </a:xfrm>
          <a:custGeom>
            <a:avLst/>
            <a:gdLst>
              <a:gd name="connsiteX0" fmla="*/ 0 w 1201270"/>
              <a:gd name="connsiteY0" fmla="*/ 1057835 h 1057835"/>
              <a:gd name="connsiteX1" fmla="*/ 690282 w 1201270"/>
              <a:gd name="connsiteY1" fmla="*/ 510988 h 1057835"/>
              <a:gd name="connsiteX2" fmla="*/ 896470 w 1201270"/>
              <a:gd name="connsiteY2" fmla="*/ 806823 h 1057835"/>
              <a:gd name="connsiteX3" fmla="*/ 1201270 w 1201270"/>
              <a:gd name="connsiteY3" fmla="*/ 0 h 105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1270" h="1057835">
                <a:moveTo>
                  <a:pt x="0" y="1057835"/>
                </a:moveTo>
                <a:cubicBezTo>
                  <a:pt x="270435" y="805329"/>
                  <a:pt x="540870" y="552823"/>
                  <a:pt x="690282" y="510988"/>
                </a:cubicBezTo>
                <a:cubicBezTo>
                  <a:pt x="839694" y="469153"/>
                  <a:pt x="811305" y="891988"/>
                  <a:pt x="896470" y="806823"/>
                </a:cubicBezTo>
                <a:cubicBezTo>
                  <a:pt x="981635" y="721658"/>
                  <a:pt x="1091452" y="360829"/>
                  <a:pt x="120127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35AC7DF6-2B99-218B-8C23-7D1A79A30592}"/>
              </a:ext>
            </a:extLst>
          </p:cNvPr>
          <p:cNvSpPr/>
          <p:nvPr/>
        </p:nvSpPr>
        <p:spPr>
          <a:xfrm>
            <a:off x="11596740" y="3861796"/>
            <a:ext cx="567471" cy="5504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2ECAB882-407B-936F-4D10-032EE1083C06}"/>
              </a:ext>
            </a:extLst>
          </p:cNvPr>
          <p:cNvSpPr/>
          <p:nvPr/>
        </p:nvSpPr>
        <p:spPr>
          <a:xfrm>
            <a:off x="8393029" y="3823675"/>
            <a:ext cx="798050" cy="5504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879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D07AA7-742B-1248-16D4-25FF38EE0DFC}"/>
              </a:ext>
            </a:extLst>
          </p:cNvPr>
          <p:cNvSpPr txBox="1"/>
          <p:nvPr/>
        </p:nvSpPr>
        <p:spPr>
          <a:xfrm>
            <a:off x="881866" y="172724"/>
            <a:ext cx="10795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Heat Equation for constant 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B9AF730-1C29-6292-5FED-DE2F0C42138B}"/>
                  </a:ext>
                </a:extLst>
              </p:cNvPr>
              <p:cNvSpPr txBox="1"/>
              <p:nvPr/>
            </p:nvSpPr>
            <p:spPr>
              <a:xfrm>
                <a:off x="3341958" y="911182"/>
                <a:ext cx="6098058" cy="10287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B9AF730-1C29-6292-5FED-DE2F0C4213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1958" y="911182"/>
                <a:ext cx="6098058" cy="10287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FEE6938-5EB4-7E91-D8C7-B419DE910285}"/>
                  </a:ext>
                </a:extLst>
              </p:cNvPr>
              <p:cNvSpPr txBox="1"/>
              <p:nvPr/>
            </p:nvSpPr>
            <p:spPr>
              <a:xfrm>
                <a:off x="3046971" y="2400257"/>
                <a:ext cx="6098058" cy="10287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FEE6938-5EB4-7E91-D8C7-B419DE9102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6971" y="2400257"/>
                <a:ext cx="6098058" cy="10287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460C52-1D8E-9E1B-365E-E85766BBBCCE}"/>
                  </a:ext>
                </a:extLst>
              </p:cNvPr>
              <p:cNvSpPr txBox="1"/>
              <p:nvPr/>
            </p:nvSpPr>
            <p:spPr>
              <a:xfrm>
                <a:off x="3341958" y="3889332"/>
                <a:ext cx="6098058" cy="829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460C52-1D8E-9E1B-365E-E85766BBBC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1958" y="3889332"/>
                <a:ext cx="6098058" cy="829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96DC242-CCC6-126E-46A7-019BAA43104F}"/>
                  </a:ext>
                </a:extLst>
              </p:cNvPr>
              <p:cNvSpPr txBox="1"/>
              <p:nvPr/>
            </p:nvSpPr>
            <p:spPr>
              <a:xfrm>
                <a:off x="2810618" y="5213383"/>
                <a:ext cx="6098058" cy="10804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f>
                        <m:f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96DC242-CCC6-126E-46A7-019BAA4310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0618" y="5213383"/>
                <a:ext cx="6098058" cy="10804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9D2E7A3-5CD9-8177-BF19-76061C6AC1D8}"/>
              </a:ext>
            </a:extLst>
          </p:cNvPr>
          <p:cNvSpPr txBox="1"/>
          <p:nvPr/>
        </p:nvSpPr>
        <p:spPr>
          <a:xfrm>
            <a:off x="8110569" y="4056636"/>
            <a:ext cx="3762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insert #1 and #3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09362A-9604-0BC4-32D0-9BDFA17B1834}"/>
                  </a:ext>
                </a:extLst>
              </p:cNvPr>
              <p:cNvSpPr txBox="1"/>
              <p:nvPr/>
            </p:nvSpPr>
            <p:spPr>
              <a:xfrm>
                <a:off x="8110569" y="5475410"/>
                <a:ext cx="3762699" cy="987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</a:rPr>
                  <a:t>assume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en-US" sz="2800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n-US" sz="2800" dirty="0">
                    <a:solidFill>
                      <a:srgbClr val="FF0000"/>
                    </a:solidFill>
                  </a:rPr>
                  <a:t>constant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09362A-9604-0BC4-32D0-9BDFA17B18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0569" y="5475410"/>
                <a:ext cx="3762699" cy="987322"/>
              </a:xfrm>
              <a:prstGeom prst="rect">
                <a:avLst/>
              </a:prstGeom>
              <a:blipFill>
                <a:blip r:embed="rId7"/>
                <a:stretch>
                  <a:fillRect t="-5556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651B972-8828-F0BC-B3AA-75C4DADE54D3}"/>
                  </a:ext>
                </a:extLst>
              </p:cNvPr>
              <p:cNvSpPr txBox="1"/>
              <p:nvPr/>
            </p:nvSpPr>
            <p:spPr>
              <a:xfrm>
                <a:off x="8213542" y="2653018"/>
                <a:ext cx="376269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</a:rPr>
                  <a:t>cancel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651B972-8828-F0BC-B3AA-75C4DADE54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3542" y="2653018"/>
                <a:ext cx="3762699" cy="523220"/>
              </a:xfrm>
              <a:prstGeom prst="rect">
                <a:avLst/>
              </a:prstGeom>
              <a:blipFill>
                <a:blip r:embed="rId8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144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D07AA7-742B-1248-16D4-25FF38EE0DFC}"/>
              </a:ext>
            </a:extLst>
          </p:cNvPr>
          <p:cNvSpPr txBox="1"/>
          <p:nvPr/>
        </p:nvSpPr>
        <p:spPr>
          <a:xfrm>
            <a:off x="956885" y="734924"/>
            <a:ext cx="107958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today: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more on</a:t>
            </a:r>
          </a:p>
          <a:p>
            <a:pPr algn="ctr"/>
            <a:r>
              <a:rPr lang="en-US" sz="2800" b="1" dirty="0"/>
              <a:t>cooling of the Earth</a:t>
            </a:r>
          </a:p>
        </p:txBody>
      </p:sp>
    </p:spTree>
    <p:extLst>
      <p:ext uri="{BB962C8B-B14F-4D97-AF65-F5344CB8AC3E}">
        <p14:creationId xmlns:p14="http://schemas.microsoft.com/office/powerpoint/2010/main" val="3357978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D07AA7-742B-1248-16D4-25FF38EE0DFC}"/>
              </a:ext>
            </a:extLst>
          </p:cNvPr>
          <p:cNvSpPr txBox="1"/>
          <p:nvPr/>
        </p:nvSpPr>
        <p:spPr>
          <a:xfrm>
            <a:off x="881866" y="172724"/>
            <a:ext cx="10795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Heat Equation variable k(x)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460C52-1D8E-9E1B-365E-E85766BBBCCE}"/>
                  </a:ext>
                </a:extLst>
              </p:cNvPr>
              <p:cNvSpPr txBox="1"/>
              <p:nvPr/>
            </p:nvSpPr>
            <p:spPr>
              <a:xfrm>
                <a:off x="3354315" y="1139187"/>
                <a:ext cx="6098058" cy="829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460C52-1D8E-9E1B-365E-E85766BBBC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4315" y="1139187"/>
                <a:ext cx="6098058" cy="829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CF2431E-C87E-85DF-0087-374B87192529}"/>
                  </a:ext>
                </a:extLst>
              </p:cNvPr>
              <p:cNvSpPr txBox="1"/>
              <p:nvPr/>
            </p:nvSpPr>
            <p:spPr>
              <a:xfrm>
                <a:off x="2307352" y="2513171"/>
                <a:ext cx="7577296" cy="1208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d>
                        <m:d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CF2431E-C87E-85DF-0087-374B87192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352" y="2513171"/>
                <a:ext cx="7577296" cy="12087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3346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D07AA7-742B-1248-16D4-25FF38EE0DFC}"/>
              </a:ext>
            </a:extLst>
          </p:cNvPr>
          <p:cNvSpPr txBox="1"/>
          <p:nvPr/>
        </p:nvSpPr>
        <p:spPr>
          <a:xfrm>
            <a:off x="698090" y="332923"/>
            <a:ext cx="10795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how to implement as reservoir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7E4FB22-CC5A-EF28-824A-5422A04EB9ED}"/>
                  </a:ext>
                </a:extLst>
              </p:cNvPr>
              <p:cNvSpPr txBox="1"/>
              <p:nvPr/>
            </p:nvSpPr>
            <p:spPr>
              <a:xfrm>
                <a:off x="2958899" y="1123296"/>
                <a:ext cx="6098058" cy="10804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f>
                        <m:f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7E4FB22-CC5A-EF28-824A-5422A04EB9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8899" y="1123296"/>
                <a:ext cx="6098058" cy="10804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0A1E988B-8864-4CC7-D419-00197939146B}"/>
              </a:ext>
            </a:extLst>
          </p:cNvPr>
          <p:cNvGrpSpPr/>
          <p:nvPr/>
        </p:nvGrpSpPr>
        <p:grpSpPr>
          <a:xfrm>
            <a:off x="1363367" y="3786860"/>
            <a:ext cx="10828633" cy="840281"/>
            <a:chOff x="852078" y="4423698"/>
            <a:chExt cx="10828633" cy="84028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0D466B9-FB23-D4ED-617C-6EEA7D98A355}"/>
                </a:ext>
              </a:extLst>
            </p:cNvPr>
            <p:cNvSpPr/>
            <p:nvPr/>
          </p:nvSpPr>
          <p:spPr>
            <a:xfrm>
              <a:off x="1045666" y="4436076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1DC980D-8AB6-121C-CFB6-8BD90BC7C9F8}"/>
                </a:ext>
              </a:extLst>
            </p:cNvPr>
            <p:cNvSpPr/>
            <p:nvPr/>
          </p:nvSpPr>
          <p:spPr>
            <a:xfrm>
              <a:off x="2458455" y="4436075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98207E7-2061-B9CC-1F99-C139D3B6A328}"/>
                </a:ext>
              </a:extLst>
            </p:cNvPr>
            <p:cNvSpPr/>
            <p:nvPr/>
          </p:nvSpPr>
          <p:spPr>
            <a:xfrm>
              <a:off x="3760033" y="4436075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6265D2A-CDEB-332E-6320-7ADA609CD6DC}"/>
                </a:ext>
              </a:extLst>
            </p:cNvPr>
            <p:cNvSpPr/>
            <p:nvPr/>
          </p:nvSpPr>
          <p:spPr>
            <a:xfrm>
              <a:off x="5061611" y="4436075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16C9A1A-629C-A4EE-FFE3-038FDAC0067A}"/>
                </a:ext>
              </a:extLst>
            </p:cNvPr>
            <p:cNvSpPr/>
            <p:nvPr/>
          </p:nvSpPr>
          <p:spPr>
            <a:xfrm>
              <a:off x="6363189" y="4436074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BA4CBD-4A8B-BE68-A063-32274E6D7E16}"/>
                </a:ext>
              </a:extLst>
            </p:cNvPr>
            <p:cNvSpPr/>
            <p:nvPr/>
          </p:nvSpPr>
          <p:spPr>
            <a:xfrm>
              <a:off x="7705955" y="4436073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313F84D-D649-A184-1238-15CB9C674AEC}"/>
                </a:ext>
              </a:extLst>
            </p:cNvPr>
            <p:cNvSpPr/>
            <p:nvPr/>
          </p:nvSpPr>
          <p:spPr>
            <a:xfrm>
              <a:off x="9056957" y="4436072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DF05C30-D201-2972-7BAA-9D377242899B}"/>
                </a:ext>
              </a:extLst>
            </p:cNvPr>
            <p:cNvSpPr/>
            <p:nvPr/>
          </p:nvSpPr>
          <p:spPr>
            <a:xfrm>
              <a:off x="10350299" y="4436071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DF243F2-520C-3161-F06B-D9C1FB0E0D2A}"/>
                    </a:ext>
                  </a:extLst>
                </p:cNvPr>
                <p:cNvSpPr txBox="1"/>
                <p:nvPr/>
              </p:nvSpPr>
              <p:spPr>
                <a:xfrm>
                  <a:off x="852078" y="4436071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DF243F2-520C-3161-F06B-D9C1FB0E0D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2078" y="4436071"/>
                  <a:ext cx="1532778" cy="64633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DF37FB5-F80F-EBAB-FF11-A94AF62C92A7}"/>
                    </a:ext>
                  </a:extLst>
                </p:cNvPr>
                <p:cNvSpPr txBox="1"/>
                <p:nvPr/>
              </p:nvSpPr>
              <p:spPr>
                <a:xfrm>
                  <a:off x="2239071" y="4436071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DF37FB5-F80F-EBAB-FF11-A94AF62C92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9071" y="4436071"/>
                  <a:ext cx="1532778" cy="6463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F8C19EC-E85E-48BE-D0E0-7BDDA58C90A9}"/>
                    </a:ext>
                  </a:extLst>
                </p:cNvPr>
                <p:cNvSpPr txBox="1"/>
                <p:nvPr/>
              </p:nvSpPr>
              <p:spPr>
                <a:xfrm>
                  <a:off x="3502059" y="4436071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F8C19EC-E85E-48BE-D0E0-7BDDA58C90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02059" y="4436071"/>
                  <a:ext cx="1532778" cy="64633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3CB2AF1-8260-D1D3-6EA4-9679A293D4DE}"/>
                    </a:ext>
                  </a:extLst>
                </p:cNvPr>
                <p:cNvSpPr txBox="1"/>
                <p:nvPr/>
              </p:nvSpPr>
              <p:spPr>
                <a:xfrm>
                  <a:off x="4814206" y="4436071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3CB2AF1-8260-D1D3-6EA4-9679A293D4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4206" y="4436071"/>
                  <a:ext cx="1532778" cy="64633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64D8E30D-0233-C3E0-6894-B9190083F004}"/>
                    </a:ext>
                  </a:extLst>
                </p:cNvPr>
                <p:cNvSpPr txBox="1"/>
                <p:nvPr/>
              </p:nvSpPr>
              <p:spPr>
                <a:xfrm>
                  <a:off x="6115783" y="4436070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64D8E30D-0233-C3E0-6894-B9190083F0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15783" y="4436070"/>
                  <a:ext cx="1532778" cy="64633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BDE9D04-9414-0D78-C427-229BAC45C8EC}"/>
                    </a:ext>
                  </a:extLst>
                </p:cNvPr>
                <p:cNvSpPr txBox="1"/>
                <p:nvPr/>
              </p:nvSpPr>
              <p:spPr>
                <a:xfrm>
                  <a:off x="7453615" y="4436069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BDE9D04-9414-0D78-C427-229BAC45C8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53615" y="4436069"/>
                  <a:ext cx="1532778" cy="64633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0D58BE5-4F8F-99CF-E772-541A2E40199B}"/>
                    </a:ext>
                  </a:extLst>
                </p:cNvPr>
                <p:cNvSpPr txBox="1"/>
                <p:nvPr/>
              </p:nvSpPr>
              <p:spPr>
                <a:xfrm>
                  <a:off x="10147933" y="4448419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0D58BE5-4F8F-99CF-E772-541A2E4019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47933" y="4448419"/>
                  <a:ext cx="1532778" cy="64633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DDB8B8E-850D-A8D3-B325-F0D4E1DC6DC4}"/>
                    </a:ext>
                  </a:extLst>
                </p:cNvPr>
                <p:cNvSpPr txBox="1"/>
                <p:nvPr/>
              </p:nvSpPr>
              <p:spPr>
                <a:xfrm>
                  <a:off x="8840608" y="4423698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DDB8B8E-850D-A8D3-B325-F0D4E1DC6D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40608" y="4423698"/>
                  <a:ext cx="1532778" cy="64633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7979F47-9D1D-5FC9-D668-3A48629997F1}"/>
                  </a:ext>
                </a:extLst>
              </p:cNvPr>
              <p:cNvSpPr txBox="1"/>
              <p:nvPr/>
            </p:nvSpPr>
            <p:spPr>
              <a:xfrm>
                <a:off x="107504" y="3951577"/>
                <a:ext cx="609805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7979F47-9D1D-5FC9-D668-3A48629997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3951577"/>
                <a:ext cx="6098058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12A930F7-DB8D-F062-071D-1AAD18466AC9}"/>
              </a:ext>
            </a:extLst>
          </p:cNvPr>
          <p:cNvSpPr txBox="1"/>
          <p:nvPr/>
        </p:nvSpPr>
        <p:spPr>
          <a:xfrm>
            <a:off x="1229162" y="3167390"/>
            <a:ext cx="10795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initial condition:  all known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8026B4A-A017-034D-34AB-FF9E21CCC507}"/>
                  </a:ext>
                </a:extLst>
              </p:cNvPr>
              <p:cNvSpPr txBox="1"/>
              <p:nvPr/>
            </p:nvSpPr>
            <p:spPr>
              <a:xfrm>
                <a:off x="1585309" y="4599793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8026B4A-A017-034D-34AB-FF9E21CCC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309" y="4599793"/>
                <a:ext cx="1054654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53AD9D9-F71C-ABF5-EB31-4BC4C03337E0}"/>
                  </a:ext>
                </a:extLst>
              </p:cNvPr>
              <p:cNvSpPr txBox="1"/>
              <p:nvPr/>
            </p:nvSpPr>
            <p:spPr>
              <a:xfrm>
                <a:off x="2961400" y="4607037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53AD9D9-F71C-ABF5-EB31-4BC4C0333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1400" y="4607037"/>
                <a:ext cx="1054654" cy="5847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15963B2-BF3C-C4E5-C805-FF1BA8FA00CA}"/>
                  </a:ext>
                </a:extLst>
              </p:cNvPr>
              <p:cNvSpPr txBox="1"/>
              <p:nvPr/>
            </p:nvSpPr>
            <p:spPr>
              <a:xfrm>
                <a:off x="4325199" y="4574227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15963B2-BF3C-C4E5-C805-FF1BA8FA0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5199" y="4574227"/>
                <a:ext cx="1054654" cy="58477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CE7C571-9D6E-A38C-A87E-2D8496C33CB5}"/>
                  </a:ext>
                </a:extLst>
              </p:cNvPr>
              <p:cNvSpPr txBox="1"/>
              <p:nvPr/>
            </p:nvSpPr>
            <p:spPr>
              <a:xfrm>
                <a:off x="5615178" y="4562237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CE7C571-9D6E-A38C-A87E-2D8496C33C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5178" y="4562237"/>
                <a:ext cx="1054654" cy="58477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B26A73C-E449-B855-6E09-6D26704B81F6}"/>
                  </a:ext>
                </a:extLst>
              </p:cNvPr>
              <p:cNvSpPr txBox="1"/>
              <p:nvPr/>
            </p:nvSpPr>
            <p:spPr>
              <a:xfrm>
                <a:off x="6915666" y="4554183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B26A73C-E449-B855-6E09-6D26704B81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5666" y="4554183"/>
                <a:ext cx="1054654" cy="58477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23CA5AC-3155-CF38-463E-00016961689E}"/>
                  </a:ext>
                </a:extLst>
              </p:cNvPr>
              <p:cNvSpPr txBox="1"/>
              <p:nvPr/>
            </p:nvSpPr>
            <p:spPr>
              <a:xfrm>
                <a:off x="8181769" y="4562236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23CA5AC-3155-CF38-463E-0001696168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1769" y="4562236"/>
                <a:ext cx="1054654" cy="58477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AD738F-7D99-116D-9A3A-459C23E6E7CF}"/>
                  </a:ext>
                </a:extLst>
              </p:cNvPr>
              <p:cNvSpPr txBox="1"/>
              <p:nvPr/>
            </p:nvSpPr>
            <p:spPr>
              <a:xfrm>
                <a:off x="9545675" y="4607036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AD738F-7D99-116D-9A3A-459C23E6E7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5675" y="4607036"/>
                <a:ext cx="1054654" cy="58477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BAA412E-A213-3F8D-AFD5-5F6D0FAB1F4F}"/>
                  </a:ext>
                </a:extLst>
              </p:cNvPr>
              <p:cNvSpPr txBox="1"/>
              <p:nvPr/>
            </p:nvSpPr>
            <p:spPr>
              <a:xfrm>
                <a:off x="10858734" y="4623588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BAA412E-A213-3F8D-AFD5-5F6D0FAB1F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8734" y="4623588"/>
                <a:ext cx="1054654" cy="58477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7818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D07AA7-742B-1248-16D4-25FF38EE0DFC}"/>
              </a:ext>
            </a:extLst>
          </p:cNvPr>
          <p:cNvSpPr txBox="1"/>
          <p:nvPr/>
        </p:nvSpPr>
        <p:spPr>
          <a:xfrm>
            <a:off x="698090" y="332923"/>
            <a:ext cx="10795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how to implement as reservoir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7E4FB22-CC5A-EF28-824A-5422A04EB9ED}"/>
                  </a:ext>
                </a:extLst>
              </p:cNvPr>
              <p:cNvSpPr txBox="1"/>
              <p:nvPr/>
            </p:nvSpPr>
            <p:spPr>
              <a:xfrm>
                <a:off x="2958899" y="1123296"/>
                <a:ext cx="6098058" cy="10804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f>
                        <m:f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7E4FB22-CC5A-EF28-824A-5422A04EB9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8899" y="1123296"/>
                <a:ext cx="6098058" cy="10804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0A1E988B-8864-4CC7-D419-00197939146B}"/>
              </a:ext>
            </a:extLst>
          </p:cNvPr>
          <p:cNvGrpSpPr/>
          <p:nvPr/>
        </p:nvGrpSpPr>
        <p:grpSpPr>
          <a:xfrm>
            <a:off x="1363367" y="3786860"/>
            <a:ext cx="10828633" cy="840281"/>
            <a:chOff x="852078" y="4423698"/>
            <a:chExt cx="10828633" cy="84028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0D466B9-FB23-D4ED-617C-6EEA7D98A355}"/>
                </a:ext>
              </a:extLst>
            </p:cNvPr>
            <p:cNvSpPr/>
            <p:nvPr/>
          </p:nvSpPr>
          <p:spPr>
            <a:xfrm>
              <a:off x="1045666" y="4436076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1DC980D-8AB6-121C-CFB6-8BD90BC7C9F8}"/>
                </a:ext>
              </a:extLst>
            </p:cNvPr>
            <p:cNvSpPr/>
            <p:nvPr/>
          </p:nvSpPr>
          <p:spPr>
            <a:xfrm>
              <a:off x="2458455" y="4436075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98207E7-2061-B9CC-1F99-C139D3B6A328}"/>
                </a:ext>
              </a:extLst>
            </p:cNvPr>
            <p:cNvSpPr/>
            <p:nvPr/>
          </p:nvSpPr>
          <p:spPr>
            <a:xfrm>
              <a:off x="3760033" y="4436075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6265D2A-CDEB-332E-6320-7ADA609CD6DC}"/>
                </a:ext>
              </a:extLst>
            </p:cNvPr>
            <p:cNvSpPr/>
            <p:nvPr/>
          </p:nvSpPr>
          <p:spPr>
            <a:xfrm>
              <a:off x="5061611" y="4436075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16C9A1A-629C-A4EE-FFE3-038FDAC0067A}"/>
                </a:ext>
              </a:extLst>
            </p:cNvPr>
            <p:cNvSpPr/>
            <p:nvPr/>
          </p:nvSpPr>
          <p:spPr>
            <a:xfrm>
              <a:off x="6363189" y="4436074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BA4CBD-4A8B-BE68-A063-32274E6D7E16}"/>
                </a:ext>
              </a:extLst>
            </p:cNvPr>
            <p:cNvSpPr/>
            <p:nvPr/>
          </p:nvSpPr>
          <p:spPr>
            <a:xfrm>
              <a:off x="7705955" y="4436073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313F84D-D649-A184-1238-15CB9C674AEC}"/>
                </a:ext>
              </a:extLst>
            </p:cNvPr>
            <p:cNvSpPr/>
            <p:nvPr/>
          </p:nvSpPr>
          <p:spPr>
            <a:xfrm>
              <a:off x="9056957" y="4436072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DF05C30-D201-2972-7BAA-9D377242899B}"/>
                </a:ext>
              </a:extLst>
            </p:cNvPr>
            <p:cNvSpPr/>
            <p:nvPr/>
          </p:nvSpPr>
          <p:spPr>
            <a:xfrm>
              <a:off x="10350299" y="4436071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DF243F2-520C-3161-F06B-D9C1FB0E0D2A}"/>
                    </a:ext>
                  </a:extLst>
                </p:cNvPr>
                <p:cNvSpPr txBox="1"/>
                <p:nvPr/>
              </p:nvSpPr>
              <p:spPr>
                <a:xfrm>
                  <a:off x="852078" y="4436071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DF243F2-520C-3161-F06B-D9C1FB0E0D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2078" y="4436071"/>
                  <a:ext cx="1532778" cy="64633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DF37FB5-F80F-EBAB-FF11-A94AF62C92A7}"/>
                    </a:ext>
                  </a:extLst>
                </p:cNvPr>
                <p:cNvSpPr txBox="1"/>
                <p:nvPr/>
              </p:nvSpPr>
              <p:spPr>
                <a:xfrm>
                  <a:off x="2239071" y="4436071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DF37FB5-F80F-EBAB-FF11-A94AF62C92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9071" y="4436071"/>
                  <a:ext cx="1532778" cy="6463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F8C19EC-E85E-48BE-D0E0-7BDDA58C90A9}"/>
                    </a:ext>
                  </a:extLst>
                </p:cNvPr>
                <p:cNvSpPr txBox="1"/>
                <p:nvPr/>
              </p:nvSpPr>
              <p:spPr>
                <a:xfrm>
                  <a:off x="3502059" y="4436071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F8C19EC-E85E-48BE-D0E0-7BDDA58C90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02059" y="4436071"/>
                  <a:ext cx="1532778" cy="64633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3CB2AF1-8260-D1D3-6EA4-9679A293D4DE}"/>
                    </a:ext>
                  </a:extLst>
                </p:cNvPr>
                <p:cNvSpPr txBox="1"/>
                <p:nvPr/>
              </p:nvSpPr>
              <p:spPr>
                <a:xfrm>
                  <a:off x="4814206" y="4436071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3CB2AF1-8260-D1D3-6EA4-9679A293D4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4206" y="4436071"/>
                  <a:ext cx="1532778" cy="64633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64D8E30D-0233-C3E0-6894-B9190083F004}"/>
                    </a:ext>
                  </a:extLst>
                </p:cNvPr>
                <p:cNvSpPr txBox="1"/>
                <p:nvPr/>
              </p:nvSpPr>
              <p:spPr>
                <a:xfrm>
                  <a:off x="6115783" y="4436070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64D8E30D-0233-C3E0-6894-B9190083F0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15783" y="4436070"/>
                  <a:ext cx="1532778" cy="64633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BDE9D04-9414-0D78-C427-229BAC45C8EC}"/>
                    </a:ext>
                  </a:extLst>
                </p:cNvPr>
                <p:cNvSpPr txBox="1"/>
                <p:nvPr/>
              </p:nvSpPr>
              <p:spPr>
                <a:xfrm>
                  <a:off x="7453615" y="4436069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BDE9D04-9414-0D78-C427-229BAC45C8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53615" y="4436069"/>
                  <a:ext cx="1532778" cy="64633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0D58BE5-4F8F-99CF-E772-541A2E40199B}"/>
                    </a:ext>
                  </a:extLst>
                </p:cNvPr>
                <p:cNvSpPr txBox="1"/>
                <p:nvPr/>
              </p:nvSpPr>
              <p:spPr>
                <a:xfrm>
                  <a:off x="10147933" y="4448419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0D58BE5-4F8F-99CF-E772-541A2E4019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47933" y="4448419"/>
                  <a:ext cx="1532778" cy="64633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DDB8B8E-850D-A8D3-B325-F0D4E1DC6DC4}"/>
                    </a:ext>
                  </a:extLst>
                </p:cNvPr>
                <p:cNvSpPr txBox="1"/>
                <p:nvPr/>
              </p:nvSpPr>
              <p:spPr>
                <a:xfrm>
                  <a:off x="8840608" y="4423698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DDB8B8E-850D-A8D3-B325-F0D4E1DC6D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40608" y="4423698"/>
                  <a:ext cx="1532778" cy="64633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7979F47-9D1D-5FC9-D668-3A48629997F1}"/>
                  </a:ext>
                </a:extLst>
              </p:cNvPr>
              <p:cNvSpPr txBox="1"/>
              <p:nvPr/>
            </p:nvSpPr>
            <p:spPr>
              <a:xfrm>
                <a:off x="107504" y="3951577"/>
                <a:ext cx="121082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7979F47-9D1D-5FC9-D668-3A48629997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3951577"/>
                <a:ext cx="1210822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12A930F7-DB8D-F062-071D-1AAD18466AC9}"/>
              </a:ext>
            </a:extLst>
          </p:cNvPr>
          <p:cNvSpPr txBox="1"/>
          <p:nvPr/>
        </p:nvSpPr>
        <p:spPr>
          <a:xfrm>
            <a:off x="1229162" y="3167390"/>
            <a:ext cx="10795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initial condition:  all known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8026B4A-A017-034D-34AB-FF9E21CCC507}"/>
                  </a:ext>
                </a:extLst>
              </p:cNvPr>
              <p:cNvSpPr txBox="1"/>
              <p:nvPr/>
            </p:nvSpPr>
            <p:spPr>
              <a:xfrm>
                <a:off x="1585309" y="4599793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8026B4A-A017-034D-34AB-FF9E21CCC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309" y="4599793"/>
                <a:ext cx="1054654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53AD9D9-F71C-ABF5-EB31-4BC4C03337E0}"/>
                  </a:ext>
                </a:extLst>
              </p:cNvPr>
              <p:cNvSpPr txBox="1"/>
              <p:nvPr/>
            </p:nvSpPr>
            <p:spPr>
              <a:xfrm>
                <a:off x="2961400" y="4607037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53AD9D9-F71C-ABF5-EB31-4BC4C0333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1400" y="4607037"/>
                <a:ext cx="1054654" cy="5847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15963B2-BF3C-C4E5-C805-FF1BA8FA00CA}"/>
                  </a:ext>
                </a:extLst>
              </p:cNvPr>
              <p:cNvSpPr txBox="1"/>
              <p:nvPr/>
            </p:nvSpPr>
            <p:spPr>
              <a:xfrm>
                <a:off x="4325199" y="4574227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15963B2-BF3C-C4E5-C805-FF1BA8FA0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5199" y="4574227"/>
                <a:ext cx="1054654" cy="58477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CE7C571-9D6E-A38C-A87E-2D8496C33CB5}"/>
                  </a:ext>
                </a:extLst>
              </p:cNvPr>
              <p:cNvSpPr txBox="1"/>
              <p:nvPr/>
            </p:nvSpPr>
            <p:spPr>
              <a:xfrm>
                <a:off x="5615178" y="4562237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CE7C571-9D6E-A38C-A87E-2D8496C33C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5178" y="4562237"/>
                <a:ext cx="1054654" cy="58477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B26A73C-E449-B855-6E09-6D26704B81F6}"/>
                  </a:ext>
                </a:extLst>
              </p:cNvPr>
              <p:cNvSpPr txBox="1"/>
              <p:nvPr/>
            </p:nvSpPr>
            <p:spPr>
              <a:xfrm>
                <a:off x="6915666" y="4554183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B26A73C-E449-B855-6E09-6D26704B81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5666" y="4554183"/>
                <a:ext cx="1054654" cy="58477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23CA5AC-3155-CF38-463E-00016961689E}"/>
                  </a:ext>
                </a:extLst>
              </p:cNvPr>
              <p:cNvSpPr txBox="1"/>
              <p:nvPr/>
            </p:nvSpPr>
            <p:spPr>
              <a:xfrm>
                <a:off x="8181769" y="4562236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23CA5AC-3155-CF38-463E-0001696168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1769" y="4562236"/>
                <a:ext cx="1054654" cy="58477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AD738F-7D99-116D-9A3A-459C23E6E7CF}"/>
                  </a:ext>
                </a:extLst>
              </p:cNvPr>
              <p:cNvSpPr txBox="1"/>
              <p:nvPr/>
            </p:nvSpPr>
            <p:spPr>
              <a:xfrm>
                <a:off x="9545675" y="4607036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AD738F-7D99-116D-9A3A-459C23E6E7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5675" y="4607036"/>
                <a:ext cx="1054654" cy="58477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BAA412E-A213-3F8D-AFD5-5F6D0FAB1F4F}"/>
                  </a:ext>
                </a:extLst>
              </p:cNvPr>
              <p:cNvSpPr txBox="1"/>
              <p:nvPr/>
            </p:nvSpPr>
            <p:spPr>
              <a:xfrm>
                <a:off x="10858734" y="4623588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BAA412E-A213-3F8D-AFD5-5F6D0FAB1F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8734" y="4623588"/>
                <a:ext cx="1054654" cy="58477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80998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D07AA7-742B-1248-16D4-25FF38EE0DFC}"/>
              </a:ext>
            </a:extLst>
          </p:cNvPr>
          <p:cNvSpPr txBox="1"/>
          <p:nvPr/>
        </p:nvSpPr>
        <p:spPr>
          <a:xfrm>
            <a:off x="698090" y="332923"/>
            <a:ext cx="10795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how to implement as reservoir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7E4FB22-CC5A-EF28-824A-5422A04EB9ED}"/>
                  </a:ext>
                </a:extLst>
              </p:cNvPr>
              <p:cNvSpPr txBox="1"/>
              <p:nvPr/>
            </p:nvSpPr>
            <p:spPr>
              <a:xfrm>
                <a:off x="2958899" y="1123296"/>
                <a:ext cx="6098058" cy="10804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f>
                        <m:f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7E4FB22-CC5A-EF28-824A-5422A04EB9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8899" y="1123296"/>
                <a:ext cx="6098058" cy="10804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6E9C8A98-E2D4-205E-7D5D-4821EF6AEF36}"/>
              </a:ext>
            </a:extLst>
          </p:cNvPr>
          <p:cNvGrpSpPr/>
          <p:nvPr/>
        </p:nvGrpSpPr>
        <p:grpSpPr>
          <a:xfrm>
            <a:off x="1363367" y="3232713"/>
            <a:ext cx="10828633" cy="840281"/>
            <a:chOff x="852078" y="4423698"/>
            <a:chExt cx="10828633" cy="84028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26FBE97-0042-CADC-B992-39CFD5D696B0}"/>
                </a:ext>
              </a:extLst>
            </p:cNvPr>
            <p:cNvSpPr/>
            <p:nvPr/>
          </p:nvSpPr>
          <p:spPr>
            <a:xfrm>
              <a:off x="1045666" y="4436076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2594978-B2FD-9C56-9524-41B17796E8A9}"/>
                </a:ext>
              </a:extLst>
            </p:cNvPr>
            <p:cNvSpPr/>
            <p:nvPr/>
          </p:nvSpPr>
          <p:spPr>
            <a:xfrm>
              <a:off x="2458455" y="4436075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75FB103-8C60-32E4-A438-AAD7C911BAF6}"/>
                </a:ext>
              </a:extLst>
            </p:cNvPr>
            <p:cNvSpPr/>
            <p:nvPr/>
          </p:nvSpPr>
          <p:spPr>
            <a:xfrm>
              <a:off x="3760033" y="4436075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8A01810-9228-7DCE-E649-4E534AFA391C}"/>
                </a:ext>
              </a:extLst>
            </p:cNvPr>
            <p:cNvSpPr/>
            <p:nvPr/>
          </p:nvSpPr>
          <p:spPr>
            <a:xfrm>
              <a:off x="5061611" y="4436075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D73CD17-E6B8-D168-E240-F29C8E993714}"/>
                </a:ext>
              </a:extLst>
            </p:cNvPr>
            <p:cNvSpPr/>
            <p:nvPr/>
          </p:nvSpPr>
          <p:spPr>
            <a:xfrm>
              <a:off x="6363189" y="4436074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406650B-CAE3-2617-C758-5A7AA168F487}"/>
                </a:ext>
              </a:extLst>
            </p:cNvPr>
            <p:cNvSpPr/>
            <p:nvPr/>
          </p:nvSpPr>
          <p:spPr>
            <a:xfrm>
              <a:off x="7705955" y="4436073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E8F85AA-B6F1-7576-FF54-54689DCA6D54}"/>
                </a:ext>
              </a:extLst>
            </p:cNvPr>
            <p:cNvSpPr/>
            <p:nvPr/>
          </p:nvSpPr>
          <p:spPr>
            <a:xfrm>
              <a:off x="9056957" y="4436072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B624993-C3F3-A651-B437-85727C003929}"/>
                </a:ext>
              </a:extLst>
            </p:cNvPr>
            <p:cNvSpPr/>
            <p:nvPr/>
          </p:nvSpPr>
          <p:spPr>
            <a:xfrm>
              <a:off x="10350299" y="4436071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882B44BA-10A8-DD99-B839-832199ED001D}"/>
                    </a:ext>
                  </a:extLst>
                </p:cNvPr>
                <p:cNvSpPr txBox="1"/>
                <p:nvPr/>
              </p:nvSpPr>
              <p:spPr>
                <a:xfrm>
                  <a:off x="852078" y="4436071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882B44BA-10A8-DD99-B839-832199ED00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2078" y="4436071"/>
                  <a:ext cx="1532778" cy="64633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C5C14DBD-72D2-C0E3-552E-A74C68370145}"/>
                    </a:ext>
                  </a:extLst>
                </p:cNvPr>
                <p:cNvSpPr txBox="1"/>
                <p:nvPr/>
              </p:nvSpPr>
              <p:spPr>
                <a:xfrm>
                  <a:off x="2239071" y="4436071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C5C14DBD-72D2-C0E3-552E-A74C683701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9071" y="4436071"/>
                  <a:ext cx="1532778" cy="6463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86BA81F-4235-F06E-31F4-2C36D7FDFAD1}"/>
                    </a:ext>
                  </a:extLst>
                </p:cNvPr>
                <p:cNvSpPr txBox="1"/>
                <p:nvPr/>
              </p:nvSpPr>
              <p:spPr>
                <a:xfrm>
                  <a:off x="3502059" y="4436071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86BA81F-4235-F06E-31F4-2C36D7FDFA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02059" y="4436071"/>
                  <a:ext cx="1532778" cy="64633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0B8DE829-AD9D-0749-702B-CE6D8890927E}"/>
                    </a:ext>
                  </a:extLst>
                </p:cNvPr>
                <p:cNvSpPr txBox="1"/>
                <p:nvPr/>
              </p:nvSpPr>
              <p:spPr>
                <a:xfrm>
                  <a:off x="4814206" y="4436071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0B8DE829-AD9D-0749-702B-CE6D889092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4206" y="4436071"/>
                  <a:ext cx="1532778" cy="64633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4C930FD9-DA81-0DF7-81C0-D60F1FC43FC9}"/>
                    </a:ext>
                  </a:extLst>
                </p:cNvPr>
                <p:cNvSpPr txBox="1"/>
                <p:nvPr/>
              </p:nvSpPr>
              <p:spPr>
                <a:xfrm>
                  <a:off x="6115783" y="4436070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4C930FD9-DA81-0DF7-81C0-D60F1FC43F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15783" y="4436070"/>
                  <a:ext cx="1532778" cy="64633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77C10F22-9AC9-ED9B-D909-5E3FF6CE168E}"/>
                    </a:ext>
                  </a:extLst>
                </p:cNvPr>
                <p:cNvSpPr txBox="1"/>
                <p:nvPr/>
              </p:nvSpPr>
              <p:spPr>
                <a:xfrm>
                  <a:off x="7453615" y="4436069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77C10F22-9AC9-ED9B-D909-5E3FF6CE16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53615" y="4436069"/>
                  <a:ext cx="1532778" cy="64633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1D4EDA1-0E7B-4453-0F18-F8D72AD927EA}"/>
                    </a:ext>
                  </a:extLst>
                </p:cNvPr>
                <p:cNvSpPr txBox="1"/>
                <p:nvPr/>
              </p:nvSpPr>
              <p:spPr>
                <a:xfrm>
                  <a:off x="10147933" y="4448419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1D4EDA1-0E7B-4453-0F18-F8D72AD927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47933" y="4448419"/>
                  <a:ext cx="1532778" cy="64633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9B9D739-6195-6FC3-0561-543D2BA3D703}"/>
                    </a:ext>
                  </a:extLst>
                </p:cNvPr>
                <p:cNvSpPr txBox="1"/>
                <p:nvPr/>
              </p:nvSpPr>
              <p:spPr>
                <a:xfrm>
                  <a:off x="8840608" y="4423698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9B9D739-6195-6FC3-0561-543D2BA3D7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40608" y="4423698"/>
                  <a:ext cx="1532778" cy="64633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416721C-8FB6-5078-3063-49AC99B31DC5}"/>
                  </a:ext>
                </a:extLst>
              </p:cNvPr>
              <p:cNvSpPr txBox="1"/>
              <p:nvPr/>
            </p:nvSpPr>
            <p:spPr>
              <a:xfrm>
                <a:off x="229858" y="3411041"/>
                <a:ext cx="121082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416721C-8FB6-5078-3063-49AC99B31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858" y="3411041"/>
                <a:ext cx="1210822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B293FD2-FA48-456A-7FFA-C92CBFBE7914}"/>
                  </a:ext>
                </a:extLst>
              </p:cNvPr>
              <p:cNvSpPr txBox="1"/>
              <p:nvPr/>
            </p:nvSpPr>
            <p:spPr>
              <a:xfrm>
                <a:off x="1585309" y="4045646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B293FD2-FA48-456A-7FFA-C92CBFBE7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309" y="4045646"/>
                <a:ext cx="1054654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A1B9BB4-A536-B8D5-9B87-956FF068765E}"/>
                  </a:ext>
                </a:extLst>
              </p:cNvPr>
              <p:cNvSpPr txBox="1"/>
              <p:nvPr/>
            </p:nvSpPr>
            <p:spPr>
              <a:xfrm>
                <a:off x="2961400" y="4052890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A1B9BB4-A536-B8D5-9B87-956FF06876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1400" y="4052890"/>
                <a:ext cx="1054654" cy="5847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B3EB907-B878-F886-DAF9-43C9081828F7}"/>
                  </a:ext>
                </a:extLst>
              </p:cNvPr>
              <p:cNvSpPr txBox="1"/>
              <p:nvPr/>
            </p:nvSpPr>
            <p:spPr>
              <a:xfrm>
                <a:off x="4325199" y="4020080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B3EB907-B878-F886-DAF9-43C9081828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5199" y="4020080"/>
                <a:ext cx="1054654" cy="58477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12EDD33-D174-8049-7E54-31FF542C336A}"/>
                  </a:ext>
                </a:extLst>
              </p:cNvPr>
              <p:cNvSpPr txBox="1"/>
              <p:nvPr/>
            </p:nvSpPr>
            <p:spPr>
              <a:xfrm>
                <a:off x="5615178" y="4008090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12EDD33-D174-8049-7E54-31FF542C33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5178" y="4008090"/>
                <a:ext cx="1054654" cy="58477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4EE68F2-870A-75AB-A2A1-BBB0F6DFA1CF}"/>
                  </a:ext>
                </a:extLst>
              </p:cNvPr>
              <p:cNvSpPr txBox="1"/>
              <p:nvPr/>
            </p:nvSpPr>
            <p:spPr>
              <a:xfrm>
                <a:off x="6915666" y="4000036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4EE68F2-870A-75AB-A2A1-BBB0F6DFA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5666" y="4000036"/>
                <a:ext cx="1054654" cy="58477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C8C8AB4-416E-1126-C53F-F8DC26497C94}"/>
                  </a:ext>
                </a:extLst>
              </p:cNvPr>
              <p:cNvSpPr txBox="1"/>
              <p:nvPr/>
            </p:nvSpPr>
            <p:spPr>
              <a:xfrm>
                <a:off x="8181769" y="4008089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C8C8AB4-416E-1126-C53F-F8DC26497C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1769" y="4008089"/>
                <a:ext cx="1054654" cy="58477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4E5F7E5-A8A8-4DFB-FB5F-42B0E832E71A}"/>
                  </a:ext>
                </a:extLst>
              </p:cNvPr>
              <p:cNvSpPr txBox="1"/>
              <p:nvPr/>
            </p:nvSpPr>
            <p:spPr>
              <a:xfrm>
                <a:off x="9545675" y="4052889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4E5F7E5-A8A8-4DFB-FB5F-42B0E832E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5675" y="4052889"/>
                <a:ext cx="1054654" cy="58477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700BF9B-1EEB-0612-9B25-EBBE42F93E92}"/>
                  </a:ext>
                </a:extLst>
              </p:cNvPr>
              <p:cNvSpPr txBox="1"/>
              <p:nvPr/>
            </p:nvSpPr>
            <p:spPr>
              <a:xfrm>
                <a:off x="10858734" y="4069441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700BF9B-1EEB-0612-9B25-EBBE42F93E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8734" y="4069441"/>
                <a:ext cx="1054654" cy="58477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AD30A5E2-77D6-715B-4313-30C78BDF0E6E}"/>
              </a:ext>
            </a:extLst>
          </p:cNvPr>
          <p:cNvSpPr txBox="1"/>
          <p:nvPr/>
        </p:nvSpPr>
        <p:spPr>
          <a:xfrm>
            <a:off x="15710" y="1755692"/>
            <a:ext cx="22996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boundary condition: known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C81E674-FF06-72BF-F9FD-FA8305F8AF03}"/>
              </a:ext>
            </a:extLst>
          </p:cNvPr>
          <p:cNvSpPr txBox="1"/>
          <p:nvPr/>
        </p:nvSpPr>
        <p:spPr>
          <a:xfrm>
            <a:off x="9822443" y="1773168"/>
            <a:ext cx="22996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boundary condition: known</a:t>
            </a:r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B96F694E-C96F-A34C-AB8A-3FD86B2ECBD5}"/>
              </a:ext>
            </a:extLst>
          </p:cNvPr>
          <p:cNvSpPr/>
          <p:nvPr/>
        </p:nvSpPr>
        <p:spPr>
          <a:xfrm>
            <a:off x="1850809" y="2753037"/>
            <a:ext cx="227092" cy="387650"/>
          </a:xfrm>
          <a:custGeom>
            <a:avLst/>
            <a:gdLst>
              <a:gd name="connsiteX0" fmla="*/ 0 w 227092"/>
              <a:gd name="connsiteY0" fmla="*/ 4591 h 387650"/>
              <a:gd name="connsiteX1" fmla="*/ 197708 w 227092"/>
              <a:gd name="connsiteY1" fmla="*/ 54018 h 387650"/>
              <a:gd name="connsiteX2" fmla="*/ 222422 w 227092"/>
              <a:gd name="connsiteY2" fmla="*/ 387650 h 38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092" h="387650">
                <a:moveTo>
                  <a:pt x="0" y="4591"/>
                </a:moveTo>
                <a:cubicBezTo>
                  <a:pt x="80319" y="-2617"/>
                  <a:pt x="160638" y="-9825"/>
                  <a:pt x="197708" y="54018"/>
                </a:cubicBezTo>
                <a:cubicBezTo>
                  <a:pt x="234778" y="117861"/>
                  <a:pt x="228600" y="252755"/>
                  <a:pt x="222422" y="38765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D6AE9E03-1DD6-E55D-D153-A948BDD27E09}"/>
              </a:ext>
            </a:extLst>
          </p:cNvPr>
          <p:cNvSpPr/>
          <p:nvPr/>
        </p:nvSpPr>
        <p:spPr>
          <a:xfrm>
            <a:off x="11578892" y="2883929"/>
            <a:ext cx="160027" cy="204281"/>
          </a:xfrm>
          <a:custGeom>
            <a:avLst/>
            <a:gdLst>
              <a:gd name="connsiteX0" fmla="*/ 0 w 227092"/>
              <a:gd name="connsiteY0" fmla="*/ 4591 h 387650"/>
              <a:gd name="connsiteX1" fmla="*/ 197708 w 227092"/>
              <a:gd name="connsiteY1" fmla="*/ 54018 h 387650"/>
              <a:gd name="connsiteX2" fmla="*/ 222422 w 227092"/>
              <a:gd name="connsiteY2" fmla="*/ 387650 h 38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092" h="387650">
                <a:moveTo>
                  <a:pt x="0" y="4591"/>
                </a:moveTo>
                <a:cubicBezTo>
                  <a:pt x="80319" y="-2617"/>
                  <a:pt x="160638" y="-9825"/>
                  <a:pt x="197708" y="54018"/>
                </a:cubicBezTo>
                <a:cubicBezTo>
                  <a:pt x="234778" y="117861"/>
                  <a:pt x="228600" y="252755"/>
                  <a:pt x="222422" y="38765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58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/>
              <p:nvPr/>
            </p:nvSpPr>
            <p:spPr>
              <a:xfrm>
                <a:off x="698090" y="332923"/>
                <a:ext cx="1079582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how to get from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b="1" dirty="0"/>
                  <a:t> to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𝐭</m:t>
                    </m:r>
                    <m:r>
                      <a:rPr lang="en-US" sz="28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2800" dirty="0"/>
              </a:p>
              <a:p>
                <a:pPr algn="ctr"/>
                <a:r>
                  <a:rPr lang="en-US" sz="2800" b="1" dirty="0"/>
                  <a:t> 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090" y="332923"/>
                <a:ext cx="10795820" cy="954107"/>
              </a:xfrm>
              <a:prstGeom prst="rect">
                <a:avLst/>
              </a:prstGeom>
              <a:blipFill>
                <a:blip r:embed="rId3"/>
                <a:stretch>
                  <a:fillRect t="-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7E4FB22-CC5A-EF28-824A-5422A04EB9ED}"/>
                  </a:ext>
                </a:extLst>
              </p:cNvPr>
              <p:cNvSpPr txBox="1"/>
              <p:nvPr/>
            </p:nvSpPr>
            <p:spPr>
              <a:xfrm>
                <a:off x="2958899" y="1123296"/>
                <a:ext cx="6098058" cy="10804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f>
                        <m:f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7E4FB22-CC5A-EF28-824A-5422A04EB9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8899" y="1123296"/>
                <a:ext cx="6098058" cy="10804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6E9C8A98-E2D4-205E-7D5D-4821EF6AEF36}"/>
              </a:ext>
            </a:extLst>
          </p:cNvPr>
          <p:cNvGrpSpPr/>
          <p:nvPr/>
        </p:nvGrpSpPr>
        <p:grpSpPr>
          <a:xfrm>
            <a:off x="1363367" y="3232713"/>
            <a:ext cx="10828633" cy="840281"/>
            <a:chOff x="852078" y="4423698"/>
            <a:chExt cx="10828633" cy="84028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26FBE97-0042-CADC-B992-39CFD5D696B0}"/>
                </a:ext>
              </a:extLst>
            </p:cNvPr>
            <p:cNvSpPr/>
            <p:nvPr/>
          </p:nvSpPr>
          <p:spPr>
            <a:xfrm>
              <a:off x="1045666" y="4436076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2594978-B2FD-9C56-9524-41B17796E8A9}"/>
                </a:ext>
              </a:extLst>
            </p:cNvPr>
            <p:cNvSpPr/>
            <p:nvPr/>
          </p:nvSpPr>
          <p:spPr>
            <a:xfrm>
              <a:off x="2458455" y="4436075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75FB103-8C60-32E4-A438-AAD7C911BAF6}"/>
                </a:ext>
              </a:extLst>
            </p:cNvPr>
            <p:cNvSpPr/>
            <p:nvPr/>
          </p:nvSpPr>
          <p:spPr>
            <a:xfrm>
              <a:off x="3760033" y="4436075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8A01810-9228-7DCE-E649-4E534AFA391C}"/>
                </a:ext>
              </a:extLst>
            </p:cNvPr>
            <p:cNvSpPr/>
            <p:nvPr/>
          </p:nvSpPr>
          <p:spPr>
            <a:xfrm>
              <a:off x="5061611" y="4436075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D73CD17-E6B8-D168-E240-F29C8E993714}"/>
                </a:ext>
              </a:extLst>
            </p:cNvPr>
            <p:cNvSpPr/>
            <p:nvPr/>
          </p:nvSpPr>
          <p:spPr>
            <a:xfrm>
              <a:off x="6363189" y="4436074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406650B-CAE3-2617-C758-5A7AA168F487}"/>
                </a:ext>
              </a:extLst>
            </p:cNvPr>
            <p:cNvSpPr/>
            <p:nvPr/>
          </p:nvSpPr>
          <p:spPr>
            <a:xfrm>
              <a:off x="7705955" y="4436073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E8F85AA-B6F1-7576-FF54-54689DCA6D54}"/>
                </a:ext>
              </a:extLst>
            </p:cNvPr>
            <p:cNvSpPr/>
            <p:nvPr/>
          </p:nvSpPr>
          <p:spPr>
            <a:xfrm>
              <a:off x="9056957" y="4436072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B624993-C3F3-A651-B437-85727C003929}"/>
                </a:ext>
              </a:extLst>
            </p:cNvPr>
            <p:cNvSpPr/>
            <p:nvPr/>
          </p:nvSpPr>
          <p:spPr>
            <a:xfrm>
              <a:off x="10350299" y="4436071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882B44BA-10A8-DD99-B839-832199ED001D}"/>
                    </a:ext>
                  </a:extLst>
                </p:cNvPr>
                <p:cNvSpPr txBox="1"/>
                <p:nvPr/>
              </p:nvSpPr>
              <p:spPr>
                <a:xfrm>
                  <a:off x="852078" y="4436071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882B44BA-10A8-DD99-B839-832199ED00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2078" y="4436071"/>
                  <a:ext cx="1532778" cy="6463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C5C14DBD-72D2-C0E3-552E-A74C68370145}"/>
                    </a:ext>
                  </a:extLst>
                </p:cNvPr>
                <p:cNvSpPr txBox="1"/>
                <p:nvPr/>
              </p:nvSpPr>
              <p:spPr>
                <a:xfrm>
                  <a:off x="2239071" y="4436071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C5C14DBD-72D2-C0E3-552E-A74C683701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9071" y="4436071"/>
                  <a:ext cx="1532778" cy="64633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86BA81F-4235-F06E-31F4-2C36D7FDFAD1}"/>
                    </a:ext>
                  </a:extLst>
                </p:cNvPr>
                <p:cNvSpPr txBox="1"/>
                <p:nvPr/>
              </p:nvSpPr>
              <p:spPr>
                <a:xfrm>
                  <a:off x="3502059" y="4436071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86BA81F-4235-F06E-31F4-2C36D7FDFA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02059" y="4436071"/>
                  <a:ext cx="1532778" cy="64633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0B8DE829-AD9D-0749-702B-CE6D8890927E}"/>
                    </a:ext>
                  </a:extLst>
                </p:cNvPr>
                <p:cNvSpPr txBox="1"/>
                <p:nvPr/>
              </p:nvSpPr>
              <p:spPr>
                <a:xfrm>
                  <a:off x="4814206" y="4436071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0B8DE829-AD9D-0749-702B-CE6D889092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4206" y="4436071"/>
                  <a:ext cx="1532778" cy="64633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4C930FD9-DA81-0DF7-81C0-D60F1FC43FC9}"/>
                    </a:ext>
                  </a:extLst>
                </p:cNvPr>
                <p:cNvSpPr txBox="1"/>
                <p:nvPr/>
              </p:nvSpPr>
              <p:spPr>
                <a:xfrm>
                  <a:off x="6115783" y="4436070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4C930FD9-DA81-0DF7-81C0-D60F1FC43F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15783" y="4436070"/>
                  <a:ext cx="1532778" cy="64633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77C10F22-9AC9-ED9B-D909-5E3FF6CE168E}"/>
                    </a:ext>
                  </a:extLst>
                </p:cNvPr>
                <p:cNvSpPr txBox="1"/>
                <p:nvPr/>
              </p:nvSpPr>
              <p:spPr>
                <a:xfrm>
                  <a:off x="7453615" y="4436069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77C10F22-9AC9-ED9B-D909-5E3FF6CE16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53615" y="4436069"/>
                  <a:ext cx="1532778" cy="64633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1D4EDA1-0E7B-4453-0F18-F8D72AD927EA}"/>
                    </a:ext>
                  </a:extLst>
                </p:cNvPr>
                <p:cNvSpPr txBox="1"/>
                <p:nvPr/>
              </p:nvSpPr>
              <p:spPr>
                <a:xfrm>
                  <a:off x="10147933" y="4448419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1D4EDA1-0E7B-4453-0F18-F8D72AD927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47933" y="4448419"/>
                  <a:ext cx="1532778" cy="64633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9B9D739-6195-6FC3-0561-543D2BA3D703}"/>
                    </a:ext>
                  </a:extLst>
                </p:cNvPr>
                <p:cNvSpPr txBox="1"/>
                <p:nvPr/>
              </p:nvSpPr>
              <p:spPr>
                <a:xfrm>
                  <a:off x="8840608" y="4423698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9B9D739-6195-6FC3-0561-543D2BA3D7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40608" y="4423698"/>
                  <a:ext cx="1532778" cy="646331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416721C-8FB6-5078-3063-49AC99B31DC5}"/>
                  </a:ext>
                </a:extLst>
              </p:cNvPr>
              <p:cNvSpPr txBox="1"/>
              <p:nvPr/>
            </p:nvSpPr>
            <p:spPr>
              <a:xfrm>
                <a:off x="785606" y="3337525"/>
                <a:ext cx="121082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416721C-8FB6-5078-3063-49AC99B31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606" y="3337525"/>
                <a:ext cx="1210822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B293FD2-FA48-456A-7FFA-C92CBFBE7914}"/>
                  </a:ext>
                </a:extLst>
              </p:cNvPr>
              <p:cNvSpPr txBox="1"/>
              <p:nvPr/>
            </p:nvSpPr>
            <p:spPr>
              <a:xfrm>
                <a:off x="1585309" y="4045646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B293FD2-FA48-456A-7FFA-C92CBFBE7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309" y="4045646"/>
                <a:ext cx="1054654" cy="5847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A1B9BB4-A536-B8D5-9B87-956FF068765E}"/>
                  </a:ext>
                </a:extLst>
              </p:cNvPr>
              <p:cNvSpPr txBox="1"/>
              <p:nvPr/>
            </p:nvSpPr>
            <p:spPr>
              <a:xfrm>
                <a:off x="2961400" y="4052890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A1B9BB4-A536-B8D5-9B87-956FF06876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1400" y="4052890"/>
                <a:ext cx="1054654" cy="58477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B3EB907-B878-F886-DAF9-43C9081828F7}"/>
                  </a:ext>
                </a:extLst>
              </p:cNvPr>
              <p:cNvSpPr txBox="1"/>
              <p:nvPr/>
            </p:nvSpPr>
            <p:spPr>
              <a:xfrm>
                <a:off x="4325199" y="4020080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B3EB907-B878-F886-DAF9-43C9081828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5199" y="4020080"/>
                <a:ext cx="1054654" cy="58477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12EDD33-D174-8049-7E54-31FF542C336A}"/>
                  </a:ext>
                </a:extLst>
              </p:cNvPr>
              <p:cNvSpPr txBox="1"/>
              <p:nvPr/>
            </p:nvSpPr>
            <p:spPr>
              <a:xfrm>
                <a:off x="5615178" y="4008090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12EDD33-D174-8049-7E54-31FF542C33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5178" y="4008090"/>
                <a:ext cx="1054654" cy="58477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4EE68F2-870A-75AB-A2A1-BBB0F6DFA1CF}"/>
                  </a:ext>
                </a:extLst>
              </p:cNvPr>
              <p:cNvSpPr txBox="1"/>
              <p:nvPr/>
            </p:nvSpPr>
            <p:spPr>
              <a:xfrm>
                <a:off x="6915666" y="4000036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4EE68F2-870A-75AB-A2A1-BBB0F6DFA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5666" y="4000036"/>
                <a:ext cx="1054654" cy="58477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C8C8AB4-416E-1126-C53F-F8DC26497C94}"/>
                  </a:ext>
                </a:extLst>
              </p:cNvPr>
              <p:cNvSpPr txBox="1"/>
              <p:nvPr/>
            </p:nvSpPr>
            <p:spPr>
              <a:xfrm>
                <a:off x="8181769" y="4008089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C8C8AB4-416E-1126-C53F-F8DC26497C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1769" y="4008089"/>
                <a:ext cx="1054654" cy="58477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4E5F7E5-A8A8-4DFB-FB5F-42B0E832E71A}"/>
                  </a:ext>
                </a:extLst>
              </p:cNvPr>
              <p:cNvSpPr txBox="1"/>
              <p:nvPr/>
            </p:nvSpPr>
            <p:spPr>
              <a:xfrm>
                <a:off x="9545675" y="4052889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4E5F7E5-A8A8-4DFB-FB5F-42B0E832E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5675" y="4052889"/>
                <a:ext cx="1054654" cy="58477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700BF9B-1EEB-0612-9B25-EBBE42F93E92}"/>
                  </a:ext>
                </a:extLst>
              </p:cNvPr>
              <p:cNvSpPr txBox="1"/>
              <p:nvPr/>
            </p:nvSpPr>
            <p:spPr>
              <a:xfrm>
                <a:off x="10858734" y="4069441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700BF9B-1EEB-0612-9B25-EBBE42F93E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8734" y="4069441"/>
                <a:ext cx="1054654" cy="58477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AD30A5E2-77D6-715B-4313-30C78BDF0E6E}"/>
              </a:ext>
            </a:extLst>
          </p:cNvPr>
          <p:cNvSpPr txBox="1"/>
          <p:nvPr/>
        </p:nvSpPr>
        <p:spPr>
          <a:xfrm>
            <a:off x="15710" y="1755692"/>
            <a:ext cx="22996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boundary condition: known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C81E674-FF06-72BF-F9FD-FA8305F8AF03}"/>
              </a:ext>
            </a:extLst>
          </p:cNvPr>
          <p:cNvSpPr txBox="1"/>
          <p:nvPr/>
        </p:nvSpPr>
        <p:spPr>
          <a:xfrm>
            <a:off x="9822443" y="1773168"/>
            <a:ext cx="22996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boundary condition: known</a:t>
            </a:r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B96F694E-C96F-A34C-AB8A-3FD86B2ECBD5}"/>
              </a:ext>
            </a:extLst>
          </p:cNvPr>
          <p:cNvSpPr/>
          <p:nvPr/>
        </p:nvSpPr>
        <p:spPr>
          <a:xfrm>
            <a:off x="1850809" y="2753037"/>
            <a:ext cx="227092" cy="387650"/>
          </a:xfrm>
          <a:custGeom>
            <a:avLst/>
            <a:gdLst>
              <a:gd name="connsiteX0" fmla="*/ 0 w 227092"/>
              <a:gd name="connsiteY0" fmla="*/ 4591 h 387650"/>
              <a:gd name="connsiteX1" fmla="*/ 197708 w 227092"/>
              <a:gd name="connsiteY1" fmla="*/ 54018 h 387650"/>
              <a:gd name="connsiteX2" fmla="*/ 222422 w 227092"/>
              <a:gd name="connsiteY2" fmla="*/ 387650 h 38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092" h="387650">
                <a:moveTo>
                  <a:pt x="0" y="4591"/>
                </a:moveTo>
                <a:cubicBezTo>
                  <a:pt x="80319" y="-2617"/>
                  <a:pt x="160638" y="-9825"/>
                  <a:pt x="197708" y="54018"/>
                </a:cubicBezTo>
                <a:cubicBezTo>
                  <a:pt x="234778" y="117861"/>
                  <a:pt x="228600" y="252755"/>
                  <a:pt x="222422" y="38765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D6AE9E03-1DD6-E55D-D153-A948BDD27E09}"/>
              </a:ext>
            </a:extLst>
          </p:cNvPr>
          <p:cNvSpPr/>
          <p:nvPr/>
        </p:nvSpPr>
        <p:spPr>
          <a:xfrm>
            <a:off x="11578892" y="2883929"/>
            <a:ext cx="160027" cy="204281"/>
          </a:xfrm>
          <a:custGeom>
            <a:avLst/>
            <a:gdLst>
              <a:gd name="connsiteX0" fmla="*/ 0 w 227092"/>
              <a:gd name="connsiteY0" fmla="*/ 4591 h 387650"/>
              <a:gd name="connsiteX1" fmla="*/ 197708 w 227092"/>
              <a:gd name="connsiteY1" fmla="*/ 54018 h 387650"/>
              <a:gd name="connsiteX2" fmla="*/ 222422 w 227092"/>
              <a:gd name="connsiteY2" fmla="*/ 387650 h 38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092" h="387650">
                <a:moveTo>
                  <a:pt x="0" y="4591"/>
                </a:moveTo>
                <a:cubicBezTo>
                  <a:pt x="80319" y="-2617"/>
                  <a:pt x="160638" y="-9825"/>
                  <a:pt x="197708" y="54018"/>
                </a:cubicBezTo>
                <a:cubicBezTo>
                  <a:pt x="234778" y="117861"/>
                  <a:pt x="228600" y="252755"/>
                  <a:pt x="222422" y="38765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BA1ADBB-D494-7F8D-3698-7EFEE1C9B2D6}"/>
              </a:ext>
            </a:extLst>
          </p:cNvPr>
          <p:cNvGrpSpPr/>
          <p:nvPr/>
        </p:nvGrpSpPr>
        <p:grpSpPr>
          <a:xfrm>
            <a:off x="1443956" y="5250153"/>
            <a:ext cx="10828633" cy="840281"/>
            <a:chOff x="852078" y="4423698"/>
            <a:chExt cx="10828633" cy="84028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7D8794A-CAB8-661B-E7CB-EBD70D2AF6C6}"/>
                </a:ext>
              </a:extLst>
            </p:cNvPr>
            <p:cNvSpPr/>
            <p:nvPr/>
          </p:nvSpPr>
          <p:spPr>
            <a:xfrm>
              <a:off x="1045666" y="4436076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7189689-0852-C702-21B4-6D8F6B7AA6ED}"/>
                </a:ext>
              </a:extLst>
            </p:cNvPr>
            <p:cNvSpPr/>
            <p:nvPr/>
          </p:nvSpPr>
          <p:spPr>
            <a:xfrm>
              <a:off x="2458455" y="4436075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DDEC0D1-0674-5DB8-1063-F214FADA3549}"/>
                </a:ext>
              </a:extLst>
            </p:cNvPr>
            <p:cNvSpPr/>
            <p:nvPr/>
          </p:nvSpPr>
          <p:spPr>
            <a:xfrm>
              <a:off x="3760033" y="4436075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074140-0DE7-CADF-03B2-190C67E4BA30}"/>
                </a:ext>
              </a:extLst>
            </p:cNvPr>
            <p:cNvSpPr/>
            <p:nvPr/>
          </p:nvSpPr>
          <p:spPr>
            <a:xfrm>
              <a:off x="5061611" y="4436075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B278C00-A2D0-B611-1FB6-47325C83A864}"/>
                </a:ext>
              </a:extLst>
            </p:cNvPr>
            <p:cNvSpPr/>
            <p:nvPr/>
          </p:nvSpPr>
          <p:spPr>
            <a:xfrm>
              <a:off x="6363189" y="4436074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25C056-8148-1CE2-6818-E77C2F9DCD52}"/>
                </a:ext>
              </a:extLst>
            </p:cNvPr>
            <p:cNvSpPr/>
            <p:nvPr/>
          </p:nvSpPr>
          <p:spPr>
            <a:xfrm>
              <a:off x="7705955" y="4436073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E99311-6A99-E732-4C72-4EB8506DA105}"/>
                </a:ext>
              </a:extLst>
            </p:cNvPr>
            <p:cNvSpPr/>
            <p:nvPr/>
          </p:nvSpPr>
          <p:spPr>
            <a:xfrm>
              <a:off x="9056957" y="4436072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C90B5CD-AF5C-C1C4-2270-40F04AEB6C42}"/>
                </a:ext>
              </a:extLst>
            </p:cNvPr>
            <p:cNvSpPr/>
            <p:nvPr/>
          </p:nvSpPr>
          <p:spPr>
            <a:xfrm>
              <a:off x="10350299" y="4436071"/>
              <a:ext cx="1037967" cy="8279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9BDDA75-F76F-EABD-12FD-F9694692894E}"/>
                    </a:ext>
                  </a:extLst>
                </p:cNvPr>
                <p:cNvSpPr txBox="1"/>
                <p:nvPr/>
              </p:nvSpPr>
              <p:spPr>
                <a:xfrm>
                  <a:off x="852078" y="4436071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9BDDA75-F76F-EABD-12FD-F969469289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2078" y="4436071"/>
                  <a:ext cx="1532778" cy="646331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85CEA3B-C36B-4B5B-323C-0C7F2F32D0A9}"/>
                    </a:ext>
                  </a:extLst>
                </p:cNvPr>
                <p:cNvSpPr txBox="1"/>
                <p:nvPr/>
              </p:nvSpPr>
              <p:spPr>
                <a:xfrm>
                  <a:off x="2239071" y="4436071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85CEA3B-C36B-4B5B-323C-0C7F2F32D0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9071" y="4436071"/>
                  <a:ext cx="1532778" cy="646331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CB55158-4758-5297-E8DD-11EC9F606272}"/>
                    </a:ext>
                  </a:extLst>
                </p:cNvPr>
                <p:cNvSpPr txBox="1"/>
                <p:nvPr/>
              </p:nvSpPr>
              <p:spPr>
                <a:xfrm>
                  <a:off x="3502059" y="4436071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CB55158-4758-5297-E8DD-11EC9F6062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02059" y="4436071"/>
                  <a:ext cx="1532778" cy="646331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6DC8F9DA-CB12-5E9F-711F-64045A4CC277}"/>
                    </a:ext>
                  </a:extLst>
                </p:cNvPr>
                <p:cNvSpPr txBox="1"/>
                <p:nvPr/>
              </p:nvSpPr>
              <p:spPr>
                <a:xfrm>
                  <a:off x="4814206" y="4436071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6DC8F9DA-CB12-5E9F-711F-64045A4CC2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4206" y="4436071"/>
                  <a:ext cx="1532778" cy="646331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BC2930D-4D48-3B59-037D-1458D1E0085B}"/>
                    </a:ext>
                  </a:extLst>
                </p:cNvPr>
                <p:cNvSpPr txBox="1"/>
                <p:nvPr/>
              </p:nvSpPr>
              <p:spPr>
                <a:xfrm>
                  <a:off x="6115783" y="4436070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BC2930D-4D48-3B59-037D-1458D1E008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15783" y="4436070"/>
                  <a:ext cx="1532778" cy="646331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A3CFBE6-8508-95E2-B9AE-773AF7005240}"/>
                    </a:ext>
                  </a:extLst>
                </p:cNvPr>
                <p:cNvSpPr txBox="1"/>
                <p:nvPr/>
              </p:nvSpPr>
              <p:spPr>
                <a:xfrm>
                  <a:off x="7453615" y="4436069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A3CFBE6-8508-95E2-B9AE-773AF70052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53615" y="4436069"/>
                  <a:ext cx="1532778" cy="646331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CC54312-ABC9-DDF5-A6C0-7296E272CA5A}"/>
                    </a:ext>
                  </a:extLst>
                </p:cNvPr>
                <p:cNvSpPr txBox="1"/>
                <p:nvPr/>
              </p:nvSpPr>
              <p:spPr>
                <a:xfrm>
                  <a:off x="10147933" y="4448419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CC54312-ABC9-DDF5-A6C0-7296E272CA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47933" y="4448419"/>
                  <a:ext cx="1532778" cy="646331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9D66F75-814C-AD84-C01E-2FAAD4901AF8}"/>
                    </a:ext>
                  </a:extLst>
                </p:cNvPr>
                <p:cNvSpPr txBox="1"/>
                <p:nvPr/>
              </p:nvSpPr>
              <p:spPr>
                <a:xfrm>
                  <a:off x="8840608" y="4423698"/>
                  <a:ext cx="153277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9D66F75-814C-AD84-C01E-2FAAD4901A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40608" y="4423698"/>
                  <a:ext cx="1532778" cy="646331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B207D98-6B46-5293-50C7-A9C4124298BA}"/>
                  </a:ext>
                </a:extLst>
              </p:cNvPr>
              <p:cNvSpPr txBox="1"/>
              <p:nvPr/>
            </p:nvSpPr>
            <p:spPr>
              <a:xfrm>
                <a:off x="273638" y="5354965"/>
                <a:ext cx="1803379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+∆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3200" dirty="0"/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B207D98-6B46-5293-50C7-A9C4124298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638" y="5354965"/>
                <a:ext cx="1803379" cy="1077218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5428F8A-71D0-FD08-4318-4A6E6C3EEB18}"/>
                  </a:ext>
                </a:extLst>
              </p:cNvPr>
              <p:cNvSpPr txBox="1"/>
              <p:nvPr/>
            </p:nvSpPr>
            <p:spPr>
              <a:xfrm>
                <a:off x="1665898" y="6063086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5428F8A-71D0-FD08-4318-4A6E6C3EEB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898" y="6063086"/>
                <a:ext cx="1054654" cy="584775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4F0FC2D-79FC-BF03-3EEC-48E4549071FD}"/>
                  </a:ext>
                </a:extLst>
              </p:cNvPr>
              <p:cNvSpPr txBox="1"/>
              <p:nvPr/>
            </p:nvSpPr>
            <p:spPr>
              <a:xfrm>
                <a:off x="3041989" y="6070330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4F0FC2D-79FC-BF03-3EEC-48E4549071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1989" y="6070330"/>
                <a:ext cx="1054654" cy="584775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5C42EEB-67F1-140E-C7E6-D96FD4ED28F2}"/>
                  </a:ext>
                </a:extLst>
              </p:cNvPr>
              <p:cNvSpPr txBox="1"/>
              <p:nvPr/>
            </p:nvSpPr>
            <p:spPr>
              <a:xfrm>
                <a:off x="4405788" y="6037520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5C42EEB-67F1-140E-C7E6-D96FD4ED28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5788" y="6037520"/>
                <a:ext cx="1054654" cy="584775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9AC2E2B-31D5-A0FD-5816-20AA365CA351}"/>
                  </a:ext>
                </a:extLst>
              </p:cNvPr>
              <p:cNvSpPr txBox="1"/>
              <p:nvPr/>
            </p:nvSpPr>
            <p:spPr>
              <a:xfrm>
                <a:off x="5695767" y="6025530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9AC2E2B-31D5-A0FD-5816-20AA365CA3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5767" y="6025530"/>
                <a:ext cx="1054654" cy="584775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CB0B628-9348-0C3C-3B78-5131D40BA6A7}"/>
                  </a:ext>
                </a:extLst>
              </p:cNvPr>
              <p:cNvSpPr txBox="1"/>
              <p:nvPr/>
            </p:nvSpPr>
            <p:spPr>
              <a:xfrm>
                <a:off x="6996255" y="6017476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CB0B628-9348-0C3C-3B78-5131D40BA6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6255" y="6017476"/>
                <a:ext cx="1054654" cy="584775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773A58F-A189-BE07-5C98-D6070DDC5B16}"/>
                  </a:ext>
                </a:extLst>
              </p:cNvPr>
              <p:cNvSpPr txBox="1"/>
              <p:nvPr/>
            </p:nvSpPr>
            <p:spPr>
              <a:xfrm>
                <a:off x="8262358" y="6025529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773A58F-A189-BE07-5C98-D6070DDC5B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2358" y="6025529"/>
                <a:ext cx="1054654" cy="584775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BB5996C-8195-1C53-6D91-EBF8A3E76269}"/>
                  </a:ext>
                </a:extLst>
              </p:cNvPr>
              <p:cNvSpPr txBox="1"/>
              <p:nvPr/>
            </p:nvSpPr>
            <p:spPr>
              <a:xfrm>
                <a:off x="9626264" y="6070329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BB5996C-8195-1C53-6D91-EBF8A3E762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6264" y="6070329"/>
                <a:ext cx="1054654" cy="584775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155D083-A360-45AD-6064-B80A916856E4}"/>
                  </a:ext>
                </a:extLst>
              </p:cNvPr>
              <p:cNvSpPr txBox="1"/>
              <p:nvPr/>
            </p:nvSpPr>
            <p:spPr>
              <a:xfrm>
                <a:off x="10939323" y="6086881"/>
                <a:ext cx="10546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155D083-A360-45AD-6064-B80A916856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9323" y="6086881"/>
                <a:ext cx="1054654" cy="584775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E0B71CA0-1CFD-799E-FA47-A6E1E293D613}"/>
              </a:ext>
            </a:extLst>
          </p:cNvPr>
          <p:cNvSpPr/>
          <p:nvPr/>
        </p:nvSpPr>
        <p:spPr>
          <a:xfrm>
            <a:off x="11721430" y="2772102"/>
            <a:ext cx="169347" cy="2352613"/>
          </a:xfrm>
          <a:custGeom>
            <a:avLst/>
            <a:gdLst>
              <a:gd name="connsiteX0" fmla="*/ 0 w 227092"/>
              <a:gd name="connsiteY0" fmla="*/ 4591 h 387650"/>
              <a:gd name="connsiteX1" fmla="*/ 197708 w 227092"/>
              <a:gd name="connsiteY1" fmla="*/ 54018 h 387650"/>
              <a:gd name="connsiteX2" fmla="*/ 222422 w 227092"/>
              <a:gd name="connsiteY2" fmla="*/ 387650 h 38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092" h="387650">
                <a:moveTo>
                  <a:pt x="0" y="4591"/>
                </a:moveTo>
                <a:cubicBezTo>
                  <a:pt x="80319" y="-2617"/>
                  <a:pt x="160638" y="-9825"/>
                  <a:pt x="197708" y="54018"/>
                </a:cubicBezTo>
                <a:cubicBezTo>
                  <a:pt x="234778" y="117861"/>
                  <a:pt x="228600" y="252755"/>
                  <a:pt x="222422" y="38765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8AE4189F-8B6C-A83E-A158-4BBCD1B0D541}"/>
              </a:ext>
            </a:extLst>
          </p:cNvPr>
          <p:cNvSpPr/>
          <p:nvPr/>
        </p:nvSpPr>
        <p:spPr>
          <a:xfrm>
            <a:off x="2155953" y="2753037"/>
            <a:ext cx="266147" cy="2148332"/>
          </a:xfrm>
          <a:custGeom>
            <a:avLst/>
            <a:gdLst>
              <a:gd name="connsiteX0" fmla="*/ 0 w 227092"/>
              <a:gd name="connsiteY0" fmla="*/ 4591 h 387650"/>
              <a:gd name="connsiteX1" fmla="*/ 197708 w 227092"/>
              <a:gd name="connsiteY1" fmla="*/ 54018 h 387650"/>
              <a:gd name="connsiteX2" fmla="*/ 222422 w 227092"/>
              <a:gd name="connsiteY2" fmla="*/ 387650 h 38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092" h="387650">
                <a:moveTo>
                  <a:pt x="0" y="4591"/>
                </a:moveTo>
                <a:cubicBezTo>
                  <a:pt x="80319" y="-2617"/>
                  <a:pt x="160638" y="-9825"/>
                  <a:pt x="197708" y="54018"/>
                </a:cubicBezTo>
                <a:cubicBezTo>
                  <a:pt x="234778" y="117861"/>
                  <a:pt x="228600" y="252755"/>
                  <a:pt x="222422" y="38765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02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/>
              <p:nvPr/>
            </p:nvSpPr>
            <p:spPr>
              <a:xfrm>
                <a:off x="698090" y="332923"/>
                <a:ext cx="1079582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how to get from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b="1" dirty="0"/>
                  <a:t> to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𝐭</m:t>
                    </m:r>
                    <m:r>
                      <a:rPr lang="en-US" sz="28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2800" dirty="0"/>
              </a:p>
              <a:p>
                <a:pPr algn="ctr"/>
                <a:r>
                  <a:rPr lang="en-US" sz="2800" b="1" dirty="0"/>
                  <a:t> 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090" y="332923"/>
                <a:ext cx="10795820" cy="954107"/>
              </a:xfrm>
              <a:prstGeom prst="rect">
                <a:avLst/>
              </a:prstGeom>
              <a:blipFill>
                <a:blip r:embed="rId3"/>
                <a:stretch>
                  <a:fillRect t="-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7E4FB22-CC5A-EF28-824A-5422A04EB9ED}"/>
                  </a:ext>
                </a:extLst>
              </p:cNvPr>
              <p:cNvSpPr txBox="1"/>
              <p:nvPr/>
            </p:nvSpPr>
            <p:spPr>
              <a:xfrm>
                <a:off x="3046971" y="1456929"/>
                <a:ext cx="6098058" cy="1217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sSub>
                        <m:sSubPr>
                          <m:ctrlPr>
                            <a:rPr lang="en-US" sz="3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dirty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7E4FB22-CC5A-EF28-824A-5422A04EB9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6971" y="1456929"/>
                <a:ext cx="6098058" cy="121776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7710F6D-1716-3722-4A62-2474E92ED7AE}"/>
                  </a:ext>
                </a:extLst>
              </p:cNvPr>
              <p:cNvSpPr txBox="1"/>
              <p:nvPr/>
            </p:nvSpPr>
            <p:spPr>
              <a:xfrm>
                <a:off x="2582562" y="4550677"/>
                <a:ext cx="7812558" cy="12822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3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 dirty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600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 dirty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3600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600" b="0" i="1" dirty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sz="36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6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3600" i="1" dirty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3600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6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6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 dirty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3600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600" b="0" i="1" dirty="0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7710F6D-1716-3722-4A62-2474E92ED7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2562" y="4550677"/>
                <a:ext cx="7812558" cy="128227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A1332A41-4B35-1C5B-DC7C-56AF1269803F}"/>
              </a:ext>
            </a:extLst>
          </p:cNvPr>
          <p:cNvSpPr/>
          <p:nvPr/>
        </p:nvSpPr>
        <p:spPr>
          <a:xfrm>
            <a:off x="4090086" y="2681416"/>
            <a:ext cx="3100343" cy="1804087"/>
          </a:xfrm>
          <a:custGeom>
            <a:avLst/>
            <a:gdLst>
              <a:gd name="connsiteX0" fmla="*/ 2446638 w 3100343"/>
              <a:gd name="connsiteY0" fmla="*/ 0 h 1804087"/>
              <a:gd name="connsiteX1" fmla="*/ 2940909 w 3100343"/>
              <a:gd name="connsiteY1" fmla="*/ 308919 h 1804087"/>
              <a:gd name="connsiteX2" fmla="*/ 0 w 3100343"/>
              <a:gd name="connsiteY2" fmla="*/ 1804087 h 1804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0343" h="1804087">
                <a:moveTo>
                  <a:pt x="2446638" y="0"/>
                </a:moveTo>
                <a:cubicBezTo>
                  <a:pt x="2897660" y="4119"/>
                  <a:pt x="3348682" y="8238"/>
                  <a:pt x="2940909" y="308919"/>
                </a:cubicBezTo>
                <a:cubicBezTo>
                  <a:pt x="2533136" y="609600"/>
                  <a:pt x="1266568" y="1206843"/>
                  <a:pt x="0" y="1804087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455CC2A-1313-A1B2-1CAF-4EBFDADBE219}"/>
              </a:ext>
            </a:extLst>
          </p:cNvPr>
          <p:cNvSpPr/>
          <p:nvPr/>
        </p:nvSpPr>
        <p:spPr>
          <a:xfrm>
            <a:off x="5211889" y="1391755"/>
            <a:ext cx="856735" cy="14221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16A836C4-4B2A-1845-B221-637C20EE08D9}"/>
                  </a:ext>
                </a:extLst>
              </p:cNvPr>
              <p:cNvSpPr txBox="1"/>
              <p:nvPr/>
            </p:nvSpPr>
            <p:spPr>
              <a:xfrm>
                <a:off x="4662494" y="1013227"/>
                <a:ext cx="109879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κ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n-US" sz="2800" b="1" dirty="0"/>
                  <a:t>  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16A836C4-4B2A-1845-B221-637C20EE08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494" y="1013227"/>
                <a:ext cx="1098790" cy="10772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57516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ylinder 3">
            <a:extLst>
              <a:ext uri="{FF2B5EF4-FFF2-40B4-BE49-F238E27FC236}">
                <a16:creationId xmlns:a16="http://schemas.microsoft.com/office/drawing/2014/main" id="{F5EF5C7D-25A1-DB2B-9276-43FC6DADC57D}"/>
              </a:ext>
            </a:extLst>
          </p:cNvPr>
          <p:cNvSpPr/>
          <p:nvPr/>
        </p:nvSpPr>
        <p:spPr>
          <a:xfrm rot="5400000">
            <a:off x="6687672" y="-1694330"/>
            <a:ext cx="1057836" cy="6176683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EDBE5CC-899B-1815-3365-1172C033AAC1}"/>
                  </a:ext>
                </a:extLst>
              </p:cNvPr>
              <p:cNvSpPr txBox="1"/>
              <p:nvPr/>
            </p:nvSpPr>
            <p:spPr>
              <a:xfrm>
                <a:off x="4249271" y="3372544"/>
                <a:ext cx="122456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EDBE5CC-899B-1815-3365-1172C033AA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9271" y="3372544"/>
                <a:ext cx="1224566" cy="5539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8C6429A-0F8B-C50E-292A-A625AE5FA487}"/>
                  </a:ext>
                </a:extLst>
              </p:cNvPr>
              <p:cNvSpPr txBox="1"/>
              <p:nvPr/>
            </p:nvSpPr>
            <p:spPr>
              <a:xfrm>
                <a:off x="4128248" y="2224154"/>
                <a:ext cx="274440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=0)=0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8C6429A-0F8B-C50E-292A-A625AE5FA4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8248" y="2224154"/>
                <a:ext cx="2744406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388334C-3E44-701C-7075-E2444CFD09C7}"/>
                  </a:ext>
                </a:extLst>
              </p:cNvPr>
              <p:cNvSpPr txBox="1"/>
              <p:nvPr/>
            </p:nvSpPr>
            <p:spPr>
              <a:xfrm>
                <a:off x="8681715" y="2142564"/>
                <a:ext cx="258025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0" dirty="0"/>
                  <a:t>T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)=0</m:t>
                    </m:r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388334C-3E44-701C-7075-E2444CFD0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1715" y="2142564"/>
                <a:ext cx="2580258" cy="553998"/>
              </a:xfrm>
              <a:prstGeom prst="rect">
                <a:avLst/>
              </a:prstGeom>
              <a:blipFill>
                <a:blip r:embed="rId4"/>
                <a:stretch>
                  <a:fillRect l="-10638" t="-25275" b="-49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E21D234-2F27-076C-4A75-6648AD77C34F}"/>
              </a:ext>
            </a:extLst>
          </p:cNvPr>
          <p:cNvSpPr txBox="1"/>
          <p:nvPr/>
        </p:nvSpPr>
        <p:spPr>
          <a:xfrm>
            <a:off x="9389216" y="2696562"/>
            <a:ext cx="1329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insulated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84FAD8F-83F6-9950-F307-4110BA68CC66}"/>
              </a:ext>
            </a:extLst>
          </p:cNvPr>
          <p:cNvSpPr/>
          <p:nvPr/>
        </p:nvSpPr>
        <p:spPr>
          <a:xfrm>
            <a:off x="10488706" y="1287501"/>
            <a:ext cx="646021" cy="792310"/>
          </a:xfrm>
          <a:custGeom>
            <a:avLst/>
            <a:gdLst>
              <a:gd name="connsiteX0" fmla="*/ 0 w 646021"/>
              <a:gd name="connsiteY0" fmla="*/ 57204 h 792310"/>
              <a:gd name="connsiteX1" fmla="*/ 645459 w 646021"/>
              <a:gd name="connsiteY1" fmla="*/ 75133 h 792310"/>
              <a:gd name="connsiteX2" fmla="*/ 89647 w 646021"/>
              <a:gd name="connsiteY2" fmla="*/ 792310 h 792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6021" h="792310">
                <a:moveTo>
                  <a:pt x="0" y="57204"/>
                </a:moveTo>
                <a:cubicBezTo>
                  <a:pt x="315259" y="4909"/>
                  <a:pt x="630518" y="-47385"/>
                  <a:pt x="645459" y="75133"/>
                </a:cubicBezTo>
                <a:cubicBezTo>
                  <a:pt x="660400" y="197651"/>
                  <a:pt x="375023" y="494980"/>
                  <a:pt x="89647" y="79231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E5BC93C-260E-5B85-936B-76FBABB303C8}"/>
              </a:ext>
            </a:extLst>
          </p:cNvPr>
          <p:cNvSpPr/>
          <p:nvPr/>
        </p:nvSpPr>
        <p:spPr>
          <a:xfrm flipH="1">
            <a:off x="3298452" y="1243132"/>
            <a:ext cx="829795" cy="981022"/>
          </a:xfrm>
          <a:custGeom>
            <a:avLst/>
            <a:gdLst>
              <a:gd name="connsiteX0" fmla="*/ 0 w 646021"/>
              <a:gd name="connsiteY0" fmla="*/ 57204 h 792310"/>
              <a:gd name="connsiteX1" fmla="*/ 645459 w 646021"/>
              <a:gd name="connsiteY1" fmla="*/ 75133 h 792310"/>
              <a:gd name="connsiteX2" fmla="*/ 89647 w 646021"/>
              <a:gd name="connsiteY2" fmla="*/ 792310 h 792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6021" h="792310">
                <a:moveTo>
                  <a:pt x="0" y="57204"/>
                </a:moveTo>
                <a:cubicBezTo>
                  <a:pt x="315259" y="4909"/>
                  <a:pt x="630518" y="-47385"/>
                  <a:pt x="645459" y="75133"/>
                </a:cubicBezTo>
                <a:cubicBezTo>
                  <a:pt x="660400" y="197651"/>
                  <a:pt x="375023" y="494980"/>
                  <a:pt x="89647" y="79231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3F2764D-C0AD-31B7-7AC4-858D1C27EA84}"/>
              </a:ext>
            </a:extLst>
          </p:cNvPr>
          <p:cNvSpPr/>
          <p:nvPr/>
        </p:nvSpPr>
        <p:spPr>
          <a:xfrm>
            <a:off x="4249271" y="4455459"/>
            <a:ext cx="5871882" cy="1515035"/>
          </a:xfrm>
          <a:custGeom>
            <a:avLst/>
            <a:gdLst>
              <a:gd name="connsiteX0" fmla="*/ 8965 w 5871882"/>
              <a:gd name="connsiteY0" fmla="*/ 0 h 1488141"/>
              <a:gd name="connsiteX1" fmla="*/ 0 w 5871882"/>
              <a:gd name="connsiteY1" fmla="*/ 1488141 h 1488141"/>
              <a:gd name="connsiteX2" fmla="*/ 5871882 w 5871882"/>
              <a:gd name="connsiteY2" fmla="*/ 1452282 h 1488141"/>
              <a:gd name="connsiteX0" fmla="*/ 8965 w 5871882"/>
              <a:gd name="connsiteY0" fmla="*/ 0 h 1515035"/>
              <a:gd name="connsiteX1" fmla="*/ 0 w 5871882"/>
              <a:gd name="connsiteY1" fmla="*/ 1488141 h 1515035"/>
              <a:gd name="connsiteX2" fmla="*/ 5871882 w 5871882"/>
              <a:gd name="connsiteY2" fmla="*/ 1515035 h 151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71882" h="1515035">
                <a:moveTo>
                  <a:pt x="8965" y="0"/>
                </a:moveTo>
                <a:cubicBezTo>
                  <a:pt x="5977" y="496047"/>
                  <a:pt x="2988" y="992094"/>
                  <a:pt x="0" y="1488141"/>
                </a:cubicBezTo>
                <a:lnTo>
                  <a:pt x="5871882" y="1515035"/>
                </a:lnTo>
              </a:path>
            </a:pathLst>
          </a:custGeom>
          <a:noFill/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D6E9987-633E-A983-BA25-9F06CDE6B54C}"/>
                  </a:ext>
                </a:extLst>
              </p:cNvPr>
              <p:cNvSpPr txBox="1"/>
              <p:nvPr/>
            </p:nvSpPr>
            <p:spPr>
              <a:xfrm>
                <a:off x="7003495" y="6053897"/>
                <a:ext cx="36343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D6E9987-633E-A983-BA25-9F06CDE6B5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3495" y="6053897"/>
                <a:ext cx="363433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941F4F-F19D-AD02-012C-8537190D97F8}"/>
              </a:ext>
            </a:extLst>
          </p:cNvPr>
          <p:cNvCxnSpPr>
            <a:cxnSpLocks/>
          </p:cNvCxnSpPr>
          <p:nvPr/>
        </p:nvCxnSpPr>
        <p:spPr>
          <a:xfrm>
            <a:off x="4249271" y="5934635"/>
            <a:ext cx="275422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08956B5-9801-DB3D-E365-7421E2DA65A0}"/>
                  </a:ext>
                </a:extLst>
              </p:cNvPr>
              <p:cNvSpPr txBox="1"/>
              <p:nvPr/>
            </p:nvSpPr>
            <p:spPr>
              <a:xfrm>
                <a:off x="3586726" y="4631596"/>
                <a:ext cx="54348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08956B5-9801-DB3D-E365-7421E2DA65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6726" y="4631596"/>
                <a:ext cx="543482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884A3112-A0BC-01E6-EDEA-A9E8A16AC346}"/>
              </a:ext>
            </a:extLst>
          </p:cNvPr>
          <p:cNvSpPr txBox="1"/>
          <p:nvPr/>
        </p:nvSpPr>
        <p:spPr>
          <a:xfrm>
            <a:off x="252166" y="2271955"/>
            <a:ext cx="3198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Boundary conditions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493651-09AC-6462-979E-40E537DACDEA}"/>
              </a:ext>
            </a:extLst>
          </p:cNvPr>
          <p:cNvSpPr txBox="1"/>
          <p:nvPr/>
        </p:nvSpPr>
        <p:spPr>
          <a:xfrm>
            <a:off x="356332" y="5144107"/>
            <a:ext cx="2594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initial conditions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53D50C-612A-DEC4-77EA-D80FA23AC350}"/>
              </a:ext>
            </a:extLst>
          </p:cNvPr>
          <p:cNvCxnSpPr>
            <a:cxnSpLocks/>
          </p:cNvCxnSpPr>
          <p:nvPr/>
        </p:nvCxnSpPr>
        <p:spPr>
          <a:xfrm>
            <a:off x="7176995" y="5934635"/>
            <a:ext cx="281641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4EC771-768B-E460-6D3C-A0EDBAE59F8A}"/>
              </a:ext>
            </a:extLst>
          </p:cNvPr>
          <p:cNvCxnSpPr>
            <a:cxnSpLocks/>
          </p:cNvCxnSpPr>
          <p:nvPr/>
        </p:nvCxnSpPr>
        <p:spPr>
          <a:xfrm flipV="1">
            <a:off x="7006665" y="4876800"/>
            <a:ext cx="0" cy="105783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9F4709-35E0-A5FB-F8DE-FC7289E63746}"/>
              </a:ext>
            </a:extLst>
          </p:cNvPr>
          <p:cNvCxnSpPr>
            <a:cxnSpLocks/>
          </p:cNvCxnSpPr>
          <p:nvPr/>
        </p:nvCxnSpPr>
        <p:spPr>
          <a:xfrm flipV="1">
            <a:off x="7176995" y="4876800"/>
            <a:ext cx="0" cy="105783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B345297-1FD7-4AEE-99D9-EA5AA4C88921}"/>
              </a:ext>
            </a:extLst>
          </p:cNvPr>
          <p:cNvCxnSpPr>
            <a:cxnSpLocks/>
          </p:cNvCxnSpPr>
          <p:nvPr/>
        </p:nvCxnSpPr>
        <p:spPr>
          <a:xfrm>
            <a:off x="7003495" y="4876800"/>
            <a:ext cx="1735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857BFC1-2300-EC61-0D29-3F286FB8BC6F}"/>
              </a:ext>
            </a:extLst>
          </p:cNvPr>
          <p:cNvSpPr txBox="1"/>
          <p:nvPr/>
        </p:nvSpPr>
        <p:spPr>
          <a:xfrm>
            <a:off x="304846" y="3434237"/>
            <a:ext cx="1314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Heating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7215D84-7C41-D664-534B-994880D26247}"/>
              </a:ext>
            </a:extLst>
          </p:cNvPr>
          <p:cNvSpPr txBox="1"/>
          <p:nvPr/>
        </p:nvSpPr>
        <p:spPr>
          <a:xfrm>
            <a:off x="7288082" y="4793577"/>
            <a:ext cx="926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spike</a:t>
            </a:r>
          </a:p>
        </p:txBody>
      </p:sp>
    </p:spTree>
    <p:extLst>
      <p:ext uri="{BB962C8B-B14F-4D97-AF65-F5344CB8AC3E}">
        <p14:creationId xmlns:p14="http://schemas.microsoft.com/office/powerpoint/2010/main" val="35665679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86FEB6-7C6B-7279-68EB-D4411A2DA762}"/>
              </a:ext>
            </a:extLst>
          </p:cNvPr>
          <p:cNvSpPr txBox="1"/>
          <p:nvPr/>
        </p:nvSpPr>
        <p:spPr>
          <a:xfrm>
            <a:off x="0" y="596374"/>
            <a:ext cx="1265331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Courier" panose="02060409020205020404" pitchFamily="49" charset="0"/>
              </a:rPr>
              <a:t>def </a:t>
            </a:r>
            <a:r>
              <a:rPr lang="en-US" sz="3200" dirty="0" err="1">
                <a:latin typeface="Courier" panose="02060409020205020404" pitchFamily="49" charset="0"/>
              </a:rPr>
              <a:t>myfun</a:t>
            </a:r>
            <a:r>
              <a:rPr lang="en-US" sz="3200" dirty="0">
                <a:latin typeface="Courier" panose="02060409020205020404" pitchFamily="49" charset="0"/>
              </a:rPr>
              <a:t>( t, u ):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f = </a:t>
            </a:r>
            <a:r>
              <a:rPr lang="en-US" sz="3200" dirty="0" err="1">
                <a:latin typeface="Courier" panose="02060409020205020404" pitchFamily="49" charset="0"/>
              </a:rPr>
              <a:t>np.zeros</a:t>
            </a:r>
            <a:r>
              <a:rPr lang="en-US" sz="3200" dirty="0">
                <a:latin typeface="Courier" panose="02060409020205020404" pitchFamily="49" charset="0"/>
              </a:rPr>
              <a:t>((M,));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f[0] = 0.0;   # no change in u[0]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# kappa * second derivative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for </a:t>
            </a:r>
            <a:r>
              <a:rPr lang="en-US" sz="3200" dirty="0" err="1">
                <a:latin typeface="Courier" panose="02060409020205020404" pitchFamily="49" charset="0"/>
              </a:rPr>
              <a:t>i</a:t>
            </a:r>
            <a:r>
              <a:rPr lang="en-US" sz="3200" dirty="0">
                <a:latin typeface="Courier" panose="02060409020205020404" pitchFamily="49" charset="0"/>
              </a:rPr>
              <a:t> in range(1,M-1):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    f[</a:t>
            </a:r>
            <a:r>
              <a:rPr lang="en-US" sz="3200" dirty="0" err="1">
                <a:latin typeface="Courier" panose="02060409020205020404" pitchFamily="49" charset="0"/>
              </a:rPr>
              <a:t>i</a:t>
            </a:r>
            <a:r>
              <a:rPr lang="en-US" sz="3200" dirty="0">
                <a:latin typeface="Courier" panose="02060409020205020404" pitchFamily="49" charset="0"/>
              </a:rPr>
              <a:t>] = kappa*(u[i-1]-2.0*u[</a:t>
            </a:r>
            <a:r>
              <a:rPr lang="en-US" sz="3200" dirty="0" err="1">
                <a:latin typeface="Courier" panose="02060409020205020404" pitchFamily="49" charset="0"/>
              </a:rPr>
              <a:t>i</a:t>
            </a:r>
            <a:r>
              <a:rPr lang="en-US" sz="3200" dirty="0">
                <a:latin typeface="Courier" panose="02060409020205020404" pitchFamily="49" charset="0"/>
              </a:rPr>
              <a:t>]+u[i+1])/Dx2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f[M-1] = 0.0; # no change in u[end]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return f;</a:t>
            </a:r>
          </a:p>
          <a:p>
            <a:endParaRPr lang="en-US" sz="3200" dirty="0">
              <a:latin typeface="Courier" panose="02060409020205020404" pitchFamily="49" charset="0"/>
            </a:endParaRPr>
          </a:p>
          <a:p>
            <a:r>
              <a:rPr lang="en-US" sz="3200" dirty="0">
                <a:latin typeface="Courier" panose="02060409020205020404" pitchFamily="49" charset="0"/>
              </a:rPr>
              <a:t># initial conditions for spike</a:t>
            </a:r>
          </a:p>
          <a:p>
            <a:r>
              <a:rPr lang="en-US" sz="3200" dirty="0">
                <a:latin typeface="Courier" panose="02060409020205020404" pitchFamily="49" charset="0"/>
              </a:rPr>
              <a:t>u0 = </a:t>
            </a:r>
            <a:r>
              <a:rPr lang="en-US" sz="3200" dirty="0" err="1">
                <a:latin typeface="Courier" panose="02060409020205020404" pitchFamily="49" charset="0"/>
              </a:rPr>
              <a:t>np.zeros</a:t>
            </a:r>
            <a:r>
              <a:rPr lang="en-US" sz="3200" dirty="0">
                <a:latin typeface="Courier" panose="02060409020205020404" pitchFamily="49" charset="0"/>
              </a:rPr>
              <a:t>((M,));</a:t>
            </a:r>
          </a:p>
          <a:p>
            <a:r>
              <a:rPr lang="en-US" sz="3200" dirty="0">
                <a:latin typeface="Courier" panose="02060409020205020404" pitchFamily="49" charset="0"/>
              </a:rPr>
              <a:t>u0[Mo2] = 1.0;</a:t>
            </a:r>
          </a:p>
        </p:txBody>
      </p:sp>
    </p:spTree>
    <p:extLst>
      <p:ext uri="{BB962C8B-B14F-4D97-AF65-F5344CB8AC3E}">
        <p14:creationId xmlns:p14="http://schemas.microsoft.com/office/powerpoint/2010/main" val="21293900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86FEB6-7C6B-7279-68EB-D4411A2DA762}"/>
              </a:ext>
            </a:extLst>
          </p:cNvPr>
          <p:cNvSpPr txBox="1"/>
          <p:nvPr/>
        </p:nvSpPr>
        <p:spPr>
          <a:xfrm>
            <a:off x="0" y="596374"/>
            <a:ext cx="1265331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Courier" panose="02060409020205020404" pitchFamily="49" charset="0"/>
              </a:rPr>
              <a:t>def </a:t>
            </a:r>
            <a:r>
              <a:rPr lang="en-US" sz="3200" dirty="0" err="1">
                <a:latin typeface="Courier" panose="02060409020205020404" pitchFamily="49" charset="0"/>
              </a:rPr>
              <a:t>myfun</a:t>
            </a:r>
            <a:r>
              <a:rPr lang="en-US" sz="3200" dirty="0">
                <a:latin typeface="Courier" panose="02060409020205020404" pitchFamily="49" charset="0"/>
              </a:rPr>
              <a:t>( t, u ):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f = </a:t>
            </a:r>
            <a:r>
              <a:rPr lang="en-US" sz="3200" dirty="0" err="1">
                <a:latin typeface="Courier" panose="02060409020205020404" pitchFamily="49" charset="0"/>
              </a:rPr>
              <a:t>np.zeros</a:t>
            </a:r>
            <a:r>
              <a:rPr lang="en-US" sz="3200" dirty="0">
                <a:latin typeface="Courier" panose="02060409020205020404" pitchFamily="49" charset="0"/>
              </a:rPr>
              <a:t>((M,));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f[0] = 0.0;   # no change in u[0]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# kappa * second derivative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for </a:t>
            </a:r>
            <a:r>
              <a:rPr lang="en-US" sz="3200" dirty="0" err="1">
                <a:latin typeface="Courier" panose="02060409020205020404" pitchFamily="49" charset="0"/>
              </a:rPr>
              <a:t>i</a:t>
            </a:r>
            <a:r>
              <a:rPr lang="en-US" sz="3200" dirty="0">
                <a:latin typeface="Courier" panose="02060409020205020404" pitchFamily="49" charset="0"/>
              </a:rPr>
              <a:t> in range(1,M-1):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    f[</a:t>
            </a:r>
            <a:r>
              <a:rPr lang="en-US" sz="3200" dirty="0" err="1">
                <a:latin typeface="Courier" panose="02060409020205020404" pitchFamily="49" charset="0"/>
              </a:rPr>
              <a:t>i</a:t>
            </a:r>
            <a:r>
              <a:rPr lang="en-US" sz="3200" dirty="0">
                <a:latin typeface="Courier" panose="02060409020205020404" pitchFamily="49" charset="0"/>
              </a:rPr>
              <a:t>] = kappa*(u[i-1]-2.0*u[</a:t>
            </a:r>
            <a:r>
              <a:rPr lang="en-US" sz="3200" dirty="0" err="1">
                <a:latin typeface="Courier" panose="02060409020205020404" pitchFamily="49" charset="0"/>
              </a:rPr>
              <a:t>i</a:t>
            </a:r>
            <a:r>
              <a:rPr lang="en-US" sz="3200" dirty="0">
                <a:latin typeface="Courier" panose="02060409020205020404" pitchFamily="49" charset="0"/>
              </a:rPr>
              <a:t>]+u[i+1])/Dx2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f[M-1] = 0.0; # no change in u[end]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return f;</a:t>
            </a:r>
          </a:p>
          <a:p>
            <a:endParaRPr lang="en-US" sz="3200" dirty="0">
              <a:latin typeface="Courier" panose="02060409020205020404" pitchFamily="49" charset="0"/>
            </a:endParaRPr>
          </a:p>
          <a:p>
            <a:r>
              <a:rPr lang="en-US" sz="3200" dirty="0">
                <a:latin typeface="Courier" panose="02060409020205020404" pitchFamily="49" charset="0"/>
              </a:rPr>
              <a:t># initial conditions for spike</a:t>
            </a:r>
          </a:p>
          <a:p>
            <a:r>
              <a:rPr lang="en-US" sz="3200" dirty="0">
                <a:latin typeface="Courier" panose="02060409020205020404" pitchFamily="49" charset="0"/>
              </a:rPr>
              <a:t>u0 = </a:t>
            </a:r>
            <a:r>
              <a:rPr lang="en-US" sz="3200" dirty="0" err="1">
                <a:latin typeface="Courier" panose="02060409020205020404" pitchFamily="49" charset="0"/>
              </a:rPr>
              <a:t>np.zeros</a:t>
            </a:r>
            <a:r>
              <a:rPr lang="en-US" sz="3200" dirty="0">
                <a:latin typeface="Courier" panose="02060409020205020404" pitchFamily="49" charset="0"/>
              </a:rPr>
              <a:t>((M,));</a:t>
            </a:r>
          </a:p>
          <a:p>
            <a:r>
              <a:rPr lang="en-US" sz="3200" dirty="0">
                <a:latin typeface="Courier" panose="02060409020205020404" pitchFamily="49" charset="0"/>
              </a:rPr>
              <a:t>u0[Mo2] = 1.0;</a:t>
            </a:r>
          </a:p>
        </p:txBody>
      </p:sp>
      <p:sp>
        <p:nvSpPr>
          <p:cNvPr id="2" name="Arrow: Up 1">
            <a:extLst>
              <a:ext uri="{FF2B5EF4-FFF2-40B4-BE49-F238E27FC236}">
                <a16:creationId xmlns:a16="http://schemas.microsoft.com/office/drawing/2014/main" id="{72621844-D15A-E49E-741B-93FDFB4C1802}"/>
              </a:ext>
            </a:extLst>
          </p:cNvPr>
          <p:cNvSpPr/>
          <p:nvPr/>
        </p:nvSpPr>
        <p:spPr>
          <a:xfrm rot="16200000">
            <a:off x="9914964" y="872326"/>
            <a:ext cx="555812" cy="1990164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B841B6-5E5F-7242-B5C8-C59D1762D51A}"/>
              </a:ext>
            </a:extLst>
          </p:cNvPr>
          <p:cNvSpPr txBox="1"/>
          <p:nvPr/>
        </p:nvSpPr>
        <p:spPr>
          <a:xfrm>
            <a:off x="8964706" y="1223903"/>
            <a:ext cx="2581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left BC</a:t>
            </a:r>
          </a:p>
        </p:txBody>
      </p:sp>
    </p:spTree>
    <p:extLst>
      <p:ext uri="{BB962C8B-B14F-4D97-AF65-F5344CB8AC3E}">
        <p14:creationId xmlns:p14="http://schemas.microsoft.com/office/powerpoint/2010/main" val="40834868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86FEB6-7C6B-7279-68EB-D4411A2DA762}"/>
              </a:ext>
            </a:extLst>
          </p:cNvPr>
          <p:cNvSpPr txBox="1"/>
          <p:nvPr/>
        </p:nvSpPr>
        <p:spPr>
          <a:xfrm>
            <a:off x="0" y="596374"/>
            <a:ext cx="1265331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Courier" panose="02060409020205020404" pitchFamily="49" charset="0"/>
              </a:rPr>
              <a:t>def </a:t>
            </a:r>
            <a:r>
              <a:rPr lang="en-US" sz="3200" dirty="0" err="1">
                <a:latin typeface="Courier" panose="02060409020205020404" pitchFamily="49" charset="0"/>
              </a:rPr>
              <a:t>myfun</a:t>
            </a:r>
            <a:r>
              <a:rPr lang="en-US" sz="3200" dirty="0">
                <a:latin typeface="Courier" panose="02060409020205020404" pitchFamily="49" charset="0"/>
              </a:rPr>
              <a:t>( t, u ):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f = </a:t>
            </a:r>
            <a:r>
              <a:rPr lang="en-US" sz="3200" dirty="0" err="1">
                <a:latin typeface="Courier" panose="02060409020205020404" pitchFamily="49" charset="0"/>
              </a:rPr>
              <a:t>np.zeros</a:t>
            </a:r>
            <a:r>
              <a:rPr lang="en-US" sz="3200" dirty="0">
                <a:latin typeface="Courier" panose="02060409020205020404" pitchFamily="49" charset="0"/>
              </a:rPr>
              <a:t>((M,));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f[0] = 0.0;   # no change in u[0]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# kappa * second derivative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for </a:t>
            </a:r>
            <a:r>
              <a:rPr lang="en-US" sz="3200" dirty="0" err="1">
                <a:latin typeface="Courier" panose="02060409020205020404" pitchFamily="49" charset="0"/>
              </a:rPr>
              <a:t>i</a:t>
            </a:r>
            <a:r>
              <a:rPr lang="en-US" sz="3200" dirty="0">
                <a:latin typeface="Courier" panose="02060409020205020404" pitchFamily="49" charset="0"/>
              </a:rPr>
              <a:t> in range(1,M-1):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    f[</a:t>
            </a:r>
            <a:r>
              <a:rPr lang="en-US" sz="3200" dirty="0" err="1">
                <a:latin typeface="Courier" panose="02060409020205020404" pitchFamily="49" charset="0"/>
              </a:rPr>
              <a:t>i</a:t>
            </a:r>
            <a:r>
              <a:rPr lang="en-US" sz="3200" dirty="0">
                <a:latin typeface="Courier" panose="02060409020205020404" pitchFamily="49" charset="0"/>
              </a:rPr>
              <a:t>] = kappa*(u[i-1]-2.0*u[</a:t>
            </a:r>
            <a:r>
              <a:rPr lang="en-US" sz="3200" dirty="0" err="1">
                <a:latin typeface="Courier" panose="02060409020205020404" pitchFamily="49" charset="0"/>
              </a:rPr>
              <a:t>i</a:t>
            </a:r>
            <a:r>
              <a:rPr lang="en-US" sz="3200" dirty="0">
                <a:latin typeface="Courier" panose="02060409020205020404" pitchFamily="49" charset="0"/>
              </a:rPr>
              <a:t>]+u[i+1])/Dx2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f[M-1] = 0.0; # no change in u[end]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return f;</a:t>
            </a:r>
          </a:p>
          <a:p>
            <a:endParaRPr lang="en-US" sz="3200" dirty="0">
              <a:latin typeface="Courier" panose="02060409020205020404" pitchFamily="49" charset="0"/>
            </a:endParaRPr>
          </a:p>
          <a:p>
            <a:r>
              <a:rPr lang="en-US" sz="3200" dirty="0">
                <a:latin typeface="Courier" panose="02060409020205020404" pitchFamily="49" charset="0"/>
              </a:rPr>
              <a:t># initial conditions for spike</a:t>
            </a:r>
          </a:p>
          <a:p>
            <a:r>
              <a:rPr lang="en-US" sz="3200" dirty="0">
                <a:latin typeface="Courier" panose="02060409020205020404" pitchFamily="49" charset="0"/>
              </a:rPr>
              <a:t>u0 = </a:t>
            </a:r>
            <a:r>
              <a:rPr lang="en-US" sz="3200" dirty="0" err="1">
                <a:latin typeface="Courier" panose="02060409020205020404" pitchFamily="49" charset="0"/>
              </a:rPr>
              <a:t>np.zeros</a:t>
            </a:r>
            <a:r>
              <a:rPr lang="en-US" sz="3200" dirty="0">
                <a:latin typeface="Courier" panose="02060409020205020404" pitchFamily="49" charset="0"/>
              </a:rPr>
              <a:t>((M,));</a:t>
            </a:r>
          </a:p>
          <a:p>
            <a:r>
              <a:rPr lang="en-US" sz="3200" dirty="0">
                <a:latin typeface="Courier" panose="02060409020205020404" pitchFamily="49" charset="0"/>
              </a:rPr>
              <a:t>u0[Mo2] = 1.0;</a:t>
            </a:r>
          </a:p>
        </p:txBody>
      </p:sp>
      <p:sp>
        <p:nvSpPr>
          <p:cNvPr id="2" name="Arrow: Up 1">
            <a:extLst>
              <a:ext uri="{FF2B5EF4-FFF2-40B4-BE49-F238E27FC236}">
                <a16:creationId xmlns:a16="http://schemas.microsoft.com/office/drawing/2014/main" id="{5E32F369-752F-BF15-E8E6-30E23EA3DA08}"/>
              </a:ext>
            </a:extLst>
          </p:cNvPr>
          <p:cNvSpPr/>
          <p:nvPr/>
        </p:nvSpPr>
        <p:spPr>
          <a:xfrm rot="16200000">
            <a:off x="9484658" y="1867409"/>
            <a:ext cx="555812" cy="1990164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36907C-AC57-ABA9-3DED-9B0882DC3F06}"/>
              </a:ext>
            </a:extLst>
          </p:cNvPr>
          <p:cNvSpPr txBox="1"/>
          <p:nvPr/>
        </p:nvSpPr>
        <p:spPr>
          <a:xfrm>
            <a:off x="8534400" y="2218986"/>
            <a:ext cx="2581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interior </a:t>
            </a:r>
            <a:r>
              <a:rPr lang="en-US" sz="2800" dirty="0" err="1">
                <a:solidFill>
                  <a:srgbClr val="FF0000"/>
                </a:solidFill>
              </a:rPr>
              <a:t>eqn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643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D07AA7-742B-1248-16D4-25FF38EE0DFC}"/>
              </a:ext>
            </a:extLst>
          </p:cNvPr>
          <p:cNvSpPr txBox="1"/>
          <p:nvPr/>
        </p:nvSpPr>
        <p:spPr>
          <a:xfrm>
            <a:off x="956885" y="734924"/>
            <a:ext cx="107958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today: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rod</a:t>
            </a:r>
          </a:p>
        </p:txBody>
      </p:sp>
      <p:sp>
        <p:nvSpPr>
          <p:cNvPr id="2" name="Cylinder 1">
            <a:extLst>
              <a:ext uri="{FF2B5EF4-FFF2-40B4-BE49-F238E27FC236}">
                <a16:creationId xmlns:a16="http://schemas.microsoft.com/office/drawing/2014/main" id="{5A38918B-2EE0-C3AB-1B7A-C68440165118}"/>
              </a:ext>
            </a:extLst>
          </p:cNvPr>
          <p:cNvSpPr/>
          <p:nvPr/>
        </p:nvSpPr>
        <p:spPr>
          <a:xfrm>
            <a:off x="6190735" y="2960308"/>
            <a:ext cx="543697" cy="3502276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BD8ADA5-B5D2-AB7B-2FE6-6C6B2A9AEBE9}"/>
              </a:ext>
            </a:extLst>
          </p:cNvPr>
          <p:cNvCxnSpPr/>
          <p:nvPr/>
        </p:nvCxnSpPr>
        <p:spPr>
          <a:xfrm>
            <a:off x="7105135" y="3064476"/>
            <a:ext cx="0" cy="17052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F2C513C-C43C-E633-BE09-198B4EFD7B72}"/>
                  </a:ext>
                </a:extLst>
              </p:cNvPr>
              <p:cNvSpPr txBox="1"/>
              <p:nvPr/>
            </p:nvSpPr>
            <p:spPr>
              <a:xfrm>
                <a:off x="6923418" y="4776752"/>
                <a:ext cx="36343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F2C513C-C43C-E633-BE09-198B4EFD7B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3418" y="4776752"/>
                <a:ext cx="363433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16757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86FEB6-7C6B-7279-68EB-D4411A2DA762}"/>
              </a:ext>
            </a:extLst>
          </p:cNvPr>
          <p:cNvSpPr txBox="1"/>
          <p:nvPr/>
        </p:nvSpPr>
        <p:spPr>
          <a:xfrm>
            <a:off x="0" y="596374"/>
            <a:ext cx="1265331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Courier" panose="02060409020205020404" pitchFamily="49" charset="0"/>
              </a:rPr>
              <a:t>def </a:t>
            </a:r>
            <a:r>
              <a:rPr lang="en-US" sz="3200" dirty="0" err="1">
                <a:latin typeface="Courier" panose="02060409020205020404" pitchFamily="49" charset="0"/>
              </a:rPr>
              <a:t>myfun</a:t>
            </a:r>
            <a:r>
              <a:rPr lang="en-US" sz="3200" dirty="0">
                <a:latin typeface="Courier" panose="02060409020205020404" pitchFamily="49" charset="0"/>
              </a:rPr>
              <a:t>( t, u ):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f = </a:t>
            </a:r>
            <a:r>
              <a:rPr lang="en-US" sz="3200" dirty="0" err="1">
                <a:latin typeface="Courier" panose="02060409020205020404" pitchFamily="49" charset="0"/>
              </a:rPr>
              <a:t>np.zeros</a:t>
            </a:r>
            <a:r>
              <a:rPr lang="en-US" sz="3200" dirty="0">
                <a:latin typeface="Courier" panose="02060409020205020404" pitchFamily="49" charset="0"/>
              </a:rPr>
              <a:t>((M,));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f[0] = 0.0;   # no change in u[0]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# kappa * second derivative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for </a:t>
            </a:r>
            <a:r>
              <a:rPr lang="en-US" sz="3200" dirty="0" err="1">
                <a:latin typeface="Courier" panose="02060409020205020404" pitchFamily="49" charset="0"/>
              </a:rPr>
              <a:t>i</a:t>
            </a:r>
            <a:r>
              <a:rPr lang="en-US" sz="3200" dirty="0">
                <a:latin typeface="Courier" panose="02060409020205020404" pitchFamily="49" charset="0"/>
              </a:rPr>
              <a:t> in range(1,M-1):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    f[</a:t>
            </a:r>
            <a:r>
              <a:rPr lang="en-US" sz="3200" dirty="0" err="1">
                <a:latin typeface="Courier" panose="02060409020205020404" pitchFamily="49" charset="0"/>
              </a:rPr>
              <a:t>i</a:t>
            </a:r>
            <a:r>
              <a:rPr lang="en-US" sz="3200" dirty="0">
                <a:latin typeface="Courier" panose="02060409020205020404" pitchFamily="49" charset="0"/>
              </a:rPr>
              <a:t>] = kappa*(u[i-1]-2.0*u[</a:t>
            </a:r>
            <a:r>
              <a:rPr lang="en-US" sz="3200" dirty="0" err="1">
                <a:latin typeface="Courier" panose="02060409020205020404" pitchFamily="49" charset="0"/>
              </a:rPr>
              <a:t>i</a:t>
            </a:r>
            <a:r>
              <a:rPr lang="en-US" sz="3200" dirty="0">
                <a:latin typeface="Courier" panose="02060409020205020404" pitchFamily="49" charset="0"/>
              </a:rPr>
              <a:t>]+u[i+1])/Dx2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f[M-1] = 0.0; # no change in u[end]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return f;</a:t>
            </a:r>
          </a:p>
          <a:p>
            <a:endParaRPr lang="en-US" sz="3200" dirty="0">
              <a:latin typeface="Courier" panose="02060409020205020404" pitchFamily="49" charset="0"/>
            </a:endParaRPr>
          </a:p>
          <a:p>
            <a:r>
              <a:rPr lang="en-US" sz="3200" dirty="0">
                <a:latin typeface="Courier" panose="02060409020205020404" pitchFamily="49" charset="0"/>
              </a:rPr>
              <a:t># initial conditions for spike</a:t>
            </a:r>
          </a:p>
          <a:p>
            <a:r>
              <a:rPr lang="en-US" sz="3200" dirty="0">
                <a:latin typeface="Courier" panose="02060409020205020404" pitchFamily="49" charset="0"/>
              </a:rPr>
              <a:t>u0 = </a:t>
            </a:r>
            <a:r>
              <a:rPr lang="en-US" sz="3200" dirty="0" err="1">
                <a:latin typeface="Courier" panose="02060409020205020404" pitchFamily="49" charset="0"/>
              </a:rPr>
              <a:t>np.zeros</a:t>
            </a:r>
            <a:r>
              <a:rPr lang="en-US" sz="3200" dirty="0">
                <a:latin typeface="Courier" panose="02060409020205020404" pitchFamily="49" charset="0"/>
              </a:rPr>
              <a:t>((M,));</a:t>
            </a:r>
          </a:p>
          <a:p>
            <a:r>
              <a:rPr lang="en-US" sz="3200" dirty="0">
                <a:latin typeface="Courier" panose="02060409020205020404" pitchFamily="49" charset="0"/>
              </a:rPr>
              <a:t>u0[Mo2] = 1.0;</a:t>
            </a:r>
          </a:p>
        </p:txBody>
      </p:sp>
      <p:sp>
        <p:nvSpPr>
          <p:cNvPr id="2" name="Arrow: Up 1">
            <a:extLst>
              <a:ext uri="{FF2B5EF4-FFF2-40B4-BE49-F238E27FC236}">
                <a16:creationId xmlns:a16="http://schemas.microsoft.com/office/drawing/2014/main" id="{8FE3F0B7-6B5A-963C-3419-2244BFFB6FA4}"/>
              </a:ext>
            </a:extLst>
          </p:cNvPr>
          <p:cNvSpPr/>
          <p:nvPr/>
        </p:nvSpPr>
        <p:spPr>
          <a:xfrm rot="16200000">
            <a:off x="10470775" y="2880019"/>
            <a:ext cx="555812" cy="1990164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276EE1-6407-247F-1A78-38C135E73141}"/>
              </a:ext>
            </a:extLst>
          </p:cNvPr>
          <p:cNvSpPr txBox="1"/>
          <p:nvPr/>
        </p:nvSpPr>
        <p:spPr>
          <a:xfrm>
            <a:off x="9610165" y="3993998"/>
            <a:ext cx="2581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right BC</a:t>
            </a:r>
          </a:p>
        </p:txBody>
      </p:sp>
    </p:spTree>
    <p:extLst>
      <p:ext uri="{BB962C8B-B14F-4D97-AF65-F5344CB8AC3E}">
        <p14:creationId xmlns:p14="http://schemas.microsoft.com/office/powerpoint/2010/main" val="9524627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86FEB6-7C6B-7279-68EB-D4411A2DA762}"/>
              </a:ext>
            </a:extLst>
          </p:cNvPr>
          <p:cNvSpPr txBox="1"/>
          <p:nvPr/>
        </p:nvSpPr>
        <p:spPr>
          <a:xfrm>
            <a:off x="0" y="596374"/>
            <a:ext cx="1265331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Courier" panose="02060409020205020404" pitchFamily="49" charset="0"/>
              </a:rPr>
              <a:t>def </a:t>
            </a:r>
            <a:r>
              <a:rPr lang="en-US" sz="3200" dirty="0" err="1">
                <a:latin typeface="Courier" panose="02060409020205020404" pitchFamily="49" charset="0"/>
              </a:rPr>
              <a:t>myfun</a:t>
            </a:r>
            <a:r>
              <a:rPr lang="en-US" sz="3200" dirty="0">
                <a:latin typeface="Courier" panose="02060409020205020404" pitchFamily="49" charset="0"/>
              </a:rPr>
              <a:t>( t, u ):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f = </a:t>
            </a:r>
            <a:r>
              <a:rPr lang="en-US" sz="3200" dirty="0" err="1">
                <a:latin typeface="Courier" panose="02060409020205020404" pitchFamily="49" charset="0"/>
              </a:rPr>
              <a:t>np.zeros</a:t>
            </a:r>
            <a:r>
              <a:rPr lang="en-US" sz="3200" dirty="0">
                <a:latin typeface="Courier" panose="02060409020205020404" pitchFamily="49" charset="0"/>
              </a:rPr>
              <a:t>((M,));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f[0] = 0.0;   # no change in u[0]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# kappa * second derivative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for </a:t>
            </a:r>
            <a:r>
              <a:rPr lang="en-US" sz="3200" dirty="0" err="1">
                <a:latin typeface="Courier" panose="02060409020205020404" pitchFamily="49" charset="0"/>
              </a:rPr>
              <a:t>i</a:t>
            </a:r>
            <a:r>
              <a:rPr lang="en-US" sz="3200" dirty="0">
                <a:latin typeface="Courier" panose="02060409020205020404" pitchFamily="49" charset="0"/>
              </a:rPr>
              <a:t> in range(1,M-1):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    f[</a:t>
            </a:r>
            <a:r>
              <a:rPr lang="en-US" sz="3200" dirty="0" err="1">
                <a:latin typeface="Courier" panose="02060409020205020404" pitchFamily="49" charset="0"/>
              </a:rPr>
              <a:t>i</a:t>
            </a:r>
            <a:r>
              <a:rPr lang="en-US" sz="3200" dirty="0">
                <a:latin typeface="Courier" panose="02060409020205020404" pitchFamily="49" charset="0"/>
              </a:rPr>
              <a:t>] = kappa*(u[i-1]-2.0*u[</a:t>
            </a:r>
            <a:r>
              <a:rPr lang="en-US" sz="3200" dirty="0" err="1">
                <a:latin typeface="Courier" panose="02060409020205020404" pitchFamily="49" charset="0"/>
              </a:rPr>
              <a:t>i</a:t>
            </a:r>
            <a:r>
              <a:rPr lang="en-US" sz="3200" dirty="0">
                <a:latin typeface="Courier" panose="02060409020205020404" pitchFamily="49" charset="0"/>
              </a:rPr>
              <a:t>]+u[i+1])/Dx2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f[M-1] = 0.0; # no change in u[end]</a:t>
            </a:r>
          </a:p>
          <a:p>
            <a:r>
              <a:rPr lang="en-US" sz="3200" dirty="0">
                <a:latin typeface="Courier" panose="02060409020205020404" pitchFamily="49" charset="0"/>
              </a:rPr>
              <a:t>    return f;</a:t>
            </a:r>
          </a:p>
          <a:p>
            <a:endParaRPr lang="en-US" sz="3200" dirty="0">
              <a:latin typeface="Courier" panose="02060409020205020404" pitchFamily="49" charset="0"/>
            </a:endParaRPr>
          </a:p>
          <a:p>
            <a:r>
              <a:rPr lang="en-US" sz="3200" dirty="0">
                <a:latin typeface="Courier" panose="02060409020205020404" pitchFamily="49" charset="0"/>
              </a:rPr>
              <a:t># initial conditions for spike</a:t>
            </a:r>
          </a:p>
          <a:p>
            <a:r>
              <a:rPr lang="en-US" sz="3200" dirty="0">
                <a:latin typeface="Courier" panose="02060409020205020404" pitchFamily="49" charset="0"/>
              </a:rPr>
              <a:t>u0 = </a:t>
            </a:r>
            <a:r>
              <a:rPr lang="en-US" sz="3200" dirty="0" err="1">
                <a:latin typeface="Courier" panose="02060409020205020404" pitchFamily="49" charset="0"/>
              </a:rPr>
              <a:t>np.zeros</a:t>
            </a:r>
            <a:r>
              <a:rPr lang="en-US" sz="3200" dirty="0">
                <a:latin typeface="Courier" panose="02060409020205020404" pitchFamily="49" charset="0"/>
              </a:rPr>
              <a:t>((M,));</a:t>
            </a:r>
          </a:p>
          <a:p>
            <a:r>
              <a:rPr lang="en-US" sz="3200" dirty="0">
                <a:latin typeface="Courier" panose="02060409020205020404" pitchFamily="49" charset="0"/>
              </a:rPr>
              <a:t>u0[Mo2] = 1.0;</a:t>
            </a:r>
          </a:p>
        </p:txBody>
      </p:sp>
      <p:sp>
        <p:nvSpPr>
          <p:cNvPr id="2" name="Arrow: Up 1">
            <a:extLst>
              <a:ext uri="{FF2B5EF4-FFF2-40B4-BE49-F238E27FC236}">
                <a16:creationId xmlns:a16="http://schemas.microsoft.com/office/drawing/2014/main" id="{8FE3F0B7-6B5A-963C-3419-2244BFFB6FA4}"/>
              </a:ext>
            </a:extLst>
          </p:cNvPr>
          <p:cNvSpPr/>
          <p:nvPr/>
        </p:nvSpPr>
        <p:spPr>
          <a:xfrm rot="16200000">
            <a:off x="6436657" y="5189571"/>
            <a:ext cx="555812" cy="1990164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276EE1-6407-247F-1A78-38C135E73141}"/>
              </a:ext>
            </a:extLst>
          </p:cNvPr>
          <p:cNvSpPr txBox="1"/>
          <p:nvPr/>
        </p:nvSpPr>
        <p:spPr>
          <a:xfrm>
            <a:off x="5540189" y="5383527"/>
            <a:ext cx="2581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initial conditions</a:t>
            </a:r>
          </a:p>
        </p:txBody>
      </p:sp>
    </p:spTree>
    <p:extLst>
      <p:ext uri="{BB962C8B-B14F-4D97-AF65-F5344CB8AC3E}">
        <p14:creationId xmlns:p14="http://schemas.microsoft.com/office/powerpoint/2010/main" val="30781952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78AEEE-EFD2-47D8-7B81-E070CE0D94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32" t="32793" r="29989" b="17477"/>
          <a:stretch/>
        </p:blipFill>
        <p:spPr>
          <a:xfrm>
            <a:off x="1468394" y="0"/>
            <a:ext cx="9255211" cy="6322867"/>
          </a:xfrm>
          <a:prstGeom prst="rect">
            <a:avLst/>
          </a:prstGeom>
        </p:spPr>
      </p:pic>
      <p:sp>
        <p:nvSpPr>
          <p:cNvPr id="2" name="Arrow: Up 1">
            <a:extLst>
              <a:ext uri="{FF2B5EF4-FFF2-40B4-BE49-F238E27FC236}">
                <a16:creationId xmlns:a16="http://schemas.microsoft.com/office/drawing/2014/main" id="{02CD382F-B057-E250-E7D0-9305EE6D1C49}"/>
              </a:ext>
            </a:extLst>
          </p:cNvPr>
          <p:cNvSpPr/>
          <p:nvPr/>
        </p:nvSpPr>
        <p:spPr>
          <a:xfrm>
            <a:off x="1757082" y="1766046"/>
            <a:ext cx="555812" cy="211567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Up 2">
            <a:extLst>
              <a:ext uri="{FF2B5EF4-FFF2-40B4-BE49-F238E27FC236}">
                <a16:creationId xmlns:a16="http://schemas.microsoft.com/office/drawing/2014/main" id="{9148C55D-6BE9-C0B6-652B-B5B6D51556FA}"/>
              </a:ext>
            </a:extLst>
          </p:cNvPr>
          <p:cNvSpPr/>
          <p:nvPr/>
        </p:nvSpPr>
        <p:spPr>
          <a:xfrm rot="5400000">
            <a:off x="5737411" y="5049879"/>
            <a:ext cx="555812" cy="1990164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E4306E-BB73-68BD-7B25-7E971F0E816F}"/>
              </a:ext>
            </a:extLst>
          </p:cNvPr>
          <p:cNvSpPr txBox="1"/>
          <p:nvPr/>
        </p:nvSpPr>
        <p:spPr>
          <a:xfrm>
            <a:off x="4760258" y="6211669"/>
            <a:ext cx="285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position, 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1CCC5D-EDC0-636F-DD06-DFC7E544CC87}"/>
              </a:ext>
            </a:extLst>
          </p:cNvPr>
          <p:cNvSpPr txBox="1"/>
          <p:nvPr/>
        </p:nvSpPr>
        <p:spPr>
          <a:xfrm rot="16200000">
            <a:off x="-135815" y="2733798"/>
            <a:ext cx="285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time, 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7F1A9C-AC6D-3EEF-38A4-B4867322DAB2}"/>
              </a:ext>
            </a:extLst>
          </p:cNvPr>
          <p:cNvSpPr txBox="1"/>
          <p:nvPr/>
        </p:nvSpPr>
        <p:spPr>
          <a:xfrm rot="5400000">
            <a:off x="8929282" y="2330386"/>
            <a:ext cx="3657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temperature, T</a:t>
            </a:r>
          </a:p>
        </p:txBody>
      </p:sp>
    </p:spTree>
    <p:extLst>
      <p:ext uri="{BB962C8B-B14F-4D97-AF65-F5344CB8AC3E}">
        <p14:creationId xmlns:p14="http://schemas.microsoft.com/office/powerpoint/2010/main" val="41223725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ylinder 3">
            <a:extLst>
              <a:ext uri="{FF2B5EF4-FFF2-40B4-BE49-F238E27FC236}">
                <a16:creationId xmlns:a16="http://schemas.microsoft.com/office/drawing/2014/main" id="{F5EF5C7D-25A1-DB2B-9276-43FC6DADC57D}"/>
              </a:ext>
            </a:extLst>
          </p:cNvPr>
          <p:cNvSpPr/>
          <p:nvPr/>
        </p:nvSpPr>
        <p:spPr>
          <a:xfrm rot="5400000">
            <a:off x="6687672" y="-1694330"/>
            <a:ext cx="1057836" cy="6176683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EDBE5CC-899B-1815-3365-1172C033AAC1}"/>
                  </a:ext>
                </a:extLst>
              </p:cNvPr>
              <p:cNvSpPr txBox="1"/>
              <p:nvPr/>
            </p:nvSpPr>
            <p:spPr>
              <a:xfrm>
                <a:off x="6604307" y="229506"/>
                <a:ext cx="122456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EDBE5CC-899B-1815-3365-1172C033AA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307" y="229506"/>
                <a:ext cx="1224566" cy="5539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8C6429A-0F8B-C50E-292A-A625AE5FA487}"/>
                  </a:ext>
                </a:extLst>
              </p:cNvPr>
              <p:cNvSpPr txBox="1"/>
              <p:nvPr/>
            </p:nvSpPr>
            <p:spPr>
              <a:xfrm>
                <a:off x="4128248" y="2224154"/>
                <a:ext cx="274440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=0)=0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8C6429A-0F8B-C50E-292A-A625AE5FA4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8248" y="2224154"/>
                <a:ext cx="2744406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388334C-3E44-701C-7075-E2444CFD09C7}"/>
                  </a:ext>
                </a:extLst>
              </p:cNvPr>
              <p:cNvSpPr txBox="1"/>
              <p:nvPr/>
            </p:nvSpPr>
            <p:spPr>
              <a:xfrm>
                <a:off x="8681715" y="2142564"/>
                <a:ext cx="274440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)=0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388334C-3E44-701C-7075-E2444CFD0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1715" y="2142564"/>
                <a:ext cx="2744406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E21D234-2F27-076C-4A75-6648AD77C34F}"/>
              </a:ext>
            </a:extLst>
          </p:cNvPr>
          <p:cNvSpPr txBox="1"/>
          <p:nvPr/>
        </p:nvSpPr>
        <p:spPr>
          <a:xfrm>
            <a:off x="9389216" y="2696562"/>
            <a:ext cx="1329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insulated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84FAD8F-83F6-9950-F307-4110BA68CC66}"/>
              </a:ext>
            </a:extLst>
          </p:cNvPr>
          <p:cNvSpPr/>
          <p:nvPr/>
        </p:nvSpPr>
        <p:spPr>
          <a:xfrm>
            <a:off x="10488706" y="1287501"/>
            <a:ext cx="646021" cy="792310"/>
          </a:xfrm>
          <a:custGeom>
            <a:avLst/>
            <a:gdLst>
              <a:gd name="connsiteX0" fmla="*/ 0 w 646021"/>
              <a:gd name="connsiteY0" fmla="*/ 57204 h 792310"/>
              <a:gd name="connsiteX1" fmla="*/ 645459 w 646021"/>
              <a:gd name="connsiteY1" fmla="*/ 75133 h 792310"/>
              <a:gd name="connsiteX2" fmla="*/ 89647 w 646021"/>
              <a:gd name="connsiteY2" fmla="*/ 792310 h 792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6021" h="792310">
                <a:moveTo>
                  <a:pt x="0" y="57204"/>
                </a:moveTo>
                <a:cubicBezTo>
                  <a:pt x="315259" y="4909"/>
                  <a:pt x="630518" y="-47385"/>
                  <a:pt x="645459" y="75133"/>
                </a:cubicBezTo>
                <a:cubicBezTo>
                  <a:pt x="660400" y="197651"/>
                  <a:pt x="375023" y="494980"/>
                  <a:pt x="89647" y="79231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E5BC93C-260E-5B85-936B-76FBABB303C8}"/>
              </a:ext>
            </a:extLst>
          </p:cNvPr>
          <p:cNvSpPr/>
          <p:nvPr/>
        </p:nvSpPr>
        <p:spPr>
          <a:xfrm flipH="1">
            <a:off x="3298452" y="1243132"/>
            <a:ext cx="829795" cy="981022"/>
          </a:xfrm>
          <a:custGeom>
            <a:avLst/>
            <a:gdLst>
              <a:gd name="connsiteX0" fmla="*/ 0 w 646021"/>
              <a:gd name="connsiteY0" fmla="*/ 57204 h 792310"/>
              <a:gd name="connsiteX1" fmla="*/ 645459 w 646021"/>
              <a:gd name="connsiteY1" fmla="*/ 75133 h 792310"/>
              <a:gd name="connsiteX2" fmla="*/ 89647 w 646021"/>
              <a:gd name="connsiteY2" fmla="*/ 792310 h 792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6021" h="792310">
                <a:moveTo>
                  <a:pt x="0" y="57204"/>
                </a:moveTo>
                <a:cubicBezTo>
                  <a:pt x="315259" y="4909"/>
                  <a:pt x="630518" y="-47385"/>
                  <a:pt x="645459" y="75133"/>
                </a:cubicBezTo>
                <a:cubicBezTo>
                  <a:pt x="660400" y="197651"/>
                  <a:pt x="375023" y="494980"/>
                  <a:pt x="89647" y="79231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3F2764D-C0AD-31B7-7AC4-858D1C27EA84}"/>
              </a:ext>
            </a:extLst>
          </p:cNvPr>
          <p:cNvSpPr/>
          <p:nvPr/>
        </p:nvSpPr>
        <p:spPr>
          <a:xfrm>
            <a:off x="4249271" y="4455459"/>
            <a:ext cx="5871882" cy="1515035"/>
          </a:xfrm>
          <a:custGeom>
            <a:avLst/>
            <a:gdLst>
              <a:gd name="connsiteX0" fmla="*/ 8965 w 5871882"/>
              <a:gd name="connsiteY0" fmla="*/ 0 h 1488141"/>
              <a:gd name="connsiteX1" fmla="*/ 0 w 5871882"/>
              <a:gd name="connsiteY1" fmla="*/ 1488141 h 1488141"/>
              <a:gd name="connsiteX2" fmla="*/ 5871882 w 5871882"/>
              <a:gd name="connsiteY2" fmla="*/ 1452282 h 1488141"/>
              <a:gd name="connsiteX0" fmla="*/ 8965 w 5871882"/>
              <a:gd name="connsiteY0" fmla="*/ 0 h 1515035"/>
              <a:gd name="connsiteX1" fmla="*/ 0 w 5871882"/>
              <a:gd name="connsiteY1" fmla="*/ 1488141 h 1515035"/>
              <a:gd name="connsiteX2" fmla="*/ 5871882 w 5871882"/>
              <a:gd name="connsiteY2" fmla="*/ 1515035 h 151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71882" h="1515035">
                <a:moveTo>
                  <a:pt x="8965" y="0"/>
                </a:moveTo>
                <a:cubicBezTo>
                  <a:pt x="5977" y="496047"/>
                  <a:pt x="2988" y="992094"/>
                  <a:pt x="0" y="1488141"/>
                </a:cubicBezTo>
                <a:lnTo>
                  <a:pt x="5871882" y="1515035"/>
                </a:lnTo>
              </a:path>
            </a:pathLst>
          </a:custGeom>
          <a:noFill/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D6E9987-633E-A983-BA25-9F06CDE6B54C}"/>
                  </a:ext>
                </a:extLst>
              </p:cNvPr>
              <p:cNvSpPr txBox="1"/>
              <p:nvPr/>
            </p:nvSpPr>
            <p:spPr>
              <a:xfrm>
                <a:off x="7003495" y="6053897"/>
                <a:ext cx="36343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D6E9987-633E-A983-BA25-9F06CDE6B5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3495" y="6053897"/>
                <a:ext cx="363433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941F4F-F19D-AD02-012C-8537190D97F8}"/>
              </a:ext>
            </a:extLst>
          </p:cNvPr>
          <p:cNvCxnSpPr/>
          <p:nvPr/>
        </p:nvCxnSpPr>
        <p:spPr>
          <a:xfrm>
            <a:off x="4249271" y="4814047"/>
            <a:ext cx="580464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08956B5-9801-DB3D-E365-7421E2DA65A0}"/>
                  </a:ext>
                </a:extLst>
              </p:cNvPr>
              <p:cNvSpPr txBox="1"/>
              <p:nvPr/>
            </p:nvSpPr>
            <p:spPr>
              <a:xfrm>
                <a:off x="3584766" y="4537048"/>
                <a:ext cx="54348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08956B5-9801-DB3D-E365-7421E2DA65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4766" y="4537048"/>
                <a:ext cx="543482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884A3112-A0BC-01E6-EDEA-A9E8A16AC346}"/>
              </a:ext>
            </a:extLst>
          </p:cNvPr>
          <p:cNvSpPr txBox="1"/>
          <p:nvPr/>
        </p:nvSpPr>
        <p:spPr>
          <a:xfrm>
            <a:off x="252166" y="2271955"/>
            <a:ext cx="3198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Boundary conditions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493651-09AC-6462-979E-40E537DACDEA}"/>
              </a:ext>
            </a:extLst>
          </p:cNvPr>
          <p:cNvSpPr txBox="1"/>
          <p:nvPr/>
        </p:nvSpPr>
        <p:spPr>
          <a:xfrm>
            <a:off x="554396" y="5212976"/>
            <a:ext cx="2594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initial conditions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CD35621-6203-05E7-D130-2DB6A2F85814}"/>
              </a:ext>
            </a:extLst>
          </p:cNvPr>
          <p:cNvSpPr/>
          <p:nvPr/>
        </p:nvSpPr>
        <p:spPr>
          <a:xfrm rot="1588578">
            <a:off x="11069159" y="2345686"/>
            <a:ext cx="413687" cy="1603650"/>
          </a:xfrm>
          <a:custGeom>
            <a:avLst/>
            <a:gdLst>
              <a:gd name="connsiteX0" fmla="*/ 0 w 646021"/>
              <a:gd name="connsiteY0" fmla="*/ 57204 h 792310"/>
              <a:gd name="connsiteX1" fmla="*/ 645459 w 646021"/>
              <a:gd name="connsiteY1" fmla="*/ 75133 h 792310"/>
              <a:gd name="connsiteX2" fmla="*/ 89647 w 646021"/>
              <a:gd name="connsiteY2" fmla="*/ 792310 h 792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6021" h="792310">
                <a:moveTo>
                  <a:pt x="0" y="57204"/>
                </a:moveTo>
                <a:cubicBezTo>
                  <a:pt x="315259" y="4909"/>
                  <a:pt x="630518" y="-47385"/>
                  <a:pt x="645459" y="75133"/>
                </a:cubicBezTo>
                <a:cubicBezTo>
                  <a:pt x="660400" y="197651"/>
                  <a:pt x="375023" y="494980"/>
                  <a:pt x="89647" y="79231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5FABF7B-53D9-9B50-6B02-345DA7BD1309}"/>
                  </a:ext>
                </a:extLst>
              </p:cNvPr>
              <p:cNvSpPr txBox="1"/>
              <p:nvPr/>
            </p:nvSpPr>
            <p:spPr>
              <a:xfrm>
                <a:off x="9918651" y="3838708"/>
                <a:ext cx="178613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𝑑𝑇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5FABF7B-53D9-9B50-6B02-345DA7BD13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8651" y="3838708"/>
                <a:ext cx="1786130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38913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Box 3">
            <a:extLst>
              <a:ext uri="{FF2B5EF4-FFF2-40B4-BE49-F238E27FC236}">
                <a16:creationId xmlns:a16="http://schemas.microsoft.com/office/drawing/2014/main" id="{AD488641-40A7-BF1A-34E5-44E2F5DF0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670" y="308917"/>
            <a:ext cx="845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/>
              <a:t>A discrete analog of temperature ... courtesy of Roger Buck</a:t>
            </a:r>
          </a:p>
        </p:txBody>
      </p:sp>
      <p:pic>
        <p:nvPicPr>
          <p:cNvPr id="24578" name="Picture 4" descr="DSCN3622.jpg">
            <a:extLst>
              <a:ext uri="{FF2B5EF4-FFF2-40B4-BE49-F238E27FC236}">
                <a16:creationId xmlns:a16="http://schemas.microsoft.com/office/drawing/2014/main" id="{AF977FB5-B3A0-4F58-7F76-4F944056EA5D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071" y="981635"/>
            <a:ext cx="7714128" cy="578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DSCN3610.jpg">
            <a:extLst>
              <a:ext uri="{FF2B5EF4-FFF2-40B4-BE49-F238E27FC236}">
                <a16:creationId xmlns:a16="http://schemas.microsoft.com/office/drawing/2014/main" id="{041870BA-B918-6A06-EBA9-C99B17BDD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DSCN3611.jpg">
            <a:extLst>
              <a:ext uri="{FF2B5EF4-FFF2-40B4-BE49-F238E27FC236}">
                <a16:creationId xmlns:a16="http://schemas.microsoft.com/office/drawing/2014/main" id="{7107D0B2-4D27-D55E-2EDD-580704E03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DSCN3612.jpg">
            <a:extLst>
              <a:ext uri="{FF2B5EF4-FFF2-40B4-BE49-F238E27FC236}">
                <a16:creationId xmlns:a16="http://schemas.microsoft.com/office/drawing/2014/main" id="{27FE5A80-DBFF-5603-DA52-1E433415F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DSCN3613.jpg">
            <a:extLst>
              <a:ext uri="{FF2B5EF4-FFF2-40B4-BE49-F238E27FC236}">
                <a16:creationId xmlns:a16="http://schemas.microsoft.com/office/drawing/2014/main" id="{3C005ECC-63F3-AFD8-C9DC-599D14B1D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DSCN3614.jpg">
            <a:extLst>
              <a:ext uri="{FF2B5EF4-FFF2-40B4-BE49-F238E27FC236}">
                <a16:creationId xmlns:a16="http://schemas.microsoft.com/office/drawing/2014/main" id="{019457BC-8A63-2923-8BE6-538D1E55C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D07AA7-742B-1248-16D4-25FF38EE0DFC}"/>
              </a:ext>
            </a:extLst>
          </p:cNvPr>
          <p:cNvSpPr txBox="1"/>
          <p:nvPr/>
        </p:nvSpPr>
        <p:spPr>
          <a:xfrm>
            <a:off x="956885" y="734924"/>
            <a:ext cx="107958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today: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rod</a:t>
            </a:r>
          </a:p>
        </p:txBody>
      </p:sp>
      <p:sp>
        <p:nvSpPr>
          <p:cNvPr id="2" name="Cylinder 1">
            <a:extLst>
              <a:ext uri="{FF2B5EF4-FFF2-40B4-BE49-F238E27FC236}">
                <a16:creationId xmlns:a16="http://schemas.microsoft.com/office/drawing/2014/main" id="{5A38918B-2EE0-C3AB-1B7A-C68440165118}"/>
              </a:ext>
            </a:extLst>
          </p:cNvPr>
          <p:cNvSpPr/>
          <p:nvPr/>
        </p:nvSpPr>
        <p:spPr>
          <a:xfrm>
            <a:off x="6190735" y="2960308"/>
            <a:ext cx="543697" cy="3502276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BD8ADA5-B5D2-AB7B-2FE6-6C6B2A9AEBE9}"/>
              </a:ext>
            </a:extLst>
          </p:cNvPr>
          <p:cNvCxnSpPr/>
          <p:nvPr/>
        </p:nvCxnSpPr>
        <p:spPr>
          <a:xfrm>
            <a:off x="7105135" y="3064476"/>
            <a:ext cx="0" cy="17052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F2C513C-C43C-E633-BE09-198B4EFD7B72}"/>
                  </a:ext>
                </a:extLst>
              </p:cNvPr>
              <p:cNvSpPr txBox="1"/>
              <p:nvPr/>
            </p:nvSpPr>
            <p:spPr>
              <a:xfrm>
                <a:off x="6923418" y="4776752"/>
                <a:ext cx="36343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F2C513C-C43C-E633-BE09-198B4EFD7B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3418" y="4776752"/>
                <a:ext cx="363433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17452FC-1C91-AF22-B9F9-A5A197079E77}"/>
              </a:ext>
            </a:extLst>
          </p:cNvPr>
          <p:cNvSpPr txBox="1"/>
          <p:nvPr/>
        </p:nvSpPr>
        <p:spPr>
          <a:xfrm>
            <a:off x="1252720" y="3625414"/>
            <a:ext cx="42695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initial temperature known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top and bottom held at fixed temperatures</a:t>
            </a:r>
          </a:p>
        </p:txBody>
      </p:sp>
    </p:spTree>
    <p:extLst>
      <p:ext uri="{BB962C8B-B14F-4D97-AF65-F5344CB8AC3E}">
        <p14:creationId xmlns:p14="http://schemas.microsoft.com/office/powerpoint/2010/main" val="25671683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DSCN3615.jpg">
            <a:extLst>
              <a:ext uri="{FF2B5EF4-FFF2-40B4-BE49-F238E27FC236}">
                <a16:creationId xmlns:a16="http://schemas.microsoft.com/office/drawing/2014/main" id="{71078941-7EDB-4D15-D003-491BDB057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DSCN3616.jpg">
            <a:extLst>
              <a:ext uri="{FF2B5EF4-FFF2-40B4-BE49-F238E27FC236}">
                <a16:creationId xmlns:a16="http://schemas.microsoft.com/office/drawing/2014/main" id="{086AD562-1B05-8837-876F-3C90D3DFD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DSCN3617.jpg">
            <a:extLst>
              <a:ext uri="{FF2B5EF4-FFF2-40B4-BE49-F238E27FC236}">
                <a16:creationId xmlns:a16="http://schemas.microsoft.com/office/drawing/2014/main" id="{97443579-DEEF-29C4-58A7-6C57606B6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/>
              <p:nvPr/>
            </p:nvSpPr>
            <p:spPr>
              <a:xfrm>
                <a:off x="698090" y="332923"/>
                <a:ext cx="1079582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f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𝐨𝐫</m:t>
                    </m:r>
                    <m:r>
                      <a:rPr lang="en-US" sz="28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𝐯𝐚𝐫𝐢𝐚𝐛𝐥𝐞</m:t>
                    </m:r>
                    <m:r>
                      <a:rPr lang="en-US" sz="28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𝐤</m:t>
                    </m:r>
                    <m:r>
                      <a:rPr lang="en-US" sz="28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𝐜𝐚𝐬𝐞</m:t>
                    </m:r>
                  </m:oMath>
                </a14:m>
                <a:endParaRPr lang="en-US" sz="2800" dirty="0"/>
              </a:p>
              <a:p>
                <a:pPr algn="ctr"/>
                <a:r>
                  <a:rPr lang="en-US" sz="2800" b="1" dirty="0"/>
                  <a:t> 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090" y="332923"/>
                <a:ext cx="10795820" cy="954107"/>
              </a:xfrm>
              <a:prstGeom prst="rect">
                <a:avLst/>
              </a:prstGeom>
              <a:blipFill>
                <a:blip r:embed="rId3"/>
                <a:stretch>
                  <a:fillRect t="-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7710F6D-1716-3722-4A62-2474E92ED7AE}"/>
                  </a:ext>
                </a:extLst>
              </p:cNvPr>
              <p:cNvSpPr txBox="1"/>
              <p:nvPr/>
            </p:nvSpPr>
            <p:spPr>
              <a:xfrm>
                <a:off x="2582562" y="5288667"/>
                <a:ext cx="7812558" cy="11457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sSub>
                        <m:sSubPr>
                          <m:ctrlPr>
                            <a:rPr lang="en-US" sz="3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 dirty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600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 dirty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3600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6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6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 dirty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3600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600" b="0" i="1" dirty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7710F6D-1716-3722-4A62-2474E92ED7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2562" y="5288667"/>
                <a:ext cx="7812558" cy="11457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A1332A41-4B35-1C5B-DC7C-56AF1269803F}"/>
              </a:ext>
            </a:extLst>
          </p:cNvPr>
          <p:cNvSpPr/>
          <p:nvPr/>
        </p:nvSpPr>
        <p:spPr>
          <a:xfrm>
            <a:off x="5174940" y="3232836"/>
            <a:ext cx="2981881" cy="1927655"/>
          </a:xfrm>
          <a:custGeom>
            <a:avLst/>
            <a:gdLst>
              <a:gd name="connsiteX0" fmla="*/ 2446638 w 3100343"/>
              <a:gd name="connsiteY0" fmla="*/ 0 h 1804087"/>
              <a:gd name="connsiteX1" fmla="*/ 2940909 w 3100343"/>
              <a:gd name="connsiteY1" fmla="*/ 308919 h 1804087"/>
              <a:gd name="connsiteX2" fmla="*/ 0 w 3100343"/>
              <a:gd name="connsiteY2" fmla="*/ 1804087 h 1804087"/>
              <a:gd name="connsiteX0" fmla="*/ 3116361 w 3366978"/>
              <a:gd name="connsiteY0" fmla="*/ 0 h 1927655"/>
              <a:gd name="connsiteX1" fmla="*/ 2940909 w 3366978"/>
              <a:gd name="connsiteY1" fmla="*/ 432487 h 1927655"/>
              <a:gd name="connsiteX2" fmla="*/ 0 w 3366978"/>
              <a:gd name="connsiteY2" fmla="*/ 1927655 h 1927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66978" h="1927655">
                <a:moveTo>
                  <a:pt x="3116361" y="0"/>
                </a:moveTo>
                <a:cubicBezTo>
                  <a:pt x="3567383" y="4119"/>
                  <a:pt x="3348682" y="131806"/>
                  <a:pt x="2940909" y="432487"/>
                </a:cubicBezTo>
                <a:cubicBezTo>
                  <a:pt x="2533136" y="733168"/>
                  <a:pt x="1266568" y="1330411"/>
                  <a:pt x="0" y="1927655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9F28E5E-8F6D-1ADF-C1DA-F54D2911BCB7}"/>
                  </a:ext>
                </a:extLst>
              </p:cNvPr>
              <p:cNvSpPr txBox="1"/>
              <p:nvPr/>
            </p:nvSpPr>
            <p:spPr>
              <a:xfrm>
                <a:off x="2817824" y="2007338"/>
                <a:ext cx="7577296" cy="1208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κ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m:rPr>
                                  <m:sty m:val="p"/>
                                </m:rPr>
                                <a:rPr lang="el-GR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κ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9F28E5E-8F6D-1ADF-C1DA-F54D2911BC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7824" y="2007338"/>
                <a:ext cx="7577296" cy="12087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88907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618869A-C471-47E5-E08D-C8E0FC0F371B}"/>
              </a:ext>
            </a:extLst>
          </p:cNvPr>
          <p:cNvSpPr txBox="1"/>
          <p:nvPr/>
        </p:nvSpPr>
        <p:spPr>
          <a:xfrm>
            <a:off x="0" y="1073658"/>
            <a:ext cx="121920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anose="02060409020205020404" pitchFamily="49" charset="0"/>
              </a:rPr>
              <a:t>def </a:t>
            </a:r>
            <a:r>
              <a:rPr lang="en-US" sz="2800" dirty="0" err="1">
                <a:latin typeface="Courier" panose="02060409020205020404" pitchFamily="49" charset="0"/>
              </a:rPr>
              <a:t>myfun</a:t>
            </a:r>
            <a:r>
              <a:rPr lang="en-US" sz="2800" dirty="0">
                <a:latin typeface="Courier" panose="02060409020205020404" pitchFamily="49" charset="0"/>
              </a:rPr>
              <a:t>( t, u ):</a:t>
            </a:r>
          </a:p>
          <a:p>
            <a:r>
              <a:rPr lang="en-US" sz="2800" dirty="0">
                <a:latin typeface="Courier" panose="02060409020205020404" pitchFamily="49" charset="0"/>
              </a:rPr>
              <a:t>    f = </a:t>
            </a:r>
            <a:r>
              <a:rPr lang="en-US" sz="2800" dirty="0" err="1">
                <a:latin typeface="Courier" panose="02060409020205020404" pitchFamily="49" charset="0"/>
              </a:rPr>
              <a:t>np.zeros</a:t>
            </a:r>
            <a:r>
              <a:rPr lang="en-US" sz="2800" dirty="0">
                <a:latin typeface="Courier" panose="02060409020205020404" pitchFamily="49" charset="0"/>
              </a:rPr>
              <a:t>((M,));</a:t>
            </a:r>
          </a:p>
          <a:p>
            <a:r>
              <a:rPr lang="en-US" sz="2800" dirty="0">
                <a:latin typeface="Courier" panose="02060409020205020404" pitchFamily="49" charset="0"/>
              </a:rPr>
              <a:t>    f[0] = 0.0;   # no change in u[0]</a:t>
            </a:r>
          </a:p>
          <a:p>
            <a:r>
              <a:rPr lang="en-US" sz="2800" dirty="0">
                <a:latin typeface="Courier" panose="02060409020205020404" pitchFamily="49" charset="0"/>
              </a:rPr>
              <a:t>    # kappa * </a:t>
            </a:r>
            <a:r>
              <a:rPr lang="en-US" sz="2800" dirty="0" err="1">
                <a:latin typeface="Courier" panose="02060409020205020404" pitchFamily="49" charset="0"/>
              </a:rPr>
              <a:t>second_deriv</a:t>
            </a:r>
            <a:r>
              <a:rPr lang="en-US" sz="2800" dirty="0">
                <a:latin typeface="Courier" panose="02060409020205020404" pitchFamily="49" charset="0"/>
              </a:rPr>
              <a:t> + </a:t>
            </a:r>
            <a:r>
              <a:rPr lang="en-US" sz="2800" dirty="0" err="1">
                <a:latin typeface="Courier" panose="02060409020205020404" pitchFamily="49" charset="0"/>
              </a:rPr>
              <a:t>dkappa</a:t>
            </a:r>
            <a:r>
              <a:rPr lang="en-US" sz="2800" dirty="0">
                <a:latin typeface="Courier" panose="02060409020205020404" pitchFamily="49" charset="0"/>
              </a:rPr>
              <a:t>/dx * first </a:t>
            </a:r>
            <a:r>
              <a:rPr lang="en-US" sz="2800" dirty="0" err="1">
                <a:latin typeface="Courier" panose="02060409020205020404" pitchFamily="49" charset="0"/>
              </a:rPr>
              <a:t>devic</a:t>
            </a:r>
            <a:endParaRPr lang="en-US" sz="2800" dirty="0">
              <a:latin typeface="Courier" panose="02060409020205020404" pitchFamily="49" charset="0"/>
            </a:endParaRPr>
          </a:p>
          <a:p>
            <a:r>
              <a:rPr lang="en-US" sz="2800" dirty="0">
                <a:latin typeface="Courier" panose="02060409020205020404" pitchFamily="49" charset="0"/>
              </a:rPr>
              <a:t>    for </a:t>
            </a:r>
            <a:r>
              <a:rPr lang="en-US" sz="2800" dirty="0" err="1">
                <a:latin typeface="Courier" panose="02060409020205020404" pitchFamily="49" charset="0"/>
              </a:rPr>
              <a:t>i</a:t>
            </a:r>
            <a:r>
              <a:rPr lang="en-US" sz="2800" dirty="0">
                <a:latin typeface="Courier" panose="02060409020205020404" pitchFamily="49" charset="0"/>
              </a:rPr>
              <a:t> in range(1,M-1):</a:t>
            </a:r>
          </a:p>
          <a:p>
            <a:r>
              <a:rPr lang="en-US" sz="2800" dirty="0">
                <a:latin typeface="Courier" panose="02060409020205020404" pitchFamily="49" charset="0"/>
              </a:rPr>
              <a:t>        f[</a:t>
            </a:r>
            <a:r>
              <a:rPr lang="en-US" sz="2800" dirty="0" err="1">
                <a:latin typeface="Courier" panose="02060409020205020404" pitchFamily="49" charset="0"/>
              </a:rPr>
              <a:t>i</a:t>
            </a:r>
            <a:r>
              <a:rPr lang="en-US" sz="2800" dirty="0">
                <a:latin typeface="Courier" panose="02060409020205020404" pitchFamily="49" charset="0"/>
              </a:rPr>
              <a:t>] = ( kappa[</a:t>
            </a:r>
            <a:r>
              <a:rPr lang="en-US" sz="2800" dirty="0" err="1">
                <a:latin typeface="Courier" panose="02060409020205020404" pitchFamily="49" charset="0"/>
              </a:rPr>
              <a:t>i</a:t>
            </a:r>
            <a:r>
              <a:rPr lang="en-US" sz="2800" dirty="0">
                <a:latin typeface="Courier" panose="02060409020205020404" pitchFamily="49" charset="0"/>
              </a:rPr>
              <a:t>]*(u[i-1]-2.0*u[</a:t>
            </a:r>
            <a:r>
              <a:rPr lang="en-US" sz="2800" dirty="0" err="1">
                <a:latin typeface="Courier" panose="02060409020205020404" pitchFamily="49" charset="0"/>
              </a:rPr>
              <a:t>i</a:t>
            </a:r>
            <a:r>
              <a:rPr lang="en-US" sz="2800" dirty="0">
                <a:latin typeface="Courier" panose="02060409020205020404" pitchFamily="49" charset="0"/>
              </a:rPr>
              <a:t>]+u[i+1])/Dx2 +</a:t>
            </a:r>
          </a:p>
          <a:p>
            <a:r>
              <a:rPr lang="en-US" sz="2800" dirty="0">
                <a:latin typeface="Courier" panose="02060409020205020404" pitchFamily="49" charset="0"/>
              </a:rPr>
              <a:t>                (kappa[</a:t>
            </a:r>
            <a:r>
              <a:rPr lang="en-US" sz="2800" dirty="0" err="1">
                <a:latin typeface="Courier" panose="02060409020205020404" pitchFamily="49" charset="0"/>
              </a:rPr>
              <a:t>i</a:t>
            </a:r>
            <a:r>
              <a:rPr lang="en-US" sz="2800" dirty="0">
                <a:latin typeface="Courier" panose="02060409020205020404" pitchFamily="49" charset="0"/>
              </a:rPr>
              <a:t>]-kappa[i-1])*(u[</a:t>
            </a:r>
            <a:r>
              <a:rPr lang="en-US" sz="2800" dirty="0" err="1">
                <a:latin typeface="Courier" panose="02060409020205020404" pitchFamily="49" charset="0"/>
              </a:rPr>
              <a:t>i</a:t>
            </a:r>
            <a:r>
              <a:rPr lang="en-US" sz="2800" dirty="0">
                <a:latin typeface="Courier" panose="02060409020205020404" pitchFamily="49" charset="0"/>
              </a:rPr>
              <a:t>]-u[i-1])/Dx2+</a:t>
            </a:r>
          </a:p>
          <a:p>
            <a:r>
              <a:rPr lang="en-US" sz="2800" dirty="0">
                <a:latin typeface="Courier" panose="02060409020205020404" pitchFamily="49" charset="0"/>
              </a:rPr>
              <a:t>                h[</a:t>
            </a:r>
            <a:r>
              <a:rPr lang="en-US" sz="2800" dirty="0" err="1">
                <a:latin typeface="Courier" panose="02060409020205020404" pitchFamily="49" charset="0"/>
              </a:rPr>
              <a:t>i</a:t>
            </a:r>
            <a:r>
              <a:rPr lang="en-US" sz="2800" dirty="0">
                <a:latin typeface="Courier" panose="02060409020205020404" pitchFamily="49" charset="0"/>
              </a:rPr>
              <a:t>]/</a:t>
            </a:r>
            <a:r>
              <a:rPr lang="en-US" sz="2800" dirty="0" err="1">
                <a:latin typeface="Courier" panose="02060409020205020404" pitchFamily="49" charset="0"/>
              </a:rPr>
              <a:t>rhocp</a:t>
            </a:r>
            <a:r>
              <a:rPr lang="en-US" sz="2800" dirty="0">
                <a:latin typeface="Courier" panose="02060409020205020404" pitchFamily="49" charset="0"/>
              </a:rPr>
              <a:t> );</a:t>
            </a:r>
          </a:p>
          <a:p>
            <a:r>
              <a:rPr lang="en-US" sz="2800" dirty="0">
                <a:latin typeface="Courier" panose="02060409020205020404" pitchFamily="49" charset="0"/>
              </a:rPr>
              <a:t>    f[M-1] = 0.0; # no change in u[end]</a:t>
            </a:r>
          </a:p>
          <a:p>
            <a:r>
              <a:rPr lang="en-US" sz="2800" dirty="0">
                <a:latin typeface="Courier" panose="02060409020205020404" pitchFamily="49" charset="0"/>
              </a:rPr>
              <a:t>    return f;</a:t>
            </a:r>
          </a:p>
        </p:txBody>
      </p:sp>
    </p:spTree>
    <p:extLst>
      <p:ext uri="{BB962C8B-B14F-4D97-AF65-F5344CB8AC3E}">
        <p14:creationId xmlns:p14="http://schemas.microsoft.com/office/powerpoint/2010/main" val="4090129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D07AA7-742B-1248-16D4-25FF38EE0DFC}"/>
              </a:ext>
            </a:extLst>
          </p:cNvPr>
          <p:cNvSpPr txBox="1"/>
          <p:nvPr/>
        </p:nvSpPr>
        <p:spPr>
          <a:xfrm>
            <a:off x="956885" y="734924"/>
            <a:ext cx="107958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today: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model of earth where all heat flows vertically</a:t>
            </a:r>
          </a:p>
        </p:txBody>
      </p:sp>
      <p:sp>
        <p:nvSpPr>
          <p:cNvPr id="2" name="Cylinder 1">
            <a:extLst>
              <a:ext uri="{FF2B5EF4-FFF2-40B4-BE49-F238E27FC236}">
                <a16:creationId xmlns:a16="http://schemas.microsoft.com/office/drawing/2014/main" id="{5A38918B-2EE0-C3AB-1B7A-C68440165118}"/>
              </a:ext>
            </a:extLst>
          </p:cNvPr>
          <p:cNvSpPr/>
          <p:nvPr/>
        </p:nvSpPr>
        <p:spPr>
          <a:xfrm>
            <a:off x="6190735" y="2960308"/>
            <a:ext cx="543697" cy="3502276"/>
          </a:xfrm>
          <a:prstGeom prst="can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BD8ADA5-B5D2-AB7B-2FE6-6C6B2A9AEBE9}"/>
              </a:ext>
            </a:extLst>
          </p:cNvPr>
          <p:cNvCxnSpPr/>
          <p:nvPr/>
        </p:nvCxnSpPr>
        <p:spPr>
          <a:xfrm>
            <a:off x="7105135" y="3064476"/>
            <a:ext cx="0" cy="17052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F2C513C-C43C-E633-BE09-198B4EFD7B72}"/>
                  </a:ext>
                </a:extLst>
              </p:cNvPr>
              <p:cNvSpPr txBox="1"/>
              <p:nvPr/>
            </p:nvSpPr>
            <p:spPr>
              <a:xfrm>
                <a:off x="6923418" y="4776752"/>
                <a:ext cx="36343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F2C513C-C43C-E633-BE09-198B4EFD7B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3418" y="4776752"/>
                <a:ext cx="363433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53F8DE-5194-EFCC-1FB6-4721F6F90AB8}"/>
              </a:ext>
            </a:extLst>
          </p:cNvPr>
          <p:cNvCxnSpPr/>
          <p:nvPr/>
        </p:nvCxnSpPr>
        <p:spPr>
          <a:xfrm>
            <a:off x="2014151" y="3022093"/>
            <a:ext cx="898336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81CFB2-0E28-A554-A693-C6C8F8EA8213}"/>
              </a:ext>
            </a:extLst>
          </p:cNvPr>
          <p:cNvGrpSpPr/>
          <p:nvPr/>
        </p:nvGrpSpPr>
        <p:grpSpPr>
          <a:xfrm>
            <a:off x="2508422" y="3286897"/>
            <a:ext cx="988540" cy="2298352"/>
            <a:chOff x="2508422" y="3286897"/>
            <a:chExt cx="988540" cy="2298352"/>
          </a:xfrm>
        </p:grpSpPr>
        <p:sp>
          <p:nvSpPr>
            <p:cNvPr id="8" name="Arrow: Up 7">
              <a:extLst>
                <a:ext uri="{FF2B5EF4-FFF2-40B4-BE49-F238E27FC236}">
                  <a16:creationId xmlns:a16="http://schemas.microsoft.com/office/drawing/2014/main" id="{6098FD96-FC5F-0C15-66E4-31949D718626}"/>
                </a:ext>
              </a:extLst>
            </p:cNvPr>
            <p:cNvSpPr/>
            <p:nvPr/>
          </p:nvSpPr>
          <p:spPr>
            <a:xfrm>
              <a:off x="2508422" y="3286897"/>
              <a:ext cx="988540" cy="2298352"/>
            </a:xfrm>
            <a:prstGeom prst="upArrow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A6D046-C275-6A1C-687B-F1705907AD4E}"/>
                </a:ext>
              </a:extLst>
            </p:cNvPr>
            <p:cNvSpPr txBox="1"/>
            <p:nvPr/>
          </p:nvSpPr>
          <p:spPr>
            <a:xfrm rot="16200000">
              <a:off x="2021326" y="4185664"/>
              <a:ext cx="19627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heat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23265A0-C31E-53C3-0E84-2F6EFE55D221}"/>
              </a:ext>
            </a:extLst>
          </p:cNvPr>
          <p:cNvGrpSpPr/>
          <p:nvPr/>
        </p:nvGrpSpPr>
        <p:grpSpPr>
          <a:xfrm>
            <a:off x="4407304" y="3298098"/>
            <a:ext cx="988540" cy="2298352"/>
            <a:chOff x="2508422" y="3286897"/>
            <a:chExt cx="988540" cy="2298352"/>
          </a:xfrm>
        </p:grpSpPr>
        <p:sp>
          <p:nvSpPr>
            <p:cNvPr id="12" name="Arrow: Up 11">
              <a:extLst>
                <a:ext uri="{FF2B5EF4-FFF2-40B4-BE49-F238E27FC236}">
                  <a16:creationId xmlns:a16="http://schemas.microsoft.com/office/drawing/2014/main" id="{E12D423A-6410-26D8-AD67-7F3AC5F66CE4}"/>
                </a:ext>
              </a:extLst>
            </p:cNvPr>
            <p:cNvSpPr/>
            <p:nvPr/>
          </p:nvSpPr>
          <p:spPr>
            <a:xfrm>
              <a:off x="2508422" y="3286897"/>
              <a:ext cx="988540" cy="2298352"/>
            </a:xfrm>
            <a:prstGeom prst="upArrow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98297BC-22EA-73A5-1912-3088F6F70F98}"/>
                </a:ext>
              </a:extLst>
            </p:cNvPr>
            <p:cNvSpPr txBox="1"/>
            <p:nvPr/>
          </p:nvSpPr>
          <p:spPr>
            <a:xfrm rot="16200000">
              <a:off x="2021326" y="4185664"/>
              <a:ext cx="19627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heat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F5E427F-B435-9D5D-7B2E-11CB0A2E8A3C}"/>
              </a:ext>
            </a:extLst>
          </p:cNvPr>
          <p:cNvGrpSpPr/>
          <p:nvPr/>
        </p:nvGrpSpPr>
        <p:grpSpPr>
          <a:xfrm>
            <a:off x="7440887" y="3465908"/>
            <a:ext cx="988540" cy="2298352"/>
            <a:chOff x="2508422" y="3286897"/>
            <a:chExt cx="988540" cy="2298352"/>
          </a:xfrm>
        </p:grpSpPr>
        <p:sp>
          <p:nvSpPr>
            <p:cNvPr id="15" name="Arrow: Up 14">
              <a:extLst>
                <a:ext uri="{FF2B5EF4-FFF2-40B4-BE49-F238E27FC236}">
                  <a16:creationId xmlns:a16="http://schemas.microsoft.com/office/drawing/2014/main" id="{4887E0E1-E2E5-C9D4-86A9-FE3CC4C1097F}"/>
                </a:ext>
              </a:extLst>
            </p:cNvPr>
            <p:cNvSpPr/>
            <p:nvPr/>
          </p:nvSpPr>
          <p:spPr>
            <a:xfrm>
              <a:off x="2508422" y="3286897"/>
              <a:ext cx="988540" cy="2298352"/>
            </a:xfrm>
            <a:prstGeom prst="upArrow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16D4135-E8BB-F4F1-8817-CAC87B26A75E}"/>
                </a:ext>
              </a:extLst>
            </p:cNvPr>
            <p:cNvSpPr txBox="1"/>
            <p:nvPr/>
          </p:nvSpPr>
          <p:spPr>
            <a:xfrm rot="16200000">
              <a:off x="2021326" y="4185664"/>
              <a:ext cx="19627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heat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523959C-85F1-6A88-59BF-EFEC53B0486E}"/>
              </a:ext>
            </a:extLst>
          </p:cNvPr>
          <p:cNvGrpSpPr/>
          <p:nvPr/>
        </p:nvGrpSpPr>
        <p:grpSpPr>
          <a:xfrm>
            <a:off x="8956648" y="3477109"/>
            <a:ext cx="988540" cy="2298352"/>
            <a:chOff x="2508422" y="3286897"/>
            <a:chExt cx="988540" cy="2298352"/>
          </a:xfrm>
        </p:grpSpPr>
        <p:sp>
          <p:nvSpPr>
            <p:cNvPr id="18" name="Arrow: Up 17">
              <a:extLst>
                <a:ext uri="{FF2B5EF4-FFF2-40B4-BE49-F238E27FC236}">
                  <a16:creationId xmlns:a16="http://schemas.microsoft.com/office/drawing/2014/main" id="{A501C1E0-6CD0-1290-9767-37E0F9AAFD92}"/>
                </a:ext>
              </a:extLst>
            </p:cNvPr>
            <p:cNvSpPr/>
            <p:nvPr/>
          </p:nvSpPr>
          <p:spPr>
            <a:xfrm>
              <a:off x="2508422" y="3286897"/>
              <a:ext cx="988540" cy="2298352"/>
            </a:xfrm>
            <a:prstGeom prst="upArrow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94015C2-186A-7290-414C-02AF861BCE73}"/>
                </a:ext>
              </a:extLst>
            </p:cNvPr>
            <p:cNvSpPr txBox="1"/>
            <p:nvPr/>
          </p:nvSpPr>
          <p:spPr>
            <a:xfrm rot="16200000">
              <a:off x="2021326" y="4185664"/>
              <a:ext cx="19627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heat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46449C2-B5CC-72EA-ABA9-9FC98C086C7D}"/>
                  </a:ext>
                </a:extLst>
              </p:cNvPr>
              <p:cNvSpPr txBox="1"/>
              <p:nvPr/>
            </p:nvSpPr>
            <p:spPr>
              <a:xfrm>
                <a:off x="644313" y="2745094"/>
                <a:ext cx="121943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46449C2-B5CC-72EA-ABA9-9FC98C086C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313" y="2745094"/>
                <a:ext cx="1219436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1923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/>
              <p:nvPr/>
            </p:nvSpPr>
            <p:spPr>
              <a:xfrm>
                <a:off x="956885" y="734924"/>
                <a:ext cx="10795820" cy="2279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physical principle 1</a:t>
                </a:r>
              </a:p>
              <a:p>
                <a:pPr algn="ctr"/>
                <a:endParaRPr lang="en-US" sz="2800" b="1" dirty="0"/>
              </a:p>
              <a:p>
                <a:pPr algn="ctr"/>
                <a:r>
                  <a:rPr lang="en-US" sz="2800" dirty="0"/>
                  <a:t>heat content is proportional to temperature</a:t>
                </a:r>
              </a:p>
              <a:p>
                <a:pPr algn="ctr"/>
                <a:endParaRPr lang="en-US" sz="2800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885" y="734924"/>
                <a:ext cx="10795820" cy="2279983"/>
              </a:xfrm>
              <a:prstGeom prst="rect">
                <a:avLst/>
              </a:prstGeom>
              <a:blipFill>
                <a:blip r:embed="rId3"/>
                <a:stretch>
                  <a:fillRect t="-2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90957ED-4FD7-C469-9AF3-5D748D7FBAEB}"/>
              </a:ext>
            </a:extLst>
          </p:cNvPr>
          <p:cNvSpPr/>
          <p:nvPr/>
        </p:nvSpPr>
        <p:spPr>
          <a:xfrm>
            <a:off x="4500283" y="3014907"/>
            <a:ext cx="1201270" cy="1057835"/>
          </a:xfrm>
          <a:custGeom>
            <a:avLst/>
            <a:gdLst>
              <a:gd name="connsiteX0" fmla="*/ 0 w 1201270"/>
              <a:gd name="connsiteY0" fmla="*/ 1057835 h 1057835"/>
              <a:gd name="connsiteX1" fmla="*/ 690282 w 1201270"/>
              <a:gd name="connsiteY1" fmla="*/ 510988 h 1057835"/>
              <a:gd name="connsiteX2" fmla="*/ 896470 w 1201270"/>
              <a:gd name="connsiteY2" fmla="*/ 806823 h 1057835"/>
              <a:gd name="connsiteX3" fmla="*/ 1201270 w 1201270"/>
              <a:gd name="connsiteY3" fmla="*/ 0 h 105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1270" h="1057835">
                <a:moveTo>
                  <a:pt x="0" y="1057835"/>
                </a:moveTo>
                <a:cubicBezTo>
                  <a:pt x="270435" y="805329"/>
                  <a:pt x="540870" y="552823"/>
                  <a:pt x="690282" y="510988"/>
                </a:cubicBezTo>
                <a:cubicBezTo>
                  <a:pt x="839694" y="469153"/>
                  <a:pt x="811305" y="891988"/>
                  <a:pt x="896470" y="806823"/>
                </a:cubicBezTo>
                <a:cubicBezTo>
                  <a:pt x="981635" y="721658"/>
                  <a:pt x="1091452" y="360829"/>
                  <a:pt x="120127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F4B0AE-B597-2DB8-5BAE-A708511601CB}"/>
              </a:ext>
            </a:extLst>
          </p:cNvPr>
          <p:cNvSpPr txBox="1"/>
          <p:nvPr/>
        </p:nvSpPr>
        <p:spPr>
          <a:xfrm>
            <a:off x="2635044" y="4294094"/>
            <a:ext cx="4402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heat content in J/m</a:t>
            </a:r>
            <a:r>
              <a:rPr lang="en-US" sz="2800" baseline="30000" dirty="0">
                <a:solidFill>
                  <a:srgbClr val="FF0000"/>
                </a:solidFill>
              </a:rPr>
              <a:t>3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82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/>
              <p:nvPr/>
            </p:nvSpPr>
            <p:spPr>
              <a:xfrm>
                <a:off x="956885" y="734924"/>
                <a:ext cx="10795820" cy="2279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physical principle 1</a:t>
                </a:r>
              </a:p>
              <a:p>
                <a:pPr algn="ctr"/>
                <a:endParaRPr lang="en-US" sz="2800" b="1" dirty="0"/>
              </a:p>
              <a:p>
                <a:pPr algn="ctr"/>
                <a:r>
                  <a:rPr lang="en-US" sz="2800" dirty="0"/>
                  <a:t>heat content is proportional to temperature</a:t>
                </a:r>
              </a:p>
              <a:p>
                <a:pPr algn="ctr"/>
                <a:endParaRPr lang="en-US" sz="2800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885" y="734924"/>
                <a:ext cx="10795820" cy="2279983"/>
              </a:xfrm>
              <a:prstGeom prst="rect">
                <a:avLst/>
              </a:prstGeom>
              <a:blipFill>
                <a:blip r:embed="rId3"/>
                <a:stretch>
                  <a:fillRect t="-2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90957ED-4FD7-C469-9AF3-5D748D7FBAEB}"/>
              </a:ext>
            </a:extLst>
          </p:cNvPr>
          <p:cNvSpPr/>
          <p:nvPr/>
        </p:nvSpPr>
        <p:spPr>
          <a:xfrm>
            <a:off x="5153525" y="3014907"/>
            <a:ext cx="1201270" cy="1057835"/>
          </a:xfrm>
          <a:custGeom>
            <a:avLst/>
            <a:gdLst>
              <a:gd name="connsiteX0" fmla="*/ 0 w 1201270"/>
              <a:gd name="connsiteY0" fmla="*/ 1057835 h 1057835"/>
              <a:gd name="connsiteX1" fmla="*/ 690282 w 1201270"/>
              <a:gd name="connsiteY1" fmla="*/ 510988 h 1057835"/>
              <a:gd name="connsiteX2" fmla="*/ 896470 w 1201270"/>
              <a:gd name="connsiteY2" fmla="*/ 806823 h 1057835"/>
              <a:gd name="connsiteX3" fmla="*/ 1201270 w 1201270"/>
              <a:gd name="connsiteY3" fmla="*/ 0 h 105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1270" h="1057835">
                <a:moveTo>
                  <a:pt x="0" y="1057835"/>
                </a:moveTo>
                <a:cubicBezTo>
                  <a:pt x="270435" y="805329"/>
                  <a:pt x="540870" y="552823"/>
                  <a:pt x="690282" y="510988"/>
                </a:cubicBezTo>
                <a:cubicBezTo>
                  <a:pt x="839694" y="469153"/>
                  <a:pt x="811305" y="891988"/>
                  <a:pt x="896470" y="806823"/>
                </a:cubicBezTo>
                <a:cubicBezTo>
                  <a:pt x="981635" y="721658"/>
                  <a:pt x="1091452" y="360829"/>
                  <a:pt x="120127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F4B0AE-B597-2DB8-5BAE-A708511601CB}"/>
              </a:ext>
            </a:extLst>
          </p:cNvPr>
          <p:cNvSpPr txBox="1"/>
          <p:nvPr/>
        </p:nvSpPr>
        <p:spPr>
          <a:xfrm>
            <a:off x="3504621" y="4072742"/>
            <a:ext cx="3156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density in kg/m</a:t>
            </a:r>
            <a:r>
              <a:rPr lang="en-US" sz="2800" baseline="30000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60891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/>
              <p:nvPr/>
            </p:nvSpPr>
            <p:spPr>
              <a:xfrm>
                <a:off x="956885" y="734924"/>
                <a:ext cx="10795820" cy="2279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physical principle 1</a:t>
                </a:r>
              </a:p>
              <a:p>
                <a:pPr algn="ctr"/>
                <a:endParaRPr lang="en-US" sz="2800" b="1" dirty="0"/>
              </a:p>
              <a:p>
                <a:pPr algn="ctr"/>
                <a:r>
                  <a:rPr lang="en-US" sz="2800" dirty="0"/>
                  <a:t>heat content is proportional to temperature</a:t>
                </a:r>
              </a:p>
              <a:p>
                <a:pPr algn="ctr"/>
                <a:endParaRPr lang="en-US" sz="2800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885" y="734924"/>
                <a:ext cx="10795820" cy="2279983"/>
              </a:xfrm>
              <a:prstGeom prst="rect">
                <a:avLst/>
              </a:prstGeom>
              <a:blipFill>
                <a:blip r:embed="rId3"/>
                <a:stretch>
                  <a:fillRect t="-2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90957ED-4FD7-C469-9AF3-5D748D7FBAEB}"/>
              </a:ext>
            </a:extLst>
          </p:cNvPr>
          <p:cNvSpPr/>
          <p:nvPr/>
        </p:nvSpPr>
        <p:spPr>
          <a:xfrm>
            <a:off x="5460085" y="3014907"/>
            <a:ext cx="1201270" cy="1057835"/>
          </a:xfrm>
          <a:custGeom>
            <a:avLst/>
            <a:gdLst>
              <a:gd name="connsiteX0" fmla="*/ 0 w 1201270"/>
              <a:gd name="connsiteY0" fmla="*/ 1057835 h 1057835"/>
              <a:gd name="connsiteX1" fmla="*/ 690282 w 1201270"/>
              <a:gd name="connsiteY1" fmla="*/ 510988 h 1057835"/>
              <a:gd name="connsiteX2" fmla="*/ 896470 w 1201270"/>
              <a:gd name="connsiteY2" fmla="*/ 806823 h 1057835"/>
              <a:gd name="connsiteX3" fmla="*/ 1201270 w 1201270"/>
              <a:gd name="connsiteY3" fmla="*/ 0 h 105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1270" h="1057835">
                <a:moveTo>
                  <a:pt x="0" y="1057835"/>
                </a:moveTo>
                <a:cubicBezTo>
                  <a:pt x="270435" y="805329"/>
                  <a:pt x="540870" y="552823"/>
                  <a:pt x="690282" y="510988"/>
                </a:cubicBezTo>
                <a:cubicBezTo>
                  <a:pt x="839694" y="469153"/>
                  <a:pt x="811305" y="891988"/>
                  <a:pt x="896470" y="806823"/>
                </a:cubicBezTo>
                <a:cubicBezTo>
                  <a:pt x="981635" y="721658"/>
                  <a:pt x="1091452" y="360829"/>
                  <a:pt x="120127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F4B0AE-B597-2DB8-5BAE-A708511601CB}"/>
              </a:ext>
            </a:extLst>
          </p:cNvPr>
          <p:cNvSpPr txBox="1"/>
          <p:nvPr/>
        </p:nvSpPr>
        <p:spPr>
          <a:xfrm>
            <a:off x="3504620" y="4072742"/>
            <a:ext cx="4617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heat capacity in J/m</a:t>
            </a:r>
            <a:r>
              <a:rPr lang="en-US" sz="2800" baseline="30000" dirty="0">
                <a:solidFill>
                  <a:srgbClr val="FF0000"/>
                </a:solidFill>
              </a:rPr>
              <a:t>3</a:t>
            </a:r>
            <a:r>
              <a:rPr lang="en-US" sz="2800" dirty="0">
                <a:solidFill>
                  <a:srgbClr val="FF0000"/>
                </a:solidFill>
              </a:rPr>
              <a:t>-K</a:t>
            </a:r>
          </a:p>
        </p:txBody>
      </p:sp>
    </p:spTree>
    <p:extLst>
      <p:ext uri="{BB962C8B-B14F-4D97-AF65-F5344CB8AC3E}">
        <p14:creationId xmlns:p14="http://schemas.microsoft.com/office/powerpoint/2010/main" val="3127283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/>
              <p:nvPr/>
            </p:nvSpPr>
            <p:spPr>
              <a:xfrm>
                <a:off x="956885" y="734924"/>
                <a:ext cx="10795820" cy="2279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physical principle 1</a:t>
                </a:r>
              </a:p>
              <a:p>
                <a:pPr algn="ctr"/>
                <a:endParaRPr lang="en-US" sz="2800" b="1" dirty="0"/>
              </a:p>
              <a:p>
                <a:pPr algn="ctr"/>
                <a:r>
                  <a:rPr lang="en-US" sz="2800" dirty="0"/>
                  <a:t>heat content is proportional to temperature</a:t>
                </a:r>
              </a:p>
              <a:p>
                <a:pPr algn="ctr"/>
                <a:endParaRPr lang="en-US" sz="2800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D07AA7-742B-1248-16D4-25FF38EE0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885" y="734924"/>
                <a:ext cx="10795820" cy="2279983"/>
              </a:xfrm>
              <a:prstGeom prst="rect">
                <a:avLst/>
              </a:prstGeom>
              <a:blipFill>
                <a:blip r:embed="rId3"/>
                <a:stretch>
                  <a:fillRect t="-2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90957ED-4FD7-C469-9AF3-5D748D7FBAEB}"/>
              </a:ext>
            </a:extLst>
          </p:cNvPr>
          <p:cNvSpPr/>
          <p:nvPr/>
        </p:nvSpPr>
        <p:spPr>
          <a:xfrm>
            <a:off x="5754160" y="2900082"/>
            <a:ext cx="1201270" cy="1057835"/>
          </a:xfrm>
          <a:custGeom>
            <a:avLst/>
            <a:gdLst>
              <a:gd name="connsiteX0" fmla="*/ 0 w 1201270"/>
              <a:gd name="connsiteY0" fmla="*/ 1057835 h 1057835"/>
              <a:gd name="connsiteX1" fmla="*/ 690282 w 1201270"/>
              <a:gd name="connsiteY1" fmla="*/ 510988 h 1057835"/>
              <a:gd name="connsiteX2" fmla="*/ 896470 w 1201270"/>
              <a:gd name="connsiteY2" fmla="*/ 806823 h 1057835"/>
              <a:gd name="connsiteX3" fmla="*/ 1201270 w 1201270"/>
              <a:gd name="connsiteY3" fmla="*/ 0 h 105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1270" h="1057835">
                <a:moveTo>
                  <a:pt x="0" y="1057835"/>
                </a:moveTo>
                <a:cubicBezTo>
                  <a:pt x="270435" y="805329"/>
                  <a:pt x="540870" y="552823"/>
                  <a:pt x="690282" y="510988"/>
                </a:cubicBezTo>
                <a:cubicBezTo>
                  <a:pt x="839694" y="469153"/>
                  <a:pt x="811305" y="891988"/>
                  <a:pt x="896470" y="806823"/>
                </a:cubicBezTo>
                <a:cubicBezTo>
                  <a:pt x="981635" y="721658"/>
                  <a:pt x="1091452" y="360829"/>
                  <a:pt x="120127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F4B0AE-B597-2DB8-5BAE-A708511601CB}"/>
              </a:ext>
            </a:extLst>
          </p:cNvPr>
          <p:cNvSpPr txBox="1"/>
          <p:nvPr/>
        </p:nvSpPr>
        <p:spPr>
          <a:xfrm>
            <a:off x="3504620" y="4072742"/>
            <a:ext cx="4617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temperature in K</a:t>
            </a:r>
          </a:p>
        </p:txBody>
      </p:sp>
    </p:spTree>
    <p:extLst>
      <p:ext uri="{BB962C8B-B14F-4D97-AF65-F5344CB8AC3E}">
        <p14:creationId xmlns:p14="http://schemas.microsoft.com/office/powerpoint/2010/main" val="41396770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15818</TotalTime>
  <Words>1581</Words>
  <Application>Microsoft Office PowerPoint</Application>
  <PresentationFormat>Widescreen</PresentationFormat>
  <Paragraphs>382</Paragraphs>
  <Slides>44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Calibri</vt:lpstr>
      <vt:lpstr>Calibri Light</vt:lpstr>
      <vt:lpstr>Cambria Math</vt:lpstr>
      <vt:lpstr>Courier</vt:lpstr>
      <vt:lpstr>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</dc:creator>
  <cp:lastModifiedBy>William Menke</cp:lastModifiedBy>
  <cp:revision>192</cp:revision>
  <dcterms:created xsi:type="dcterms:W3CDTF">2023-08-22T12:43:28Z</dcterms:created>
  <dcterms:modified xsi:type="dcterms:W3CDTF">2025-08-14T19:19:52Z</dcterms:modified>
</cp:coreProperties>
</file>