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359" r:id="rId3"/>
    <p:sldId id="389" r:id="rId4"/>
    <p:sldId id="395" r:id="rId5"/>
    <p:sldId id="391" r:id="rId6"/>
    <p:sldId id="390" r:id="rId7"/>
    <p:sldId id="392" r:id="rId8"/>
    <p:sldId id="393" r:id="rId9"/>
    <p:sldId id="394" r:id="rId10"/>
    <p:sldId id="397" r:id="rId11"/>
    <p:sldId id="398" r:id="rId12"/>
    <p:sldId id="399" r:id="rId13"/>
    <p:sldId id="400" r:id="rId14"/>
    <p:sldId id="403" r:id="rId15"/>
    <p:sldId id="404" r:id="rId16"/>
    <p:sldId id="401" r:id="rId17"/>
    <p:sldId id="402" r:id="rId18"/>
    <p:sldId id="405" r:id="rId19"/>
    <p:sldId id="412" r:id="rId20"/>
    <p:sldId id="406" r:id="rId21"/>
    <p:sldId id="407" r:id="rId22"/>
    <p:sldId id="408" r:id="rId23"/>
    <p:sldId id="409" r:id="rId24"/>
    <p:sldId id="410" r:id="rId25"/>
    <p:sldId id="411" r:id="rId26"/>
    <p:sldId id="413" r:id="rId27"/>
    <p:sldId id="414" r:id="rId28"/>
    <p:sldId id="415" r:id="rId29"/>
    <p:sldId id="416" r:id="rId30"/>
    <p:sldId id="417" r:id="rId31"/>
    <p:sldId id="418" r:id="rId32"/>
    <p:sldId id="421" r:id="rId33"/>
    <p:sldId id="419" r:id="rId34"/>
    <p:sldId id="420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5B6787D-A271-4165-9E3E-59506BADF5FF}">
          <p14:sldIdLst>
            <p14:sldId id="256"/>
            <p14:sldId id="359"/>
            <p14:sldId id="389"/>
            <p14:sldId id="395"/>
            <p14:sldId id="391"/>
            <p14:sldId id="390"/>
            <p14:sldId id="392"/>
            <p14:sldId id="393"/>
            <p14:sldId id="394"/>
            <p14:sldId id="397"/>
            <p14:sldId id="398"/>
            <p14:sldId id="399"/>
            <p14:sldId id="400"/>
            <p14:sldId id="403"/>
            <p14:sldId id="404"/>
            <p14:sldId id="401"/>
            <p14:sldId id="402"/>
            <p14:sldId id="405"/>
            <p14:sldId id="412"/>
            <p14:sldId id="406"/>
            <p14:sldId id="407"/>
            <p14:sldId id="408"/>
            <p14:sldId id="409"/>
            <p14:sldId id="410"/>
            <p14:sldId id="411"/>
            <p14:sldId id="413"/>
            <p14:sldId id="414"/>
            <p14:sldId id="415"/>
            <p14:sldId id="416"/>
            <p14:sldId id="417"/>
            <p14:sldId id="418"/>
            <p14:sldId id="421"/>
            <p14:sldId id="419"/>
            <p14:sldId id="420"/>
          </p14:sldIdLst>
        </p14:section>
        <p14:section name="Untitled Section" id="{0E3A99F3-173F-4E4D-8E39-B5D932EAF8DC}">
          <p14:sldIdLst/>
        </p14:section>
        <p14:section name="Untitled Section" id="{40CA3CE0-2DC8-4FF9-969D-EFC5F52363BA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00" autoAdjust="0"/>
    <p:restoredTop sz="87330" autoAdjust="0"/>
  </p:normalViewPr>
  <p:slideViewPr>
    <p:cSldViewPr snapToGrid="0">
      <p:cViewPr varScale="1">
        <p:scale>
          <a:sx n="95" d="100"/>
          <a:sy n="95" d="100"/>
        </p:scale>
        <p:origin x="246" y="90"/>
      </p:cViewPr>
      <p:guideLst/>
    </p:cSldViewPr>
  </p:slideViewPr>
  <p:outlineViewPr>
    <p:cViewPr>
      <p:scale>
        <a:sx n="33" d="100"/>
        <a:sy n="33" d="100"/>
      </p:scale>
      <p:origin x="0" y="-313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F1EA4E-925E-49EF-8DC6-CA4210C0787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B90CF-E2C3-48B8-8346-02179832E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31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BB90CF-E2C3-48B8-8346-02179832E1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71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BB90CF-E2C3-48B8-8346-02179832E1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096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E2554-1666-AAF7-DAB4-45B0790277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4F90B1-F73C-6852-A91C-52A2F7FEE8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20F1D-A47E-2C5C-5E86-DB2546C49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B292D-44EA-4DC8-73DF-DC5B14ED2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DFE6F-0601-9CAA-8BA2-D9980FC3F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563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D1356-6F02-A93E-5EE0-39AE65FC7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567C22-A9C0-18FA-2459-BFD4F4BA4D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BE4D3-0A0E-DBC2-53F2-08099AFF7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FF9D6-33BE-3D7F-AB56-7526BB06C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E0DD9-C41A-FD62-6FCF-A2104D813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913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C377FC-A4B3-7BA4-46D0-EB15C292A2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098A5-CFD2-177C-58F3-602655702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82386-983A-2765-EA0F-459CC7C1B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261D8-43C9-978E-DA8D-7231C0372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391AD-64AC-9B81-7AB8-6BCF04883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41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6EA19-120B-4E31-9E01-01F6BEF8E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22132-50DE-E5B6-40FE-262368846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65B36-B6F4-54FD-CE64-FA3595133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3460C-B3F0-7628-9D9E-660018DA2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6D67E-9612-7B80-9666-F6C1ED10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41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17977-17CE-CD2C-AC22-6AFA22D88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97C07A-1DE4-D511-9B9F-FAB0E08B6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7EC21-1D81-C926-C69A-DBC21AE60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9D8AC-9F16-F11F-7D6B-8B5C4466C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882634-EE36-3E43-6A55-DB67EB5B1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81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DCD5A-9152-C250-C8B2-C02BBB1AB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1436C-AB10-4656-6F5C-75E7A9D3E9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45254B-75BB-1755-E62E-29BB2B25D5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0D731D-0C94-E6A4-584E-69E2D874E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B122C7-E633-D44E-4F5D-A7755797E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3071DD-38AB-959E-46AE-BB93A4C19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743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39629-5C47-1387-1F2C-C13DF4FCF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CD831-D9B7-C9AA-8CBB-A62919298D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FEBB7F-E8AE-0A5C-E37E-9AEFFBCA1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D0FD11-7468-175E-5DD4-66FF1782F1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EE3620-FF83-E75F-B6A2-83C89FF9F1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69E8F1-EE9F-48DB-3190-E52A3F88E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0933A3-2B9A-EA4F-A027-C8C4BBF1D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31680C-E93E-F2F4-1D44-5EDAE6284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481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82FEA-78A6-0D78-8DE3-03DA86AAA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87D38E-8621-752D-C76C-04CE9E875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FA1954-18D0-C59A-4205-36383EBB1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5FE6EA-F18D-FAA4-E052-A09F12E52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7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26FFE3-0584-78B1-05E2-6B07E287D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92300D-E2D0-8E55-0A34-9B556D18E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F517ED-5EF9-8937-3D95-12CFA29E3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462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00F15-7D6D-2502-B6C4-720C673F5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B56E4-8B6D-73D8-D862-6BA90A66A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762EA-CB39-4F2D-28B1-E6964C45C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9149A-17AB-3548-EA60-EB6B10025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AFF804-65DD-9704-A8DF-54F433832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9774A-6C4D-F1DC-71BD-57247157E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22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3DA05-413E-8B96-C459-6F3CA7092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3DD967-C7D8-2266-E398-41E1BF4D71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F4B530-3ECF-227A-0FC9-1255DC11A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61A82A-04AE-12AB-9948-122BD91B9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0184A2-E575-38AA-25DB-1DC3456AE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429B61-2341-00C2-924A-C2EAEDF13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13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201DA7-C7CE-DA26-1B09-3F17F6C36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21FF41-9782-A652-CC2F-52DA612BA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B70DD-B713-AC72-38C9-D98EBE7C63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4FD79-201C-0BB0-D62D-7F1FA8AB2E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8BCFB-6147-54A7-02C7-C6EDD85478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590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.png"/><Relationship Id="rId7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.png"/><Relationship Id="rId7" Type="http://schemas.openxmlformats.org/officeDocument/2006/relationships/image" Target="../media/image2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5.png"/><Relationship Id="rId10" Type="http://schemas.openxmlformats.org/officeDocument/2006/relationships/image" Target="../media/image16.png"/><Relationship Id="rId4" Type="http://schemas.openxmlformats.org/officeDocument/2006/relationships/image" Target="../media/image3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796629" y="2736502"/>
            <a:ext cx="107958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2025 EESC W3400</a:t>
            </a:r>
          </a:p>
          <a:p>
            <a:pPr algn="ctr"/>
            <a:r>
              <a:rPr lang="en-US" sz="2800" b="1" dirty="0"/>
              <a:t>Computational Earth Science</a:t>
            </a:r>
          </a:p>
          <a:p>
            <a:pPr algn="ctr"/>
            <a:r>
              <a:rPr lang="en-US" sz="2800" b="1" dirty="0" err="1"/>
              <a:t>Lec</a:t>
            </a:r>
            <a:r>
              <a:rPr lang="en-US" sz="2800" b="1" dirty="0"/>
              <a:t> 10: Least squares estimation illustrated using global warming data</a:t>
            </a:r>
          </a:p>
        </p:txBody>
      </p:sp>
    </p:spTree>
    <p:extLst>
      <p:ext uri="{BB962C8B-B14F-4D97-AF65-F5344CB8AC3E}">
        <p14:creationId xmlns:p14="http://schemas.microsoft.com/office/powerpoint/2010/main" val="1833802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03883C-CDBF-FB71-4DFF-5EA86E9AA7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221" t="36742" r="14843" b="13678"/>
          <a:stretch/>
        </p:blipFill>
        <p:spPr>
          <a:xfrm>
            <a:off x="3840480" y="1148080"/>
            <a:ext cx="6949440" cy="510032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A8D2116-E24A-4A50-A470-98F0A8D68735}"/>
              </a:ext>
            </a:extLst>
          </p:cNvPr>
          <p:cNvSpPr/>
          <p:nvPr/>
        </p:nvSpPr>
        <p:spPr>
          <a:xfrm>
            <a:off x="4185920" y="1230657"/>
            <a:ext cx="6278879" cy="46691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498F3AF-EB09-884E-0EE1-2F1BA9FD7DE7}"/>
                  </a:ext>
                </a:extLst>
              </p:cNvPr>
              <p:cNvSpPr txBox="1"/>
              <p:nvPr/>
            </p:nvSpPr>
            <p:spPr>
              <a:xfrm rot="16200000">
                <a:off x="1412239" y="3037840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data,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498F3AF-EB09-884E-0EE1-2F1BA9FD7D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1412239" y="3037840"/>
                <a:ext cx="4145280" cy="530915"/>
              </a:xfrm>
              <a:prstGeom prst="rect">
                <a:avLst/>
              </a:prstGeom>
              <a:blipFill>
                <a:blip r:embed="rId3"/>
                <a:stretch>
                  <a:fillRect l="-10345" r="-31034" b="-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A5A4F3-162A-3881-1F8C-09A6D9E92A25}"/>
                  </a:ext>
                </a:extLst>
              </p:cNvPr>
              <p:cNvSpPr txBox="1"/>
              <p:nvPr/>
            </p:nvSpPr>
            <p:spPr>
              <a:xfrm>
                <a:off x="6513859" y="6238236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time,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A5A4F3-162A-3881-1F8C-09A6D9E92A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3859" y="6238236"/>
                <a:ext cx="4145280" cy="530915"/>
              </a:xfrm>
              <a:prstGeom prst="rect">
                <a:avLst/>
              </a:prstGeom>
              <a:blipFill>
                <a:blip r:embed="rId4"/>
                <a:stretch>
                  <a:fillRect l="-3088" t="-10345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DCE4EF-6F78-5065-65DE-81E60DCD6414}"/>
                  </a:ext>
                </a:extLst>
              </p:cNvPr>
              <p:cNvSpPr txBox="1"/>
              <p:nvPr/>
            </p:nvSpPr>
            <p:spPr>
              <a:xfrm>
                <a:off x="8822014" y="6248400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observation time,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DCE4EF-6F78-5065-65DE-81E60DCD64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2014" y="6248400"/>
                <a:ext cx="4145280" cy="530915"/>
              </a:xfrm>
              <a:prstGeom prst="rect">
                <a:avLst/>
              </a:prstGeom>
              <a:blipFill>
                <a:blip r:embed="rId5"/>
                <a:stretch>
                  <a:fillRect l="-2941" t="-10345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7000B10-4F1E-B918-C05F-9428D1D60A7D}"/>
              </a:ext>
            </a:extLst>
          </p:cNvPr>
          <p:cNvSpPr/>
          <p:nvPr/>
        </p:nvSpPr>
        <p:spPr>
          <a:xfrm>
            <a:off x="4185920" y="1371600"/>
            <a:ext cx="6278880" cy="2194560"/>
          </a:xfrm>
          <a:custGeom>
            <a:avLst/>
            <a:gdLst>
              <a:gd name="connsiteX0" fmla="*/ 0 w 6278880"/>
              <a:gd name="connsiteY0" fmla="*/ 2194560 h 2194560"/>
              <a:gd name="connsiteX1" fmla="*/ 1595120 w 6278880"/>
              <a:gd name="connsiteY1" fmla="*/ 2021840 h 2194560"/>
              <a:gd name="connsiteX2" fmla="*/ 3088640 w 6278880"/>
              <a:gd name="connsiteY2" fmla="*/ 1310640 h 2194560"/>
              <a:gd name="connsiteX3" fmla="*/ 5171440 w 6278880"/>
              <a:gd name="connsiteY3" fmla="*/ 314960 h 2194560"/>
              <a:gd name="connsiteX4" fmla="*/ 6278880 w 6278880"/>
              <a:gd name="connsiteY4" fmla="*/ 0 h 2194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78880" h="2194560">
                <a:moveTo>
                  <a:pt x="0" y="2194560"/>
                </a:moveTo>
                <a:cubicBezTo>
                  <a:pt x="540173" y="2181860"/>
                  <a:pt x="1080347" y="2169160"/>
                  <a:pt x="1595120" y="2021840"/>
                </a:cubicBezTo>
                <a:cubicBezTo>
                  <a:pt x="2109893" y="1874520"/>
                  <a:pt x="3088640" y="1310640"/>
                  <a:pt x="3088640" y="1310640"/>
                </a:cubicBezTo>
                <a:cubicBezTo>
                  <a:pt x="3684693" y="1026160"/>
                  <a:pt x="4639733" y="533400"/>
                  <a:pt x="5171440" y="314960"/>
                </a:cubicBezTo>
                <a:cubicBezTo>
                  <a:pt x="5703147" y="96520"/>
                  <a:pt x="5991013" y="48260"/>
                  <a:pt x="6278880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69E938-0AB2-AD81-68DE-09B7C0CB1791}"/>
              </a:ext>
            </a:extLst>
          </p:cNvPr>
          <p:cNvSpPr txBox="1"/>
          <p:nvPr/>
        </p:nvSpPr>
        <p:spPr>
          <a:xfrm rot="19967240">
            <a:off x="7102608" y="1787798"/>
            <a:ext cx="18199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predicted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3F89F6D-17CE-821E-6303-A3A56277060B}"/>
              </a:ext>
            </a:extLst>
          </p:cNvPr>
          <p:cNvSpPr txBox="1"/>
          <p:nvPr/>
        </p:nvSpPr>
        <p:spPr>
          <a:xfrm rot="19668401">
            <a:off x="6434945" y="2361274"/>
            <a:ext cx="982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data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5AADE58-2481-57CE-8C10-B75854B1A20C}"/>
              </a:ext>
            </a:extLst>
          </p:cNvPr>
          <p:cNvSpPr txBox="1"/>
          <p:nvPr/>
        </p:nvSpPr>
        <p:spPr>
          <a:xfrm rot="19967240">
            <a:off x="8541622" y="1347891"/>
            <a:ext cx="738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F08A6CB-6558-1834-78B6-881A3A52C867}"/>
              </a:ext>
            </a:extLst>
          </p:cNvPr>
          <p:cNvSpPr txBox="1"/>
          <p:nvPr/>
        </p:nvSpPr>
        <p:spPr>
          <a:xfrm rot="20412125">
            <a:off x="8916378" y="1004792"/>
            <a:ext cx="18199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model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FF4CC75-94F4-6079-111F-47D04DD34129}"/>
              </a:ext>
            </a:extLst>
          </p:cNvPr>
          <p:cNvSpPr txBox="1"/>
          <p:nvPr/>
        </p:nvSpPr>
        <p:spPr>
          <a:xfrm>
            <a:off x="215933" y="101074"/>
            <a:ext cx="76690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some formula called the “model” makes this curve</a:t>
            </a:r>
          </a:p>
          <a:p>
            <a:endParaRPr lang="en-US" sz="2800" dirty="0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F0E0A215-057D-E2D7-4F00-8263ABDAE6D4}"/>
              </a:ext>
            </a:extLst>
          </p:cNvPr>
          <p:cNvSpPr/>
          <p:nvPr/>
        </p:nvSpPr>
        <p:spPr>
          <a:xfrm>
            <a:off x="2008546" y="1716066"/>
            <a:ext cx="3064495" cy="1640909"/>
          </a:xfrm>
          <a:custGeom>
            <a:avLst/>
            <a:gdLst>
              <a:gd name="connsiteX0" fmla="*/ 0 w 3169085"/>
              <a:gd name="connsiteY0" fmla="*/ 0 h 2668043"/>
              <a:gd name="connsiteX1" fmla="*/ 1202499 w 3169085"/>
              <a:gd name="connsiteY1" fmla="*/ 488515 h 2668043"/>
              <a:gd name="connsiteX2" fmla="*/ 951978 w 3169085"/>
              <a:gd name="connsiteY2" fmla="*/ 1127342 h 2668043"/>
              <a:gd name="connsiteX3" fmla="*/ 3169085 w 3169085"/>
              <a:gd name="connsiteY3" fmla="*/ 2668043 h 2668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69085" h="2668043">
                <a:moveTo>
                  <a:pt x="0" y="0"/>
                </a:moveTo>
                <a:cubicBezTo>
                  <a:pt x="521918" y="150312"/>
                  <a:pt x="1043836" y="300625"/>
                  <a:pt x="1202499" y="488515"/>
                </a:cubicBezTo>
                <a:cubicBezTo>
                  <a:pt x="1361162" y="676405"/>
                  <a:pt x="624214" y="764087"/>
                  <a:pt x="951978" y="1127342"/>
                </a:cubicBezTo>
                <a:cubicBezTo>
                  <a:pt x="1279742" y="1490597"/>
                  <a:pt x="2224413" y="2079320"/>
                  <a:pt x="3169085" y="2668043"/>
                </a:cubicBezTo>
              </a:path>
            </a:pathLst>
          </a:custGeom>
          <a:noFill/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EE7D481-D4D1-B51A-6966-F357EEBD47E0}"/>
                  </a:ext>
                </a:extLst>
              </p:cNvPr>
              <p:cNvSpPr txBox="1"/>
              <p:nvPr/>
            </p:nvSpPr>
            <p:spPr>
              <a:xfrm>
                <a:off x="213857" y="1148080"/>
                <a:ext cx="28984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EE7D481-D4D1-B51A-6966-F357EEBD47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857" y="1148080"/>
                <a:ext cx="289849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9724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03883C-CDBF-FB71-4DFF-5EA86E9AA7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221" t="36742" r="14843" b="13678"/>
          <a:stretch/>
        </p:blipFill>
        <p:spPr>
          <a:xfrm>
            <a:off x="3840480" y="1148080"/>
            <a:ext cx="6949440" cy="510032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A8D2116-E24A-4A50-A470-98F0A8D68735}"/>
              </a:ext>
            </a:extLst>
          </p:cNvPr>
          <p:cNvSpPr/>
          <p:nvPr/>
        </p:nvSpPr>
        <p:spPr>
          <a:xfrm>
            <a:off x="4185920" y="1230657"/>
            <a:ext cx="6278879" cy="46691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498F3AF-EB09-884E-0EE1-2F1BA9FD7DE7}"/>
                  </a:ext>
                </a:extLst>
              </p:cNvPr>
              <p:cNvSpPr txBox="1"/>
              <p:nvPr/>
            </p:nvSpPr>
            <p:spPr>
              <a:xfrm rot="16200000">
                <a:off x="1412239" y="3037840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data,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498F3AF-EB09-884E-0EE1-2F1BA9FD7D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1412239" y="3037840"/>
                <a:ext cx="4145280" cy="530915"/>
              </a:xfrm>
              <a:prstGeom prst="rect">
                <a:avLst/>
              </a:prstGeom>
              <a:blipFill>
                <a:blip r:embed="rId3"/>
                <a:stretch>
                  <a:fillRect l="-10345" r="-31034" b="-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A5A4F3-162A-3881-1F8C-09A6D9E92A25}"/>
                  </a:ext>
                </a:extLst>
              </p:cNvPr>
              <p:cNvSpPr txBox="1"/>
              <p:nvPr/>
            </p:nvSpPr>
            <p:spPr>
              <a:xfrm>
                <a:off x="6513859" y="6238236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time,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A5A4F3-162A-3881-1F8C-09A6D9E92A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3859" y="6238236"/>
                <a:ext cx="4145280" cy="530915"/>
              </a:xfrm>
              <a:prstGeom prst="rect">
                <a:avLst/>
              </a:prstGeom>
              <a:blipFill>
                <a:blip r:embed="rId4"/>
                <a:stretch>
                  <a:fillRect l="-3088" t="-10345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DCE4EF-6F78-5065-65DE-81E60DCD6414}"/>
                  </a:ext>
                </a:extLst>
              </p:cNvPr>
              <p:cNvSpPr txBox="1"/>
              <p:nvPr/>
            </p:nvSpPr>
            <p:spPr>
              <a:xfrm>
                <a:off x="8822014" y="6248400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observation time,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DCE4EF-6F78-5065-65DE-81E60DCD64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2014" y="6248400"/>
                <a:ext cx="4145280" cy="530915"/>
              </a:xfrm>
              <a:prstGeom prst="rect">
                <a:avLst/>
              </a:prstGeom>
              <a:blipFill>
                <a:blip r:embed="rId5"/>
                <a:stretch>
                  <a:fillRect l="-2941" t="-10345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7000B10-4F1E-B918-C05F-9428D1D60A7D}"/>
              </a:ext>
            </a:extLst>
          </p:cNvPr>
          <p:cNvSpPr/>
          <p:nvPr/>
        </p:nvSpPr>
        <p:spPr>
          <a:xfrm>
            <a:off x="4185920" y="1371600"/>
            <a:ext cx="6278880" cy="2194560"/>
          </a:xfrm>
          <a:custGeom>
            <a:avLst/>
            <a:gdLst>
              <a:gd name="connsiteX0" fmla="*/ 0 w 6278880"/>
              <a:gd name="connsiteY0" fmla="*/ 2194560 h 2194560"/>
              <a:gd name="connsiteX1" fmla="*/ 1595120 w 6278880"/>
              <a:gd name="connsiteY1" fmla="*/ 2021840 h 2194560"/>
              <a:gd name="connsiteX2" fmla="*/ 3088640 w 6278880"/>
              <a:gd name="connsiteY2" fmla="*/ 1310640 h 2194560"/>
              <a:gd name="connsiteX3" fmla="*/ 5171440 w 6278880"/>
              <a:gd name="connsiteY3" fmla="*/ 314960 h 2194560"/>
              <a:gd name="connsiteX4" fmla="*/ 6278880 w 6278880"/>
              <a:gd name="connsiteY4" fmla="*/ 0 h 2194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78880" h="2194560">
                <a:moveTo>
                  <a:pt x="0" y="2194560"/>
                </a:moveTo>
                <a:cubicBezTo>
                  <a:pt x="540173" y="2181860"/>
                  <a:pt x="1080347" y="2169160"/>
                  <a:pt x="1595120" y="2021840"/>
                </a:cubicBezTo>
                <a:cubicBezTo>
                  <a:pt x="2109893" y="1874520"/>
                  <a:pt x="3088640" y="1310640"/>
                  <a:pt x="3088640" y="1310640"/>
                </a:cubicBezTo>
                <a:cubicBezTo>
                  <a:pt x="3684693" y="1026160"/>
                  <a:pt x="4639733" y="533400"/>
                  <a:pt x="5171440" y="314960"/>
                </a:cubicBezTo>
                <a:cubicBezTo>
                  <a:pt x="5703147" y="96520"/>
                  <a:pt x="5991013" y="48260"/>
                  <a:pt x="6278880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69E938-0AB2-AD81-68DE-09B7C0CB1791}"/>
              </a:ext>
            </a:extLst>
          </p:cNvPr>
          <p:cNvSpPr txBox="1"/>
          <p:nvPr/>
        </p:nvSpPr>
        <p:spPr>
          <a:xfrm rot="19967240">
            <a:off x="7102608" y="1787798"/>
            <a:ext cx="18199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predicted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3F89F6D-17CE-821E-6303-A3A56277060B}"/>
              </a:ext>
            </a:extLst>
          </p:cNvPr>
          <p:cNvSpPr txBox="1"/>
          <p:nvPr/>
        </p:nvSpPr>
        <p:spPr>
          <a:xfrm rot="19668401">
            <a:off x="6434945" y="2361274"/>
            <a:ext cx="982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data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5AADE58-2481-57CE-8C10-B75854B1A20C}"/>
              </a:ext>
            </a:extLst>
          </p:cNvPr>
          <p:cNvSpPr txBox="1"/>
          <p:nvPr/>
        </p:nvSpPr>
        <p:spPr>
          <a:xfrm rot="19967240">
            <a:off x="8541622" y="1347891"/>
            <a:ext cx="738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F08A6CB-6558-1834-78B6-881A3A52C867}"/>
              </a:ext>
            </a:extLst>
          </p:cNvPr>
          <p:cNvSpPr txBox="1"/>
          <p:nvPr/>
        </p:nvSpPr>
        <p:spPr>
          <a:xfrm rot="20412125">
            <a:off x="8916378" y="1004792"/>
            <a:ext cx="18199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FF4CC75-94F4-6079-111F-47D04DD34129}"/>
                  </a:ext>
                </a:extLst>
              </p:cNvPr>
              <p:cNvSpPr txBox="1"/>
              <p:nvPr/>
            </p:nvSpPr>
            <p:spPr>
              <a:xfrm>
                <a:off x="215933" y="101074"/>
                <a:ext cx="9341426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this formula contains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800" dirty="0"/>
                  <a:t> unknown constants,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…</m:t>
                    </m:r>
                  </m:oMath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FF4CC75-94F4-6079-111F-47D04DD341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33" y="101074"/>
                <a:ext cx="9341426" cy="954107"/>
              </a:xfrm>
              <a:prstGeom prst="rect">
                <a:avLst/>
              </a:prstGeom>
              <a:blipFill>
                <a:blip r:embed="rId6"/>
                <a:stretch>
                  <a:fillRect l="-1305" t="-64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reeform: Shape 2">
            <a:extLst>
              <a:ext uri="{FF2B5EF4-FFF2-40B4-BE49-F238E27FC236}">
                <a16:creationId xmlns:a16="http://schemas.microsoft.com/office/drawing/2014/main" id="{F0E0A215-057D-E2D7-4F00-8263ABDAE6D4}"/>
              </a:ext>
            </a:extLst>
          </p:cNvPr>
          <p:cNvSpPr/>
          <p:nvPr/>
        </p:nvSpPr>
        <p:spPr>
          <a:xfrm>
            <a:off x="2008546" y="1716066"/>
            <a:ext cx="3064495" cy="1640909"/>
          </a:xfrm>
          <a:custGeom>
            <a:avLst/>
            <a:gdLst>
              <a:gd name="connsiteX0" fmla="*/ 0 w 3169085"/>
              <a:gd name="connsiteY0" fmla="*/ 0 h 2668043"/>
              <a:gd name="connsiteX1" fmla="*/ 1202499 w 3169085"/>
              <a:gd name="connsiteY1" fmla="*/ 488515 h 2668043"/>
              <a:gd name="connsiteX2" fmla="*/ 951978 w 3169085"/>
              <a:gd name="connsiteY2" fmla="*/ 1127342 h 2668043"/>
              <a:gd name="connsiteX3" fmla="*/ 3169085 w 3169085"/>
              <a:gd name="connsiteY3" fmla="*/ 2668043 h 2668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69085" h="2668043">
                <a:moveTo>
                  <a:pt x="0" y="0"/>
                </a:moveTo>
                <a:cubicBezTo>
                  <a:pt x="521918" y="150312"/>
                  <a:pt x="1043836" y="300625"/>
                  <a:pt x="1202499" y="488515"/>
                </a:cubicBezTo>
                <a:cubicBezTo>
                  <a:pt x="1361162" y="676405"/>
                  <a:pt x="624214" y="764087"/>
                  <a:pt x="951978" y="1127342"/>
                </a:cubicBezTo>
                <a:cubicBezTo>
                  <a:pt x="1279742" y="1490597"/>
                  <a:pt x="2224413" y="2079320"/>
                  <a:pt x="3169085" y="2668043"/>
                </a:cubicBezTo>
              </a:path>
            </a:pathLst>
          </a:custGeom>
          <a:noFill/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EE7D481-D4D1-B51A-6966-F357EEBD47E0}"/>
                  </a:ext>
                </a:extLst>
              </p:cNvPr>
              <p:cNvSpPr txBox="1"/>
              <p:nvPr/>
            </p:nvSpPr>
            <p:spPr>
              <a:xfrm>
                <a:off x="-38970" y="1148080"/>
                <a:ext cx="420783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EE7D481-D4D1-B51A-6966-F357EEBD47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8970" y="1148080"/>
                <a:ext cx="4207831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7625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03883C-CDBF-FB71-4DFF-5EA86E9AA7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221" t="36742" r="14843" b="13678"/>
          <a:stretch/>
        </p:blipFill>
        <p:spPr>
          <a:xfrm>
            <a:off x="3840480" y="1148080"/>
            <a:ext cx="6949440" cy="510032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A8D2116-E24A-4A50-A470-98F0A8D68735}"/>
              </a:ext>
            </a:extLst>
          </p:cNvPr>
          <p:cNvSpPr/>
          <p:nvPr/>
        </p:nvSpPr>
        <p:spPr>
          <a:xfrm>
            <a:off x="4185920" y="1230657"/>
            <a:ext cx="6278879" cy="46691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498F3AF-EB09-884E-0EE1-2F1BA9FD7DE7}"/>
                  </a:ext>
                </a:extLst>
              </p:cNvPr>
              <p:cNvSpPr txBox="1"/>
              <p:nvPr/>
            </p:nvSpPr>
            <p:spPr>
              <a:xfrm rot="16200000">
                <a:off x="1412239" y="3037840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data,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498F3AF-EB09-884E-0EE1-2F1BA9FD7D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1412239" y="3037840"/>
                <a:ext cx="4145280" cy="530915"/>
              </a:xfrm>
              <a:prstGeom prst="rect">
                <a:avLst/>
              </a:prstGeom>
              <a:blipFill>
                <a:blip r:embed="rId3"/>
                <a:stretch>
                  <a:fillRect l="-10345" r="-31034" b="-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A5A4F3-162A-3881-1F8C-09A6D9E92A25}"/>
                  </a:ext>
                </a:extLst>
              </p:cNvPr>
              <p:cNvSpPr txBox="1"/>
              <p:nvPr/>
            </p:nvSpPr>
            <p:spPr>
              <a:xfrm>
                <a:off x="6513859" y="6238236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time,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A5A4F3-162A-3881-1F8C-09A6D9E92A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3859" y="6238236"/>
                <a:ext cx="4145280" cy="530915"/>
              </a:xfrm>
              <a:prstGeom prst="rect">
                <a:avLst/>
              </a:prstGeom>
              <a:blipFill>
                <a:blip r:embed="rId4"/>
                <a:stretch>
                  <a:fillRect l="-3088" t="-10345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DCE4EF-6F78-5065-65DE-81E60DCD6414}"/>
                  </a:ext>
                </a:extLst>
              </p:cNvPr>
              <p:cNvSpPr txBox="1"/>
              <p:nvPr/>
            </p:nvSpPr>
            <p:spPr>
              <a:xfrm>
                <a:off x="8822014" y="6248400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observation time,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DCE4EF-6F78-5065-65DE-81E60DCD64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2014" y="6248400"/>
                <a:ext cx="4145280" cy="530915"/>
              </a:xfrm>
              <a:prstGeom prst="rect">
                <a:avLst/>
              </a:prstGeom>
              <a:blipFill>
                <a:blip r:embed="rId5"/>
                <a:stretch>
                  <a:fillRect l="-2941" t="-10345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7000B10-4F1E-B918-C05F-9428D1D60A7D}"/>
              </a:ext>
            </a:extLst>
          </p:cNvPr>
          <p:cNvSpPr/>
          <p:nvPr/>
        </p:nvSpPr>
        <p:spPr>
          <a:xfrm>
            <a:off x="4185920" y="1371600"/>
            <a:ext cx="6278880" cy="2194560"/>
          </a:xfrm>
          <a:custGeom>
            <a:avLst/>
            <a:gdLst>
              <a:gd name="connsiteX0" fmla="*/ 0 w 6278880"/>
              <a:gd name="connsiteY0" fmla="*/ 2194560 h 2194560"/>
              <a:gd name="connsiteX1" fmla="*/ 1595120 w 6278880"/>
              <a:gd name="connsiteY1" fmla="*/ 2021840 h 2194560"/>
              <a:gd name="connsiteX2" fmla="*/ 3088640 w 6278880"/>
              <a:gd name="connsiteY2" fmla="*/ 1310640 h 2194560"/>
              <a:gd name="connsiteX3" fmla="*/ 5171440 w 6278880"/>
              <a:gd name="connsiteY3" fmla="*/ 314960 h 2194560"/>
              <a:gd name="connsiteX4" fmla="*/ 6278880 w 6278880"/>
              <a:gd name="connsiteY4" fmla="*/ 0 h 2194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78880" h="2194560">
                <a:moveTo>
                  <a:pt x="0" y="2194560"/>
                </a:moveTo>
                <a:cubicBezTo>
                  <a:pt x="540173" y="2181860"/>
                  <a:pt x="1080347" y="2169160"/>
                  <a:pt x="1595120" y="2021840"/>
                </a:cubicBezTo>
                <a:cubicBezTo>
                  <a:pt x="2109893" y="1874520"/>
                  <a:pt x="3088640" y="1310640"/>
                  <a:pt x="3088640" y="1310640"/>
                </a:cubicBezTo>
                <a:cubicBezTo>
                  <a:pt x="3684693" y="1026160"/>
                  <a:pt x="4639733" y="533400"/>
                  <a:pt x="5171440" y="314960"/>
                </a:cubicBezTo>
                <a:cubicBezTo>
                  <a:pt x="5703147" y="96520"/>
                  <a:pt x="5991013" y="48260"/>
                  <a:pt x="6278880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69E938-0AB2-AD81-68DE-09B7C0CB1791}"/>
              </a:ext>
            </a:extLst>
          </p:cNvPr>
          <p:cNvSpPr txBox="1"/>
          <p:nvPr/>
        </p:nvSpPr>
        <p:spPr>
          <a:xfrm rot="19967240">
            <a:off x="7102608" y="1787798"/>
            <a:ext cx="18199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predicted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3F89F6D-17CE-821E-6303-A3A56277060B}"/>
              </a:ext>
            </a:extLst>
          </p:cNvPr>
          <p:cNvSpPr txBox="1"/>
          <p:nvPr/>
        </p:nvSpPr>
        <p:spPr>
          <a:xfrm rot="19668401">
            <a:off x="6434945" y="2361274"/>
            <a:ext cx="982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data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5AADE58-2481-57CE-8C10-B75854B1A20C}"/>
              </a:ext>
            </a:extLst>
          </p:cNvPr>
          <p:cNvSpPr txBox="1"/>
          <p:nvPr/>
        </p:nvSpPr>
        <p:spPr>
          <a:xfrm rot="19967240">
            <a:off x="8541622" y="1347891"/>
            <a:ext cx="738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F08A6CB-6558-1834-78B6-881A3A52C867}"/>
              </a:ext>
            </a:extLst>
          </p:cNvPr>
          <p:cNvSpPr txBox="1"/>
          <p:nvPr/>
        </p:nvSpPr>
        <p:spPr>
          <a:xfrm rot="20412125">
            <a:off x="8916378" y="1004792"/>
            <a:ext cx="18199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FF4CC75-94F4-6079-111F-47D04DD34129}"/>
                  </a:ext>
                </a:extLst>
              </p:cNvPr>
              <p:cNvSpPr txBox="1"/>
              <p:nvPr/>
            </p:nvSpPr>
            <p:spPr>
              <a:xfrm>
                <a:off x="215933" y="101074"/>
                <a:ext cx="93414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0" dirty="0"/>
                  <a:t>all these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800" dirty="0"/>
                  <a:t> unknown constants “model parameters”,  </a:t>
                </a: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FF4CC75-94F4-6079-111F-47D04DD341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33" y="101074"/>
                <a:ext cx="9341426" cy="523220"/>
              </a:xfrm>
              <a:prstGeom prst="rect">
                <a:avLst/>
              </a:prstGeom>
              <a:blipFill>
                <a:blip r:embed="rId6"/>
                <a:stretch>
                  <a:fillRect l="-1305" t="-11765" b="-34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reeform: Shape 2">
            <a:extLst>
              <a:ext uri="{FF2B5EF4-FFF2-40B4-BE49-F238E27FC236}">
                <a16:creationId xmlns:a16="http://schemas.microsoft.com/office/drawing/2014/main" id="{F0E0A215-057D-E2D7-4F00-8263ABDAE6D4}"/>
              </a:ext>
            </a:extLst>
          </p:cNvPr>
          <p:cNvSpPr/>
          <p:nvPr/>
        </p:nvSpPr>
        <p:spPr>
          <a:xfrm>
            <a:off x="2008546" y="1716066"/>
            <a:ext cx="3064495" cy="1640909"/>
          </a:xfrm>
          <a:custGeom>
            <a:avLst/>
            <a:gdLst>
              <a:gd name="connsiteX0" fmla="*/ 0 w 3169085"/>
              <a:gd name="connsiteY0" fmla="*/ 0 h 2668043"/>
              <a:gd name="connsiteX1" fmla="*/ 1202499 w 3169085"/>
              <a:gd name="connsiteY1" fmla="*/ 488515 h 2668043"/>
              <a:gd name="connsiteX2" fmla="*/ 951978 w 3169085"/>
              <a:gd name="connsiteY2" fmla="*/ 1127342 h 2668043"/>
              <a:gd name="connsiteX3" fmla="*/ 3169085 w 3169085"/>
              <a:gd name="connsiteY3" fmla="*/ 2668043 h 2668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69085" h="2668043">
                <a:moveTo>
                  <a:pt x="0" y="0"/>
                </a:moveTo>
                <a:cubicBezTo>
                  <a:pt x="521918" y="150312"/>
                  <a:pt x="1043836" y="300625"/>
                  <a:pt x="1202499" y="488515"/>
                </a:cubicBezTo>
                <a:cubicBezTo>
                  <a:pt x="1361162" y="676405"/>
                  <a:pt x="624214" y="764087"/>
                  <a:pt x="951978" y="1127342"/>
                </a:cubicBezTo>
                <a:cubicBezTo>
                  <a:pt x="1279742" y="1490597"/>
                  <a:pt x="2224413" y="2079320"/>
                  <a:pt x="3169085" y="2668043"/>
                </a:cubicBezTo>
              </a:path>
            </a:pathLst>
          </a:custGeom>
          <a:noFill/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EE7D481-D4D1-B51A-6966-F357EEBD47E0}"/>
                  </a:ext>
                </a:extLst>
              </p:cNvPr>
              <p:cNvSpPr txBox="1"/>
              <p:nvPr/>
            </p:nvSpPr>
            <p:spPr>
              <a:xfrm>
                <a:off x="-38970" y="1148080"/>
                <a:ext cx="420783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EE7D481-D4D1-B51A-6966-F357EEBD47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8970" y="1148080"/>
                <a:ext cx="4207831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id="{96C9FA5F-1C68-51BA-583E-A4B61E0540A6}"/>
              </a:ext>
            </a:extLst>
          </p:cNvPr>
          <p:cNvSpPr/>
          <p:nvPr/>
        </p:nvSpPr>
        <p:spPr>
          <a:xfrm>
            <a:off x="7427252" y="958241"/>
            <a:ext cx="3821121" cy="2035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43E6D59-7D66-5AC7-C010-CA63808019B1}"/>
                  </a:ext>
                </a:extLst>
              </p:cNvPr>
              <p:cNvSpPr txBox="1"/>
              <p:nvPr/>
            </p:nvSpPr>
            <p:spPr>
              <a:xfrm>
                <a:off x="7791538" y="152925"/>
                <a:ext cx="3015441" cy="23159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3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43E6D59-7D66-5AC7-C010-CA63808019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1538" y="152925"/>
                <a:ext cx="3015441" cy="231595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270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03883C-CDBF-FB71-4DFF-5EA86E9AA7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221" t="36742" r="14843" b="13678"/>
          <a:stretch/>
        </p:blipFill>
        <p:spPr>
          <a:xfrm>
            <a:off x="3840480" y="1148080"/>
            <a:ext cx="6949440" cy="510032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A8D2116-E24A-4A50-A470-98F0A8D68735}"/>
              </a:ext>
            </a:extLst>
          </p:cNvPr>
          <p:cNvSpPr/>
          <p:nvPr/>
        </p:nvSpPr>
        <p:spPr>
          <a:xfrm>
            <a:off x="4185920" y="1230657"/>
            <a:ext cx="6278879" cy="46691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498F3AF-EB09-884E-0EE1-2F1BA9FD7DE7}"/>
                  </a:ext>
                </a:extLst>
              </p:cNvPr>
              <p:cNvSpPr txBox="1"/>
              <p:nvPr/>
            </p:nvSpPr>
            <p:spPr>
              <a:xfrm rot="16200000">
                <a:off x="1412239" y="3037840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data,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498F3AF-EB09-884E-0EE1-2F1BA9FD7D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1412239" y="3037840"/>
                <a:ext cx="4145280" cy="530915"/>
              </a:xfrm>
              <a:prstGeom prst="rect">
                <a:avLst/>
              </a:prstGeom>
              <a:blipFill>
                <a:blip r:embed="rId3"/>
                <a:stretch>
                  <a:fillRect l="-10345" r="-31034" b="-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A5A4F3-162A-3881-1F8C-09A6D9E92A25}"/>
                  </a:ext>
                </a:extLst>
              </p:cNvPr>
              <p:cNvSpPr txBox="1"/>
              <p:nvPr/>
            </p:nvSpPr>
            <p:spPr>
              <a:xfrm>
                <a:off x="6513859" y="6238236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time,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A5A4F3-162A-3881-1F8C-09A6D9E92A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3859" y="6238236"/>
                <a:ext cx="4145280" cy="530915"/>
              </a:xfrm>
              <a:prstGeom prst="rect">
                <a:avLst/>
              </a:prstGeom>
              <a:blipFill>
                <a:blip r:embed="rId4"/>
                <a:stretch>
                  <a:fillRect l="-3088" t="-10345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DCE4EF-6F78-5065-65DE-81E60DCD6414}"/>
                  </a:ext>
                </a:extLst>
              </p:cNvPr>
              <p:cNvSpPr txBox="1"/>
              <p:nvPr/>
            </p:nvSpPr>
            <p:spPr>
              <a:xfrm>
                <a:off x="8822014" y="6248400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observation time,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DCE4EF-6F78-5065-65DE-81E60DCD64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2014" y="6248400"/>
                <a:ext cx="4145280" cy="530915"/>
              </a:xfrm>
              <a:prstGeom prst="rect">
                <a:avLst/>
              </a:prstGeom>
              <a:blipFill>
                <a:blip r:embed="rId5"/>
                <a:stretch>
                  <a:fillRect l="-2941" t="-10345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B969E938-0AB2-AD81-68DE-09B7C0CB1791}"/>
              </a:ext>
            </a:extLst>
          </p:cNvPr>
          <p:cNvSpPr txBox="1"/>
          <p:nvPr/>
        </p:nvSpPr>
        <p:spPr>
          <a:xfrm rot="20098455">
            <a:off x="6751880" y="2013266"/>
            <a:ext cx="18199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predicted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3F89F6D-17CE-821E-6303-A3A56277060B}"/>
              </a:ext>
            </a:extLst>
          </p:cNvPr>
          <p:cNvSpPr txBox="1"/>
          <p:nvPr/>
        </p:nvSpPr>
        <p:spPr>
          <a:xfrm rot="20044999">
            <a:off x="6084217" y="2536638"/>
            <a:ext cx="982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data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5AADE58-2481-57CE-8C10-B75854B1A20C}"/>
              </a:ext>
            </a:extLst>
          </p:cNvPr>
          <p:cNvSpPr txBox="1"/>
          <p:nvPr/>
        </p:nvSpPr>
        <p:spPr>
          <a:xfrm rot="19787982">
            <a:off x="8240998" y="1573359"/>
            <a:ext cx="738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F08A6CB-6558-1834-78B6-881A3A52C867}"/>
              </a:ext>
            </a:extLst>
          </p:cNvPr>
          <p:cNvSpPr txBox="1"/>
          <p:nvPr/>
        </p:nvSpPr>
        <p:spPr>
          <a:xfrm rot="19933621">
            <a:off x="8565650" y="1142578"/>
            <a:ext cx="18199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FF4CC75-94F4-6079-111F-47D04DD34129}"/>
                  </a:ext>
                </a:extLst>
              </p:cNvPr>
              <p:cNvSpPr txBox="1"/>
              <p:nvPr/>
            </p:nvSpPr>
            <p:spPr>
              <a:xfrm>
                <a:off x="215933" y="101074"/>
                <a:ext cx="93414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exampl</a:t>
                </a:r>
                <a:r>
                  <a:rPr lang="en-US" sz="2800" b="0" dirty="0"/>
                  <a:t>e: straight line,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FF4CC75-94F4-6079-111F-47D04DD341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33" y="101074"/>
                <a:ext cx="9341426" cy="523220"/>
              </a:xfrm>
              <a:prstGeom prst="rect">
                <a:avLst/>
              </a:prstGeom>
              <a:blipFill>
                <a:blip r:embed="rId6"/>
                <a:stretch>
                  <a:fillRect l="-1305" t="-11765" b="-34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reeform: Shape 2">
            <a:extLst>
              <a:ext uri="{FF2B5EF4-FFF2-40B4-BE49-F238E27FC236}">
                <a16:creationId xmlns:a16="http://schemas.microsoft.com/office/drawing/2014/main" id="{F0E0A215-057D-E2D7-4F00-8263ABDAE6D4}"/>
              </a:ext>
            </a:extLst>
          </p:cNvPr>
          <p:cNvSpPr/>
          <p:nvPr/>
        </p:nvSpPr>
        <p:spPr>
          <a:xfrm>
            <a:off x="2705284" y="2456773"/>
            <a:ext cx="2850395" cy="900202"/>
          </a:xfrm>
          <a:custGeom>
            <a:avLst/>
            <a:gdLst>
              <a:gd name="connsiteX0" fmla="*/ 0 w 3169085"/>
              <a:gd name="connsiteY0" fmla="*/ 0 h 2668043"/>
              <a:gd name="connsiteX1" fmla="*/ 1202499 w 3169085"/>
              <a:gd name="connsiteY1" fmla="*/ 488515 h 2668043"/>
              <a:gd name="connsiteX2" fmla="*/ 951978 w 3169085"/>
              <a:gd name="connsiteY2" fmla="*/ 1127342 h 2668043"/>
              <a:gd name="connsiteX3" fmla="*/ 3169085 w 3169085"/>
              <a:gd name="connsiteY3" fmla="*/ 2668043 h 2668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69085" h="2668043">
                <a:moveTo>
                  <a:pt x="0" y="0"/>
                </a:moveTo>
                <a:cubicBezTo>
                  <a:pt x="521918" y="150312"/>
                  <a:pt x="1043836" y="300625"/>
                  <a:pt x="1202499" y="488515"/>
                </a:cubicBezTo>
                <a:cubicBezTo>
                  <a:pt x="1361162" y="676405"/>
                  <a:pt x="624214" y="764087"/>
                  <a:pt x="951978" y="1127342"/>
                </a:cubicBezTo>
                <a:cubicBezTo>
                  <a:pt x="1279742" y="1490597"/>
                  <a:pt x="2224413" y="2079320"/>
                  <a:pt x="3169085" y="2668043"/>
                </a:cubicBezTo>
              </a:path>
            </a:pathLst>
          </a:custGeom>
          <a:noFill/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EE7D481-D4D1-B51A-6966-F357EEBD47E0}"/>
                  </a:ext>
                </a:extLst>
              </p:cNvPr>
              <p:cNvSpPr txBox="1"/>
              <p:nvPr/>
            </p:nvSpPr>
            <p:spPr>
              <a:xfrm>
                <a:off x="-194631" y="1125339"/>
                <a:ext cx="420783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EE7D481-D4D1-B51A-6966-F357EEBD47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94631" y="1125339"/>
                <a:ext cx="4207831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8D247BC-8768-BF8D-6628-9F9457D26B12}"/>
              </a:ext>
            </a:extLst>
          </p:cNvPr>
          <p:cNvCxnSpPr>
            <a:cxnSpLocks/>
          </p:cNvCxnSpPr>
          <p:nvPr/>
        </p:nvCxnSpPr>
        <p:spPr>
          <a:xfrm flipV="1">
            <a:off x="4167193" y="1192737"/>
            <a:ext cx="6278879" cy="304612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878C099-C69E-22C9-1AC2-C4D530367094}"/>
                  </a:ext>
                </a:extLst>
              </p:cNvPr>
              <p:cNvSpPr txBox="1"/>
              <p:nvPr/>
            </p:nvSpPr>
            <p:spPr>
              <a:xfrm>
                <a:off x="532022" y="1739363"/>
                <a:ext cx="420783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878C099-C69E-22C9-1AC2-C4D5303670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022" y="1739363"/>
                <a:ext cx="4207831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622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CDF27-1B30-8CE1-A7AF-0AE3C790E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Linear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0153CB9-EB51-F3C0-75CF-CABB5B4CC963}"/>
                  </a:ext>
                </a:extLst>
              </p:cNvPr>
              <p:cNvSpPr txBox="1"/>
              <p:nvPr/>
            </p:nvSpPr>
            <p:spPr>
              <a:xfrm>
                <a:off x="4151900" y="1927004"/>
                <a:ext cx="420783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</a:rPr>
                        <m:t>𝐆𝐦</m:t>
                      </m:r>
                    </m:oMath>
                  </m:oMathPara>
                </a14:m>
                <a:endParaRPr lang="en-US" sz="40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0153CB9-EB51-F3C0-75CF-CABB5B4CC9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1900" y="1927004"/>
                <a:ext cx="4207831" cy="7078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>
            <a:extLst>
              <a:ext uri="{FF2B5EF4-FFF2-40B4-BE49-F238E27FC236}">
                <a16:creationId xmlns:a16="http://schemas.microsoft.com/office/drawing/2014/main" id="{1DDB50CF-7912-1EE2-6989-6231EA47340E}"/>
              </a:ext>
            </a:extLst>
          </p:cNvPr>
          <p:cNvSpPr txBox="1">
            <a:spLocks/>
          </p:cNvSpPr>
          <p:nvPr/>
        </p:nvSpPr>
        <p:spPr>
          <a:xfrm>
            <a:off x="1125255" y="35603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matrix that may involve the time of observation, but </a:t>
            </a:r>
            <a:r>
              <a:rPr lang="en-US" b="1" dirty="0"/>
              <a:t>NOT</a:t>
            </a:r>
            <a:r>
              <a:rPr lang="en-US" dirty="0"/>
              <a:t> any model parameters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A95DACA-33A1-4C02-1A09-FE57D84FA0CB}"/>
              </a:ext>
            </a:extLst>
          </p:cNvPr>
          <p:cNvSpPr/>
          <p:nvPr/>
        </p:nvSpPr>
        <p:spPr>
          <a:xfrm rot="17315463">
            <a:off x="5651241" y="2743667"/>
            <a:ext cx="1209147" cy="707886"/>
          </a:xfrm>
          <a:custGeom>
            <a:avLst/>
            <a:gdLst>
              <a:gd name="connsiteX0" fmla="*/ 0 w 3169085"/>
              <a:gd name="connsiteY0" fmla="*/ 0 h 2668043"/>
              <a:gd name="connsiteX1" fmla="*/ 1202499 w 3169085"/>
              <a:gd name="connsiteY1" fmla="*/ 488515 h 2668043"/>
              <a:gd name="connsiteX2" fmla="*/ 951978 w 3169085"/>
              <a:gd name="connsiteY2" fmla="*/ 1127342 h 2668043"/>
              <a:gd name="connsiteX3" fmla="*/ 3169085 w 3169085"/>
              <a:gd name="connsiteY3" fmla="*/ 2668043 h 2668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69085" h="2668043">
                <a:moveTo>
                  <a:pt x="0" y="0"/>
                </a:moveTo>
                <a:cubicBezTo>
                  <a:pt x="521918" y="150312"/>
                  <a:pt x="1043836" y="300625"/>
                  <a:pt x="1202499" y="488515"/>
                </a:cubicBezTo>
                <a:cubicBezTo>
                  <a:pt x="1361162" y="676405"/>
                  <a:pt x="624214" y="764087"/>
                  <a:pt x="951978" y="1127342"/>
                </a:cubicBezTo>
                <a:cubicBezTo>
                  <a:pt x="1279742" y="1490597"/>
                  <a:pt x="2224413" y="2079320"/>
                  <a:pt x="3169085" y="2668043"/>
                </a:cubicBezTo>
              </a:path>
            </a:pathLst>
          </a:custGeom>
          <a:noFill/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76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CDF27-1B30-8CE1-A7AF-0AE3C790E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example cubic polynomial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7148459-1648-2CAA-807A-30AA7DF1F937}"/>
                  </a:ext>
                </a:extLst>
              </p:cNvPr>
              <p:cNvSpPr txBox="1"/>
              <p:nvPr/>
            </p:nvSpPr>
            <p:spPr>
              <a:xfrm>
                <a:off x="2915174" y="1840678"/>
                <a:ext cx="693576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8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7148459-1648-2CAA-807A-30AA7DF1F9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174" y="1840678"/>
                <a:ext cx="6935761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1A52942-8FE4-E632-ECC9-74AC92364E2E}"/>
                  </a:ext>
                </a:extLst>
              </p:cNvPr>
              <p:cNvSpPr txBox="1"/>
              <p:nvPr/>
            </p:nvSpPr>
            <p:spPr>
              <a:xfrm>
                <a:off x="4323463" y="2621280"/>
                <a:ext cx="3545073" cy="1962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Sup>
                                <m:sSub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𝑝𝑟𝑒</m:t>
                                  </m:r>
                                </m:sup>
                              </m:sSubSup>
                            </m:e>
                          </m:mr>
                          <m:mr>
                            <m:e>
                              <m:sSubSup>
                                <m:sSub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𝑝𝑟𝑒</m:t>
                                  </m:r>
                                </m:sup>
                              </m:sSubSup>
                            </m:e>
                          </m:mr>
                          <m:mr>
                            <m:e>
                              <m:sSubSup>
                                <m:sSub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𝑝𝑟𝑒</m:t>
                                  </m:r>
                                </m:sup>
                              </m:sSubSup>
                            </m:e>
                          </m:mr>
                          <m:m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Sup>
                                <m:sSub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𝑝𝑟𝑒</m:t>
                                  </m:r>
                                </m:sup>
                              </m:sSubSup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  <m:e>
                              <m:sSubSup>
                                <m:sSub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  <m:e>
                              <m:sSubSup>
                                <m:sSub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bSup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Sup>
                                <m:sSub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  <m:e>
                              <m:sSubSup>
                                <m:sSub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bSup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sSubSup>
                                <m:sSub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  <m:e>
                              <m:sSubSup>
                                <m:sSub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bSup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sub>
                              </m:sSub>
                            </m:e>
                            <m:e>
                              <m:sSubSup>
                                <m:sSub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sub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  <m:e>
                              <m:sSubSup>
                                <m:sSub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sub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bSup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1A52942-8FE4-E632-ECC9-74AC92364E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3463" y="2621280"/>
                <a:ext cx="3545073" cy="1962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3941112-B350-ECA5-13A5-9A3621A48F96}"/>
                  </a:ext>
                </a:extLst>
              </p:cNvPr>
              <p:cNvSpPr txBox="1"/>
              <p:nvPr/>
            </p:nvSpPr>
            <p:spPr>
              <a:xfrm>
                <a:off x="4106180" y="4871474"/>
                <a:ext cx="420783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</a:rPr>
                        <m:t>𝐆𝐦</m:t>
                      </m:r>
                    </m:oMath>
                  </m:oMathPara>
                </a14:m>
                <a:endParaRPr lang="en-US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3941112-B350-ECA5-13A5-9A3621A48F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6180" y="4871474"/>
                <a:ext cx="4207831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8829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95756-CEA9-AF53-C5D1-7BDC933E9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518" y="55301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CE3CB1-8873-03FA-2E9C-02E6F08E5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89921"/>
            <a:ext cx="10515600" cy="264616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/>
              <a:t>use the observed data to determine a best-estimate of the model parameters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dirty="0"/>
              <a:t>and some notion of how well they are determined</a:t>
            </a:r>
          </a:p>
        </p:txBody>
      </p:sp>
    </p:spTree>
    <p:extLst>
      <p:ext uri="{BB962C8B-B14F-4D97-AF65-F5344CB8AC3E}">
        <p14:creationId xmlns:p14="http://schemas.microsoft.com/office/powerpoint/2010/main" val="24024382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95756-CEA9-AF53-C5D1-7BDC933E9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3353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solution in words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CE3CB1-8873-03FA-2E9C-02E6F08E5A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689921"/>
                <a:ext cx="10515600" cy="2646167"/>
              </a:xfrm>
            </p:spPr>
            <p:txBody>
              <a:bodyPr>
                <a:noAutofit/>
              </a:bodyPr>
              <a:lstStyle/>
              <a:p>
                <a:pPr marL="0" indent="0" algn="ctr">
                  <a:buNone/>
                </a:pPr>
                <a:r>
                  <a:rPr lang="en-US" sz="3600" dirty="0"/>
                  <a:t>the best-estimate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0" smtClean="0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𝑒𝑠𝑡</m:t>
                        </m:r>
                      </m:sup>
                    </m:sSup>
                  </m:oMath>
                </a14:m>
                <a:r>
                  <a:rPr lang="en-US" sz="3600" dirty="0"/>
                  <a:t> of the model parameters</a:t>
                </a:r>
              </a:p>
              <a:p>
                <a:pPr marL="0" indent="0" algn="ctr">
                  <a:buNone/>
                </a:pPr>
                <a:r>
                  <a:rPr lang="en-US" sz="3600" dirty="0"/>
                  <a:t>is the one that minimizes the total error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endParaRPr lang="en-US" sz="3600" dirty="0"/>
              </a:p>
              <a:p>
                <a:pPr marL="0" indent="0" algn="ctr">
                  <a:buNone/>
                </a:pPr>
                <a:endParaRPr lang="en-US" sz="3600" dirty="0"/>
              </a:p>
              <a:p>
                <a:pPr marL="0" indent="0" algn="ctr">
                  <a:buNone/>
                </a:pPr>
                <a:r>
                  <a:rPr lang="en-US" sz="3600" dirty="0"/>
                  <a:t>observational error leads to uncertainty of the model parameters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CE3CB1-8873-03FA-2E9C-02E6F08E5A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689921"/>
                <a:ext cx="10515600" cy="2646167"/>
              </a:xfrm>
              <a:blipFill>
                <a:blip r:embed="rId2"/>
                <a:stretch>
                  <a:fillRect t="-5300" b="-200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36246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95756-CEA9-AF53-C5D1-7BDC933E9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2923835" y="2923832"/>
            <a:ext cx="6858003" cy="1010333"/>
          </a:xfrm>
        </p:spPr>
        <p:txBody>
          <a:bodyPr/>
          <a:lstStyle/>
          <a:p>
            <a:pPr algn="ctr"/>
            <a:r>
              <a:rPr lang="en-US" dirty="0"/>
              <a:t>mathematic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CE3CB1-8873-03FA-2E9C-02E6F08E5A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34165" y="234890"/>
                <a:ext cx="10515600" cy="5959718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𝑒𝑠𝑡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1" i="0" smtClean="0">
                                    <a:latin typeface="Cambria Math" panose="02040503050406030204" pitchFamily="18" charset="0"/>
                                  </a:rPr>
                                  <m:t>𝐆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p>
                            </m:sSup>
                            <m:r>
                              <a:rPr lang="en-US" sz="3200" b="1">
                                <a:latin typeface="Cambria Math" panose="02040503050406030204" pitchFamily="18" charset="0"/>
                              </a:rPr>
                              <m:t>𝐆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𝐆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𝑝𝑟𝑒</m:t>
                        </m:r>
                      </m:sup>
                    </m:sSup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smtClean="0">
                        <a:latin typeface="Cambria Math" panose="02040503050406030204" pitchFamily="18" charset="0"/>
                      </a:rPr>
                      <m:t>𝐆</m:t>
                    </m:r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𝑒𝑠𝑡</m:t>
                        </m:r>
                      </m:sup>
                    </m:sSup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𝐞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𝐞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3200" b="1" dirty="0"/>
                  <a:t>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</a:rPr>
                      <m:t>𝐞</m:t>
                    </m:r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/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3200" b="1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2 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𝑖𝑖</m:t>
                              </m:r>
                            </m:sub>
                          </m:sSub>
                        </m:e>
                      </m:rad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(95% 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co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fidence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CE3CB1-8873-03FA-2E9C-02E6F08E5A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4165" y="234890"/>
                <a:ext cx="10515600" cy="595971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ight Brace 5">
            <a:extLst>
              <a:ext uri="{FF2B5EF4-FFF2-40B4-BE49-F238E27FC236}">
                <a16:creationId xmlns:a16="http://schemas.microsoft.com/office/drawing/2014/main" id="{7F5FE91E-7DDE-049C-EC40-176CF8B583FF}"/>
              </a:ext>
            </a:extLst>
          </p:cNvPr>
          <p:cNvSpPr/>
          <p:nvPr/>
        </p:nvSpPr>
        <p:spPr>
          <a:xfrm>
            <a:off x="6646983" y="457200"/>
            <a:ext cx="1010335" cy="5209674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AB9DCBE-7D9E-9BF9-9902-5DD27EE6E909}"/>
              </a:ext>
            </a:extLst>
          </p:cNvPr>
          <p:cNvSpPr txBox="1">
            <a:spLocks/>
          </p:cNvSpPr>
          <p:nvPr/>
        </p:nvSpPr>
        <p:spPr>
          <a:xfrm>
            <a:off x="7122695" y="1594346"/>
            <a:ext cx="4932948" cy="27731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rgbClr val="FF0000"/>
                </a:solidFill>
                <a:latin typeface="+mn-lt"/>
              </a:rPr>
              <a:t>always the same</a:t>
            </a:r>
          </a:p>
          <a:p>
            <a:pPr algn="ctr"/>
            <a:r>
              <a:rPr lang="en-US" sz="3600" dirty="0">
                <a:solidFill>
                  <a:srgbClr val="FF0000"/>
                </a:solidFill>
                <a:latin typeface="+mn-lt"/>
              </a:rPr>
              <a:t>so</a:t>
            </a:r>
          </a:p>
          <a:p>
            <a:pPr algn="ctr"/>
            <a:r>
              <a:rPr lang="en-US" sz="3600" dirty="0">
                <a:solidFill>
                  <a:srgbClr val="FF0000"/>
                </a:solidFill>
                <a:latin typeface="+mn-lt"/>
              </a:rPr>
              <a:t>only hard part is</a:t>
            </a:r>
          </a:p>
          <a:p>
            <a:pPr algn="ctr"/>
            <a:r>
              <a:rPr lang="en-US" sz="3600" dirty="0">
                <a:solidFill>
                  <a:srgbClr val="FF0000"/>
                </a:solidFill>
                <a:latin typeface="+mn-lt"/>
              </a:rPr>
              <a:t>setting up </a:t>
            </a:r>
            <a:r>
              <a:rPr lang="en-US" sz="3600" b="1" dirty="0">
                <a:solidFill>
                  <a:srgbClr val="FF0000"/>
                </a:solidFill>
                <a:latin typeface="+mn-lt"/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36448986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CE3CB1-8873-03FA-2E9C-02E6F08E5A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34165" y="234890"/>
                <a:ext cx="10515600" cy="5959718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𝑒𝑠𝑡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1" i="0" smtClean="0">
                                    <a:latin typeface="Cambria Math" panose="02040503050406030204" pitchFamily="18" charset="0"/>
                                  </a:rPr>
                                  <m:t>𝐆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p>
                            </m:sSup>
                            <m:r>
                              <a:rPr lang="en-US" sz="3200" b="1">
                                <a:latin typeface="Cambria Math" panose="02040503050406030204" pitchFamily="18" charset="0"/>
                              </a:rPr>
                              <m:t>𝐆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𝐆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𝑝𝑟𝑒</m:t>
                        </m:r>
                      </m:sup>
                    </m:sSup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smtClean="0">
                        <a:latin typeface="Cambria Math" panose="02040503050406030204" pitchFamily="18" charset="0"/>
                      </a:rPr>
                      <m:t>𝐆</m:t>
                    </m:r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𝑒𝑠𝑡</m:t>
                        </m:r>
                      </m:sup>
                    </m:sSup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𝐞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𝐞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3200" b="1" dirty="0"/>
                  <a:t>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</a:rPr>
                      <m:t>𝐞</m:t>
                    </m:r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/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3200" b="1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2 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𝑖𝑖</m:t>
                              </m:r>
                            </m:sub>
                          </m:sSub>
                        </m:e>
                      </m:rad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(95% 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co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fidence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CE3CB1-8873-03FA-2E9C-02E6F08E5A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4165" y="234890"/>
                <a:ext cx="10515600" cy="595971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row: Left 3">
            <a:extLst>
              <a:ext uri="{FF2B5EF4-FFF2-40B4-BE49-F238E27FC236}">
                <a16:creationId xmlns:a16="http://schemas.microsoft.com/office/drawing/2014/main" id="{1CFFEF2D-7B05-0A46-DDB3-8D5E2960813B}"/>
              </a:ext>
            </a:extLst>
          </p:cNvPr>
          <p:cNvSpPr/>
          <p:nvPr/>
        </p:nvSpPr>
        <p:spPr>
          <a:xfrm>
            <a:off x="5690697" y="429385"/>
            <a:ext cx="1002535" cy="468014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794D06-064D-B4C0-B47C-50861D55BB22}"/>
              </a:ext>
            </a:extLst>
          </p:cNvPr>
          <p:cNvSpPr txBox="1"/>
          <p:nvPr/>
        </p:nvSpPr>
        <p:spPr>
          <a:xfrm>
            <a:off x="6191964" y="897399"/>
            <a:ext cx="534633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estimated model parameters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GTG = 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np.matmul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G.T, G);</a:t>
            </a:r>
          </a:p>
          <a:p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GTd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np.matmul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G.T, dobs);</a:t>
            </a:r>
          </a:p>
          <a:p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mest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la.solve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GTG,GTd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2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63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3D07AA7-742B-1248-16D4-25FF38EE0DFC}"/>
              </a:ext>
            </a:extLst>
          </p:cNvPr>
          <p:cNvSpPr txBox="1"/>
          <p:nvPr/>
        </p:nvSpPr>
        <p:spPr>
          <a:xfrm>
            <a:off x="1153312" y="1148097"/>
            <a:ext cx="1079582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today:</a:t>
            </a:r>
          </a:p>
          <a:p>
            <a:pPr algn="ctr"/>
            <a:endParaRPr lang="en-US" sz="4000" b="1" dirty="0"/>
          </a:p>
          <a:p>
            <a:pPr algn="ctr"/>
            <a:r>
              <a:rPr lang="en-US" sz="4000" b="1" dirty="0"/>
              <a:t>curve fitting</a:t>
            </a:r>
          </a:p>
          <a:p>
            <a:pPr algn="ctr"/>
            <a:endParaRPr lang="en-US" sz="4000" b="1" dirty="0"/>
          </a:p>
          <a:p>
            <a:pPr algn="ctr"/>
            <a:r>
              <a:rPr lang="en-US" sz="4000" b="1" dirty="0"/>
              <a:t>a simple form of data analysis</a:t>
            </a:r>
          </a:p>
        </p:txBody>
      </p:sp>
    </p:spTree>
    <p:extLst>
      <p:ext uri="{BB962C8B-B14F-4D97-AF65-F5344CB8AC3E}">
        <p14:creationId xmlns:p14="http://schemas.microsoft.com/office/powerpoint/2010/main" val="33579782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CE3CB1-8873-03FA-2E9C-02E6F08E5A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34165" y="234890"/>
                <a:ext cx="10515600" cy="5959718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𝑒𝑠𝑡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1" i="0" smtClean="0">
                                    <a:latin typeface="Cambria Math" panose="02040503050406030204" pitchFamily="18" charset="0"/>
                                  </a:rPr>
                                  <m:t>𝐆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p>
                            </m:sSup>
                            <m:r>
                              <a:rPr lang="en-US" sz="3200" b="1">
                                <a:latin typeface="Cambria Math" panose="02040503050406030204" pitchFamily="18" charset="0"/>
                              </a:rPr>
                              <m:t>𝐆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𝐆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𝑝𝑟𝑒</m:t>
                        </m:r>
                      </m:sup>
                    </m:sSup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smtClean="0">
                        <a:latin typeface="Cambria Math" panose="02040503050406030204" pitchFamily="18" charset="0"/>
                      </a:rPr>
                      <m:t>𝐆</m:t>
                    </m:r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𝑒𝑠𝑡</m:t>
                        </m:r>
                      </m:sup>
                    </m:sSup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𝐞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𝐞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3200" b="1" dirty="0"/>
                  <a:t>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</a:rPr>
                      <m:t>𝐞</m:t>
                    </m:r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/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3200" b="1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2 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𝑖𝑖</m:t>
                              </m:r>
                            </m:sub>
                          </m:sSub>
                        </m:e>
                      </m:rad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(95% 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co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fidence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CE3CB1-8873-03FA-2E9C-02E6F08E5A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4165" y="234890"/>
                <a:ext cx="10515600" cy="595971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row: Left 3">
            <a:extLst>
              <a:ext uri="{FF2B5EF4-FFF2-40B4-BE49-F238E27FC236}">
                <a16:creationId xmlns:a16="http://schemas.microsoft.com/office/drawing/2014/main" id="{1CFFEF2D-7B05-0A46-DDB3-8D5E2960813B}"/>
              </a:ext>
            </a:extLst>
          </p:cNvPr>
          <p:cNvSpPr/>
          <p:nvPr/>
        </p:nvSpPr>
        <p:spPr>
          <a:xfrm>
            <a:off x="4721679" y="1223133"/>
            <a:ext cx="1002535" cy="468014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794D06-064D-B4C0-B47C-50861D55BB22}"/>
              </a:ext>
            </a:extLst>
          </p:cNvPr>
          <p:cNvSpPr txBox="1"/>
          <p:nvPr/>
        </p:nvSpPr>
        <p:spPr>
          <a:xfrm>
            <a:off x="5911500" y="1223133"/>
            <a:ext cx="51619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predicted data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dpre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np.matmul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G, 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mest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2617889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95756-CEA9-AF53-C5D1-7BDC933E9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2923835" y="2923832"/>
            <a:ext cx="6858003" cy="1010333"/>
          </a:xfrm>
        </p:spPr>
        <p:txBody>
          <a:bodyPr/>
          <a:lstStyle/>
          <a:p>
            <a:pPr algn="ctr"/>
            <a:r>
              <a:rPr lang="en-US" dirty="0"/>
              <a:t>mathematic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CE3CB1-8873-03FA-2E9C-02E6F08E5A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34165" y="234890"/>
                <a:ext cx="10515600" cy="5959718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𝑒𝑠𝑡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1" i="0" smtClean="0">
                                    <a:latin typeface="Cambria Math" panose="02040503050406030204" pitchFamily="18" charset="0"/>
                                  </a:rPr>
                                  <m:t>𝐆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p>
                            </m:sSup>
                            <m:r>
                              <a:rPr lang="en-US" sz="3200" b="1">
                                <a:latin typeface="Cambria Math" panose="02040503050406030204" pitchFamily="18" charset="0"/>
                              </a:rPr>
                              <m:t>𝐆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𝐆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𝑝𝑟𝑒</m:t>
                        </m:r>
                      </m:sup>
                    </m:sSup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smtClean="0">
                        <a:latin typeface="Cambria Math" panose="02040503050406030204" pitchFamily="18" charset="0"/>
                      </a:rPr>
                      <m:t>𝐆</m:t>
                    </m:r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𝑒𝑠𝑡</m:t>
                        </m:r>
                      </m:sup>
                    </m:sSup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𝐞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𝐞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3200" b="1" dirty="0"/>
                  <a:t>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</a:rPr>
                      <m:t>𝐞</m:t>
                    </m:r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/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Sup>
                            <m:sSubSup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  <m:sup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3200" b="1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2 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𝑖𝑖</m:t>
                              </m:r>
                            </m:sub>
                          </m:sSub>
                        </m:e>
                      </m:rad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(95% 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co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fidence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CE3CB1-8873-03FA-2E9C-02E6F08E5A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4165" y="234890"/>
                <a:ext cx="10515600" cy="595971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row: Left 3">
            <a:extLst>
              <a:ext uri="{FF2B5EF4-FFF2-40B4-BE49-F238E27FC236}">
                <a16:creationId xmlns:a16="http://schemas.microsoft.com/office/drawing/2014/main" id="{1CFFEF2D-7B05-0A46-DDB3-8D5E2960813B}"/>
              </a:ext>
            </a:extLst>
          </p:cNvPr>
          <p:cNvSpPr/>
          <p:nvPr/>
        </p:nvSpPr>
        <p:spPr>
          <a:xfrm>
            <a:off x="4721679" y="1981124"/>
            <a:ext cx="1002535" cy="468014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794D06-064D-B4C0-B47C-50861D55BB22}"/>
              </a:ext>
            </a:extLst>
          </p:cNvPr>
          <p:cNvSpPr txBox="1"/>
          <p:nvPr/>
        </p:nvSpPr>
        <p:spPr>
          <a:xfrm>
            <a:off x="5911500" y="1981124"/>
            <a:ext cx="31341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prediction error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 = dobs - 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dpre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730556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95756-CEA9-AF53-C5D1-7BDC933E9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2923835" y="2923832"/>
            <a:ext cx="6858003" cy="1010333"/>
          </a:xfrm>
        </p:spPr>
        <p:txBody>
          <a:bodyPr/>
          <a:lstStyle/>
          <a:p>
            <a:pPr algn="ctr"/>
            <a:r>
              <a:rPr lang="en-US" dirty="0"/>
              <a:t>mathematic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CE3CB1-8873-03FA-2E9C-02E6F08E5A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34165" y="234890"/>
                <a:ext cx="10515600" cy="5959718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𝑒𝑠𝑡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1" i="0" smtClean="0">
                                    <a:latin typeface="Cambria Math" panose="02040503050406030204" pitchFamily="18" charset="0"/>
                                  </a:rPr>
                                  <m:t>𝐆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p>
                            </m:sSup>
                            <m:r>
                              <a:rPr lang="en-US" sz="3200" b="1">
                                <a:latin typeface="Cambria Math" panose="02040503050406030204" pitchFamily="18" charset="0"/>
                              </a:rPr>
                              <m:t>𝐆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𝐆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𝑝𝑟𝑒</m:t>
                        </m:r>
                      </m:sup>
                    </m:sSup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smtClean="0">
                        <a:latin typeface="Cambria Math" panose="02040503050406030204" pitchFamily="18" charset="0"/>
                      </a:rPr>
                      <m:t>𝐆</m:t>
                    </m:r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𝑒𝑠𝑡</m:t>
                        </m:r>
                      </m:sup>
                    </m:sSup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𝐞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𝐞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3200" b="1" dirty="0"/>
                  <a:t>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</a:rPr>
                      <m:t>𝐞</m:t>
                    </m:r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/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3200" b="1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2 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𝑖𝑖</m:t>
                              </m:r>
                            </m:sub>
                          </m:sSub>
                        </m:e>
                      </m:rad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(95% 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co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fidence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CE3CB1-8873-03FA-2E9C-02E6F08E5A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4165" y="234890"/>
                <a:ext cx="10515600" cy="595971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row: Left 3">
            <a:extLst>
              <a:ext uri="{FF2B5EF4-FFF2-40B4-BE49-F238E27FC236}">
                <a16:creationId xmlns:a16="http://schemas.microsoft.com/office/drawing/2014/main" id="{1CFFEF2D-7B05-0A46-DDB3-8D5E2960813B}"/>
              </a:ext>
            </a:extLst>
          </p:cNvPr>
          <p:cNvSpPr/>
          <p:nvPr/>
        </p:nvSpPr>
        <p:spPr>
          <a:xfrm>
            <a:off x="4721679" y="2763176"/>
            <a:ext cx="1002535" cy="468014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794D06-064D-B4C0-B47C-50861D55BB22}"/>
              </a:ext>
            </a:extLst>
          </p:cNvPr>
          <p:cNvSpPr txBox="1"/>
          <p:nvPr/>
        </p:nvSpPr>
        <p:spPr>
          <a:xfrm>
            <a:off x="5911500" y="2763176"/>
            <a:ext cx="534633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total error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 = 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np.matmul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e.T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e)[0,0];</a:t>
            </a:r>
          </a:p>
        </p:txBody>
      </p:sp>
    </p:spTree>
    <p:extLst>
      <p:ext uri="{BB962C8B-B14F-4D97-AF65-F5344CB8AC3E}">
        <p14:creationId xmlns:p14="http://schemas.microsoft.com/office/powerpoint/2010/main" val="28912320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95756-CEA9-AF53-C5D1-7BDC933E9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2923835" y="2923832"/>
            <a:ext cx="6858003" cy="1010333"/>
          </a:xfrm>
        </p:spPr>
        <p:txBody>
          <a:bodyPr/>
          <a:lstStyle/>
          <a:p>
            <a:pPr algn="ctr"/>
            <a:r>
              <a:rPr lang="en-US" dirty="0"/>
              <a:t>mathematic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CE3CB1-8873-03FA-2E9C-02E6F08E5A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34165" y="234890"/>
                <a:ext cx="10515600" cy="5959718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𝑒𝑠𝑡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1" i="0" smtClean="0">
                                    <a:latin typeface="Cambria Math" panose="02040503050406030204" pitchFamily="18" charset="0"/>
                                  </a:rPr>
                                  <m:t>𝐆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p>
                            </m:sSup>
                            <m:r>
                              <a:rPr lang="en-US" sz="3200" b="1">
                                <a:latin typeface="Cambria Math" panose="02040503050406030204" pitchFamily="18" charset="0"/>
                              </a:rPr>
                              <m:t>𝐆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𝐆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𝑝𝑟𝑒</m:t>
                        </m:r>
                      </m:sup>
                    </m:sSup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smtClean="0">
                        <a:latin typeface="Cambria Math" panose="02040503050406030204" pitchFamily="18" charset="0"/>
                      </a:rPr>
                      <m:t>𝐆</m:t>
                    </m:r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𝑒𝑠𝑡</m:t>
                        </m:r>
                      </m:sup>
                    </m:sSup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𝐞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𝐞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3200" b="1" dirty="0"/>
                  <a:t>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</a:rPr>
                      <m:t>𝐞</m:t>
                    </m:r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/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3200" b="1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2 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𝑖𝑖</m:t>
                              </m:r>
                            </m:sub>
                          </m:sSub>
                        </m:e>
                      </m:rad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(95% 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co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fidence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CE3CB1-8873-03FA-2E9C-02E6F08E5A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4165" y="234890"/>
                <a:ext cx="10515600" cy="595971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row: Left 3">
            <a:extLst>
              <a:ext uri="{FF2B5EF4-FFF2-40B4-BE49-F238E27FC236}">
                <a16:creationId xmlns:a16="http://schemas.microsoft.com/office/drawing/2014/main" id="{1CFFEF2D-7B05-0A46-DDB3-8D5E2960813B}"/>
              </a:ext>
            </a:extLst>
          </p:cNvPr>
          <p:cNvSpPr/>
          <p:nvPr/>
        </p:nvSpPr>
        <p:spPr>
          <a:xfrm>
            <a:off x="4710205" y="3605387"/>
            <a:ext cx="1002535" cy="468014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794D06-064D-B4C0-B47C-50861D55BB22}"/>
              </a:ext>
            </a:extLst>
          </p:cNvPr>
          <p:cNvSpPr txBox="1"/>
          <p:nvPr/>
        </p:nvSpPr>
        <p:spPr>
          <a:xfrm>
            <a:off x="6479262" y="3605387"/>
            <a:ext cx="39869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Estimated variance of the data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sigmad2 = E/(N-M);</a:t>
            </a:r>
          </a:p>
        </p:txBody>
      </p:sp>
    </p:spTree>
    <p:extLst>
      <p:ext uri="{BB962C8B-B14F-4D97-AF65-F5344CB8AC3E}">
        <p14:creationId xmlns:p14="http://schemas.microsoft.com/office/powerpoint/2010/main" val="41182467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95756-CEA9-AF53-C5D1-7BDC933E9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2923835" y="2923832"/>
            <a:ext cx="6858003" cy="1010333"/>
          </a:xfrm>
        </p:spPr>
        <p:txBody>
          <a:bodyPr/>
          <a:lstStyle/>
          <a:p>
            <a:pPr algn="ctr"/>
            <a:r>
              <a:rPr lang="en-US" dirty="0"/>
              <a:t>mathematic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CE3CB1-8873-03FA-2E9C-02E6F08E5A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34165" y="234890"/>
                <a:ext cx="10515600" cy="5959718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𝑒𝑠𝑡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1" i="0" smtClean="0">
                                    <a:latin typeface="Cambria Math" panose="02040503050406030204" pitchFamily="18" charset="0"/>
                                  </a:rPr>
                                  <m:t>𝐆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p>
                            </m:sSup>
                            <m:r>
                              <a:rPr lang="en-US" sz="3200" b="1">
                                <a:latin typeface="Cambria Math" panose="02040503050406030204" pitchFamily="18" charset="0"/>
                              </a:rPr>
                              <m:t>𝐆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𝐆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𝑝𝑟𝑒</m:t>
                        </m:r>
                      </m:sup>
                    </m:sSup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smtClean="0">
                        <a:latin typeface="Cambria Math" panose="02040503050406030204" pitchFamily="18" charset="0"/>
                      </a:rPr>
                      <m:t>𝐆</m:t>
                    </m:r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𝑒𝑠𝑡</m:t>
                        </m:r>
                      </m:sup>
                    </m:sSup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𝐞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𝐞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3200" b="1" dirty="0"/>
                  <a:t>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</a:rPr>
                      <m:t>𝐞</m:t>
                    </m:r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/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3200" b="1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2 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𝑖𝑖</m:t>
                              </m:r>
                            </m:sub>
                          </m:sSub>
                        </m:e>
                      </m:rad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(95% 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co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fidence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CE3CB1-8873-03FA-2E9C-02E6F08E5A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4165" y="234890"/>
                <a:ext cx="10515600" cy="595971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row: Left 3">
            <a:extLst>
              <a:ext uri="{FF2B5EF4-FFF2-40B4-BE49-F238E27FC236}">
                <a16:creationId xmlns:a16="http://schemas.microsoft.com/office/drawing/2014/main" id="{1CFFEF2D-7B05-0A46-DDB3-8D5E2960813B}"/>
              </a:ext>
            </a:extLst>
          </p:cNvPr>
          <p:cNvSpPr/>
          <p:nvPr/>
        </p:nvSpPr>
        <p:spPr>
          <a:xfrm>
            <a:off x="4187991" y="4255616"/>
            <a:ext cx="1002535" cy="468014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794D06-064D-B4C0-B47C-50861D55BB22}"/>
              </a:ext>
            </a:extLst>
          </p:cNvPr>
          <p:cNvSpPr txBox="1"/>
          <p:nvPr/>
        </p:nvSpPr>
        <p:spPr>
          <a:xfrm>
            <a:off x="5911500" y="3335461"/>
            <a:ext cx="470103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covariance of the model parameters</a:t>
            </a:r>
          </a:p>
          <a:p>
            <a:r>
              <a:rPr lang="en-US" sz="2400" dirty="0">
                <a:solidFill>
                  <a:srgbClr val="FF0000"/>
                </a:solidFill>
              </a:rPr>
              <a:t>(an </a:t>
            </a:r>
            <a:r>
              <a:rPr lang="en-US" sz="2400" dirty="0" err="1">
                <a:solidFill>
                  <a:srgbClr val="FF0000"/>
                </a:solidFill>
              </a:rPr>
              <a:t>MxM</a:t>
            </a:r>
            <a:r>
              <a:rPr lang="en-US" sz="2400" dirty="0">
                <a:solidFill>
                  <a:srgbClr val="FF0000"/>
                </a:solidFill>
              </a:rPr>
              <a:t> matrix)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= sigmad2*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la.inv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(GTG);</a:t>
            </a:r>
          </a:p>
        </p:txBody>
      </p:sp>
    </p:spTree>
    <p:extLst>
      <p:ext uri="{BB962C8B-B14F-4D97-AF65-F5344CB8AC3E}">
        <p14:creationId xmlns:p14="http://schemas.microsoft.com/office/powerpoint/2010/main" val="1640513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95756-CEA9-AF53-C5D1-7BDC933E9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2923835" y="2923832"/>
            <a:ext cx="6858003" cy="1010333"/>
          </a:xfrm>
        </p:spPr>
        <p:txBody>
          <a:bodyPr/>
          <a:lstStyle/>
          <a:p>
            <a:pPr algn="ctr"/>
            <a:r>
              <a:rPr lang="en-US" dirty="0"/>
              <a:t>mathematic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CE3CB1-8873-03FA-2E9C-02E6F08E5A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34165" y="234890"/>
                <a:ext cx="10515600" cy="5959718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𝑒𝑠𝑡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1" i="0" smtClean="0">
                                    <a:latin typeface="Cambria Math" panose="02040503050406030204" pitchFamily="18" charset="0"/>
                                  </a:rPr>
                                  <m:t>𝐆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p>
                            </m:sSup>
                            <m:r>
                              <a:rPr lang="en-US" sz="3200" b="1">
                                <a:latin typeface="Cambria Math" panose="02040503050406030204" pitchFamily="18" charset="0"/>
                              </a:rPr>
                              <m:t>𝐆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𝐆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𝑝𝑟𝑒</m:t>
                        </m:r>
                      </m:sup>
                    </m:sSup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smtClean="0">
                        <a:latin typeface="Cambria Math" panose="02040503050406030204" pitchFamily="18" charset="0"/>
                      </a:rPr>
                      <m:t>𝐆</m:t>
                    </m:r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𝑒𝑠𝑡</m:t>
                        </m:r>
                      </m:sup>
                    </m:sSup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𝐞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𝐞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3200" b="1" dirty="0"/>
                  <a:t>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</a:rPr>
                      <m:t>𝐞</m:t>
                    </m:r>
                  </m:oMath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/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Sup>
                            <m:sSubSup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  <m:sup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3200" b="1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  <a:p>
                <a:pPr marL="0" indent="0">
                  <a:lnSpc>
                    <a:spcPct val="150000"/>
                  </a:lnSpc>
                  <a:spcBef>
                    <a:spcPts val="5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2 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𝑖𝑖</m:t>
                              </m:r>
                            </m:sub>
                          </m:sSub>
                        </m:e>
                      </m:rad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(95% 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co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fidence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CE3CB1-8873-03FA-2E9C-02E6F08E5A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4165" y="234890"/>
                <a:ext cx="10515600" cy="595971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row: Left 3">
            <a:extLst>
              <a:ext uri="{FF2B5EF4-FFF2-40B4-BE49-F238E27FC236}">
                <a16:creationId xmlns:a16="http://schemas.microsoft.com/office/drawing/2014/main" id="{1CFFEF2D-7B05-0A46-DDB3-8D5E2960813B}"/>
              </a:ext>
            </a:extLst>
          </p:cNvPr>
          <p:cNvSpPr/>
          <p:nvPr/>
        </p:nvSpPr>
        <p:spPr>
          <a:xfrm>
            <a:off x="6594307" y="4688228"/>
            <a:ext cx="1002535" cy="468014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794D06-064D-B4C0-B47C-50861D55BB22}"/>
              </a:ext>
            </a:extLst>
          </p:cNvPr>
          <p:cNvSpPr txBox="1"/>
          <p:nvPr/>
        </p:nvSpPr>
        <p:spPr>
          <a:xfrm>
            <a:off x="6594307" y="5144131"/>
            <a:ext cx="35003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95% confidence interval of</a:t>
            </a:r>
          </a:p>
          <a:p>
            <a:r>
              <a:rPr lang="en-US" sz="2400" dirty="0">
                <a:solidFill>
                  <a:srgbClr val="FF0000"/>
                </a:solidFill>
              </a:rPr>
              <a:t>model parameters</a:t>
            </a:r>
          </a:p>
          <a:p>
            <a:endParaRPr lang="en-US" sz="2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86D598-91B8-909D-47BE-9AA427489FF8}"/>
              </a:ext>
            </a:extLst>
          </p:cNvPr>
          <p:cNvSpPr txBox="1"/>
          <p:nvPr/>
        </p:nvSpPr>
        <p:spPr>
          <a:xfrm>
            <a:off x="4075630" y="6161445"/>
            <a:ext cx="73741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sm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2.0*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np.sqrt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np.diag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(C)));</a:t>
            </a:r>
          </a:p>
        </p:txBody>
      </p:sp>
    </p:spTree>
    <p:extLst>
      <p:ext uri="{BB962C8B-B14F-4D97-AF65-F5344CB8AC3E}">
        <p14:creationId xmlns:p14="http://schemas.microsoft.com/office/powerpoint/2010/main" val="6712114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F3E2B73-CD15-7AD2-47D5-694D580DCD50}"/>
              </a:ext>
            </a:extLst>
          </p:cNvPr>
          <p:cNvSpPr txBox="1"/>
          <p:nvPr/>
        </p:nvSpPr>
        <p:spPr>
          <a:xfrm>
            <a:off x="386514" y="849777"/>
            <a:ext cx="1141897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# get data from file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D =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np.genfromtxt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('test_data.txt', delimiter='\t’);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N,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np.shape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(D);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CDC59A-29CB-6287-4866-C703145D9E2C}"/>
              </a:ext>
            </a:extLst>
          </p:cNvPr>
          <p:cNvSpPr txBox="1"/>
          <p:nvPr/>
        </p:nvSpPr>
        <p:spPr>
          <a:xfrm>
            <a:off x="386514" y="101723"/>
            <a:ext cx="9912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Step 1: Get the data from a file as a matrix</a:t>
            </a:r>
          </a:p>
        </p:txBody>
      </p:sp>
    </p:spTree>
    <p:extLst>
      <p:ext uri="{BB962C8B-B14F-4D97-AF65-F5344CB8AC3E}">
        <p14:creationId xmlns:p14="http://schemas.microsoft.com/office/powerpoint/2010/main" val="1078663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831279-5200-54E9-3B58-C815E241F415}"/>
              </a:ext>
            </a:extLst>
          </p:cNvPr>
          <p:cNvSpPr txBox="1"/>
          <p:nvPr/>
        </p:nvSpPr>
        <p:spPr>
          <a:xfrm>
            <a:off x="709863" y="735068"/>
            <a:ext cx="868379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# break out columns of table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t =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np.copy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 D[0:N,0:1] );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dobs =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np.copy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 D[0:N,1:2] );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# x-axis info</a:t>
            </a:r>
          </a:p>
          <a:p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tmin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np.min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(t);</a:t>
            </a:r>
          </a:p>
          <a:p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tmax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np.max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(t);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9F32DF-62BD-4E49-A255-B09485894529}"/>
              </a:ext>
            </a:extLst>
          </p:cNvPr>
          <p:cNvSpPr txBox="1"/>
          <p:nvPr/>
        </p:nvSpPr>
        <p:spPr>
          <a:xfrm>
            <a:off x="386514" y="101723"/>
            <a:ext cx="9948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Step 2: identify time and observed-data columns</a:t>
            </a:r>
          </a:p>
        </p:txBody>
      </p:sp>
    </p:spTree>
    <p:extLst>
      <p:ext uri="{BB962C8B-B14F-4D97-AF65-F5344CB8AC3E}">
        <p14:creationId xmlns:p14="http://schemas.microsoft.com/office/powerpoint/2010/main" val="15166269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831279-5200-54E9-3B58-C815E241F415}"/>
              </a:ext>
            </a:extLst>
          </p:cNvPr>
          <p:cNvSpPr txBox="1"/>
          <p:nvPr/>
        </p:nvSpPr>
        <p:spPr>
          <a:xfrm>
            <a:off x="693821" y="1083983"/>
            <a:ext cx="1080435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# set up cubic polynomial model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M = 4; # number of terms in the polynomial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# create G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G =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np.zeros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((N,M));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G[0:N,0:1] =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np.ones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((N,1));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G[0:N,1:2] = t;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G[0:N,2:3] =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np.power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(t,2);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G[0:N,3:4] =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np.power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(t,3);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D086963-A9FC-D4A7-3BEA-4A83CA3681DA}"/>
                  </a:ext>
                </a:extLst>
              </p:cNvPr>
              <p:cNvSpPr txBox="1"/>
              <p:nvPr/>
            </p:nvSpPr>
            <p:spPr>
              <a:xfrm>
                <a:off x="7965161" y="3157275"/>
                <a:ext cx="3533018" cy="26167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𝐆</m:t>
                    </m:r>
                  </m:oMath>
                </a14:m>
                <a:r>
                  <a:rPr lang="en-US" sz="3200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  <m:e>
                              <m:sSubSup>
                                <m:sSubSup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  <m:e>
                              <m:sSubSup>
                                <m:sSubSup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bSup>
                            </m:e>
                          </m:mr>
                          <m:m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Sup>
                                <m:sSubSup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  <m:e>
                              <m:sSubSup>
                                <m:sSubSup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bSup>
                            </m:e>
                          </m:mr>
                          <m:m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sSubSup>
                                <m:sSubSup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  <m:e>
                              <m:sSubSup>
                                <m:sSubSup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bSup>
                            </m:e>
                          </m:mr>
                          <m:m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sub>
                              </m:sSub>
                            </m:e>
                            <m:e>
                              <m:sSubSup>
                                <m:sSubSup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  <m:e>
                              <m:sSubSup>
                                <m:sSubSup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bSup>
                            </m:e>
                          </m:mr>
                        </m:m>
                      </m:e>
                    </m:d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D086963-A9FC-D4A7-3BEA-4A83CA3681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5161" y="3157275"/>
                <a:ext cx="3533018" cy="261674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7FC58DFC-A797-8A5C-6F34-30B382406B2B}"/>
              </a:ext>
            </a:extLst>
          </p:cNvPr>
          <p:cNvSpPr txBox="1"/>
          <p:nvPr/>
        </p:nvSpPr>
        <p:spPr>
          <a:xfrm>
            <a:off x="386514" y="101723"/>
            <a:ext cx="9948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Step 3: set up the matrix </a:t>
            </a:r>
            <a:r>
              <a:rPr lang="en-US" sz="3600" b="1" dirty="0"/>
              <a:t>G</a:t>
            </a:r>
            <a:r>
              <a:rPr lang="en-US" sz="3600" dirty="0"/>
              <a:t> (the hard part)</a:t>
            </a:r>
          </a:p>
        </p:txBody>
      </p:sp>
    </p:spTree>
    <p:extLst>
      <p:ext uri="{BB962C8B-B14F-4D97-AF65-F5344CB8AC3E}">
        <p14:creationId xmlns:p14="http://schemas.microsoft.com/office/powerpoint/2010/main" val="16849025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831279-5200-54E9-3B58-C815E241F415}"/>
              </a:ext>
            </a:extLst>
          </p:cNvPr>
          <p:cNvSpPr txBox="1"/>
          <p:nvPr/>
        </p:nvSpPr>
        <p:spPr>
          <a:xfrm>
            <a:off x="693821" y="1083983"/>
            <a:ext cx="1080435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# basic least squares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GTG =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np.matmul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(G.T,G);</a:t>
            </a:r>
          </a:p>
          <a:p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GTd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np.matmul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G.T,dobs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mest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la.solve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GTG,GTd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BF75C6-A9D9-E2A1-7289-22CF86DE6F44}"/>
              </a:ext>
            </a:extLst>
          </p:cNvPr>
          <p:cNvSpPr txBox="1"/>
          <p:nvPr/>
        </p:nvSpPr>
        <p:spPr>
          <a:xfrm>
            <a:off x="386514" y="101723"/>
            <a:ext cx="9948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Step 4: compute the least-squares solution</a:t>
            </a:r>
          </a:p>
        </p:txBody>
      </p:sp>
    </p:spTree>
    <p:extLst>
      <p:ext uri="{BB962C8B-B14F-4D97-AF65-F5344CB8AC3E}">
        <p14:creationId xmlns:p14="http://schemas.microsoft.com/office/powerpoint/2010/main" val="2969216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03883C-CDBF-FB71-4DFF-5EA86E9AA7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221" t="36742" r="14843" b="13678"/>
          <a:stretch/>
        </p:blipFill>
        <p:spPr>
          <a:xfrm>
            <a:off x="3840480" y="1148080"/>
            <a:ext cx="6949440" cy="51003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498F3AF-EB09-884E-0EE1-2F1BA9FD7DE7}"/>
                  </a:ext>
                </a:extLst>
              </p:cNvPr>
              <p:cNvSpPr txBox="1"/>
              <p:nvPr/>
            </p:nvSpPr>
            <p:spPr>
              <a:xfrm rot="16200000">
                <a:off x="1412239" y="3037840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data,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498F3AF-EB09-884E-0EE1-2F1BA9FD7D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1412239" y="3037840"/>
                <a:ext cx="4145280" cy="530915"/>
              </a:xfrm>
              <a:prstGeom prst="rect">
                <a:avLst/>
              </a:prstGeom>
              <a:blipFill>
                <a:blip r:embed="rId3"/>
                <a:stretch>
                  <a:fillRect l="-10345" r="-31034" b="-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A5A4F3-162A-3881-1F8C-09A6D9E92A25}"/>
                  </a:ext>
                </a:extLst>
              </p:cNvPr>
              <p:cNvSpPr txBox="1"/>
              <p:nvPr/>
            </p:nvSpPr>
            <p:spPr>
              <a:xfrm>
                <a:off x="6513859" y="6238236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time,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A5A4F3-162A-3881-1F8C-09A6D9E92A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3859" y="6238236"/>
                <a:ext cx="4145280" cy="530915"/>
              </a:xfrm>
              <a:prstGeom prst="rect">
                <a:avLst/>
              </a:prstGeom>
              <a:blipFill>
                <a:blip r:embed="rId4"/>
                <a:stretch>
                  <a:fillRect l="-3088" t="-10345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55D7760-1A3B-5C98-20B7-E7D9D72DEA3D}"/>
                  </a:ext>
                </a:extLst>
              </p:cNvPr>
              <p:cNvSpPr txBox="1"/>
              <p:nvPr/>
            </p:nvSpPr>
            <p:spPr>
              <a:xfrm>
                <a:off x="701040" y="2052320"/>
                <a:ext cx="4145280" cy="9886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observed data,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bSup>
                  </m:oMath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55D7760-1A3B-5C98-20B7-E7D9D72DEA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" y="2052320"/>
                <a:ext cx="4145280" cy="988669"/>
              </a:xfrm>
              <a:prstGeom prst="rect">
                <a:avLst/>
              </a:prstGeom>
              <a:blipFill>
                <a:blip r:embed="rId5"/>
                <a:stretch>
                  <a:fillRect l="-2941" t="-30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DCE4EF-6F78-5065-65DE-81E60DCD6414}"/>
                  </a:ext>
                </a:extLst>
              </p:cNvPr>
              <p:cNvSpPr txBox="1"/>
              <p:nvPr/>
            </p:nvSpPr>
            <p:spPr>
              <a:xfrm>
                <a:off x="8822014" y="6248400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observation time,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DCE4EF-6F78-5065-65DE-81E60DCD64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2014" y="6248400"/>
                <a:ext cx="4145280" cy="530915"/>
              </a:xfrm>
              <a:prstGeom prst="rect">
                <a:avLst/>
              </a:prstGeom>
              <a:blipFill>
                <a:blip r:embed="rId6"/>
                <a:stretch>
                  <a:fillRect l="-2941" t="-10345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EEB79D9-D9D1-F38E-E43B-570D474791ED}"/>
              </a:ext>
            </a:extLst>
          </p:cNvPr>
          <p:cNvCxnSpPr>
            <a:cxnSpLocks/>
          </p:cNvCxnSpPr>
          <p:nvPr/>
        </p:nvCxnSpPr>
        <p:spPr>
          <a:xfrm flipH="1">
            <a:off x="3750337" y="2384094"/>
            <a:ext cx="6104863" cy="949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52441EC-D0BE-C6F6-4500-9D41C58110AB}"/>
              </a:ext>
            </a:extLst>
          </p:cNvPr>
          <p:cNvCxnSpPr>
            <a:cxnSpLocks/>
          </p:cNvCxnSpPr>
          <p:nvPr/>
        </p:nvCxnSpPr>
        <p:spPr>
          <a:xfrm>
            <a:off x="9886977" y="2438400"/>
            <a:ext cx="0" cy="42519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73420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831279-5200-54E9-3B58-C815E241F415}"/>
              </a:ext>
            </a:extLst>
          </p:cNvPr>
          <p:cNvSpPr txBox="1"/>
          <p:nvPr/>
        </p:nvSpPr>
        <p:spPr>
          <a:xfrm>
            <a:off x="92242" y="795225"/>
            <a:ext cx="1252888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# error and confidence limits</a:t>
            </a:r>
          </a:p>
          <a:p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dpre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np.matmul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G,mest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);            # prediction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e = dobs-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dpre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              # prediction error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sigmad2pos =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np.matmul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e.T,e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)[0,0]/(N-M); # data variance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Cd = sigmad2pos*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la.inv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(GTG);         # covariance matrix</a:t>
            </a:r>
          </a:p>
          <a:p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sm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np.sqrt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np.diag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(Cd))); # confidence limits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D70EC5-B94A-281E-0475-D65586FA0259}"/>
              </a:ext>
            </a:extLst>
          </p:cNvPr>
          <p:cNvSpPr txBox="1"/>
          <p:nvPr/>
        </p:nvSpPr>
        <p:spPr>
          <a:xfrm>
            <a:off x="386514" y="101723"/>
            <a:ext cx="9948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Step 5: compute ancillary information</a:t>
            </a:r>
          </a:p>
        </p:txBody>
      </p:sp>
    </p:spTree>
    <p:extLst>
      <p:ext uri="{BB962C8B-B14F-4D97-AF65-F5344CB8AC3E}">
        <p14:creationId xmlns:p14="http://schemas.microsoft.com/office/powerpoint/2010/main" val="22475464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831279-5200-54E9-3B58-C815E241F415}"/>
              </a:ext>
            </a:extLst>
          </p:cNvPr>
          <p:cNvSpPr txBox="1"/>
          <p:nvPr/>
        </p:nvSpPr>
        <p:spPr>
          <a:xfrm>
            <a:off x="92242" y="795225"/>
            <a:ext cx="1252888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print("estimated standard deviation of the data %.4f“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% (sqrt(sigmad2pos)) );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print(" ");</a:t>
            </a:r>
          </a:p>
          <a:p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print("estimated solution");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range(M):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print("model parameter %d: %.4f +/- %.4f (95)“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 % (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i,mest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[i,0],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sm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[i,0]) );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39AE6B4-C6DA-3331-3A31-544F34B735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247" t="26316" r="32663" b="57719"/>
          <a:stretch/>
        </p:blipFill>
        <p:spPr>
          <a:xfrm>
            <a:off x="5438274" y="4439652"/>
            <a:ext cx="6579680" cy="222584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5C37E92-FDB9-07F9-3D97-DD55725E21D4}"/>
              </a:ext>
            </a:extLst>
          </p:cNvPr>
          <p:cNvSpPr txBox="1"/>
          <p:nvPr/>
        </p:nvSpPr>
        <p:spPr>
          <a:xfrm>
            <a:off x="386513" y="101723"/>
            <a:ext cx="11404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Step 6: print out the solution and its confidence limits</a:t>
            </a:r>
          </a:p>
        </p:txBody>
      </p:sp>
    </p:spTree>
    <p:extLst>
      <p:ext uri="{BB962C8B-B14F-4D97-AF65-F5344CB8AC3E}">
        <p14:creationId xmlns:p14="http://schemas.microsoft.com/office/powerpoint/2010/main" val="29199953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39AE6B4-C6DA-3331-3A31-544F34B735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247" t="26316" r="32663" b="57719"/>
          <a:stretch/>
        </p:blipFill>
        <p:spPr>
          <a:xfrm>
            <a:off x="485273" y="1217480"/>
            <a:ext cx="10109165" cy="34198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94576C1-FBCE-F371-0E9E-6F1DAD7A1F02}"/>
              </a:ext>
            </a:extLst>
          </p:cNvPr>
          <p:cNvSpPr/>
          <p:nvPr/>
        </p:nvSpPr>
        <p:spPr>
          <a:xfrm>
            <a:off x="4474029" y="2612571"/>
            <a:ext cx="4452257" cy="59871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86347ED-4B4E-9D19-4C4A-5555203261CA}"/>
              </a:ext>
            </a:extLst>
          </p:cNvPr>
          <p:cNvSpPr/>
          <p:nvPr/>
        </p:nvSpPr>
        <p:spPr>
          <a:xfrm>
            <a:off x="4474029" y="3494314"/>
            <a:ext cx="4452257" cy="59871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84A4AE-6887-01DB-B0BF-33A56FEFD631}"/>
              </a:ext>
            </a:extLst>
          </p:cNvPr>
          <p:cNvSpPr txBox="1"/>
          <p:nvPr/>
        </p:nvSpPr>
        <p:spPr>
          <a:xfrm>
            <a:off x="9350828" y="2727262"/>
            <a:ext cx="1752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well determined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B530B8-D340-E78C-65C0-8D58C01ABBCA}"/>
              </a:ext>
            </a:extLst>
          </p:cNvPr>
          <p:cNvSpPr txBox="1"/>
          <p:nvPr/>
        </p:nvSpPr>
        <p:spPr>
          <a:xfrm>
            <a:off x="9350828" y="3609005"/>
            <a:ext cx="1972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poorly determined</a:t>
            </a:r>
          </a:p>
        </p:txBody>
      </p:sp>
    </p:spTree>
    <p:extLst>
      <p:ext uri="{BB962C8B-B14F-4D97-AF65-F5344CB8AC3E}">
        <p14:creationId xmlns:p14="http://schemas.microsoft.com/office/powerpoint/2010/main" val="35103849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831279-5200-54E9-3B58-C815E241F415}"/>
              </a:ext>
            </a:extLst>
          </p:cNvPr>
          <p:cNvSpPr txBox="1"/>
          <p:nvPr/>
        </p:nvSpPr>
        <p:spPr>
          <a:xfrm>
            <a:off x="92242" y="795225"/>
            <a:ext cx="1252888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fig1 =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plt.figure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ax1 =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plt.subplot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(1,1,1);</a:t>
            </a:r>
          </a:p>
          <a:p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plt.axis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 [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tmin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tmax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, -4, 4]);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#plt.plot(t,dpre,'k-');</a:t>
            </a:r>
          </a:p>
          <a:p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(t,dobs,'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('t');</a:t>
            </a:r>
          </a:p>
          <a:p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plt.ylabel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('d');</a:t>
            </a:r>
          </a:p>
          <a:p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plt.title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('data: observed (black),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 predicted (red)');</a:t>
            </a:r>
          </a:p>
          <a:p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5575A9-602F-9BCD-04B8-1BB565D57DD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5963" t="41579" r="14530" b="3684"/>
          <a:stretch/>
        </p:blipFill>
        <p:spPr>
          <a:xfrm>
            <a:off x="7038473" y="3272589"/>
            <a:ext cx="4769056" cy="358541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052A2DC-EF18-359A-669C-F67E458C5BCC}"/>
              </a:ext>
            </a:extLst>
          </p:cNvPr>
          <p:cNvSpPr txBox="1"/>
          <p:nvPr/>
        </p:nvSpPr>
        <p:spPr>
          <a:xfrm>
            <a:off x="386514" y="101723"/>
            <a:ext cx="9948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Step 7: plot the observed and predicted data</a:t>
            </a:r>
          </a:p>
        </p:txBody>
      </p:sp>
    </p:spTree>
    <p:extLst>
      <p:ext uri="{BB962C8B-B14F-4D97-AF65-F5344CB8AC3E}">
        <p14:creationId xmlns:p14="http://schemas.microsoft.com/office/powerpoint/2010/main" val="24220532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9078187-D00B-DCDA-ABD1-5546ECFB1FD8}"/>
              </a:ext>
            </a:extLst>
          </p:cNvPr>
          <p:cNvSpPr txBox="1"/>
          <p:nvPr/>
        </p:nvSpPr>
        <p:spPr>
          <a:xfrm>
            <a:off x="652712" y="566678"/>
            <a:ext cx="1117433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fig2 = 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plt.figure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ax1 = 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plt.subplot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(1,1,1);</a:t>
            </a:r>
          </a:p>
          <a:p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absmaxe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np.max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np.abs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(e));</a:t>
            </a:r>
          </a:p>
          <a:p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plt.axis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([tmin,tmax,-2*absmaxe,2*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absmaxe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t,e,'k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-');</a:t>
            </a:r>
          </a:p>
          <a:p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(t,e,'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('x');</a:t>
            </a:r>
          </a:p>
          <a:p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plt.ylabel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('e');</a:t>
            </a:r>
          </a:p>
          <a:p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plt.title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('prediction error');</a:t>
            </a:r>
          </a:p>
          <a:p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AD7A131-FCA4-AEC0-4065-E1014E525B6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082" t="22105" r="12860" b="22983"/>
          <a:stretch/>
        </p:blipFill>
        <p:spPr>
          <a:xfrm>
            <a:off x="6677526" y="2923673"/>
            <a:ext cx="5149516" cy="376588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470A198-E3D8-7AEF-1D9D-E751CC2A4AF5}"/>
              </a:ext>
            </a:extLst>
          </p:cNvPr>
          <p:cNvSpPr txBox="1"/>
          <p:nvPr/>
        </p:nvSpPr>
        <p:spPr>
          <a:xfrm>
            <a:off x="386514" y="101723"/>
            <a:ext cx="9948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Step 8: plot the error (at a different scale)</a:t>
            </a:r>
          </a:p>
        </p:txBody>
      </p:sp>
    </p:spTree>
    <p:extLst>
      <p:ext uri="{BB962C8B-B14F-4D97-AF65-F5344CB8AC3E}">
        <p14:creationId xmlns:p14="http://schemas.microsoft.com/office/powerpoint/2010/main" val="3344416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03883C-CDBF-FB71-4DFF-5EA86E9AA7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221" t="36742" r="14843" b="13678"/>
          <a:stretch/>
        </p:blipFill>
        <p:spPr>
          <a:xfrm>
            <a:off x="3840480" y="1148080"/>
            <a:ext cx="6949440" cy="51003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498F3AF-EB09-884E-0EE1-2F1BA9FD7DE7}"/>
                  </a:ext>
                </a:extLst>
              </p:cNvPr>
              <p:cNvSpPr txBox="1"/>
              <p:nvPr/>
            </p:nvSpPr>
            <p:spPr>
              <a:xfrm rot="16200000">
                <a:off x="1412239" y="3037840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data,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498F3AF-EB09-884E-0EE1-2F1BA9FD7D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1412239" y="3037840"/>
                <a:ext cx="4145280" cy="530915"/>
              </a:xfrm>
              <a:prstGeom prst="rect">
                <a:avLst/>
              </a:prstGeom>
              <a:blipFill>
                <a:blip r:embed="rId3"/>
                <a:stretch>
                  <a:fillRect l="-10345" r="-31034" b="-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A5A4F3-162A-3881-1F8C-09A6D9E92A25}"/>
                  </a:ext>
                </a:extLst>
              </p:cNvPr>
              <p:cNvSpPr txBox="1"/>
              <p:nvPr/>
            </p:nvSpPr>
            <p:spPr>
              <a:xfrm>
                <a:off x="6513859" y="6238236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time,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A5A4F3-162A-3881-1F8C-09A6D9E92A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3859" y="6238236"/>
                <a:ext cx="4145280" cy="530915"/>
              </a:xfrm>
              <a:prstGeom prst="rect">
                <a:avLst/>
              </a:prstGeom>
              <a:blipFill>
                <a:blip r:embed="rId4"/>
                <a:stretch>
                  <a:fillRect l="-3088" t="-10345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55D7760-1A3B-5C98-20B7-E7D9D72DEA3D}"/>
                  </a:ext>
                </a:extLst>
              </p:cNvPr>
              <p:cNvSpPr txBox="1"/>
              <p:nvPr/>
            </p:nvSpPr>
            <p:spPr>
              <a:xfrm>
                <a:off x="701040" y="2052320"/>
                <a:ext cx="4145280" cy="9886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observed data,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bSup>
                  </m:oMath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55D7760-1A3B-5C98-20B7-E7D9D72DEA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" y="2052320"/>
                <a:ext cx="4145280" cy="988669"/>
              </a:xfrm>
              <a:prstGeom prst="rect">
                <a:avLst/>
              </a:prstGeom>
              <a:blipFill>
                <a:blip r:embed="rId5"/>
                <a:stretch>
                  <a:fillRect l="-2941" t="-30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DCE4EF-6F78-5065-65DE-81E60DCD6414}"/>
                  </a:ext>
                </a:extLst>
              </p:cNvPr>
              <p:cNvSpPr txBox="1"/>
              <p:nvPr/>
            </p:nvSpPr>
            <p:spPr>
              <a:xfrm>
                <a:off x="8822014" y="6248400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observation time,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DCE4EF-6F78-5065-65DE-81E60DCD64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2014" y="6248400"/>
                <a:ext cx="4145280" cy="530915"/>
              </a:xfrm>
              <a:prstGeom prst="rect">
                <a:avLst/>
              </a:prstGeom>
              <a:blipFill>
                <a:blip r:embed="rId6"/>
                <a:stretch>
                  <a:fillRect l="-2941" t="-10345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EEB79D9-D9D1-F38E-E43B-570D474791ED}"/>
              </a:ext>
            </a:extLst>
          </p:cNvPr>
          <p:cNvCxnSpPr>
            <a:cxnSpLocks/>
          </p:cNvCxnSpPr>
          <p:nvPr/>
        </p:nvCxnSpPr>
        <p:spPr>
          <a:xfrm flipH="1">
            <a:off x="3750337" y="2384094"/>
            <a:ext cx="6104863" cy="949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52441EC-D0BE-C6F6-4500-9D41C58110AB}"/>
              </a:ext>
            </a:extLst>
          </p:cNvPr>
          <p:cNvCxnSpPr>
            <a:cxnSpLocks/>
          </p:cNvCxnSpPr>
          <p:nvPr/>
        </p:nvCxnSpPr>
        <p:spPr>
          <a:xfrm>
            <a:off x="9886977" y="2438400"/>
            <a:ext cx="0" cy="42519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5EDC637-7F74-CB8E-96CF-00EA0C678469}"/>
                  </a:ext>
                </a:extLst>
              </p:cNvPr>
              <p:cNvSpPr txBox="1"/>
              <p:nvPr/>
            </p:nvSpPr>
            <p:spPr>
              <a:xfrm>
                <a:off x="400021" y="197966"/>
                <a:ext cx="5638800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/>
                  <a:t>total of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4000" dirty="0"/>
                  <a:t> data</a:t>
                </a:r>
              </a:p>
              <a:p>
                <a:endParaRPr lang="en-US" sz="40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5EDC637-7F74-CB8E-96CF-00EA0C6784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021" y="197966"/>
                <a:ext cx="5638800" cy="1323439"/>
              </a:xfrm>
              <a:prstGeom prst="rect">
                <a:avLst/>
              </a:prstGeom>
              <a:blipFill>
                <a:blip r:embed="rId7"/>
                <a:stretch>
                  <a:fillRect l="-3892" t="-82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3225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03883C-CDBF-FB71-4DFF-5EA86E9AA7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221" t="36742" r="14843" b="13678"/>
          <a:stretch/>
        </p:blipFill>
        <p:spPr>
          <a:xfrm>
            <a:off x="3840480" y="1148080"/>
            <a:ext cx="6949440" cy="51003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498F3AF-EB09-884E-0EE1-2F1BA9FD7DE7}"/>
                  </a:ext>
                </a:extLst>
              </p:cNvPr>
              <p:cNvSpPr txBox="1"/>
              <p:nvPr/>
            </p:nvSpPr>
            <p:spPr>
              <a:xfrm rot="16200000">
                <a:off x="1412239" y="3037840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data,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498F3AF-EB09-884E-0EE1-2F1BA9FD7D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1412239" y="3037840"/>
                <a:ext cx="4145280" cy="530915"/>
              </a:xfrm>
              <a:prstGeom prst="rect">
                <a:avLst/>
              </a:prstGeom>
              <a:blipFill>
                <a:blip r:embed="rId3"/>
                <a:stretch>
                  <a:fillRect l="-10345" r="-31034" b="-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A5A4F3-162A-3881-1F8C-09A6D9E92A25}"/>
                  </a:ext>
                </a:extLst>
              </p:cNvPr>
              <p:cNvSpPr txBox="1"/>
              <p:nvPr/>
            </p:nvSpPr>
            <p:spPr>
              <a:xfrm>
                <a:off x="6513859" y="6238236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time,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A5A4F3-162A-3881-1F8C-09A6D9E92A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3859" y="6238236"/>
                <a:ext cx="4145280" cy="530915"/>
              </a:xfrm>
              <a:prstGeom prst="rect">
                <a:avLst/>
              </a:prstGeom>
              <a:blipFill>
                <a:blip r:embed="rId4"/>
                <a:stretch>
                  <a:fillRect l="-3088" t="-10345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55D7760-1A3B-5C98-20B7-E7D9D72DEA3D}"/>
                  </a:ext>
                </a:extLst>
              </p:cNvPr>
              <p:cNvSpPr txBox="1"/>
              <p:nvPr/>
            </p:nvSpPr>
            <p:spPr>
              <a:xfrm>
                <a:off x="701040" y="2052320"/>
                <a:ext cx="4145280" cy="9886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observed data,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bSup>
                  </m:oMath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55D7760-1A3B-5C98-20B7-E7D9D72DEA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" y="2052320"/>
                <a:ext cx="4145280" cy="988669"/>
              </a:xfrm>
              <a:prstGeom prst="rect">
                <a:avLst/>
              </a:prstGeom>
              <a:blipFill>
                <a:blip r:embed="rId5"/>
                <a:stretch>
                  <a:fillRect l="-2941" t="-30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DCE4EF-6F78-5065-65DE-81E60DCD6414}"/>
                  </a:ext>
                </a:extLst>
              </p:cNvPr>
              <p:cNvSpPr txBox="1"/>
              <p:nvPr/>
            </p:nvSpPr>
            <p:spPr>
              <a:xfrm>
                <a:off x="8822014" y="6248400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observation time,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DCE4EF-6F78-5065-65DE-81E60DCD64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2014" y="6248400"/>
                <a:ext cx="4145280" cy="530915"/>
              </a:xfrm>
              <a:prstGeom prst="rect">
                <a:avLst/>
              </a:prstGeom>
              <a:blipFill>
                <a:blip r:embed="rId6"/>
                <a:stretch>
                  <a:fillRect l="-2941" t="-10345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EEB79D9-D9D1-F38E-E43B-570D474791ED}"/>
              </a:ext>
            </a:extLst>
          </p:cNvPr>
          <p:cNvCxnSpPr>
            <a:cxnSpLocks/>
          </p:cNvCxnSpPr>
          <p:nvPr/>
        </p:nvCxnSpPr>
        <p:spPr>
          <a:xfrm flipH="1">
            <a:off x="3750337" y="2384094"/>
            <a:ext cx="6104863" cy="949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52441EC-D0BE-C6F6-4500-9D41C58110AB}"/>
              </a:ext>
            </a:extLst>
          </p:cNvPr>
          <p:cNvCxnSpPr>
            <a:cxnSpLocks/>
          </p:cNvCxnSpPr>
          <p:nvPr/>
        </p:nvCxnSpPr>
        <p:spPr>
          <a:xfrm>
            <a:off x="9886977" y="2438400"/>
            <a:ext cx="0" cy="42519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E6EA60A-86EC-D155-A37D-12D8595D12AB}"/>
                  </a:ext>
                </a:extLst>
              </p:cNvPr>
              <p:cNvSpPr txBox="1"/>
              <p:nvPr/>
            </p:nvSpPr>
            <p:spPr>
              <a:xfrm>
                <a:off x="2708938" y="95395"/>
                <a:ext cx="5638800" cy="9886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observed data,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bSup>
                  </m:oMath>
                </a14:m>
                <a:r>
                  <a:rPr lang="en-US" sz="2800" dirty="0"/>
                  <a:t> is noisy</a:t>
                </a:r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E6EA60A-86EC-D155-A37D-12D8595D12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8938" y="95395"/>
                <a:ext cx="5638800" cy="988669"/>
              </a:xfrm>
              <a:prstGeom prst="rect">
                <a:avLst/>
              </a:prstGeom>
              <a:blipFill>
                <a:blip r:embed="rId7"/>
                <a:stretch>
                  <a:fillRect l="-2162" t="-30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94C1CAB-5DE7-8624-011E-1BBEA52C9BED}"/>
                  </a:ext>
                </a:extLst>
              </p:cNvPr>
              <p:cNvSpPr txBox="1"/>
              <p:nvPr/>
            </p:nvSpPr>
            <p:spPr>
              <a:xfrm>
                <a:off x="2708938" y="586131"/>
                <a:ext cx="605665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observation time,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 is known exactly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94C1CAB-5DE7-8624-011E-1BBEA52C9B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8938" y="586131"/>
                <a:ext cx="6056659" cy="523220"/>
              </a:xfrm>
              <a:prstGeom prst="rect">
                <a:avLst/>
              </a:prstGeom>
              <a:blipFill>
                <a:blip r:embed="rId8"/>
                <a:stretch>
                  <a:fillRect l="-2012"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ight Brace 3">
            <a:extLst>
              <a:ext uri="{FF2B5EF4-FFF2-40B4-BE49-F238E27FC236}">
                <a16:creationId xmlns:a16="http://schemas.microsoft.com/office/drawing/2014/main" id="{9368979D-49CA-DA30-8231-A31399DE62D4}"/>
              </a:ext>
            </a:extLst>
          </p:cNvPr>
          <p:cNvSpPr/>
          <p:nvPr/>
        </p:nvSpPr>
        <p:spPr>
          <a:xfrm rot="10800000">
            <a:off x="2257467" y="188658"/>
            <a:ext cx="406400" cy="97534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74C709-6105-7849-6ECC-42B84C312EF5}"/>
              </a:ext>
            </a:extLst>
          </p:cNvPr>
          <p:cNvSpPr txBox="1"/>
          <p:nvPr/>
        </p:nvSpPr>
        <p:spPr>
          <a:xfrm>
            <a:off x="47992" y="396309"/>
            <a:ext cx="4145280" cy="988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assumptions: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59501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03883C-CDBF-FB71-4DFF-5EA86E9AA7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221" t="36742" r="14843" b="13678"/>
          <a:stretch/>
        </p:blipFill>
        <p:spPr>
          <a:xfrm>
            <a:off x="3840480" y="1148080"/>
            <a:ext cx="6949440" cy="51003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498F3AF-EB09-884E-0EE1-2F1BA9FD7DE7}"/>
                  </a:ext>
                </a:extLst>
              </p:cNvPr>
              <p:cNvSpPr txBox="1"/>
              <p:nvPr/>
            </p:nvSpPr>
            <p:spPr>
              <a:xfrm rot="16200000">
                <a:off x="1412239" y="3037840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data,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498F3AF-EB09-884E-0EE1-2F1BA9FD7D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1412239" y="3037840"/>
                <a:ext cx="4145280" cy="530915"/>
              </a:xfrm>
              <a:prstGeom prst="rect">
                <a:avLst/>
              </a:prstGeom>
              <a:blipFill>
                <a:blip r:embed="rId3"/>
                <a:stretch>
                  <a:fillRect l="-10345" r="-31034" b="-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A5A4F3-162A-3881-1F8C-09A6D9E92A25}"/>
                  </a:ext>
                </a:extLst>
              </p:cNvPr>
              <p:cNvSpPr txBox="1"/>
              <p:nvPr/>
            </p:nvSpPr>
            <p:spPr>
              <a:xfrm>
                <a:off x="6513859" y="6238236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time,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A5A4F3-162A-3881-1F8C-09A6D9E92A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3859" y="6238236"/>
                <a:ext cx="4145280" cy="530915"/>
              </a:xfrm>
              <a:prstGeom prst="rect">
                <a:avLst/>
              </a:prstGeom>
              <a:blipFill>
                <a:blip r:embed="rId4"/>
                <a:stretch>
                  <a:fillRect l="-3088" t="-10345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55D7760-1A3B-5C98-20B7-E7D9D72DEA3D}"/>
                  </a:ext>
                </a:extLst>
              </p:cNvPr>
              <p:cNvSpPr txBox="1"/>
              <p:nvPr/>
            </p:nvSpPr>
            <p:spPr>
              <a:xfrm>
                <a:off x="701040" y="2052320"/>
                <a:ext cx="4145280" cy="9886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observed data,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bSup>
                  </m:oMath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55D7760-1A3B-5C98-20B7-E7D9D72DEA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" y="2052320"/>
                <a:ext cx="4145280" cy="988669"/>
              </a:xfrm>
              <a:prstGeom prst="rect">
                <a:avLst/>
              </a:prstGeom>
              <a:blipFill>
                <a:blip r:embed="rId5"/>
                <a:stretch>
                  <a:fillRect l="-2941" t="-30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DCE4EF-6F78-5065-65DE-81E60DCD6414}"/>
                  </a:ext>
                </a:extLst>
              </p:cNvPr>
              <p:cNvSpPr txBox="1"/>
              <p:nvPr/>
            </p:nvSpPr>
            <p:spPr>
              <a:xfrm>
                <a:off x="8822014" y="6248400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observation time,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DCE4EF-6F78-5065-65DE-81E60DCD64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2014" y="6248400"/>
                <a:ext cx="4145280" cy="530915"/>
              </a:xfrm>
              <a:prstGeom prst="rect">
                <a:avLst/>
              </a:prstGeom>
              <a:blipFill>
                <a:blip r:embed="rId6"/>
                <a:stretch>
                  <a:fillRect l="-2941" t="-10345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EEB79D9-D9D1-F38E-E43B-570D474791ED}"/>
              </a:ext>
            </a:extLst>
          </p:cNvPr>
          <p:cNvCxnSpPr>
            <a:cxnSpLocks/>
          </p:cNvCxnSpPr>
          <p:nvPr/>
        </p:nvCxnSpPr>
        <p:spPr>
          <a:xfrm flipH="1">
            <a:off x="3750337" y="2384094"/>
            <a:ext cx="6104863" cy="949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52441EC-D0BE-C6F6-4500-9D41C58110AB}"/>
              </a:ext>
            </a:extLst>
          </p:cNvPr>
          <p:cNvCxnSpPr>
            <a:cxnSpLocks/>
            <a:stCxn id="19" idx="0"/>
          </p:cNvCxnSpPr>
          <p:nvPr/>
        </p:nvCxnSpPr>
        <p:spPr>
          <a:xfrm>
            <a:off x="9847319" y="1431877"/>
            <a:ext cx="39658" cy="52584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7000B10-4F1E-B918-C05F-9428D1D60A7D}"/>
              </a:ext>
            </a:extLst>
          </p:cNvPr>
          <p:cNvSpPr/>
          <p:nvPr/>
        </p:nvSpPr>
        <p:spPr>
          <a:xfrm>
            <a:off x="4185920" y="1371600"/>
            <a:ext cx="6278880" cy="2194560"/>
          </a:xfrm>
          <a:custGeom>
            <a:avLst/>
            <a:gdLst>
              <a:gd name="connsiteX0" fmla="*/ 0 w 6278880"/>
              <a:gd name="connsiteY0" fmla="*/ 2194560 h 2194560"/>
              <a:gd name="connsiteX1" fmla="*/ 1595120 w 6278880"/>
              <a:gd name="connsiteY1" fmla="*/ 2021840 h 2194560"/>
              <a:gd name="connsiteX2" fmla="*/ 3088640 w 6278880"/>
              <a:gd name="connsiteY2" fmla="*/ 1310640 h 2194560"/>
              <a:gd name="connsiteX3" fmla="*/ 5171440 w 6278880"/>
              <a:gd name="connsiteY3" fmla="*/ 314960 h 2194560"/>
              <a:gd name="connsiteX4" fmla="*/ 6278880 w 6278880"/>
              <a:gd name="connsiteY4" fmla="*/ 0 h 2194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78880" h="2194560">
                <a:moveTo>
                  <a:pt x="0" y="2194560"/>
                </a:moveTo>
                <a:cubicBezTo>
                  <a:pt x="540173" y="2181860"/>
                  <a:pt x="1080347" y="2169160"/>
                  <a:pt x="1595120" y="2021840"/>
                </a:cubicBezTo>
                <a:cubicBezTo>
                  <a:pt x="2109893" y="1874520"/>
                  <a:pt x="3088640" y="1310640"/>
                  <a:pt x="3088640" y="1310640"/>
                </a:cubicBezTo>
                <a:cubicBezTo>
                  <a:pt x="3684693" y="1026160"/>
                  <a:pt x="4639733" y="533400"/>
                  <a:pt x="5171440" y="314960"/>
                </a:cubicBezTo>
                <a:cubicBezTo>
                  <a:pt x="5703147" y="96520"/>
                  <a:pt x="5991013" y="48260"/>
                  <a:pt x="6278880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69E938-0AB2-AD81-68DE-09B7C0CB1791}"/>
              </a:ext>
            </a:extLst>
          </p:cNvPr>
          <p:cNvSpPr txBox="1"/>
          <p:nvPr/>
        </p:nvSpPr>
        <p:spPr>
          <a:xfrm rot="19967240">
            <a:off x="7102608" y="1787798"/>
            <a:ext cx="18199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predicted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3F89F6D-17CE-821E-6303-A3A56277060B}"/>
              </a:ext>
            </a:extLst>
          </p:cNvPr>
          <p:cNvSpPr txBox="1"/>
          <p:nvPr/>
        </p:nvSpPr>
        <p:spPr>
          <a:xfrm rot="19668401">
            <a:off x="6434945" y="2361274"/>
            <a:ext cx="982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data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5AADE58-2481-57CE-8C10-B75854B1A20C}"/>
              </a:ext>
            </a:extLst>
          </p:cNvPr>
          <p:cNvSpPr txBox="1"/>
          <p:nvPr/>
        </p:nvSpPr>
        <p:spPr>
          <a:xfrm rot="19967240">
            <a:off x="8541622" y="1347891"/>
            <a:ext cx="738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F08A6CB-6558-1834-78B6-881A3A52C867}"/>
              </a:ext>
            </a:extLst>
          </p:cNvPr>
          <p:cNvSpPr txBox="1"/>
          <p:nvPr/>
        </p:nvSpPr>
        <p:spPr>
          <a:xfrm rot="20412125">
            <a:off x="8916378" y="1004792"/>
            <a:ext cx="18199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model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7A388CD-92FE-07B6-CF75-DA9057772683}"/>
              </a:ext>
            </a:extLst>
          </p:cNvPr>
          <p:cNvCxnSpPr>
            <a:cxnSpLocks/>
          </p:cNvCxnSpPr>
          <p:nvPr/>
        </p:nvCxnSpPr>
        <p:spPr>
          <a:xfrm flipH="1">
            <a:off x="3484879" y="1530233"/>
            <a:ext cx="6104863" cy="949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C3682EB3-DBB9-E020-061D-098B8E8A3F12}"/>
              </a:ext>
            </a:extLst>
          </p:cNvPr>
          <p:cNvSpPr/>
          <p:nvPr/>
        </p:nvSpPr>
        <p:spPr>
          <a:xfrm>
            <a:off x="9755879" y="1431877"/>
            <a:ext cx="182880" cy="17762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B912993-3E76-64F8-3C65-D4A9227A2107}"/>
                  </a:ext>
                </a:extLst>
              </p:cNvPr>
              <p:cNvSpPr txBox="1"/>
              <p:nvPr/>
            </p:nvSpPr>
            <p:spPr>
              <a:xfrm>
                <a:off x="469934" y="1273205"/>
                <a:ext cx="4145280" cy="10050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predicted data,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𝑝𝑟𝑒</m:t>
                        </m:r>
                      </m:sup>
                    </m:sSubSup>
                  </m:oMath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B912993-3E76-64F8-3C65-D4A9227A21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934" y="1273205"/>
                <a:ext cx="4145280" cy="1005019"/>
              </a:xfrm>
              <a:prstGeom prst="rect">
                <a:avLst/>
              </a:prstGeom>
              <a:blipFill>
                <a:blip r:embed="rId7"/>
                <a:stretch>
                  <a:fillRect l="-2941" t="-3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5FF4CC75-94F4-6079-111F-47D04DD34129}"/>
              </a:ext>
            </a:extLst>
          </p:cNvPr>
          <p:cNvSpPr txBox="1"/>
          <p:nvPr/>
        </p:nvSpPr>
        <p:spPr>
          <a:xfrm>
            <a:off x="215933" y="101074"/>
            <a:ext cx="76690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data predicted at </a:t>
            </a:r>
            <a:r>
              <a:rPr lang="en-US" sz="2800" i="1" dirty="0"/>
              <a:t>same</a:t>
            </a:r>
            <a:r>
              <a:rPr lang="en-US" sz="2800" dirty="0"/>
              <a:t> time as observed data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14205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03883C-CDBF-FB71-4DFF-5EA86E9AA7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221" t="36742" r="14843" b="13678"/>
          <a:stretch/>
        </p:blipFill>
        <p:spPr>
          <a:xfrm>
            <a:off x="3840480" y="1148080"/>
            <a:ext cx="6949440" cy="51003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498F3AF-EB09-884E-0EE1-2F1BA9FD7DE7}"/>
                  </a:ext>
                </a:extLst>
              </p:cNvPr>
              <p:cNvSpPr txBox="1"/>
              <p:nvPr/>
            </p:nvSpPr>
            <p:spPr>
              <a:xfrm rot="16200000">
                <a:off x="1412239" y="3037840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data,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498F3AF-EB09-884E-0EE1-2F1BA9FD7D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1412239" y="3037840"/>
                <a:ext cx="4145280" cy="530915"/>
              </a:xfrm>
              <a:prstGeom prst="rect">
                <a:avLst/>
              </a:prstGeom>
              <a:blipFill>
                <a:blip r:embed="rId3"/>
                <a:stretch>
                  <a:fillRect l="-10345" r="-31034" b="-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A5A4F3-162A-3881-1F8C-09A6D9E92A25}"/>
                  </a:ext>
                </a:extLst>
              </p:cNvPr>
              <p:cNvSpPr txBox="1"/>
              <p:nvPr/>
            </p:nvSpPr>
            <p:spPr>
              <a:xfrm>
                <a:off x="6513859" y="6238236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time,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A5A4F3-162A-3881-1F8C-09A6D9E92A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3859" y="6238236"/>
                <a:ext cx="4145280" cy="530915"/>
              </a:xfrm>
              <a:prstGeom prst="rect">
                <a:avLst/>
              </a:prstGeom>
              <a:blipFill>
                <a:blip r:embed="rId4"/>
                <a:stretch>
                  <a:fillRect l="-3088" t="-10345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DCE4EF-6F78-5065-65DE-81E60DCD6414}"/>
                  </a:ext>
                </a:extLst>
              </p:cNvPr>
              <p:cNvSpPr txBox="1"/>
              <p:nvPr/>
            </p:nvSpPr>
            <p:spPr>
              <a:xfrm>
                <a:off x="8822014" y="6248400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observation time,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DCE4EF-6F78-5065-65DE-81E60DCD64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2014" y="6248400"/>
                <a:ext cx="4145280" cy="530915"/>
              </a:xfrm>
              <a:prstGeom prst="rect">
                <a:avLst/>
              </a:prstGeom>
              <a:blipFill>
                <a:blip r:embed="rId5"/>
                <a:stretch>
                  <a:fillRect l="-2941" t="-10345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7000B10-4F1E-B918-C05F-9428D1D60A7D}"/>
              </a:ext>
            </a:extLst>
          </p:cNvPr>
          <p:cNvSpPr/>
          <p:nvPr/>
        </p:nvSpPr>
        <p:spPr>
          <a:xfrm>
            <a:off x="4185920" y="1371600"/>
            <a:ext cx="6278880" cy="2194560"/>
          </a:xfrm>
          <a:custGeom>
            <a:avLst/>
            <a:gdLst>
              <a:gd name="connsiteX0" fmla="*/ 0 w 6278880"/>
              <a:gd name="connsiteY0" fmla="*/ 2194560 h 2194560"/>
              <a:gd name="connsiteX1" fmla="*/ 1595120 w 6278880"/>
              <a:gd name="connsiteY1" fmla="*/ 2021840 h 2194560"/>
              <a:gd name="connsiteX2" fmla="*/ 3088640 w 6278880"/>
              <a:gd name="connsiteY2" fmla="*/ 1310640 h 2194560"/>
              <a:gd name="connsiteX3" fmla="*/ 5171440 w 6278880"/>
              <a:gd name="connsiteY3" fmla="*/ 314960 h 2194560"/>
              <a:gd name="connsiteX4" fmla="*/ 6278880 w 6278880"/>
              <a:gd name="connsiteY4" fmla="*/ 0 h 2194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78880" h="2194560">
                <a:moveTo>
                  <a:pt x="0" y="2194560"/>
                </a:moveTo>
                <a:cubicBezTo>
                  <a:pt x="540173" y="2181860"/>
                  <a:pt x="1080347" y="2169160"/>
                  <a:pt x="1595120" y="2021840"/>
                </a:cubicBezTo>
                <a:cubicBezTo>
                  <a:pt x="2109893" y="1874520"/>
                  <a:pt x="3088640" y="1310640"/>
                  <a:pt x="3088640" y="1310640"/>
                </a:cubicBezTo>
                <a:cubicBezTo>
                  <a:pt x="3684693" y="1026160"/>
                  <a:pt x="4639733" y="533400"/>
                  <a:pt x="5171440" y="314960"/>
                </a:cubicBezTo>
                <a:cubicBezTo>
                  <a:pt x="5703147" y="96520"/>
                  <a:pt x="5991013" y="48260"/>
                  <a:pt x="6278880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3682EB3-DBB9-E020-061D-098B8E8A3F12}"/>
              </a:ext>
            </a:extLst>
          </p:cNvPr>
          <p:cNvSpPr/>
          <p:nvPr/>
        </p:nvSpPr>
        <p:spPr>
          <a:xfrm>
            <a:off x="9755879" y="1431877"/>
            <a:ext cx="182880" cy="17762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B912993-3E76-64F8-3C65-D4A9227A2107}"/>
                  </a:ext>
                </a:extLst>
              </p:cNvPr>
              <p:cNvSpPr txBox="1"/>
              <p:nvPr/>
            </p:nvSpPr>
            <p:spPr>
              <a:xfrm>
                <a:off x="417879" y="437700"/>
                <a:ext cx="4145280" cy="10050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error,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b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sSubSup>
                      <m:sSub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𝑝𝑟𝑒</m:t>
                        </m:r>
                      </m:sup>
                    </m:sSubSup>
                  </m:oMath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B912993-3E76-64F8-3C65-D4A9227A21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879" y="437700"/>
                <a:ext cx="4145280" cy="1005019"/>
              </a:xfrm>
              <a:prstGeom prst="rect">
                <a:avLst/>
              </a:prstGeom>
              <a:blipFill>
                <a:blip r:embed="rId6"/>
                <a:stretch>
                  <a:fillRect l="-3088" t="-24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4B19F1BF-20EB-AE71-D063-C16D5B6BCC5B}"/>
              </a:ext>
            </a:extLst>
          </p:cNvPr>
          <p:cNvCxnSpPr>
            <a:cxnSpLocks/>
          </p:cNvCxnSpPr>
          <p:nvPr/>
        </p:nvCxnSpPr>
        <p:spPr>
          <a:xfrm>
            <a:off x="9857479" y="1431877"/>
            <a:ext cx="0" cy="1037003"/>
          </a:xfrm>
          <a:prstGeom prst="straightConnector1">
            <a:avLst/>
          </a:prstGeom>
          <a:ln w="762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9C4271B-3758-B6B1-550E-F36B438580E5}"/>
                  </a:ext>
                </a:extLst>
              </p:cNvPr>
              <p:cNvSpPr txBox="1"/>
              <p:nvPr/>
            </p:nvSpPr>
            <p:spPr>
              <a:xfrm>
                <a:off x="9898119" y="1602781"/>
                <a:ext cx="414528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9C4271B-3758-B6B1-550E-F36B438580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8119" y="1602781"/>
                <a:ext cx="4145280" cy="95410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1897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03883C-CDBF-FB71-4DFF-5EA86E9AA7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221" t="36742" r="14843" b="13678"/>
          <a:stretch/>
        </p:blipFill>
        <p:spPr>
          <a:xfrm>
            <a:off x="3840480" y="1148080"/>
            <a:ext cx="6949440" cy="51003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498F3AF-EB09-884E-0EE1-2F1BA9FD7DE7}"/>
                  </a:ext>
                </a:extLst>
              </p:cNvPr>
              <p:cNvSpPr txBox="1"/>
              <p:nvPr/>
            </p:nvSpPr>
            <p:spPr>
              <a:xfrm rot="16200000">
                <a:off x="1412239" y="3037840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data,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498F3AF-EB09-884E-0EE1-2F1BA9FD7D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1412239" y="3037840"/>
                <a:ext cx="4145280" cy="530915"/>
              </a:xfrm>
              <a:prstGeom prst="rect">
                <a:avLst/>
              </a:prstGeom>
              <a:blipFill>
                <a:blip r:embed="rId3"/>
                <a:stretch>
                  <a:fillRect l="-10345" r="-31034" b="-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A5A4F3-162A-3881-1F8C-09A6D9E92A25}"/>
                  </a:ext>
                </a:extLst>
              </p:cNvPr>
              <p:cNvSpPr txBox="1"/>
              <p:nvPr/>
            </p:nvSpPr>
            <p:spPr>
              <a:xfrm>
                <a:off x="6513859" y="6238236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time,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A5A4F3-162A-3881-1F8C-09A6D9E92A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3859" y="6238236"/>
                <a:ext cx="4145280" cy="530915"/>
              </a:xfrm>
              <a:prstGeom prst="rect">
                <a:avLst/>
              </a:prstGeom>
              <a:blipFill>
                <a:blip r:embed="rId4"/>
                <a:stretch>
                  <a:fillRect l="-3088" t="-10345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DCE4EF-6F78-5065-65DE-81E60DCD6414}"/>
                  </a:ext>
                </a:extLst>
              </p:cNvPr>
              <p:cNvSpPr txBox="1"/>
              <p:nvPr/>
            </p:nvSpPr>
            <p:spPr>
              <a:xfrm>
                <a:off x="8822014" y="6248400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observation time,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DCE4EF-6F78-5065-65DE-81E60DCD64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2014" y="6248400"/>
                <a:ext cx="4145280" cy="530915"/>
              </a:xfrm>
              <a:prstGeom prst="rect">
                <a:avLst/>
              </a:prstGeom>
              <a:blipFill>
                <a:blip r:embed="rId5"/>
                <a:stretch>
                  <a:fillRect l="-2941" t="-10345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7000B10-4F1E-B918-C05F-9428D1D60A7D}"/>
              </a:ext>
            </a:extLst>
          </p:cNvPr>
          <p:cNvSpPr/>
          <p:nvPr/>
        </p:nvSpPr>
        <p:spPr>
          <a:xfrm>
            <a:off x="4185920" y="1371600"/>
            <a:ext cx="6278880" cy="2194560"/>
          </a:xfrm>
          <a:custGeom>
            <a:avLst/>
            <a:gdLst>
              <a:gd name="connsiteX0" fmla="*/ 0 w 6278880"/>
              <a:gd name="connsiteY0" fmla="*/ 2194560 h 2194560"/>
              <a:gd name="connsiteX1" fmla="*/ 1595120 w 6278880"/>
              <a:gd name="connsiteY1" fmla="*/ 2021840 h 2194560"/>
              <a:gd name="connsiteX2" fmla="*/ 3088640 w 6278880"/>
              <a:gd name="connsiteY2" fmla="*/ 1310640 h 2194560"/>
              <a:gd name="connsiteX3" fmla="*/ 5171440 w 6278880"/>
              <a:gd name="connsiteY3" fmla="*/ 314960 h 2194560"/>
              <a:gd name="connsiteX4" fmla="*/ 6278880 w 6278880"/>
              <a:gd name="connsiteY4" fmla="*/ 0 h 2194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78880" h="2194560">
                <a:moveTo>
                  <a:pt x="0" y="2194560"/>
                </a:moveTo>
                <a:cubicBezTo>
                  <a:pt x="540173" y="2181860"/>
                  <a:pt x="1080347" y="2169160"/>
                  <a:pt x="1595120" y="2021840"/>
                </a:cubicBezTo>
                <a:cubicBezTo>
                  <a:pt x="2109893" y="1874520"/>
                  <a:pt x="3088640" y="1310640"/>
                  <a:pt x="3088640" y="1310640"/>
                </a:cubicBezTo>
                <a:cubicBezTo>
                  <a:pt x="3684693" y="1026160"/>
                  <a:pt x="4639733" y="533400"/>
                  <a:pt x="5171440" y="314960"/>
                </a:cubicBezTo>
                <a:cubicBezTo>
                  <a:pt x="5703147" y="96520"/>
                  <a:pt x="5991013" y="48260"/>
                  <a:pt x="6278880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3682EB3-DBB9-E020-061D-098B8E8A3F12}"/>
              </a:ext>
            </a:extLst>
          </p:cNvPr>
          <p:cNvSpPr/>
          <p:nvPr/>
        </p:nvSpPr>
        <p:spPr>
          <a:xfrm>
            <a:off x="9755879" y="1431877"/>
            <a:ext cx="182880" cy="17762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B912993-3E76-64F8-3C65-D4A9227A2107}"/>
              </a:ext>
            </a:extLst>
          </p:cNvPr>
          <p:cNvSpPr txBox="1"/>
          <p:nvPr/>
        </p:nvSpPr>
        <p:spPr>
          <a:xfrm>
            <a:off x="417878" y="437700"/>
            <a:ext cx="51104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Not perpendicular distance!</a:t>
            </a:r>
          </a:p>
          <a:p>
            <a:endParaRPr lang="en-US" sz="2800" dirty="0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4B19F1BF-20EB-AE71-D063-C16D5B6BCC5B}"/>
              </a:ext>
            </a:extLst>
          </p:cNvPr>
          <p:cNvCxnSpPr>
            <a:cxnSpLocks/>
          </p:cNvCxnSpPr>
          <p:nvPr/>
        </p:nvCxnSpPr>
        <p:spPr>
          <a:xfrm>
            <a:off x="9469120" y="1609501"/>
            <a:ext cx="388359" cy="859379"/>
          </a:xfrm>
          <a:prstGeom prst="straightConnector1">
            <a:avLst/>
          </a:prstGeom>
          <a:ln w="762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9C4271B-3758-B6B1-550E-F36B438580E5}"/>
                  </a:ext>
                </a:extLst>
              </p:cNvPr>
              <p:cNvSpPr txBox="1"/>
              <p:nvPr/>
            </p:nvSpPr>
            <p:spPr>
              <a:xfrm>
                <a:off x="9898119" y="1602781"/>
                <a:ext cx="414528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9C4271B-3758-B6B1-550E-F36B438580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8119" y="1602781"/>
                <a:ext cx="4145280" cy="95410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Multiplication Sign 5">
            <a:extLst>
              <a:ext uri="{FF2B5EF4-FFF2-40B4-BE49-F238E27FC236}">
                <a16:creationId xmlns:a16="http://schemas.microsoft.com/office/drawing/2014/main" id="{2F442CF0-E484-1381-6BFB-B11780532936}"/>
              </a:ext>
            </a:extLst>
          </p:cNvPr>
          <p:cNvSpPr/>
          <p:nvPr/>
        </p:nvSpPr>
        <p:spPr>
          <a:xfrm>
            <a:off x="9089259" y="1482062"/>
            <a:ext cx="1148080" cy="1129058"/>
          </a:xfrm>
          <a:prstGeom prst="mathMultiply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B0F5F6-2817-7C50-3B75-C7AEEA4A3128}"/>
              </a:ext>
            </a:extLst>
          </p:cNvPr>
          <p:cNvSpPr txBox="1"/>
          <p:nvPr/>
        </p:nvSpPr>
        <p:spPr>
          <a:xfrm>
            <a:off x="10585444" y="1661944"/>
            <a:ext cx="4145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No!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79459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03883C-CDBF-FB71-4DFF-5EA86E9AA7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221" t="36742" r="14843" b="13678"/>
          <a:stretch/>
        </p:blipFill>
        <p:spPr>
          <a:xfrm>
            <a:off x="3840480" y="1148080"/>
            <a:ext cx="6949440" cy="51003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498F3AF-EB09-884E-0EE1-2F1BA9FD7DE7}"/>
                  </a:ext>
                </a:extLst>
              </p:cNvPr>
              <p:cNvSpPr txBox="1"/>
              <p:nvPr/>
            </p:nvSpPr>
            <p:spPr>
              <a:xfrm rot="16200000">
                <a:off x="1412239" y="3037840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data,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498F3AF-EB09-884E-0EE1-2F1BA9FD7D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1412239" y="3037840"/>
                <a:ext cx="4145280" cy="530915"/>
              </a:xfrm>
              <a:prstGeom prst="rect">
                <a:avLst/>
              </a:prstGeom>
              <a:blipFill>
                <a:blip r:embed="rId3"/>
                <a:stretch>
                  <a:fillRect l="-10345" r="-31034" b="-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A5A4F3-162A-3881-1F8C-09A6D9E92A25}"/>
                  </a:ext>
                </a:extLst>
              </p:cNvPr>
              <p:cNvSpPr txBox="1"/>
              <p:nvPr/>
            </p:nvSpPr>
            <p:spPr>
              <a:xfrm>
                <a:off x="6513859" y="6238236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time,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A5A4F3-162A-3881-1F8C-09A6D9E92A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3859" y="6238236"/>
                <a:ext cx="4145280" cy="530915"/>
              </a:xfrm>
              <a:prstGeom prst="rect">
                <a:avLst/>
              </a:prstGeom>
              <a:blipFill>
                <a:blip r:embed="rId4"/>
                <a:stretch>
                  <a:fillRect l="-3088" t="-10345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DCE4EF-6F78-5065-65DE-81E60DCD6414}"/>
                  </a:ext>
                </a:extLst>
              </p:cNvPr>
              <p:cNvSpPr txBox="1"/>
              <p:nvPr/>
            </p:nvSpPr>
            <p:spPr>
              <a:xfrm>
                <a:off x="8822014" y="6248400"/>
                <a:ext cx="4145280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observation time,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DCE4EF-6F78-5065-65DE-81E60DCD64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2014" y="6248400"/>
                <a:ext cx="4145280" cy="530915"/>
              </a:xfrm>
              <a:prstGeom prst="rect">
                <a:avLst/>
              </a:prstGeom>
              <a:blipFill>
                <a:blip r:embed="rId5"/>
                <a:stretch>
                  <a:fillRect l="-2941" t="-10345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7000B10-4F1E-B918-C05F-9428D1D60A7D}"/>
              </a:ext>
            </a:extLst>
          </p:cNvPr>
          <p:cNvSpPr/>
          <p:nvPr/>
        </p:nvSpPr>
        <p:spPr>
          <a:xfrm>
            <a:off x="4185920" y="1371600"/>
            <a:ext cx="6278880" cy="2194560"/>
          </a:xfrm>
          <a:custGeom>
            <a:avLst/>
            <a:gdLst>
              <a:gd name="connsiteX0" fmla="*/ 0 w 6278880"/>
              <a:gd name="connsiteY0" fmla="*/ 2194560 h 2194560"/>
              <a:gd name="connsiteX1" fmla="*/ 1595120 w 6278880"/>
              <a:gd name="connsiteY1" fmla="*/ 2021840 h 2194560"/>
              <a:gd name="connsiteX2" fmla="*/ 3088640 w 6278880"/>
              <a:gd name="connsiteY2" fmla="*/ 1310640 h 2194560"/>
              <a:gd name="connsiteX3" fmla="*/ 5171440 w 6278880"/>
              <a:gd name="connsiteY3" fmla="*/ 314960 h 2194560"/>
              <a:gd name="connsiteX4" fmla="*/ 6278880 w 6278880"/>
              <a:gd name="connsiteY4" fmla="*/ 0 h 2194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78880" h="2194560">
                <a:moveTo>
                  <a:pt x="0" y="2194560"/>
                </a:moveTo>
                <a:cubicBezTo>
                  <a:pt x="540173" y="2181860"/>
                  <a:pt x="1080347" y="2169160"/>
                  <a:pt x="1595120" y="2021840"/>
                </a:cubicBezTo>
                <a:cubicBezTo>
                  <a:pt x="2109893" y="1874520"/>
                  <a:pt x="3088640" y="1310640"/>
                  <a:pt x="3088640" y="1310640"/>
                </a:cubicBezTo>
                <a:cubicBezTo>
                  <a:pt x="3684693" y="1026160"/>
                  <a:pt x="4639733" y="533400"/>
                  <a:pt x="5171440" y="314960"/>
                </a:cubicBezTo>
                <a:cubicBezTo>
                  <a:pt x="5703147" y="96520"/>
                  <a:pt x="5991013" y="48260"/>
                  <a:pt x="6278880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3682EB3-DBB9-E020-061D-098B8E8A3F12}"/>
              </a:ext>
            </a:extLst>
          </p:cNvPr>
          <p:cNvSpPr/>
          <p:nvPr/>
        </p:nvSpPr>
        <p:spPr>
          <a:xfrm>
            <a:off x="9755879" y="1431877"/>
            <a:ext cx="182880" cy="17762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B912993-3E76-64F8-3C65-D4A9227A2107}"/>
                  </a:ext>
                </a:extLst>
              </p:cNvPr>
              <p:cNvSpPr txBox="1"/>
              <p:nvPr/>
            </p:nvSpPr>
            <p:spPr>
              <a:xfrm>
                <a:off x="382522" y="1043996"/>
                <a:ext cx="5110437" cy="26732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4400" b="0" i="0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4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bSup>
                            <m:sSubSupPr>
                              <m:ctrlPr>
                                <a:rPr lang="en-US" sz="440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nary>
                    </m:oMath>
                  </m:oMathPara>
                </a14:m>
                <a:endParaRPr lang="en-US" sz="4400" dirty="0"/>
              </a:p>
              <a:p>
                <a:endParaRPr lang="en-US" sz="4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B912993-3E76-64F8-3C65-D4A9227A21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522" y="1043996"/>
                <a:ext cx="5110437" cy="267329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4B19F1BF-20EB-AE71-D063-C16D5B6BCC5B}"/>
              </a:ext>
            </a:extLst>
          </p:cNvPr>
          <p:cNvCxnSpPr>
            <a:cxnSpLocks/>
            <a:stCxn id="19" idx="0"/>
          </p:cNvCxnSpPr>
          <p:nvPr/>
        </p:nvCxnSpPr>
        <p:spPr>
          <a:xfrm>
            <a:off x="9847319" y="1431877"/>
            <a:ext cx="10160" cy="1037003"/>
          </a:xfrm>
          <a:prstGeom prst="straightConnector1">
            <a:avLst/>
          </a:prstGeom>
          <a:ln w="762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9C4271B-3758-B6B1-550E-F36B438580E5}"/>
                  </a:ext>
                </a:extLst>
              </p:cNvPr>
              <p:cNvSpPr txBox="1"/>
              <p:nvPr/>
            </p:nvSpPr>
            <p:spPr>
              <a:xfrm>
                <a:off x="4065276" y="3573676"/>
                <a:ext cx="414528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9C4271B-3758-B6B1-550E-F36B438580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5276" y="3573676"/>
                <a:ext cx="4145280" cy="95410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Oval 11">
            <a:extLst>
              <a:ext uri="{FF2B5EF4-FFF2-40B4-BE49-F238E27FC236}">
                <a16:creationId xmlns:a16="http://schemas.microsoft.com/office/drawing/2014/main" id="{B7FA89C1-3E9E-D764-4D57-0314A5A7A584}"/>
              </a:ext>
            </a:extLst>
          </p:cNvPr>
          <p:cNvSpPr/>
          <p:nvPr/>
        </p:nvSpPr>
        <p:spPr>
          <a:xfrm>
            <a:off x="4139355" y="3458660"/>
            <a:ext cx="182880" cy="17762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310FE98-413C-94C9-E3F7-18E7DB92AFD1}"/>
              </a:ext>
            </a:extLst>
          </p:cNvPr>
          <p:cNvSpPr/>
          <p:nvPr/>
        </p:nvSpPr>
        <p:spPr>
          <a:xfrm>
            <a:off x="4711253" y="3438340"/>
            <a:ext cx="182880" cy="17762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BF15EE7-3C04-2B12-E61E-90F948C9CB78}"/>
              </a:ext>
            </a:extLst>
          </p:cNvPr>
          <p:cNvSpPr/>
          <p:nvPr/>
        </p:nvSpPr>
        <p:spPr>
          <a:xfrm>
            <a:off x="5368693" y="3349704"/>
            <a:ext cx="182880" cy="17762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AA1A1A4-27CD-5C74-E3E7-A2A0DEBBC10F}"/>
              </a:ext>
            </a:extLst>
          </p:cNvPr>
          <p:cNvSpPr/>
          <p:nvPr/>
        </p:nvSpPr>
        <p:spPr>
          <a:xfrm>
            <a:off x="6024070" y="3172080"/>
            <a:ext cx="182880" cy="17762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7DA3EEC-B850-BE57-1991-AF9574AD405A}"/>
              </a:ext>
            </a:extLst>
          </p:cNvPr>
          <p:cNvSpPr/>
          <p:nvPr/>
        </p:nvSpPr>
        <p:spPr>
          <a:xfrm>
            <a:off x="6596778" y="2912318"/>
            <a:ext cx="182880" cy="17762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7F443D6-3D7B-1282-6228-002DC8CF1921}"/>
              </a:ext>
            </a:extLst>
          </p:cNvPr>
          <p:cNvSpPr/>
          <p:nvPr/>
        </p:nvSpPr>
        <p:spPr>
          <a:xfrm>
            <a:off x="7240525" y="2556888"/>
            <a:ext cx="182880" cy="17762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4406526-D00E-1CAB-CB20-09BC4B5DB72F}"/>
              </a:ext>
            </a:extLst>
          </p:cNvPr>
          <p:cNvSpPr/>
          <p:nvPr/>
        </p:nvSpPr>
        <p:spPr>
          <a:xfrm>
            <a:off x="7861698" y="2270936"/>
            <a:ext cx="182880" cy="17762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DF48E9A-7292-0C6A-BD80-07D8F4680784}"/>
              </a:ext>
            </a:extLst>
          </p:cNvPr>
          <p:cNvSpPr/>
          <p:nvPr/>
        </p:nvSpPr>
        <p:spPr>
          <a:xfrm>
            <a:off x="8508362" y="1941351"/>
            <a:ext cx="182880" cy="17762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02C02D9-4AAD-29FD-F89A-FEB810657CE2}"/>
              </a:ext>
            </a:extLst>
          </p:cNvPr>
          <p:cNvSpPr/>
          <p:nvPr/>
        </p:nvSpPr>
        <p:spPr>
          <a:xfrm>
            <a:off x="9129514" y="1661944"/>
            <a:ext cx="182880" cy="17762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643A466-873B-31A4-4664-7B9F2FEF3736}"/>
              </a:ext>
            </a:extLst>
          </p:cNvPr>
          <p:cNvCxnSpPr>
            <a:cxnSpLocks/>
          </p:cNvCxnSpPr>
          <p:nvPr/>
        </p:nvCxnSpPr>
        <p:spPr>
          <a:xfrm>
            <a:off x="9224106" y="1696694"/>
            <a:ext cx="9068" cy="806500"/>
          </a:xfrm>
          <a:prstGeom prst="straightConnector1">
            <a:avLst/>
          </a:prstGeom>
          <a:ln w="762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6D57A83-8067-996B-AD52-FB773DFC1923}"/>
              </a:ext>
            </a:extLst>
          </p:cNvPr>
          <p:cNvCxnSpPr>
            <a:cxnSpLocks/>
            <a:stCxn id="21" idx="0"/>
          </p:cNvCxnSpPr>
          <p:nvPr/>
        </p:nvCxnSpPr>
        <p:spPr>
          <a:xfrm>
            <a:off x="8599802" y="1941351"/>
            <a:ext cx="3131" cy="750245"/>
          </a:xfrm>
          <a:prstGeom prst="straightConnector1">
            <a:avLst/>
          </a:prstGeom>
          <a:ln w="762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EFECC29-780F-267F-B9AC-CBF68C8A0F5B}"/>
              </a:ext>
            </a:extLst>
          </p:cNvPr>
          <p:cNvCxnSpPr>
            <a:cxnSpLocks/>
            <a:stCxn id="18" idx="0"/>
          </p:cNvCxnSpPr>
          <p:nvPr/>
        </p:nvCxnSpPr>
        <p:spPr>
          <a:xfrm>
            <a:off x="7953138" y="2270936"/>
            <a:ext cx="10827" cy="511518"/>
          </a:xfrm>
          <a:prstGeom prst="straightConnector1">
            <a:avLst/>
          </a:prstGeom>
          <a:ln w="762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4CCB4126-C7A8-3C02-5F90-7962A1CB8A86}"/>
              </a:ext>
            </a:extLst>
          </p:cNvPr>
          <p:cNvCxnSpPr>
            <a:cxnSpLocks/>
            <a:stCxn id="17" idx="7"/>
          </p:cNvCxnSpPr>
          <p:nvPr/>
        </p:nvCxnSpPr>
        <p:spPr>
          <a:xfrm flipH="1">
            <a:off x="7353603" y="2582900"/>
            <a:ext cx="43020" cy="318559"/>
          </a:xfrm>
          <a:prstGeom prst="straightConnector1">
            <a:avLst/>
          </a:prstGeom>
          <a:ln w="762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BDFD1AF-4511-B306-7B11-3B81E51473F7}"/>
              </a:ext>
            </a:extLst>
          </p:cNvPr>
          <p:cNvCxnSpPr>
            <a:cxnSpLocks/>
          </p:cNvCxnSpPr>
          <p:nvPr/>
        </p:nvCxnSpPr>
        <p:spPr>
          <a:xfrm>
            <a:off x="6106540" y="2952022"/>
            <a:ext cx="9780" cy="339818"/>
          </a:xfrm>
          <a:prstGeom prst="straightConnector1">
            <a:avLst/>
          </a:prstGeom>
          <a:ln w="762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70B78572-B60B-E8BA-B901-F4A7CDBE4441}"/>
              </a:ext>
            </a:extLst>
          </p:cNvPr>
          <p:cNvCxnSpPr>
            <a:cxnSpLocks/>
          </p:cNvCxnSpPr>
          <p:nvPr/>
        </p:nvCxnSpPr>
        <p:spPr>
          <a:xfrm>
            <a:off x="5455243" y="3140963"/>
            <a:ext cx="9780" cy="339818"/>
          </a:xfrm>
          <a:prstGeom prst="straightConnector1">
            <a:avLst/>
          </a:prstGeom>
          <a:ln w="762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0689E9F9-A9E6-6864-29DF-F49C1CB3D076}"/>
              </a:ext>
            </a:extLst>
          </p:cNvPr>
          <p:cNvCxnSpPr>
            <a:cxnSpLocks/>
          </p:cNvCxnSpPr>
          <p:nvPr/>
        </p:nvCxnSpPr>
        <p:spPr>
          <a:xfrm>
            <a:off x="4794732" y="3213963"/>
            <a:ext cx="9780" cy="339818"/>
          </a:xfrm>
          <a:prstGeom prst="straightConnector1">
            <a:avLst/>
          </a:prstGeom>
          <a:ln w="762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F12BE1A3-CFB1-1F62-F9CE-07E4A35EAA6A}"/>
              </a:ext>
            </a:extLst>
          </p:cNvPr>
          <p:cNvCxnSpPr>
            <a:cxnSpLocks/>
          </p:cNvCxnSpPr>
          <p:nvPr/>
        </p:nvCxnSpPr>
        <p:spPr>
          <a:xfrm>
            <a:off x="4185920" y="3252364"/>
            <a:ext cx="9780" cy="339818"/>
          </a:xfrm>
          <a:prstGeom prst="straightConnector1">
            <a:avLst/>
          </a:prstGeom>
          <a:ln w="762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4BA143E2-5227-0844-B63C-AB142A9A3B99}"/>
                  </a:ext>
                </a:extLst>
              </p:cNvPr>
              <p:cNvSpPr txBox="1"/>
              <p:nvPr/>
            </p:nvSpPr>
            <p:spPr>
              <a:xfrm>
                <a:off x="4621110" y="3503815"/>
                <a:ext cx="626939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4BA143E2-5227-0844-B63C-AB142A9A3B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1110" y="3503815"/>
                <a:ext cx="626939" cy="9541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DC3D64D0-207B-7DA2-5145-C20554C2C24B}"/>
                  </a:ext>
                </a:extLst>
              </p:cNvPr>
              <p:cNvSpPr txBox="1"/>
              <p:nvPr/>
            </p:nvSpPr>
            <p:spPr>
              <a:xfrm>
                <a:off x="5237335" y="3422273"/>
                <a:ext cx="626939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DC3D64D0-207B-7DA2-5145-C20554C2C2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7335" y="3422273"/>
                <a:ext cx="626939" cy="95410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5F76A0F7-B60B-FA38-3F01-1861DC1E2D48}"/>
                  </a:ext>
                </a:extLst>
              </p:cNvPr>
              <p:cNvSpPr txBox="1"/>
              <p:nvPr/>
            </p:nvSpPr>
            <p:spPr>
              <a:xfrm>
                <a:off x="5910942" y="3240239"/>
                <a:ext cx="626939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5F76A0F7-B60B-FA38-3F01-1861DC1E2D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0942" y="3240239"/>
                <a:ext cx="626939" cy="95410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60AF291-7718-D8D3-F139-A0C9D4761D0F}"/>
                  </a:ext>
                </a:extLst>
              </p:cNvPr>
              <p:cNvSpPr txBox="1"/>
              <p:nvPr/>
            </p:nvSpPr>
            <p:spPr>
              <a:xfrm>
                <a:off x="6481880" y="2990226"/>
                <a:ext cx="626939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60AF291-7718-D8D3-F139-A0C9D4761D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1880" y="2990226"/>
                <a:ext cx="626939" cy="95410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849FD20C-AB4D-462D-A218-DCB3F893D85D}"/>
                  </a:ext>
                </a:extLst>
              </p:cNvPr>
              <p:cNvSpPr txBox="1"/>
              <p:nvPr/>
            </p:nvSpPr>
            <p:spPr>
              <a:xfrm>
                <a:off x="10277618" y="2186856"/>
                <a:ext cx="626939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849FD20C-AB4D-462D-A218-DCB3F893D8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7618" y="2186856"/>
                <a:ext cx="626939" cy="95410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70939E89-85B0-8270-B61A-FB48A015D1B4}"/>
              </a:ext>
            </a:extLst>
          </p:cNvPr>
          <p:cNvCxnSpPr>
            <a:cxnSpLocks/>
          </p:cNvCxnSpPr>
          <p:nvPr/>
        </p:nvCxnSpPr>
        <p:spPr>
          <a:xfrm>
            <a:off x="10504410" y="1371600"/>
            <a:ext cx="0" cy="843595"/>
          </a:xfrm>
          <a:prstGeom prst="straightConnector1">
            <a:avLst/>
          </a:prstGeom>
          <a:ln w="762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7E65771B-F102-EF10-70CA-6872EAFFE7AA}"/>
              </a:ext>
            </a:extLst>
          </p:cNvPr>
          <p:cNvSpPr/>
          <p:nvPr/>
        </p:nvSpPr>
        <p:spPr>
          <a:xfrm>
            <a:off x="10412970" y="1277706"/>
            <a:ext cx="182880" cy="17762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97F735D3-0802-276D-CB4F-AAE635634C27}"/>
                  </a:ext>
                </a:extLst>
              </p:cNvPr>
              <p:cNvSpPr txBox="1"/>
              <p:nvPr/>
            </p:nvSpPr>
            <p:spPr>
              <a:xfrm>
                <a:off x="565972" y="157527"/>
                <a:ext cx="9846998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Total error,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sz="2800" dirty="0"/>
                  <a:t> is sum of squares of individual errors</a:t>
                </a:r>
              </a:p>
              <a:p>
                <a:r>
                  <a:rPr lang="en-US" sz="2800" dirty="0"/>
                  <a:t>is a measure of goodness-of-fit (smaller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sz="2800" dirty="0"/>
                  <a:t>, better fit)</a:t>
                </a: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97F735D3-0802-276D-CB4F-AAE635634C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972" y="157527"/>
                <a:ext cx="9846998" cy="954107"/>
              </a:xfrm>
              <a:prstGeom prst="rect">
                <a:avLst/>
              </a:prstGeom>
              <a:blipFill>
                <a:blip r:embed="rId13"/>
                <a:stretch>
                  <a:fillRect l="-1300" t="-6410" b="-179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2E8F4BB6-B21B-2D8B-102E-06A3FA47470B}"/>
                  </a:ext>
                </a:extLst>
              </p:cNvPr>
              <p:cNvSpPr txBox="1"/>
              <p:nvPr/>
            </p:nvSpPr>
            <p:spPr>
              <a:xfrm>
                <a:off x="985563" y="3240239"/>
                <a:ext cx="5110437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400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>
                              <a:latin typeface="Cambria Math" panose="02040503050406030204" pitchFamily="18" charset="0"/>
                            </a:rPr>
                            <m:t>𝐞</m:t>
                          </m:r>
                          <m:r>
                            <m:rPr>
                              <m:nor/>
                            </m:rPr>
                            <a:rPr lang="en-US" sz="4400" b="1" dirty="0"/>
                            <m:t> </m:t>
                          </m:r>
                        </m:e>
                        <m:sup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a:rPr lang="en-US" sz="4400" b="1" i="0" smtClean="0">
                          <a:latin typeface="Cambria Math" panose="02040503050406030204" pitchFamily="18" charset="0"/>
                        </a:rPr>
                        <m:t>𝐞</m:t>
                      </m:r>
                    </m:oMath>
                  </m:oMathPara>
                </a14:m>
                <a:endParaRPr lang="en-US" sz="4400" b="1" dirty="0"/>
              </a:p>
              <a:p>
                <a:endParaRPr lang="en-US" sz="4400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2E8F4BB6-B21B-2D8B-102E-06A3FA4747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563" y="3240239"/>
                <a:ext cx="5110437" cy="144655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>
            <a:extLst>
              <a:ext uri="{FF2B5EF4-FFF2-40B4-BE49-F238E27FC236}">
                <a16:creationId xmlns:a16="http://schemas.microsoft.com/office/drawing/2014/main" id="{45F847EC-0EF4-DD9A-0B68-7DB20B401ED9}"/>
              </a:ext>
            </a:extLst>
          </p:cNvPr>
          <p:cNvSpPr txBox="1"/>
          <p:nvPr/>
        </p:nvSpPr>
        <p:spPr>
          <a:xfrm rot="20942225">
            <a:off x="8019040" y="2674557"/>
            <a:ext cx="1165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. . .</a:t>
            </a:r>
          </a:p>
        </p:txBody>
      </p:sp>
    </p:spTree>
    <p:extLst>
      <p:ext uri="{BB962C8B-B14F-4D97-AF65-F5344CB8AC3E}">
        <p14:creationId xmlns:p14="http://schemas.microsoft.com/office/powerpoint/2010/main" val="264968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16389</TotalTime>
  <Words>1482</Words>
  <Application>Microsoft Office PowerPoint</Application>
  <PresentationFormat>Widescreen</PresentationFormat>
  <Paragraphs>271</Paragraphs>
  <Slides>34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Calibri Light</vt:lpstr>
      <vt:lpstr>Cambria Math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Linear Model</vt:lpstr>
      <vt:lpstr>example cubic polynomial</vt:lpstr>
      <vt:lpstr>problem</vt:lpstr>
      <vt:lpstr>solution in words</vt:lpstr>
      <vt:lpstr>mathematic solution</vt:lpstr>
      <vt:lpstr>PowerPoint Presentation</vt:lpstr>
      <vt:lpstr>PowerPoint Presentation</vt:lpstr>
      <vt:lpstr>mathematic solution</vt:lpstr>
      <vt:lpstr>mathematic solution</vt:lpstr>
      <vt:lpstr>mathematic solution</vt:lpstr>
      <vt:lpstr>mathematic solution</vt:lpstr>
      <vt:lpstr>mathematic solution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</dc:creator>
  <cp:lastModifiedBy>William Menke</cp:lastModifiedBy>
  <cp:revision>213</cp:revision>
  <dcterms:created xsi:type="dcterms:W3CDTF">2023-08-22T12:43:28Z</dcterms:created>
  <dcterms:modified xsi:type="dcterms:W3CDTF">2025-08-14T19:57:42Z</dcterms:modified>
</cp:coreProperties>
</file>