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59" r:id="rId3"/>
    <p:sldId id="423" r:id="rId4"/>
    <p:sldId id="427" r:id="rId5"/>
    <p:sldId id="428" r:id="rId6"/>
    <p:sldId id="430" r:id="rId7"/>
    <p:sldId id="426" r:id="rId8"/>
    <p:sldId id="429" r:id="rId9"/>
    <p:sldId id="425" r:id="rId10"/>
    <p:sldId id="424" r:id="rId11"/>
    <p:sldId id="431" r:id="rId12"/>
    <p:sldId id="405" r:id="rId13"/>
    <p:sldId id="433" r:id="rId14"/>
    <p:sldId id="434" r:id="rId15"/>
    <p:sldId id="435" r:id="rId16"/>
    <p:sldId id="436" r:id="rId17"/>
    <p:sldId id="432" r:id="rId18"/>
    <p:sldId id="437" r:id="rId19"/>
    <p:sldId id="296" r:id="rId20"/>
    <p:sldId id="297" r:id="rId21"/>
    <p:sldId id="298" r:id="rId22"/>
    <p:sldId id="300" r:id="rId23"/>
    <p:sldId id="302" r:id="rId24"/>
    <p:sldId id="303" r:id="rId25"/>
    <p:sldId id="301" r:id="rId26"/>
    <p:sldId id="305" r:id="rId27"/>
    <p:sldId id="306" r:id="rId28"/>
    <p:sldId id="307" r:id="rId29"/>
    <p:sldId id="308" r:id="rId30"/>
    <p:sldId id="319" r:id="rId31"/>
    <p:sldId id="309" r:id="rId32"/>
    <p:sldId id="462" r:id="rId33"/>
    <p:sldId id="311" r:id="rId34"/>
    <p:sldId id="310" r:id="rId35"/>
    <p:sldId id="312" r:id="rId36"/>
    <p:sldId id="463" r:id="rId37"/>
    <p:sldId id="320" r:id="rId38"/>
    <p:sldId id="322" r:id="rId39"/>
    <p:sldId id="323" r:id="rId40"/>
    <p:sldId id="324" r:id="rId41"/>
    <p:sldId id="464" r:id="rId42"/>
    <p:sldId id="465" r:id="rId43"/>
    <p:sldId id="466" r:id="rId44"/>
    <p:sldId id="467" r:id="rId45"/>
    <p:sldId id="46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B6787D-A271-4165-9E3E-59506BADF5FF}">
          <p14:sldIdLst>
            <p14:sldId id="256"/>
            <p14:sldId id="359"/>
            <p14:sldId id="423"/>
            <p14:sldId id="427"/>
            <p14:sldId id="428"/>
            <p14:sldId id="430"/>
            <p14:sldId id="426"/>
            <p14:sldId id="429"/>
            <p14:sldId id="425"/>
            <p14:sldId id="424"/>
            <p14:sldId id="431"/>
            <p14:sldId id="405"/>
            <p14:sldId id="433"/>
            <p14:sldId id="434"/>
            <p14:sldId id="435"/>
            <p14:sldId id="436"/>
            <p14:sldId id="432"/>
            <p14:sldId id="437"/>
            <p14:sldId id="296"/>
            <p14:sldId id="297"/>
            <p14:sldId id="298"/>
            <p14:sldId id="300"/>
            <p14:sldId id="302"/>
            <p14:sldId id="303"/>
            <p14:sldId id="301"/>
            <p14:sldId id="305"/>
            <p14:sldId id="306"/>
            <p14:sldId id="307"/>
            <p14:sldId id="308"/>
            <p14:sldId id="319"/>
            <p14:sldId id="309"/>
            <p14:sldId id="462"/>
            <p14:sldId id="311"/>
            <p14:sldId id="310"/>
            <p14:sldId id="312"/>
            <p14:sldId id="463"/>
            <p14:sldId id="320"/>
            <p14:sldId id="322"/>
            <p14:sldId id="323"/>
            <p14:sldId id="324"/>
            <p14:sldId id="464"/>
            <p14:sldId id="465"/>
            <p14:sldId id="466"/>
            <p14:sldId id="467"/>
            <p14:sldId id="468"/>
          </p14:sldIdLst>
        </p14:section>
        <p14:section name="Untitled Section" id="{0E3A99F3-173F-4E4D-8E39-B5D932EAF8DC}">
          <p14:sldIdLst/>
        </p14:section>
        <p14:section name="Untitled Section" id="{40CA3CE0-2DC8-4FF9-969D-EFC5F52363B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8" autoAdjust="0"/>
    <p:restoredTop sz="93733" autoAdjust="0"/>
  </p:normalViewPr>
  <p:slideViewPr>
    <p:cSldViewPr snapToGrid="0">
      <p:cViewPr varScale="1">
        <p:scale>
          <a:sx n="96" d="100"/>
          <a:sy n="96" d="100"/>
        </p:scale>
        <p:origin x="150" y="78"/>
      </p:cViewPr>
      <p:guideLst/>
    </p:cSldViewPr>
  </p:slideViewPr>
  <p:outlineViewPr>
    <p:cViewPr>
      <p:scale>
        <a:sx n="33" d="100"/>
        <a:sy n="33" d="100"/>
      </p:scale>
      <p:origin x="0" y="-31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1EA4E-925E-49EF-8DC6-CA4210C07872}"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B90CF-E2C3-48B8-8346-02179832E132}" type="slidenum">
              <a:rPr lang="en-US" smtClean="0"/>
              <a:t>‹#›</a:t>
            </a:fld>
            <a:endParaRPr lang="en-US"/>
          </a:p>
        </p:txBody>
      </p:sp>
    </p:spTree>
    <p:extLst>
      <p:ext uri="{BB962C8B-B14F-4D97-AF65-F5344CB8AC3E}">
        <p14:creationId xmlns:p14="http://schemas.microsoft.com/office/powerpoint/2010/main" val="3316731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2</a:t>
            </a:fld>
            <a:endParaRPr lang="en-US"/>
          </a:p>
        </p:txBody>
      </p:sp>
    </p:spTree>
    <p:extLst>
      <p:ext uri="{BB962C8B-B14F-4D97-AF65-F5344CB8AC3E}">
        <p14:creationId xmlns:p14="http://schemas.microsoft.com/office/powerpoint/2010/main" val="201309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and a daily </a:t>
            </a:r>
            <a:r>
              <a:rPr lang="en-US" baseline="0" dirty="0"/>
              <a:t>periodicity with strength of </a:t>
            </a:r>
            <a:r>
              <a:rPr lang="en-US" i="1" baseline="0" dirty="0">
                <a:latin typeface="Cambria Math" pitchFamily="18" charset="0"/>
                <a:ea typeface="Cambria Math" pitchFamily="18" charset="0"/>
              </a:rPr>
              <a:t>±5 </a:t>
            </a:r>
            <a:r>
              <a:rPr lang="en-US" baseline="0" dirty="0"/>
              <a:t>degrees C …</a:t>
            </a:r>
            <a:endParaRPr lang="en-US" dirty="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a:t>
            </a:r>
            <a:r>
              <a:rPr lang="en-US" baseline="0" dirty="0"/>
              <a:t> the class to contribute others, such as (astronomical) ocean tides (12 hours, daily, monthly), precession of the equinox (26,000 years), sunspots (11 years) (other natural) heart beats (a few Hz), predator-prey oscillations (varies), (anthropogenic) work patterns (weekly), machinery (varies)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a:t>
            </a:r>
            <a:r>
              <a:rPr lang="en-US" baseline="0" dirty="0"/>
              <a:t> the basic nomenclature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temporal</a:t>
            </a:r>
            <a:r>
              <a:rPr lang="en-US" baseline="0" dirty="0"/>
              <a:t> periodicities are described differently than spatial periodicities.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Sines</a:t>
            </a:r>
            <a:r>
              <a:rPr lang="en-US" dirty="0"/>
              <a:t> and cosines of</a:t>
            </a:r>
            <a:r>
              <a:rPr lang="en-US" baseline="0" dirty="0"/>
              <a:t> the same frequency are always paired to avoid having to use explicit time shifts.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this brings the discussion back techniques that they already understand, that is,</a:t>
            </a:r>
          </a:p>
          <a:p>
            <a:r>
              <a:rPr lang="en-US" baseline="0" dirty="0"/>
              <a:t>linear models and their solution by least squares.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A’s and B’s quantify the strength of a periodicity at a given frequency.  They are the model parameters.</a:t>
            </a:r>
          </a:p>
          <a:p>
            <a:r>
              <a:rPr lang="en-US" baseline="0" dirty="0"/>
              <a:t>The </a:t>
            </a:r>
            <a:r>
              <a:rPr lang="el-GR" baseline="0" dirty="0">
                <a:latin typeface="Cambria Math"/>
                <a:ea typeface="Cambria Math"/>
              </a:rPr>
              <a:t>ω</a:t>
            </a:r>
            <a:r>
              <a:rPr lang="en-US" baseline="0" dirty="0"/>
              <a:t>‘s give the frequencies at which periodicities can occur.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very important.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of aliasing, two</a:t>
            </a:r>
            <a:r>
              <a:rPr lang="en-US" baseline="0" dirty="0"/>
              <a:t> sinusoids, when sampled at the same, evenly spaced times (circles), produce identical patterns.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extLst>
      <p:ext uri="{BB962C8B-B14F-4D97-AF65-F5344CB8AC3E}">
        <p14:creationId xmlns:p14="http://schemas.microsoft.com/office/powerpoint/2010/main" val="185460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3</a:t>
            </a:fld>
            <a:endParaRPr lang="en-US"/>
          </a:p>
        </p:txBody>
      </p:sp>
    </p:spTree>
    <p:extLst>
      <p:ext uri="{BB962C8B-B14F-4D97-AF65-F5344CB8AC3E}">
        <p14:creationId xmlns:p14="http://schemas.microsoft.com/office/powerpoint/2010/main" val="1665338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zero frequency just gets you a constant, because</a:t>
            </a:r>
            <a:r>
              <a:rPr lang="en-US" baseline="0" dirty="0"/>
              <a:t> </a:t>
            </a:r>
            <a:r>
              <a:rPr lang="en-US" baseline="0" dirty="0" err="1"/>
              <a:t>cos</a:t>
            </a:r>
            <a:r>
              <a:rPr lang="en-US" baseline="0" dirty="0"/>
              <a:t>(0)=1 and sin(0)=0.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zero frequency just gets you a constant, because</a:t>
            </a:r>
            <a:r>
              <a:rPr lang="en-US" baseline="0" dirty="0"/>
              <a:t> </a:t>
            </a:r>
            <a:r>
              <a:rPr lang="en-US" baseline="0" dirty="0" err="1"/>
              <a:t>cos</a:t>
            </a:r>
            <a:r>
              <a:rPr lang="en-US" baseline="0" dirty="0"/>
              <a:t>(0)=1 and sin(0)=0.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extLst>
      <p:ext uri="{BB962C8B-B14F-4D97-AF65-F5344CB8AC3E}">
        <p14:creationId xmlns:p14="http://schemas.microsoft.com/office/powerpoint/2010/main" val="300178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Second</a:t>
            </a:r>
            <a:r>
              <a:rPr lang="en-US" baseline="0" dirty="0"/>
              <a:t> two formula are derived from first two by dividing by N/2.</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choice</a:t>
            </a:r>
            <a:r>
              <a:rPr lang="en-US" baseline="0" dirty="0"/>
              <a:t> M=N (number of model parameters equal number of data) is motivated by desire to</a:t>
            </a:r>
          </a:p>
          <a:p>
            <a:r>
              <a:rPr lang="en-US" baseline="0" dirty="0"/>
              <a:t>use as many </a:t>
            </a:r>
            <a:r>
              <a:rPr lang="en-US" baseline="0" dirty="0" err="1"/>
              <a:t>sines</a:t>
            </a:r>
            <a:r>
              <a:rPr lang="en-US" baseline="0" dirty="0"/>
              <a:t> and cosines as possible without needing to add prior information.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Idea behind a Fourier</a:t>
            </a:r>
            <a:r>
              <a:rPr lang="en-US" baseline="0" dirty="0"/>
              <a:t> Series is that the data are a sum of these </a:t>
            </a:r>
            <a:r>
              <a:rPr lang="en-US" dirty="0"/>
              <a:t>sinusoidal</a:t>
            </a:r>
            <a:r>
              <a:rPr lang="en-US" baseline="0" dirty="0"/>
              <a:t> patterns.</a:t>
            </a:r>
          </a:p>
          <a:p>
            <a:r>
              <a:rPr lang="en-US" dirty="0"/>
              <a:t>Zero</a:t>
            </a:r>
            <a:r>
              <a:rPr lang="en-US" baseline="0" dirty="0"/>
              <a:t> frequency is a constant.  First non-zero frequency corresponds to one full</a:t>
            </a:r>
          </a:p>
          <a:p>
            <a:r>
              <a:rPr lang="en-US" baseline="0" dirty="0"/>
              <a:t>period over the length of the time series.  </a:t>
            </a:r>
            <a:r>
              <a:rPr lang="en-US" baseline="0" dirty="0" err="1"/>
              <a:t>Nyquist</a:t>
            </a:r>
            <a:r>
              <a:rPr lang="en-US" baseline="0" dirty="0"/>
              <a:t> frequency is just a “cosine” that </a:t>
            </a:r>
          </a:p>
          <a:p>
            <a:r>
              <a:rPr lang="en-US" baseline="0" dirty="0"/>
              <a:t>oscillates from +1 to -1 every sample.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Idea behind a Fourier</a:t>
            </a:r>
            <a:r>
              <a:rPr lang="en-US" baseline="0" dirty="0"/>
              <a:t> Series is that the data are a sum of these </a:t>
            </a:r>
            <a:r>
              <a:rPr lang="en-US" dirty="0"/>
              <a:t>sinusoidal</a:t>
            </a:r>
            <a:r>
              <a:rPr lang="en-US" baseline="0" dirty="0"/>
              <a:t> patterns.</a:t>
            </a:r>
          </a:p>
          <a:p>
            <a:r>
              <a:rPr lang="en-US" dirty="0"/>
              <a:t>Zero</a:t>
            </a:r>
            <a:r>
              <a:rPr lang="en-US" baseline="0" dirty="0"/>
              <a:t> frequency is a constant.  First non-zero frequency corresponds to one full</a:t>
            </a:r>
          </a:p>
          <a:p>
            <a:r>
              <a:rPr lang="en-US" baseline="0" dirty="0"/>
              <a:t>period over the length of the time series.  </a:t>
            </a:r>
            <a:r>
              <a:rPr lang="en-US" baseline="0" dirty="0" err="1"/>
              <a:t>Nyquist</a:t>
            </a:r>
            <a:r>
              <a:rPr lang="en-US" baseline="0" dirty="0"/>
              <a:t> frequency is just a “cosine” that </a:t>
            </a:r>
          </a:p>
          <a:p>
            <a:r>
              <a:rPr lang="en-US" baseline="0" dirty="0"/>
              <a:t>oscillates from +1 to -1 every sample.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extLst>
      <p:ext uri="{BB962C8B-B14F-4D97-AF65-F5344CB8AC3E}">
        <p14:creationId xmlns:p14="http://schemas.microsoft.com/office/powerpoint/2010/main" val="3112468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we get back to the linear problem.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a:t>
            </a:r>
            <a:r>
              <a:rPr lang="en-US" baseline="0" dirty="0"/>
              <a:t> the class that A</a:t>
            </a:r>
            <a:r>
              <a:rPr lang="en-US" baseline="30000" dirty="0"/>
              <a:t>2</a:t>
            </a:r>
            <a:r>
              <a:rPr lang="en-US" baseline="0" dirty="0"/>
              <a:t>+B</a:t>
            </a:r>
            <a:r>
              <a:rPr lang="en-US" baseline="30000" dirty="0"/>
              <a:t>2</a:t>
            </a:r>
            <a:r>
              <a:rPr lang="en-US" baseline="0" dirty="0"/>
              <a:t>=C</a:t>
            </a:r>
            <a:r>
              <a:rPr lang="en-US" baseline="30000" dirty="0"/>
              <a:t>2</a:t>
            </a:r>
            <a:r>
              <a:rPr lang="en-US" baseline="0" dirty="0"/>
              <a:t>, the square of the amplitude of a time-shifted cosine.</a:t>
            </a:r>
          </a:p>
          <a:p>
            <a:r>
              <a:rPr lang="en-US" baseline="0" dirty="0"/>
              <a:t>This form emphasizes the overall amplitude of the oscillatory pattern, irrespective of its time-shift.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Plots</a:t>
            </a:r>
            <a:r>
              <a:rPr lang="en-US" baseline="0" dirty="0"/>
              <a:t> of amplitude spectral density are useful if there are several peaks of different size, since the big</a:t>
            </a:r>
          </a:p>
          <a:p>
            <a:r>
              <a:rPr lang="en-US" baseline="0" dirty="0"/>
              <a:t>peak does not stand so high compared to power spectral density.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6</a:t>
            </a:fld>
            <a:endParaRPr lang="en-US"/>
          </a:p>
        </p:txBody>
      </p:sp>
    </p:spTree>
    <p:extLst>
      <p:ext uri="{BB962C8B-B14F-4D97-AF65-F5344CB8AC3E}">
        <p14:creationId xmlns:p14="http://schemas.microsoft.com/office/powerpoint/2010/main" val="8852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8</a:t>
            </a:fld>
            <a:endParaRPr lang="en-US"/>
          </a:p>
        </p:txBody>
      </p:sp>
    </p:spTree>
    <p:extLst>
      <p:ext uri="{BB962C8B-B14F-4D97-AF65-F5344CB8AC3E}">
        <p14:creationId xmlns:p14="http://schemas.microsoft.com/office/powerpoint/2010/main" val="124303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9</a:t>
            </a:fld>
            <a:endParaRPr lang="en-US"/>
          </a:p>
        </p:txBody>
      </p:sp>
    </p:spTree>
    <p:extLst>
      <p:ext uri="{BB962C8B-B14F-4D97-AF65-F5344CB8AC3E}">
        <p14:creationId xmlns:p14="http://schemas.microsoft.com/office/powerpoint/2010/main" val="209919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10</a:t>
            </a:fld>
            <a:endParaRPr lang="en-US"/>
          </a:p>
        </p:txBody>
      </p:sp>
    </p:spTree>
    <p:extLst>
      <p:ext uri="{BB962C8B-B14F-4D97-AF65-F5344CB8AC3E}">
        <p14:creationId xmlns:p14="http://schemas.microsoft.com/office/powerpoint/2010/main" val="229354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18</a:t>
            </a:fld>
            <a:endParaRPr lang="en-US"/>
          </a:p>
        </p:txBody>
      </p:sp>
    </p:spTree>
    <p:extLst>
      <p:ext uri="{BB962C8B-B14F-4D97-AF65-F5344CB8AC3E}">
        <p14:creationId xmlns:p14="http://schemas.microsoft.com/office/powerpoint/2010/main" val="132552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 to be</a:t>
            </a:r>
            <a:r>
              <a:rPr lang="en-US" baseline="0" dirty="0"/>
              <a:t> able to recognize when a periodicity is present, determine is period and its strength.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Black Rock Forest air temperature has a yearly</a:t>
            </a:r>
            <a:r>
              <a:rPr lang="en-US" baseline="0" dirty="0"/>
              <a:t> periodicity with strength of </a:t>
            </a:r>
            <a:r>
              <a:rPr lang="en-US" i="1" baseline="0" dirty="0">
                <a:latin typeface="Cambria Math" pitchFamily="18" charset="0"/>
                <a:ea typeface="Cambria Math" pitchFamily="18" charset="0"/>
              </a:rPr>
              <a:t>±20 </a:t>
            </a:r>
            <a:r>
              <a:rPr lang="en-US" baseline="0" dirty="0"/>
              <a:t>degrees C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2554-1666-AAF7-DAB4-45B079027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F90B1-F73C-6852-A91C-52A2F7FEE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E20F1D-A47E-2C5C-5E86-DB2546C49595}"/>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5" name="Footer Placeholder 4">
            <a:extLst>
              <a:ext uri="{FF2B5EF4-FFF2-40B4-BE49-F238E27FC236}">
                <a16:creationId xmlns:a16="http://schemas.microsoft.com/office/drawing/2014/main" id="{478B292D-44EA-4DC8-73DF-DC5B14ED2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DFE6F-0601-9CAA-8BA2-D9980FC3F1DD}"/>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181756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1356-6F02-A93E-5EE0-39AE65FC71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567C22-A9C0-18FA-2459-BFD4F4BA4D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BE4D3-0A0E-DBC2-53F2-08099AFF7BA8}"/>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5" name="Footer Placeholder 4">
            <a:extLst>
              <a:ext uri="{FF2B5EF4-FFF2-40B4-BE49-F238E27FC236}">
                <a16:creationId xmlns:a16="http://schemas.microsoft.com/office/drawing/2014/main" id="{835FF9D6-33BE-3D7F-AB56-7526BB06C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E0DD9-C41A-FD62-6FCF-A2104D8134BD}"/>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249691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377FC-A4B3-7BA4-46D0-EB15C292A2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4098A5-CFD2-177C-58F3-602655702D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82386-983A-2765-EA0F-459CC7C1B34C}"/>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5" name="Footer Placeholder 4">
            <a:extLst>
              <a:ext uri="{FF2B5EF4-FFF2-40B4-BE49-F238E27FC236}">
                <a16:creationId xmlns:a16="http://schemas.microsoft.com/office/drawing/2014/main" id="{5C6261D8-43C9-978E-DA8D-7231C0372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391AD-64AC-9B81-7AB8-6BCF048836E4}"/>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109341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EA19-120B-4E31-9E01-01F6BEF8EB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22132-50DE-E5B6-40FE-262368846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65B36-B6F4-54FD-CE64-FA3595133A97}"/>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5" name="Footer Placeholder 4">
            <a:extLst>
              <a:ext uri="{FF2B5EF4-FFF2-40B4-BE49-F238E27FC236}">
                <a16:creationId xmlns:a16="http://schemas.microsoft.com/office/drawing/2014/main" id="{3AB3460C-B3F0-7628-9D9E-660018DA2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6D67E-9612-7B80-9666-F6C1ED109E78}"/>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85394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7977-17CE-CD2C-AC22-6AFA22D88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97C07A-1DE4-D511-9B9F-FAB0E08B66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27EC21-1D81-C926-C69A-DBC21AE600F2}"/>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5" name="Footer Placeholder 4">
            <a:extLst>
              <a:ext uri="{FF2B5EF4-FFF2-40B4-BE49-F238E27FC236}">
                <a16:creationId xmlns:a16="http://schemas.microsoft.com/office/drawing/2014/main" id="{7FE9D8AC-9F16-F11F-7D6B-8B5C4466C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82634-EE36-3E43-6A55-DB67EB5B1507}"/>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98338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CD5A-9152-C250-C8B2-C02BBB1AB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1436C-AB10-4656-6F5C-75E7A9D3E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5254B-75BB-1755-E62E-29BB2B25D5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0D731D-0C94-E6A4-584E-69E2D874E5E3}"/>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6" name="Footer Placeholder 5">
            <a:extLst>
              <a:ext uri="{FF2B5EF4-FFF2-40B4-BE49-F238E27FC236}">
                <a16:creationId xmlns:a16="http://schemas.microsoft.com/office/drawing/2014/main" id="{C8B122C7-E633-D44E-4F5D-A7755797E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3071DD-38AB-959E-46AE-BB93A4C191D7}"/>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89474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9629-5C47-1387-1F2C-C13DF4FCFD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ECD831-D9B7-C9AA-8CBB-A62919298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EBB7F-E8AE-0A5C-E37E-9AEFFBCA14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0FD11-7468-175E-5DD4-66FF1782F1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E3620-FF83-E75F-B6A2-83C89FF9F1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69E8F1-EE9F-48DB-3190-E52A3F88E86A}"/>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8" name="Footer Placeholder 7">
            <a:extLst>
              <a:ext uri="{FF2B5EF4-FFF2-40B4-BE49-F238E27FC236}">
                <a16:creationId xmlns:a16="http://schemas.microsoft.com/office/drawing/2014/main" id="{CE0933A3-2B9A-EA4F-A027-C8C4BBF1DE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31680C-E93E-F2F4-1D44-5EDAE62843FA}"/>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336448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2FEA-78A6-0D78-8DE3-03DA86AAAD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87D38E-8621-752D-C76C-04CE9E87559D}"/>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4" name="Footer Placeholder 3">
            <a:extLst>
              <a:ext uri="{FF2B5EF4-FFF2-40B4-BE49-F238E27FC236}">
                <a16:creationId xmlns:a16="http://schemas.microsoft.com/office/drawing/2014/main" id="{7BFA1954-18D0-C59A-4205-36383EBB13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FE6EA-F18D-FAA4-E052-A09F12E52CE2}"/>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205767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26FFE3-0584-78B1-05E2-6B07E287D07F}"/>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3" name="Footer Placeholder 2">
            <a:extLst>
              <a:ext uri="{FF2B5EF4-FFF2-40B4-BE49-F238E27FC236}">
                <a16:creationId xmlns:a16="http://schemas.microsoft.com/office/drawing/2014/main" id="{AA92300D-E2D0-8E55-0A34-9B556D18E7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F517ED-5EF9-8937-3D95-12CFA29E3144}"/>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111646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0F15-7D6D-2502-B6C4-720C673F56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B56E4-8B6D-73D8-D862-6BA90A66A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1762EA-CB39-4F2D-28B1-E6964C45C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9149A-17AB-3548-EA60-EB6B100258A6}"/>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6" name="Footer Placeholder 5">
            <a:extLst>
              <a:ext uri="{FF2B5EF4-FFF2-40B4-BE49-F238E27FC236}">
                <a16:creationId xmlns:a16="http://schemas.microsoft.com/office/drawing/2014/main" id="{99AFF804-65DD-9704-A8DF-54F433832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69774A-6C4D-F1DC-71BD-57247157EBEC}"/>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400932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DA05-413E-8B96-C459-6F3CA7092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3DD967-C7D8-2266-E398-41E1BF4D7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F4B530-3ECF-227A-0FC9-1255DC11A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1A82A-04AE-12AB-9948-122BD91B9309}"/>
              </a:ext>
            </a:extLst>
          </p:cNvPr>
          <p:cNvSpPr>
            <a:spLocks noGrp="1"/>
          </p:cNvSpPr>
          <p:nvPr>
            <p:ph type="dt" sz="half" idx="10"/>
          </p:nvPr>
        </p:nvSpPr>
        <p:spPr/>
        <p:txBody>
          <a:bodyPr/>
          <a:lstStyle/>
          <a:p>
            <a:fld id="{20FB1F15-D9B1-471E-86A4-8FD61E31A634}" type="datetimeFigureOut">
              <a:rPr lang="en-US" smtClean="0"/>
              <a:t>8/20/2025</a:t>
            </a:fld>
            <a:endParaRPr lang="en-US"/>
          </a:p>
        </p:txBody>
      </p:sp>
      <p:sp>
        <p:nvSpPr>
          <p:cNvPr id="6" name="Footer Placeholder 5">
            <a:extLst>
              <a:ext uri="{FF2B5EF4-FFF2-40B4-BE49-F238E27FC236}">
                <a16:creationId xmlns:a16="http://schemas.microsoft.com/office/drawing/2014/main" id="{E80184A2-E575-38AA-25DB-1DC3456AE9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29B61-2341-00C2-924A-C2EAEDF13A52}"/>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324813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01DA7-C7CE-DA26-1B09-3F17F6C365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1FF41-9782-A652-CC2F-52DA612BA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B70DD-B713-AC72-38C9-D98EBE7C6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B1F15-D9B1-471E-86A4-8FD61E31A634}" type="datetimeFigureOut">
              <a:rPr lang="en-US" smtClean="0"/>
              <a:t>8/20/2025</a:t>
            </a:fld>
            <a:endParaRPr lang="en-US"/>
          </a:p>
        </p:txBody>
      </p:sp>
      <p:sp>
        <p:nvSpPr>
          <p:cNvPr id="5" name="Footer Placeholder 4">
            <a:extLst>
              <a:ext uri="{FF2B5EF4-FFF2-40B4-BE49-F238E27FC236}">
                <a16:creationId xmlns:a16="http://schemas.microsoft.com/office/drawing/2014/main" id="{D704FD79-201C-0BB0-D62D-7F1FA8AB2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D8BCFB-6147-54A7-02C7-C6EDD8547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90E18-5EE6-4392-BAB7-93826CB62AD0}" type="slidenum">
              <a:rPr lang="en-US" smtClean="0"/>
              <a:t>‹#›</a:t>
            </a:fld>
            <a:endParaRPr lang="en-US"/>
          </a:p>
        </p:txBody>
      </p:sp>
    </p:spTree>
    <p:extLst>
      <p:ext uri="{BB962C8B-B14F-4D97-AF65-F5344CB8AC3E}">
        <p14:creationId xmlns:p14="http://schemas.microsoft.com/office/powerpoint/2010/main" val="202159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AB23CB-46B8-3450-A01C-7841B2B59C5F}"/>
              </a:ext>
            </a:extLst>
          </p:cNvPr>
          <p:cNvSpPr txBox="1"/>
          <p:nvPr/>
        </p:nvSpPr>
        <p:spPr>
          <a:xfrm>
            <a:off x="816077" y="2507226"/>
            <a:ext cx="10795820" cy="1384995"/>
          </a:xfrm>
          <a:prstGeom prst="rect">
            <a:avLst/>
          </a:prstGeom>
          <a:noFill/>
        </p:spPr>
        <p:txBody>
          <a:bodyPr wrap="square" rtlCol="0">
            <a:spAutoFit/>
          </a:bodyPr>
          <a:lstStyle/>
          <a:p>
            <a:pPr algn="ctr"/>
            <a:r>
              <a:rPr lang="en-US" sz="2800" b="1" dirty="0"/>
              <a:t>2025 EESC W3400</a:t>
            </a:r>
          </a:p>
          <a:p>
            <a:pPr algn="ctr"/>
            <a:r>
              <a:rPr lang="en-US" sz="2800" b="1" dirty="0"/>
              <a:t>Computational Earth Science</a:t>
            </a:r>
          </a:p>
          <a:p>
            <a:pPr algn="ctr"/>
            <a:r>
              <a:rPr lang="en-US" sz="2800" b="1" dirty="0" err="1"/>
              <a:t>Lec</a:t>
            </a:r>
            <a:r>
              <a:rPr lang="en-US" sz="2800" b="1" dirty="0"/>
              <a:t> 11: Periodicities and Fourier series</a:t>
            </a:r>
          </a:p>
        </p:txBody>
      </p:sp>
    </p:spTree>
    <p:extLst>
      <p:ext uri="{BB962C8B-B14F-4D97-AF65-F5344CB8AC3E}">
        <p14:creationId xmlns:p14="http://schemas.microsoft.com/office/powerpoint/2010/main" val="183380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0A5DA-93F6-70B4-2FB9-2F0B4AEC1750}"/>
              </a:ext>
            </a:extLst>
          </p:cNvPr>
          <p:cNvPicPr>
            <a:picLocks noChangeAspect="1"/>
          </p:cNvPicPr>
          <p:nvPr/>
        </p:nvPicPr>
        <p:blipFill rotWithShape="1">
          <a:blip r:embed="rId3"/>
          <a:srcRect l="32589" t="25853" r="17590" b="8582"/>
          <a:stretch/>
        </p:blipFill>
        <p:spPr>
          <a:xfrm>
            <a:off x="2002971" y="402770"/>
            <a:ext cx="8545286" cy="6278795"/>
          </a:xfrm>
          <a:prstGeom prst="rect">
            <a:avLst/>
          </a:prstGeom>
        </p:spPr>
      </p:pic>
    </p:spTree>
    <p:extLst>
      <p:ext uri="{BB962C8B-B14F-4D97-AF65-F5344CB8AC3E}">
        <p14:creationId xmlns:p14="http://schemas.microsoft.com/office/powerpoint/2010/main" val="91628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D87B3C-56C9-7441-9442-B7DF5FAAEEBF}"/>
                  </a:ext>
                </a:extLst>
              </p:cNvPr>
              <p:cNvSpPr txBox="1"/>
              <p:nvPr/>
            </p:nvSpPr>
            <p:spPr>
              <a:xfrm>
                <a:off x="2612573" y="4029278"/>
                <a:ext cx="8483604" cy="1668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4800" b="0" i="0" smtClean="0">
                          <a:latin typeface="Cambria Math" panose="02040503050406030204" pitchFamily="18" charset="0"/>
                        </a:rPr>
                        <m:t>with</m:t>
                      </m:r>
                      <m:r>
                        <a:rPr lang="en-US" sz="4800" b="0" i="0" smtClean="0">
                          <a:latin typeface="Cambria Math" panose="02040503050406030204" pitchFamily="18" charset="0"/>
                        </a:rPr>
                        <m:t>  </m:t>
                      </m:r>
                      <m:sSub>
                        <m:sSubPr>
                          <m:ctrlPr>
                            <a:rPr lang="en-US" sz="4800" i="1" smtClean="0">
                              <a:latin typeface="Cambria Math" panose="02040503050406030204" pitchFamily="18" charset="0"/>
                            </a:rPr>
                          </m:ctrlPr>
                        </m:sSubPr>
                        <m:e>
                          <m:r>
                            <a:rPr lang="en-US" sz="4800" b="0" i="1" smtClean="0">
                              <a:latin typeface="Cambria Math" panose="02040503050406030204" pitchFamily="18" charset="0"/>
                            </a:rPr>
                            <m:t>𝑔</m:t>
                          </m:r>
                        </m:e>
                        <m:sub>
                          <m:r>
                            <a:rPr lang="en-US" sz="4800" b="0" i="1" smtClean="0">
                              <a:latin typeface="Cambria Math" panose="02040503050406030204" pitchFamily="18" charset="0"/>
                            </a:rPr>
                            <m:t>𝑖</m:t>
                          </m:r>
                        </m:sub>
                      </m:sSub>
                      <m:d>
                        <m:dPr>
                          <m:ctrlPr>
                            <a:rPr lang="en-US" sz="4800" i="1" smtClean="0">
                              <a:latin typeface="Cambria Math" panose="02040503050406030204" pitchFamily="18" charset="0"/>
                            </a:rPr>
                          </m:ctrlPr>
                        </m:dPr>
                        <m:e>
                          <m:r>
                            <a:rPr lang="en-US" sz="4800" b="0" i="1" smtClean="0">
                              <a:latin typeface="Cambria Math" panose="02040503050406030204" pitchFamily="18" charset="0"/>
                            </a:rPr>
                            <m:t>𝑡</m:t>
                          </m:r>
                        </m:e>
                      </m:d>
                      <m:r>
                        <a:rPr lang="en-US" sz="4800" b="0" i="1" smtClean="0">
                          <a:latin typeface="Cambria Math" panose="02040503050406030204" pitchFamily="18" charset="0"/>
                        </a:rPr>
                        <m:t>=</m:t>
                      </m:r>
                      <m:func>
                        <m:funcPr>
                          <m:ctrlPr>
                            <a:rPr lang="en-US" sz="4800" b="0" i="1" smtClean="0">
                              <a:latin typeface="Cambria Math" panose="02040503050406030204" pitchFamily="18" charset="0"/>
                            </a:rPr>
                          </m:ctrlPr>
                        </m:funcPr>
                        <m:fName>
                          <m:r>
                            <m:rPr>
                              <m:sty m:val="p"/>
                            </m:rPr>
                            <a:rPr lang="en-US" sz="4800" b="0" i="0" smtClean="0">
                              <a:latin typeface="Cambria Math" panose="02040503050406030204" pitchFamily="18" charset="0"/>
                            </a:rPr>
                            <m:t>exp</m:t>
                          </m:r>
                        </m:fName>
                        <m:e>
                          <m:d>
                            <m:dPr>
                              <m:begChr m:val="{"/>
                              <m:endChr m:val="}"/>
                              <m:ctrlPr>
                                <a:rPr lang="en-US" sz="4800" b="0" i="1" smtClean="0">
                                  <a:latin typeface="Cambria Math" panose="02040503050406030204" pitchFamily="18" charset="0"/>
                                </a:rPr>
                              </m:ctrlPr>
                            </m:dPr>
                            <m:e>
                              <m:r>
                                <a:rPr lang="en-US" sz="4800" b="0" i="1" smtClean="0">
                                  <a:latin typeface="Cambria Math" panose="02040503050406030204" pitchFamily="18" charset="0"/>
                                </a:rPr>
                                <m:t>−</m:t>
                              </m:r>
                              <m:f>
                                <m:fPr>
                                  <m:ctrlPr>
                                    <a:rPr lang="en-US" sz="4800" b="0" i="1" smtClean="0">
                                      <a:latin typeface="Cambria Math" panose="02040503050406030204" pitchFamily="18" charset="0"/>
                                    </a:rPr>
                                  </m:ctrlPr>
                                </m:fPr>
                                <m:num>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panose="02040503050406030204" pitchFamily="18" charset="0"/>
                                            </a:rPr>
                                            <m:t>𝑡</m:t>
                                          </m:r>
                                          <m:r>
                                            <a:rPr lang="en-US" sz="4800" b="0" i="1" smtClean="0">
                                              <a:latin typeface="Cambria Math" panose="02040503050406030204" pitchFamily="18" charset="0"/>
                                            </a:rPr>
                                            <m:t>−</m:t>
                                          </m:r>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𝑡</m:t>
                                              </m:r>
                                            </m:e>
                                            <m:sub>
                                              <m:r>
                                                <a:rPr lang="en-US" sz="4800" b="0" i="1" smtClean="0">
                                                  <a:latin typeface="Cambria Math" panose="02040503050406030204" pitchFamily="18" charset="0"/>
                                                </a:rPr>
                                                <m:t>0</m:t>
                                              </m:r>
                                              <m:r>
                                                <a:rPr lang="en-US" sz="4800" b="0" i="1" smtClean="0">
                                                  <a:latin typeface="Cambria Math" panose="02040503050406030204" pitchFamily="18" charset="0"/>
                                                </a:rPr>
                                                <m:t>𝑖</m:t>
                                              </m:r>
                                            </m:sub>
                                          </m:sSub>
                                        </m:e>
                                      </m:d>
                                    </m:e>
                                    <m:sup>
                                      <m:r>
                                        <a:rPr lang="en-US" sz="4800" b="0" i="1" smtClean="0">
                                          <a:latin typeface="Cambria Math" panose="02040503050406030204" pitchFamily="18" charset="0"/>
                                        </a:rPr>
                                        <m:t>2</m:t>
                                      </m:r>
                                    </m:sup>
                                  </m:sSup>
                                </m:num>
                                <m:den>
                                  <m:r>
                                    <a:rPr lang="en-US" sz="4800" b="0" i="1" smtClean="0">
                                      <a:latin typeface="Cambria Math" panose="02040503050406030204" pitchFamily="18" charset="0"/>
                                    </a:rPr>
                                    <m:t>2</m:t>
                                  </m:r>
                                  <m:sSup>
                                    <m:sSupPr>
                                      <m:ctrlPr>
                                        <a:rPr lang="en-US" sz="4800" b="0" i="1" smtClean="0">
                                          <a:latin typeface="Cambria Math" panose="02040503050406030204" pitchFamily="18" charset="0"/>
                                        </a:rPr>
                                      </m:ctrlPr>
                                    </m:sSupPr>
                                    <m:e>
                                      <m:r>
                                        <a:rPr lang="en-US" sz="4800" b="0" i="1" smtClean="0">
                                          <a:latin typeface="Cambria Math" panose="02040503050406030204" pitchFamily="18" charset="0"/>
                                        </a:rPr>
                                        <m:t>𝑤</m:t>
                                      </m:r>
                                    </m:e>
                                    <m:sup>
                                      <m:r>
                                        <a:rPr lang="en-US" sz="4800" b="0" i="1" smtClean="0">
                                          <a:latin typeface="Cambria Math" panose="02040503050406030204" pitchFamily="18" charset="0"/>
                                        </a:rPr>
                                        <m:t>2</m:t>
                                      </m:r>
                                    </m:sup>
                                  </m:sSup>
                                </m:den>
                              </m:f>
                            </m:e>
                          </m:d>
                        </m:e>
                      </m:func>
                    </m:oMath>
                  </m:oMathPara>
                </a14:m>
                <a:endParaRPr lang="en-US" sz="4800" dirty="0"/>
              </a:p>
            </p:txBody>
          </p:sp>
        </mc:Choice>
        <mc:Fallback xmlns="">
          <p:sp>
            <p:nvSpPr>
              <p:cNvPr id="4" name="TextBox 3">
                <a:extLst>
                  <a:ext uri="{FF2B5EF4-FFF2-40B4-BE49-F238E27FC236}">
                    <a16:creationId xmlns:a16="http://schemas.microsoft.com/office/drawing/2014/main" id="{62D87B3C-56C9-7441-9442-B7DF5FAAEEBF}"/>
                  </a:ext>
                </a:extLst>
              </p:cNvPr>
              <p:cNvSpPr txBox="1">
                <a:spLocks noRot="1" noChangeAspect="1" noMove="1" noResize="1" noEditPoints="1" noAdjustHandles="1" noChangeArrowheads="1" noChangeShapeType="1" noTextEdit="1"/>
              </p:cNvSpPr>
              <p:nvPr/>
            </p:nvSpPr>
            <p:spPr>
              <a:xfrm>
                <a:off x="2612573" y="4029278"/>
                <a:ext cx="8483604" cy="1668598"/>
              </a:xfrm>
              <a:prstGeom prst="rect">
                <a:avLst/>
              </a:prstGeo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031D9FE-FE5F-1A1C-6B5E-87676861EC51}"/>
              </a:ext>
            </a:extLst>
          </p:cNvPr>
          <p:cNvSpPr txBox="1"/>
          <p:nvPr/>
        </p:nvSpPr>
        <p:spPr>
          <a:xfrm>
            <a:off x="424542" y="631370"/>
            <a:ext cx="1535998" cy="707886"/>
          </a:xfrm>
          <a:prstGeom prst="rect">
            <a:avLst/>
          </a:prstGeom>
          <a:noFill/>
        </p:spPr>
        <p:txBody>
          <a:bodyPr wrap="none" rtlCol="0">
            <a:spAutoFit/>
          </a:bodyPr>
          <a:lstStyle/>
          <a:p>
            <a:r>
              <a:rPr lang="en-US" sz="4000" dirty="0"/>
              <a:t>Model</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834E860-E46F-4E3B-D3DE-C2A34E347730}"/>
                  </a:ext>
                </a:extLst>
              </p:cNvPr>
              <p:cNvSpPr txBox="1"/>
              <p:nvPr/>
            </p:nvSpPr>
            <p:spPr>
              <a:xfrm>
                <a:off x="2786744" y="1558220"/>
                <a:ext cx="5948808" cy="20769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rPr>
                          </m:ctrlPr>
                        </m:sSupPr>
                        <m:e>
                          <m:r>
                            <a:rPr lang="en-US" sz="4800" b="0" i="1" smtClean="0">
                              <a:latin typeface="Cambria Math" panose="02040503050406030204" pitchFamily="18" charset="0"/>
                            </a:rPr>
                            <m:t>𝑑</m:t>
                          </m:r>
                        </m:e>
                        <m:sup>
                          <m:r>
                            <a:rPr lang="en-US" sz="4800" b="0" i="1" smtClean="0">
                              <a:latin typeface="Cambria Math" panose="02040503050406030204" pitchFamily="18" charset="0"/>
                            </a:rPr>
                            <m:t>𝑝𝑟𝑒</m:t>
                          </m:r>
                        </m:sup>
                      </m:sSup>
                      <m:d>
                        <m:dPr>
                          <m:ctrlPr>
                            <a:rPr lang="en-US" sz="4800" i="1" smtClean="0">
                              <a:latin typeface="Cambria Math" panose="02040503050406030204" pitchFamily="18" charset="0"/>
                            </a:rPr>
                          </m:ctrlPr>
                        </m:dPr>
                        <m:e>
                          <m:r>
                            <a:rPr lang="en-US" sz="4800" b="0" i="1" smtClean="0">
                              <a:latin typeface="Cambria Math" panose="02040503050406030204" pitchFamily="18" charset="0"/>
                            </a:rPr>
                            <m:t>𝑡</m:t>
                          </m:r>
                        </m:e>
                      </m:d>
                      <m:r>
                        <a:rPr lang="en-US" sz="4800" b="0" i="1" smtClean="0">
                          <a:latin typeface="Cambria Math" panose="02040503050406030204" pitchFamily="18" charset="0"/>
                        </a:rPr>
                        <m:t>=</m:t>
                      </m:r>
                      <m:nary>
                        <m:naryPr>
                          <m:chr m:val="∑"/>
                          <m:ctrlPr>
                            <a:rPr lang="en-US" sz="4800" b="0" i="1" smtClean="0">
                              <a:latin typeface="Cambria Math" panose="02040503050406030204" pitchFamily="18" charset="0"/>
                            </a:rPr>
                          </m:ctrlPr>
                        </m:naryPr>
                        <m:sub>
                          <m:r>
                            <m:rPr>
                              <m:brk m:alnAt="23"/>
                            </m:rPr>
                            <a:rPr lang="en-US" sz="4800" b="0" i="1" smtClean="0">
                              <a:latin typeface="Cambria Math" panose="02040503050406030204" pitchFamily="18" charset="0"/>
                            </a:rPr>
                            <m:t>𝑖</m:t>
                          </m:r>
                          <m:r>
                            <a:rPr lang="en-US" sz="4800" b="0" i="1" smtClean="0">
                              <a:latin typeface="Cambria Math" panose="02040503050406030204" pitchFamily="18" charset="0"/>
                            </a:rPr>
                            <m:t>=1</m:t>
                          </m:r>
                        </m:sub>
                        <m:sup>
                          <m:r>
                            <a:rPr lang="en-US" sz="4800" b="0" i="1" smtClean="0">
                              <a:latin typeface="Cambria Math" panose="02040503050406030204" pitchFamily="18" charset="0"/>
                            </a:rPr>
                            <m:t>𝑀</m:t>
                          </m:r>
                        </m:sup>
                        <m:e>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𝑚</m:t>
                              </m:r>
                            </m:e>
                            <m:sub>
                              <m:r>
                                <a:rPr lang="en-US" sz="4800" b="0" i="1" smtClean="0">
                                  <a:latin typeface="Cambria Math" panose="02040503050406030204" pitchFamily="18" charset="0"/>
                                </a:rPr>
                                <m:t>𝑖</m:t>
                              </m:r>
                            </m:sub>
                          </m:sSub>
                        </m:e>
                      </m:nary>
                      <m:sSub>
                        <m:sSubPr>
                          <m:ctrlPr>
                            <a:rPr lang="en-US" sz="4800" i="1">
                              <a:latin typeface="Cambria Math" panose="02040503050406030204" pitchFamily="18" charset="0"/>
                            </a:rPr>
                          </m:ctrlPr>
                        </m:sSubPr>
                        <m:e>
                          <m:r>
                            <a:rPr lang="en-US" sz="4800" i="1">
                              <a:latin typeface="Cambria Math" panose="02040503050406030204" pitchFamily="18" charset="0"/>
                            </a:rPr>
                            <m:t>𝑔</m:t>
                          </m:r>
                        </m:e>
                        <m:sub>
                          <m:r>
                            <a:rPr lang="en-US" sz="4800" i="1">
                              <a:latin typeface="Cambria Math" panose="02040503050406030204" pitchFamily="18" charset="0"/>
                            </a:rPr>
                            <m:t>𝑖</m:t>
                          </m:r>
                        </m:sub>
                      </m:sSub>
                      <m:d>
                        <m:dPr>
                          <m:ctrlPr>
                            <a:rPr lang="en-US" sz="4800" i="1">
                              <a:latin typeface="Cambria Math" panose="02040503050406030204" pitchFamily="18" charset="0"/>
                            </a:rPr>
                          </m:ctrlPr>
                        </m:dPr>
                        <m:e>
                          <m:r>
                            <a:rPr lang="en-US" sz="4800" i="1">
                              <a:latin typeface="Cambria Math" panose="02040503050406030204" pitchFamily="18" charset="0"/>
                            </a:rPr>
                            <m:t>𝑡</m:t>
                          </m:r>
                        </m:e>
                      </m:d>
                    </m:oMath>
                  </m:oMathPara>
                </a14:m>
                <a:endParaRPr lang="en-US" sz="4800" dirty="0"/>
              </a:p>
            </p:txBody>
          </p:sp>
        </mc:Choice>
        <mc:Fallback xmlns="">
          <p:sp>
            <p:nvSpPr>
              <p:cNvPr id="2" name="TextBox 1">
                <a:extLst>
                  <a:ext uri="{FF2B5EF4-FFF2-40B4-BE49-F238E27FC236}">
                    <a16:creationId xmlns:a16="http://schemas.microsoft.com/office/drawing/2014/main" id="{6834E860-E46F-4E3B-D3DE-C2A34E347730}"/>
                  </a:ext>
                </a:extLst>
              </p:cNvPr>
              <p:cNvSpPr txBox="1">
                <a:spLocks noRot="1" noChangeAspect="1" noMove="1" noResize="1" noEditPoints="1" noAdjustHandles="1" noChangeArrowheads="1" noChangeShapeType="1" noTextEdit="1"/>
              </p:cNvSpPr>
              <p:nvPr/>
            </p:nvSpPr>
            <p:spPr>
              <a:xfrm>
                <a:off x="2786744" y="1558220"/>
                <a:ext cx="5948808" cy="207691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851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5756-CEA9-AF53-C5D1-7BDC933E9E9F}"/>
              </a:ext>
            </a:extLst>
          </p:cNvPr>
          <p:cNvSpPr>
            <a:spLocks noGrp="1"/>
          </p:cNvSpPr>
          <p:nvPr>
            <p:ph type="title"/>
          </p:nvPr>
        </p:nvSpPr>
        <p:spPr>
          <a:xfrm>
            <a:off x="3090522" y="86449"/>
            <a:ext cx="6858003" cy="868819"/>
          </a:xfrm>
        </p:spPr>
        <p:txBody>
          <a:bodyPr/>
          <a:lstStyle/>
          <a:p>
            <a:pPr algn="ctr"/>
            <a:r>
              <a:rPr lang="en-US" dirty="0"/>
              <a:t>least-squares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CE3CB1-8873-03FA-2E9C-02E6F08E5ACB}"/>
                  </a:ext>
                </a:extLst>
              </p:cNvPr>
              <p:cNvSpPr>
                <a:spLocks noGrp="1"/>
              </p:cNvSpPr>
              <p:nvPr>
                <p:ph idx="1"/>
              </p:nvPr>
            </p:nvSpPr>
            <p:spPr>
              <a:xfrm>
                <a:off x="1676400" y="811833"/>
                <a:ext cx="10515600" cy="5959718"/>
              </a:xfrm>
            </p:spPr>
            <p:txBody>
              <a:bodyPr>
                <a:noAutofit/>
              </a:bodyPr>
              <a:lstStyle/>
              <a:p>
                <a:pPr marL="0" indent="0">
                  <a:lnSpc>
                    <a:spcPct val="150000"/>
                  </a:lnSpc>
                  <a:spcBef>
                    <a:spcPts val="500"/>
                  </a:spcBef>
                  <a:buNone/>
                </a:pPr>
                <a14:m>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r>
                          <a:rPr lang="en-US" sz="3200" b="0" i="1" smtClean="0">
                            <a:latin typeface="Cambria Math" panose="02040503050406030204" pitchFamily="18" charset="0"/>
                          </a:rPr>
                          <m:t>𝑒𝑠𝑡</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𝐆</m:t>
                        </m:r>
                      </m:e>
                      <m:sup>
                        <m:r>
                          <a:rPr lang="en-US" sz="3200" i="1">
                            <a:latin typeface="Cambria Math" panose="02040503050406030204" pitchFamily="18" charset="0"/>
                          </a:rPr>
                          <m:t>𝑇</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i="0" smtClean="0">
                            <a:latin typeface="Cambria Math" panose="02040503050406030204" pitchFamily="18" charset="0"/>
                          </a:rPr>
                          <m:t>𝐝</m:t>
                        </m:r>
                      </m:e>
                      <m:sup>
                        <m:r>
                          <a:rPr lang="en-US" sz="3200" b="0" i="1" smtClean="0">
                            <a:latin typeface="Cambria Math" panose="02040503050406030204" pitchFamily="18" charset="0"/>
                          </a:rPr>
                          <m:t>𝑜𝑏𝑠</m:t>
                        </m:r>
                      </m:sup>
                    </m:sSup>
                  </m:oMath>
                </a14:m>
                <a:endParaRPr lang="en-US" sz="3200" dirty="0"/>
              </a:p>
              <a:p>
                <a:pPr marL="0" indent="0">
                  <a:lnSpc>
                    <a:spcPct val="150000"/>
                  </a:lnSpc>
                  <a:spcBef>
                    <a:spcPts val="500"/>
                  </a:spcBef>
                  <a:buNone/>
                </a:pP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r>
                      <a:rPr lang="en-US" sz="3200" b="1" i="0" smtClean="0">
                        <a:latin typeface="Cambria Math" panose="02040503050406030204" pitchFamily="18" charset="0"/>
                      </a:rPr>
                      <m:t>=</m:t>
                    </m:r>
                    <m:r>
                      <a:rPr lang="en-US" sz="3200" b="1" smtClean="0">
                        <a:latin typeface="Cambria Math" panose="02040503050406030204" pitchFamily="18" charset="0"/>
                      </a:rPr>
                      <m:t>𝐆</m:t>
                    </m:r>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i="1">
                            <a:latin typeface="Cambria Math" panose="02040503050406030204" pitchFamily="18" charset="0"/>
                          </a:rPr>
                          <m:t>𝑒𝑠𝑡</m:t>
                        </m:r>
                      </m:sup>
                    </m:sSup>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𝐞</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oMath>
                  </m:oMathPara>
                </a14:m>
                <a:endParaRPr lang="en-US" sz="3200" dirty="0"/>
              </a:p>
              <a:p>
                <a:pPr marL="0" indent="0">
                  <a:lnSpc>
                    <a:spcPct val="150000"/>
                  </a:lnSpc>
                  <a:spcBef>
                    <a:spcPts val="500"/>
                  </a:spcBef>
                  <a:buNone/>
                </a:pPr>
                <a14:m>
                  <m:oMath xmlns:m="http://schemas.openxmlformats.org/officeDocument/2006/math">
                    <m:r>
                      <a:rPr lang="en-US" sz="3200" b="0" i="1" smtClean="0">
                        <a:latin typeface="Cambria Math" panose="02040503050406030204" pitchFamily="18" charset="0"/>
                      </a:rPr>
                      <m:t>𝐸</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i="0" smtClean="0">
                            <a:latin typeface="Cambria Math" panose="02040503050406030204" pitchFamily="18" charset="0"/>
                          </a:rPr>
                          <m:t>𝐞</m:t>
                        </m:r>
                      </m:e>
                      <m:sup>
                        <m:r>
                          <a:rPr lang="en-US" sz="3200" b="0" i="1" smtClean="0">
                            <a:latin typeface="Cambria Math" panose="02040503050406030204" pitchFamily="18" charset="0"/>
                          </a:rPr>
                          <m:t>𝑇</m:t>
                        </m:r>
                      </m:sup>
                    </m:sSup>
                  </m:oMath>
                </a14:m>
                <a:r>
                  <a:rPr lang="en-US" sz="3200" b="1" dirty="0"/>
                  <a:t> </a:t>
                </a:r>
                <a14:m>
                  <m:oMath xmlns:m="http://schemas.openxmlformats.org/officeDocument/2006/math">
                    <m:r>
                      <a:rPr lang="en-US" sz="3200" b="1">
                        <a:latin typeface="Cambria Math" panose="02040503050406030204" pitchFamily="18" charset="0"/>
                      </a:rPr>
                      <m:t>𝐞</m:t>
                    </m:r>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𝑑</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m:t>
                      </m:r>
                      <m:r>
                        <a:rPr lang="en-US" sz="3200" b="0" i="1" smtClean="0">
                          <a:latin typeface="Cambria Math" panose="02040503050406030204" pitchFamily="18" charset="0"/>
                        </a:rPr>
                        <m:t>𝐸</m:t>
                      </m:r>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𝑁</m:t>
                          </m:r>
                          <m:r>
                            <a:rPr lang="en-US" sz="3200" b="0" i="1" smtClean="0">
                              <a:latin typeface="Cambria Math" panose="02040503050406030204" pitchFamily="18" charset="0"/>
                            </a:rPr>
                            <m:t>−</m:t>
                          </m:r>
                          <m:r>
                            <a:rPr lang="en-US" sz="3200" b="0" i="1" smtClean="0">
                              <a:latin typeface="Cambria Math" panose="02040503050406030204" pitchFamily="18" charset="0"/>
                            </a:rPr>
                            <m:t>𝑀</m:t>
                          </m:r>
                        </m:e>
                      </m:d>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𝐂</m:t>
                      </m:r>
                      <m:r>
                        <a:rPr lang="en-US" sz="3200" b="0" i="1" smtClean="0">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ea typeface="Cambria Math" panose="02040503050406030204" pitchFamily="18" charset="0"/>
                            </a:rPr>
                            <m:t>𝜎</m:t>
                          </m:r>
                        </m:e>
                        <m:sub>
                          <m:r>
                            <a:rPr lang="en-US" sz="3200" i="1">
                              <a:latin typeface="Cambria Math" panose="02040503050406030204" pitchFamily="18" charset="0"/>
                            </a:rPr>
                            <m:t>𝑑</m:t>
                          </m:r>
                        </m:sub>
                        <m:sup>
                          <m:r>
                            <a:rPr lang="en-US" sz="3200" i="1">
                              <a:latin typeface="Cambria Math" panose="02040503050406030204" pitchFamily="18" charset="0"/>
                            </a:rPr>
                            <m:t>2</m:t>
                          </m:r>
                        </m:sup>
                      </m:sSubSup>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𝑖</m:t>
                              </m:r>
                            </m:sub>
                          </m:sSub>
                        </m:sub>
                      </m:sSub>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2 </m:t>
                      </m:r>
                      <m:rad>
                        <m:radPr>
                          <m:degHide m:val="on"/>
                          <m:ctrlPr>
                            <a:rPr lang="en-US" sz="3200" i="1">
                              <a:latin typeface="Cambria Math" panose="02040503050406030204" pitchFamily="18" charset="0"/>
                              <a:ea typeface="Cambria Math" panose="02040503050406030204" pitchFamily="18" charset="0"/>
                            </a:rPr>
                          </m:ctrlPr>
                        </m:radPr>
                        <m:deg/>
                        <m:e>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𝐶</m:t>
                              </m:r>
                            </m:e>
                            <m:sub>
                              <m:r>
                                <a:rPr lang="en-US" sz="3200" i="1">
                                  <a:latin typeface="Cambria Math" panose="02040503050406030204" pitchFamily="18" charset="0"/>
                                  <a:ea typeface="Cambria Math" panose="02040503050406030204" pitchFamily="18" charset="0"/>
                                </a:rPr>
                                <m:t>𝑖𝑖</m:t>
                              </m:r>
                            </m:sub>
                          </m:sSub>
                        </m:e>
                      </m:rad>
                      <m:r>
                        <a:rPr lang="en-US" sz="3200" i="1">
                          <a:latin typeface="Cambria Math" panose="02040503050406030204" pitchFamily="18" charset="0"/>
                          <a:ea typeface="Cambria Math" panose="02040503050406030204" pitchFamily="18" charset="0"/>
                        </a:rPr>
                        <m:t>  (95% </m:t>
                      </m:r>
                      <m:r>
                        <m:rPr>
                          <m:sty m:val="p"/>
                        </m:rPr>
                        <a:rPr lang="en-US" sz="3200">
                          <a:latin typeface="Cambria Math" panose="02040503050406030204" pitchFamily="18" charset="0"/>
                          <a:ea typeface="Cambria Math" panose="02040503050406030204" pitchFamily="18" charset="0"/>
                        </a:rPr>
                        <m:t>co</m:t>
                      </m:r>
                      <m:r>
                        <m:rPr>
                          <m:sty m:val="p"/>
                        </m:rPr>
                        <a:rPr lang="en-US" sz="3200" b="0" i="0" smtClean="0">
                          <a:latin typeface="Cambria Math" panose="02040503050406030204" pitchFamily="18" charset="0"/>
                          <a:ea typeface="Cambria Math" panose="02040503050406030204" pitchFamily="18" charset="0"/>
                        </a:rPr>
                        <m:t>n</m:t>
                      </m:r>
                      <m:r>
                        <m:rPr>
                          <m:sty m:val="p"/>
                        </m:rPr>
                        <a:rPr lang="en-US" sz="3200">
                          <a:latin typeface="Cambria Math" panose="02040503050406030204" pitchFamily="18" charset="0"/>
                          <a:ea typeface="Cambria Math" panose="02040503050406030204" pitchFamily="18" charset="0"/>
                        </a:rPr>
                        <m:t>fidence</m:t>
                      </m:r>
                      <m:r>
                        <a:rPr lang="en-US" sz="3200" i="1">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3" name="Content Placeholder 2">
                <a:extLst>
                  <a:ext uri="{FF2B5EF4-FFF2-40B4-BE49-F238E27FC236}">
                    <a16:creationId xmlns:a16="http://schemas.microsoft.com/office/drawing/2014/main" id="{AFCE3CB1-8873-03FA-2E9C-02E6F08E5ACB}"/>
                  </a:ext>
                </a:extLst>
              </p:cNvPr>
              <p:cNvSpPr>
                <a:spLocks noGrp="1" noRot="1" noChangeAspect="1" noMove="1" noResize="1" noEditPoints="1" noAdjustHandles="1" noChangeArrowheads="1" noChangeShapeType="1" noTextEdit="1"/>
              </p:cNvSpPr>
              <p:nvPr>
                <p:ph idx="1"/>
              </p:nvPr>
            </p:nvSpPr>
            <p:spPr>
              <a:xfrm>
                <a:off x="1676400" y="811833"/>
                <a:ext cx="10515600" cy="5959718"/>
              </a:xfrm>
              <a:blipFill>
                <a:blip r:embed="rId2"/>
                <a:stretch>
                  <a:fillRect/>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147F04A6-E5A3-9211-8398-CBC1C8994FBA}"/>
              </a:ext>
            </a:extLst>
          </p:cNvPr>
          <p:cNvSpPr txBox="1">
            <a:spLocks/>
          </p:cNvSpPr>
          <p:nvPr/>
        </p:nvSpPr>
        <p:spPr>
          <a:xfrm>
            <a:off x="6934200" y="1408509"/>
            <a:ext cx="3255849" cy="86881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0000"/>
                </a:solidFill>
              </a:rPr>
              <a:t>really only need these two lines</a:t>
            </a:r>
          </a:p>
        </p:txBody>
      </p:sp>
      <p:sp>
        <p:nvSpPr>
          <p:cNvPr id="9" name="Right Brace 8">
            <a:extLst>
              <a:ext uri="{FF2B5EF4-FFF2-40B4-BE49-F238E27FC236}">
                <a16:creationId xmlns:a16="http://schemas.microsoft.com/office/drawing/2014/main" id="{23FF57A9-D4B4-3444-CC4F-11D2D20BAC0A}"/>
              </a:ext>
            </a:extLst>
          </p:cNvPr>
          <p:cNvSpPr/>
          <p:nvPr/>
        </p:nvSpPr>
        <p:spPr>
          <a:xfrm>
            <a:off x="6585857" y="1240971"/>
            <a:ext cx="457200" cy="103635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489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5756-CEA9-AF53-C5D1-7BDC933E9E9F}"/>
              </a:ext>
            </a:extLst>
          </p:cNvPr>
          <p:cNvSpPr>
            <a:spLocks noGrp="1"/>
          </p:cNvSpPr>
          <p:nvPr>
            <p:ph type="title"/>
          </p:nvPr>
        </p:nvSpPr>
        <p:spPr>
          <a:xfrm>
            <a:off x="2317636" y="315049"/>
            <a:ext cx="6858003" cy="868819"/>
          </a:xfrm>
        </p:spPr>
        <p:txBody>
          <a:bodyPr/>
          <a:lstStyle/>
          <a:p>
            <a:pPr algn="ctr"/>
            <a:r>
              <a:rPr lang="en-US" dirty="0"/>
              <a:t>Hard part is to build G</a:t>
            </a:r>
          </a:p>
        </p:txBody>
      </p:sp>
      <p:pic>
        <p:nvPicPr>
          <p:cNvPr id="7" name="Picture 6">
            <a:extLst>
              <a:ext uri="{FF2B5EF4-FFF2-40B4-BE49-F238E27FC236}">
                <a16:creationId xmlns:a16="http://schemas.microsoft.com/office/drawing/2014/main" id="{E6D46B80-4A27-86EE-EE39-F7D73ABE9CC0}"/>
              </a:ext>
            </a:extLst>
          </p:cNvPr>
          <p:cNvPicPr>
            <a:picLocks noChangeAspect="1"/>
          </p:cNvPicPr>
          <p:nvPr/>
        </p:nvPicPr>
        <p:blipFill rotWithShape="1">
          <a:blip r:embed="rId2"/>
          <a:srcRect l="28661" t="33848" r="35089" b="33689"/>
          <a:stretch/>
        </p:blipFill>
        <p:spPr>
          <a:xfrm>
            <a:off x="97971" y="1600199"/>
            <a:ext cx="9622968" cy="4811486"/>
          </a:xfrm>
          <a:prstGeom prst="rect">
            <a:avLst/>
          </a:prstGeom>
        </p:spPr>
      </p:pic>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5B9F0D2F-8032-273E-80C6-D9F985E9A768}"/>
                  </a:ext>
                </a:extLst>
              </p:cNvPr>
              <p:cNvSpPr txBox="1">
                <a:spLocks/>
              </p:cNvSpPr>
              <p:nvPr/>
            </p:nvSpPr>
            <p:spPr>
              <a:xfrm>
                <a:off x="9578408" y="1272295"/>
                <a:ext cx="2744221" cy="2688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0000"/>
                    </a:solidFill>
                  </a:rPr>
                  <a:t>given </a:t>
                </a:r>
                <a14:m>
                  <m:oMath xmlns:m="http://schemas.openxmlformats.org/officeDocument/2006/math">
                    <m:r>
                      <a:rPr lang="en-US" sz="3600" b="0" i="1" smtClean="0">
                        <a:solidFill>
                          <a:srgbClr val="FF0000"/>
                        </a:solidFill>
                        <a:latin typeface="Cambria Math" panose="02040503050406030204" pitchFamily="18" charset="0"/>
                      </a:rPr>
                      <m:t>𝑀</m:t>
                    </m:r>
                  </m:oMath>
                </a14:m>
                <a:r>
                  <a:rPr lang="en-US" sz="3600" dirty="0">
                    <a:solidFill>
                      <a:srgbClr val="FF0000"/>
                    </a:solidFill>
                  </a:rPr>
                  <a:t> make list of evenly spaced</a:t>
                </a:r>
              </a:p>
              <a:p>
                <a:pPr algn="ctr"/>
                <a14:m>
                  <m:oMath xmlns:m="http://schemas.openxmlformats.org/officeDocument/2006/math">
                    <m:sSub>
                      <m:sSubPr>
                        <m:ctrlPr>
                          <a:rPr lang="en-US" sz="3600" i="1" smtClean="0">
                            <a:solidFill>
                              <a:srgbClr val="FF0000"/>
                            </a:solidFill>
                            <a:latin typeface="Cambria Math" panose="02040503050406030204" pitchFamily="18" charset="0"/>
                          </a:rPr>
                        </m:ctrlPr>
                      </m:sSubPr>
                      <m:e>
                        <m:r>
                          <a:rPr lang="en-US" sz="3600" b="0" i="1" smtClean="0">
                            <a:solidFill>
                              <a:srgbClr val="FF0000"/>
                            </a:solidFill>
                            <a:latin typeface="Cambria Math" panose="02040503050406030204" pitchFamily="18" charset="0"/>
                          </a:rPr>
                          <m:t>𝑡</m:t>
                        </m:r>
                      </m:e>
                      <m:sub>
                        <m:r>
                          <a:rPr lang="en-US" sz="3600" b="0" i="1" smtClean="0">
                            <a:solidFill>
                              <a:srgbClr val="FF0000"/>
                            </a:solidFill>
                            <a:latin typeface="Cambria Math" panose="02040503050406030204" pitchFamily="18" charset="0"/>
                          </a:rPr>
                          <m:t>0</m:t>
                        </m:r>
                        <m:r>
                          <a:rPr lang="en-US" sz="3600" b="0" i="1" smtClean="0">
                            <a:solidFill>
                              <a:srgbClr val="FF0000"/>
                            </a:solidFill>
                            <a:latin typeface="Cambria Math" panose="02040503050406030204" pitchFamily="18" charset="0"/>
                          </a:rPr>
                          <m:t>𝑖</m:t>
                        </m:r>
                      </m:sub>
                    </m:sSub>
                  </m:oMath>
                </a14:m>
                <a:r>
                  <a:rPr lang="en-US" sz="3600" dirty="0">
                    <a:solidFill>
                      <a:srgbClr val="FF0000"/>
                    </a:solidFill>
                  </a:rPr>
                  <a:t>s</a:t>
                </a:r>
              </a:p>
            </p:txBody>
          </p:sp>
        </mc:Choice>
        <mc:Fallback xmlns="">
          <p:sp>
            <p:nvSpPr>
              <p:cNvPr id="10" name="Title 1">
                <a:extLst>
                  <a:ext uri="{FF2B5EF4-FFF2-40B4-BE49-F238E27FC236}">
                    <a16:creationId xmlns:a16="http://schemas.microsoft.com/office/drawing/2014/main" id="{5B9F0D2F-8032-273E-80C6-D9F985E9A768}"/>
                  </a:ext>
                </a:extLst>
              </p:cNvPr>
              <p:cNvSpPr txBox="1">
                <a:spLocks noRot="1" noChangeAspect="1" noMove="1" noResize="1" noEditPoints="1" noAdjustHandles="1" noChangeArrowheads="1" noChangeShapeType="1" noTextEdit="1"/>
              </p:cNvSpPr>
              <p:nvPr/>
            </p:nvSpPr>
            <p:spPr>
              <a:xfrm>
                <a:off x="9578408" y="1272295"/>
                <a:ext cx="2744221" cy="2688770"/>
              </a:xfrm>
              <a:prstGeom prst="rect">
                <a:avLst/>
              </a:prstGeom>
              <a:blipFill>
                <a:blip r:embed="rId3"/>
                <a:stretch>
                  <a:fillRect t="-3175" r="-2222" b="-6122"/>
                </a:stretch>
              </a:blipFill>
            </p:spPr>
            <p:txBody>
              <a:bodyPr/>
              <a:lstStyle/>
              <a:p>
                <a:r>
                  <a:rPr lang="en-US">
                    <a:noFill/>
                  </a:rPr>
                  <a:t> </a:t>
                </a:r>
              </a:p>
            </p:txBody>
          </p:sp>
        </mc:Fallback>
      </mc:AlternateContent>
      <p:sp>
        <p:nvSpPr>
          <p:cNvPr id="11" name="Right Brace 10">
            <a:extLst>
              <a:ext uri="{FF2B5EF4-FFF2-40B4-BE49-F238E27FC236}">
                <a16:creationId xmlns:a16="http://schemas.microsoft.com/office/drawing/2014/main" id="{A440498E-17DB-A706-73A8-FA89268E49BF}"/>
              </a:ext>
            </a:extLst>
          </p:cNvPr>
          <p:cNvSpPr/>
          <p:nvPr/>
        </p:nvSpPr>
        <p:spPr>
          <a:xfrm>
            <a:off x="9121208" y="1600198"/>
            <a:ext cx="510609" cy="2569031"/>
          </a:xfrm>
          <a:prstGeom prst="rightBrace">
            <a:avLst>
              <a:gd name="adj1" fmla="val 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2A8E7780-FE91-C9C0-19EE-E733281F3A75}"/>
              </a:ext>
            </a:extLst>
          </p:cNvPr>
          <p:cNvSpPr/>
          <p:nvPr/>
        </p:nvSpPr>
        <p:spPr>
          <a:xfrm>
            <a:off x="9121208" y="4950785"/>
            <a:ext cx="457200" cy="14609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itle 1">
                <a:extLst>
                  <a:ext uri="{FF2B5EF4-FFF2-40B4-BE49-F238E27FC236}">
                    <a16:creationId xmlns:a16="http://schemas.microsoft.com/office/drawing/2014/main" id="{7D2AA913-777C-0BC3-FF37-F0B110AA4212}"/>
                  </a:ext>
                </a:extLst>
              </p:cNvPr>
              <p:cNvSpPr txBox="1">
                <a:spLocks/>
              </p:cNvSpPr>
              <p:nvPr/>
            </p:nvSpPr>
            <p:spPr>
              <a:xfrm>
                <a:off x="9654608" y="4169230"/>
                <a:ext cx="2744221" cy="2688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0000"/>
                    </a:solidFill>
                  </a:rPr>
                  <a:t>set </a:t>
                </a:r>
                <a14:m>
                  <m:oMath xmlns:m="http://schemas.openxmlformats.org/officeDocument/2006/math">
                    <m:r>
                      <a:rPr lang="en-US" sz="3600" b="0" i="1" smtClean="0">
                        <a:solidFill>
                          <a:srgbClr val="FF0000"/>
                        </a:solidFill>
                        <a:latin typeface="Cambria Math" panose="02040503050406030204" pitchFamily="18" charset="0"/>
                      </a:rPr>
                      <m:t>𝑖</m:t>
                    </m:r>
                  </m:oMath>
                </a14:m>
                <a:r>
                  <a:rPr lang="en-US" sz="3600" dirty="0">
                    <a:solidFill>
                      <a:srgbClr val="FF0000"/>
                    </a:solidFill>
                  </a:rPr>
                  <a:t>th column of </a:t>
                </a:r>
                <a14:m>
                  <m:oMath xmlns:m="http://schemas.openxmlformats.org/officeDocument/2006/math">
                    <m:r>
                      <a:rPr lang="en-US" sz="3600" b="1" i="0" smtClean="0">
                        <a:solidFill>
                          <a:srgbClr val="FF0000"/>
                        </a:solidFill>
                        <a:latin typeface="Cambria Math" panose="02040503050406030204" pitchFamily="18" charset="0"/>
                      </a:rPr>
                      <m:t>𝐆</m:t>
                    </m:r>
                  </m:oMath>
                </a14:m>
                <a:r>
                  <a:rPr lang="en-US" sz="3600" dirty="0">
                    <a:solidFill>
                      <a:srgbClr val="FF0000"/>
                    </a:solidFill>
                  </a:rPr>
                  <a:t> to</a:t>
                </a:r>
              </a:p>
              <a:p>
                <a:pPr algn="ctr"/>
                <a:r>
                  <a:rPr lang="en-US" sz="3600" dirty="0">
                    <a:solidFill>
                      <a:srgbClr val="FF0000"/>
                    </a:solidFill>
                  </a:rPr>
                  <a:t>Gaussian</a:t>
                </a:r>
              </a:p>
              <a:p>
                <a:pPr algn="ctr"/>
                <a14:m>
                  <m:oMath xmlns:m="http://schemas.openxmlformats.org/officeDocument/2006/math">
                    <m:sSub>
                      <m:sSubPr>
                        <m:ctrlPr>
                          <a:rPr lang="en-US" sz="3600" i="1" smtClean="0">
                            <a:solidFill>
                              <a:srgbClr val="FF0000"/>
                            </a:solidFill>
                            <a:latin typeface="Cambria Math" panose="02040503050406030204" pitchFamily="18" charset="0"/>
                          </a:rPr>
                        </m:ctrlPr>
                      </m:sSubPr>
                      <m:e>
                        <m:r>
                          <a:rPr lang="en-US" sz="3600" b="0" i="1" smtClean="0">
                            <a:solidFill>
                              <a:srgbClr val="FF0000"/>
                            </a:solidFill>
                            <a:latin typeface="Cambria Math" panose="02040503050406030204" pitchFamily="18" charset="0"/>
                          </a:rPr>
                          <m:t>𝑔</m:t>
                        </m:r>
                      </m:e>
                      <m:sub>
                        <m:r>
                          <a:rPr lang="en-US" sz="3600" b="0" i="1" smtClean="0">
                            <a:solidFill>
                              <a:srgbClr val="FF0000"/>
                            </a:solidFill>
                            <a:latin typeface="Cambria Math" panose="02040503050406030204" pitchFamily="18" charset="0"/>
                          </a:rPr>
                          <m:t>𝑖</m:t>
                        </m:r>
                      </m:sub>
                    </m:sSub>
                    <m:r>
                      <a:rPr lang="en-US" sz="3600" b="0" i="1" smtClean="0">
                        <a:solidFill>
                          <a:srgbClr val="FF0000"/>
                        </a:solidFill>
                        <a:latin typeface="Cambria Math" panose="02040503050406030204" pitchFamily="18" charset="0"/>
                      </a:rPr>
                      <m:t>(</m:t>
                    </m:r>
                    <m:r>
                      <a:rPr lang="en-US" sz="3600" b="0" i="1" smtClean="0">
                        <a:solidFill>
                          <a:srgbClr val="FF0000"/>
                        </a:solidFill>
                        <a:latin typeface="Cambria Math" panose="02040503050406030204" pitchFamily="18" charset="0"/>
                      </a:rPr>
                      <m:t>𝑡</m:t>
                    </m:r>
                    <m:r>
                      <a:rPr lang="en-US" sz="3600" b="0" i="1" smtClean="0">
                        <a:solidFill>
                          <a:srgbClr val="FF0000"/>
                        </a:solidFill>
                        <a:latin typeface="Cambria Math" panose="02040503050406030204" pitchFamily="18" charset="0"/>
                      </a:rPr>
                      <m:t>)</m:t>
                    </m:r>
                  </m:oMath>
                </a14:m>
                <a:r>
                  <a:rPr lang="en-US" sz="3600" dirty="0">
                    <a:solidFill>
                      <a:srgbClr val="FF0000"/>
                    </a:solidFill>
                  </a:rPr>
                  <a:t> </a:t>
                </a:r>
              </a:p>
            </p:txBody>
          </p:sp>
        </mc:Choice>
        <mc:Fallback xmlns="">
          <p:sp>
            <p:nvSpPr>
              <p:cNvPr id="13" name="Title 1">
                <a:extLst>
                  <a:ext uri="{FF2B5EF4-FFF2-40B4-BE49-F238E27FC236}">
                    <a16:creationId xmlns:a16="http://schemas.microsoft.com/office/drawing/2014/main" id="{7D2AA913-777C-0BC3-FF37-F0B110AA4212}"/>
                  </a:ext>
                </a:extLst>
              </p:cNvPr>
              <p:cNvSpPr txBox="1">
                <a:spLocks noRot="1" noChangeAspect="1" noMove="1" noResize="1" noEditPoints="1" noAdjustHandles="1" noChangeArrowheads="1" noChangeShapeType="1" noTextEdit="1"/>
              </p:cNvSpPr>
              <p:nvPr/>
            </p:nvSpPr>
            <p:spPr>
              <a:xfrm>
                <a:off x="9654608" y="4169230"/>
                <a:ext cx="2744221" cy="2688770"/>
              </a:xfrm>
              <a:prstGeom prst="rect">
                <a:avLst/>
              </a:prstGeom>
              <a:blipFill>
                <a:blip r:embed="rId4"/>
                <a:stretch>
                  <a:fillRect l="-1333" t="-3175"/>
                </a:stretch>
              </a:blipFill>
            </p:spPr>
            <p:txBody>
              <a:bodyPr/>
              <a:lstStyle/>
              <a:p>
                <a:r>
                  <a:rPr lang="en-US">
                    <a:noFill/>
                  </a:rPr>
                  <a:t> </a:t>
                </a:r>
              </a:p>
            </p:txBody>
          </p:sp>
        </mc:Fallback>
      </mc:AlternateContent>
    </p:spTree>
    <p:extLst>
      <p:ext uri="{BB962C8B-B14F-4D97-AF65-F5344CB8AC3E}">
        <p14:creationId xmlns:p14="http://schemas.microsoft.com/office/powerpoint/2010/main" val="204907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5756-CEA9-AF53-C5D1-7BDC933E9E9F}"/>
              </a:ext>
            </a:extLst>
          </p:cNvPr>
          <p:cNvSpPr>
            <a:spLocks noGrp="1"/>
          </p:cNvSpPr>
          <p:nvPr>
            <p:ph type="title"/>
          </p:nvPr>
        </p:nvSpPr>
        <p:spPr>
          <a:xfrm>
            <a:off x="3090522" y="86449"/>
            <a:ext cx="6858003" cy="868819"/>
          </a:xfrm>
        </p:spPr>
        <p:txBody>
          <a:bodyPr/>
          <a:lstStyle/>
          <a:p>
            <a:pPr algn="ctr"/>
            <a:r>
              <a:rPr lang="en-US" dirty="0"/>
              <a:t>least-squares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CE3CB1-8873-03FA-2E9C-02E6F08E5ACB}"/>
                  </a:ext>
                </a:extLst>
              </p:cNvPr>
              <p:cNvSpPr>
                <a:spLocks noGrp="1"/>
              </p:cNvSpPr>
              <p:nvPr>
                <p:ph idx="1"/>
              </p:nvPr>
            </p:nvSpPr>
            <p:spPr>
              <a:xfrm>
                <a:off x="1676400" y="811833"/>
                <a:ext cx="10515600" cy="5959718"/>
              </a:xfrm>
            </p:spPr>
            <p:txBody>
              <a:bodyPr>
                <a:noAutofit/>
              </a:bodyPr>
              <a:lstStyle/>
              <a:p>
                <a:pPr marL="0" indent="0">
                  <a:lnSpc>
                    <a:spcPct val="150000"/>
                  </a:lnSpc>
                  <a:spcBef>
                    <a:spcPts val="500"/>
                  </a:spcBef>
                  <a:buNone/>
                </a:pPr>
                <a14:m>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r>
                          <a:rPr lang="en-US" sz="3200" b="0" i="1" smtClean="0">
                            <a:latin typeface="Cambria Math" panose="02040503050406030204" pitchFamily="18" charset="0"/>
                          </a:rPr>
                          <m:t>𝑒𝑠𝑡</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𝐆</m:t>
                        </m:r>
                      </m:e>
                      <m:sup>
                        <m:r>
                          <a:rPr lang="en-US" sz="3200" i="1">
                            <a:latin typeface="Cambria Math" panose="02040503050406030204" pitchFamily="18" charset="0"/>
                          </a:rPr>
                          <m:t>𝑇</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i="0" smtClean="0">
                            <a:latin typeface="Cambria Math" panose="02040503050406030204" pitchFamily="18" charset="0"/>
                          </a:rPr>
                          <m:t>𝐝</m:t>
                        </m:r>
                      </m:e>
                      <m:sup>
                        <m:r>
                          <a:rPr lang="en-US" sz="3200" b="0" i="1" smtClean="0">
                            <a:latin typeface="Cambria Math" panose="02040503050406030204" pitchFamily="18" charset="0"/>
                          </a:rPr>
                          <m:t>𝑜𝑏𝑠</m:t>
                        </m:r>
                      </m:sup>
                    </m:sSup>
                  </m:oMath>
                </a14:m>
                <a:endParaRPr lang="en-US" sz="3200" dirty="0"/>
              </a:p>
              <a:p>
                <a:pPr marL="0" indent="0">
                  <a:lnSpc>
                    <a:spcPct val="150000"/>
                  </a:lnSpc>
                  <a:spcBef>
                    <a:spcPts val="500"/>
                  </a:spcBef>
                  <a:buNone/>
                </a:pP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r>
                      <a:rPr lang="en-US" sz="3200" b="1" i="0" smtClean="0">
                        <a:latin typeface="Cambria Math" panose="02040503050406030204" pitchFamily="18" charset="0"/>
                      </a:rPr>
                      <m:t>=</m:t>
                    </m:r>
                    <m:r>
                      <a:rPr lang="en-US" sz="3200" b="1" smtClean="0">
                        <a:latin typeface="Cambria Math" panose="02040503050406030204" pitchFamily="18" charset="0"/>
                      </a:rPr>
                      <m:t>𝐆</m:t>
                    </m:r>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i="1">
                            <a:latin typeface="Cambria Math" panose="02040503050406030204" pitchFamily="18" charset="0"/>
                          </a:rPr>
                          <m:t>𝑒𝑠𝑡</m:t>
                        </m:r>
                      </m:sup>
                    </m:sSup>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𝐞</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oMath>
                  </m:oMathPara>
                </a14:m>
                <a:endParaRPr lang="en-US" sz="3200" dirty="0"/>
              </a:p>
              <a:p>
                <a:pPr marL="0" indent="0">
                  <a:lnSpc>
                    <a:spcPct val="150000"/>
                  </a:lnSpc>
                  <a:spcBef>
                    <a:spcPts val="500"/>
                  </a:spcBef>
                  <a:buNone/>
                </a:pPr>
                <a14:m>
                  <m:oMath xmlns:m="http://schemas.openxmlformats.org/officeDocument/2006/math">
                    <m:r>
                      <a:rPr lang="en-US" sz="3200" b="0" i="1" smtClean="0">
                        <a:latin typeface="Cambria Math" panose="02040503050406030204" pitchFamily="18" charset="0"/>
                      </a:rPr>
                      <m:t>𝐸</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i="0" smtClean="0">
                            <a:latin typeface="Cambria Math" panose="02040503050406030204" pitchFamily="18" charset="0"/>
                          </a:rPr>
                          <m:t>𝐞</m:t>
                        </m:r>
                      </m:e>
                      <m:sup>
                        <m:r>
                          <a:rPr lang="en-US" sz="3200" b="0" i="1" smtClean="0">
                            <a:latin typeface="Cambria Math" panose="02040503050406030204" pitchFamily="18" charset="0"/>
                          </a:rPr>
                          <m:t>𝑇</m:t>
                        </m:r>
                      </m:sup>
                    </m:sSup>
                  </m:oMath>
                </a14:m>
                <a:r>
                  <a:rPr lang="en-US" sz="3200" b="1" dirty="0"/>
                  <a:t> </a:t>
                </a:r>
                <a14:m>
                  <m:oMath xmlns:m="http://schemas.openxmlformats.org/officeDocument/2006/math">
                    <m:r>
                      <a:rPr lang="en-US" sz="3200" b="1">
                        <a:latin typeface="Cambria Math" panose="02040503050406030204" pitchFamily="18" charset="0"/>
                      </a:rPr>
                      <m:t>𝐞</m:t>
                    </m:r>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𝑑</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m:t>
                      </m:r>
                      <m:r>
                        <a:rPr lang="en-US" sz="3200" b="0" i="1" smtClean="0">
                          <a:latin typeface="Cambria Math" panose="02040503050406030204" pitchFamily="18" charset="0"/>
                        </a:rPr>
                        <m:t>𝐸</m:t>
                      </m:r>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𝑁</m:t>
                          </m:r>
                          <m:r>
                            <a:rPr lang="en-US" sz="3200" b="0" i="1" smtClean="0">
                              <a:latin typeface="Cambria Math" panose="02040503050406030204" pitchFamily="18" charset="0"/>
                            </a:rPr>
                            <m:t>−</m:t>
                          </m:r>
                          <m:r>
                            <a:rPr lang="en-US" sz="3200" b="0" i="1" smtClean="0">
                              <a:latin typeface="Cambria Math" panose="02040503050406030204" pitchFamily="18" charset="0"/>
                            </a:rPr>
                            <m:t>𝑀</m:t>
                          </m:r>
                        </m:e>
                      </m:d>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𝐂</m:t>
                      </m:r>
                      <m:r>
                        <a:rPr lang="en-US" sz="3200" b="0" i="1" smtClean="0">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ea typeface="Cambria Math" panose="02040503050406030204" pitchFamily="18" charset="0"/>
                            </a:rPr>
                            <m:t>𝜎</m:t>
                          </m:r>
                        </m:e>
                        <m:sub>
                          <m:r>
                            <a:rPr lang="en-US" sz="3200" i="1">
                              <a:latin typeface="Cambria Math" panose="02040503050406030204" pitchFamily="18" charset="0"/>
                            </a:rPr>
                            <m:t>𝑑</m:t>
                          </m:r>
                        </m:sub>
                        <m:sup>
                          <m:r>
                            <a:rPr lang="en-US" sz="3200" i="1">
                              <a:latin typeface="Cambria Math" panose="02040503050406030204" pitchFamily="18" charset="0"/>
                            </a:rPr>
                            <m:t>2</m:t>
                          </m:r>
                        </m:sup>
                      </m:sSubSup>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𝑖</m:t>
                              </m:r>
                            </m:sub>
                          </m:sSub>
                        </m:sub>
                      </m:sSub>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2 </m:t>
                      </m:r>
                      <m:rad>
                        <m:radPr>
                          <m:degHide m:val="on"/>
                          <m:ctrlPr>
                            <a:rPr lang="en-US" sz="3200" i="1">
                              <a:latin typeface="Cambria Math" panose="02040503050406030204" pitchFamily="18" charset="0"/>
                              <a:ea typeface="Cambria Math" panose="02040503050406030204" pitchFamily="18" charset="0"/>
                            </a:rPr>
                          </m:ctrlPr>
                        </m:radPr>
                        <m:deg/>
                        <m:e>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𝐶</m:t>
                              </m:r>
                            </m:e>
                            <m:sub>
                              <m:r>
                                <a:rPr lang="en-US" sz="3200" i="1">
                                  <a:latin typeface="Cambria Math" panose="02040503050406030204" pitchFamily="18" charset="0"/>
                                  <a:ea typeface="Cambria Math" panose="02040503050406030204" pitchFamily="18" charset="0"/>
                                </a:rPr>
                                <m:t>𝑖𝑖</m:t>
                              </m:r>
                            </m:sub>
                          </m:sSub>
                        </m:e>
                      </m:rad>
                      <m:r>
                        <a:rPr lang="en-US" sz="3200" i="1">
                          <a:latin typeface="Cambria Math" panose="02040503050406030204" pitchFamily="18" charset="0"/>
                          <a:ea typeface="Cambria Math" panose="02040503050406030204" pitchFamily="18" charset="0"/>
                        </a:rPr>
                        <m:t>  (95% </m:t>
                      </m:r>
                      <m:r>
                        <m:rPr>
                          <m:sty m:val="p"/>
                        </m:rPr>
                        <a:rPr lang="en-US" sz="3200">
                          <a:latin typeface="Cambria Math" panose="02040503050406030204" pitchFamily="18" charset="0"/>
                          <a:ea typeface="Cambria Math" panose="02040503050406030204" pitchFamily="18" charset="0"/>
                        </a:rPr>
                        <m:t>co</m:t>
                      </m:r>
                      <m:r>
                        <m:rPr>
                          <m:sty m:val="p"/>
                        </m:rPr>
                        <a:rPr lang="en-US" sz="3200" b="0" i="0" smtClean="0">
                          <a:latin typeface="Cambria Math" panose="02040503050406030204" pitchFamily="18" charset="0"/>
                          <a:ea typeface="Cambria Math" panose="02040503050406030204" pitchFamily="18" charset="0"/>
                        </a:rPr>
                        <m:t>n</m:t>
                      </m:r>
                      <m:r>
                        <m:rPr>
                          <m:sty m:val="p"/>
                        </m:rPr>
                        <a:rPr lang="en-US" sz="3200">
                          <a:latin typeface="Cambria Math" panose="02040503050406030204" pitchFamily="18" charset="0"/>
                          <a:ea typeface="Cambria Math" panose="02040503050406030204" pitchFamily="18" charset="0"/>
                        </a:rPr>
                        <m:t>fidence</m:t>
                      </m:r>
                      <m:r>
                        <a:rPr lang="en-US" sz="3200" i="1">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3" name="Content Placeholder 2">
                <a:extLst>
                  <a:ext uri="{FF2B5EF4-FFF2-40B4-BE49-F238E27FC236}">
                    <a16:creationId xmlns:a16="http://schemas.microsoft.com/office/drawing/2014/main" id="{AFCE3CB1-8873-03FA-2E9C-02E6F08E5ACB}"/>
                  </a:ext>
                </a:extLst>
              </p:cNvPr>
              <p:cNvSpPr>
                <a:spLocks noGrp="1" noRot="1" noChangeAspect="1" noMove="1" noResize="1" noEditPoints="1" noAdjustHandles="1" noChangeArrowheads="1" noChangeShapeType="1" noTextEdit="1"/>
              </p:cNvSpPr>
              <p:nvPr>
                <p:ph idx="1"/>
              </p:nvPr>
            </p:nvSpPr>
            <p:spPr>
              <a:xfrm>
                <a:off x="1676400" y="811833"/>
                <a:ext cx="10515600" cy="5959718"/>
              </a:xfrm>
              <a:blipFill>
                <a:blip r:embed="rId2"/>
                <a:stretch>
                  <a:fillRect/>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147F04A6-E5A3-9211-8398-CBC1C8994FBA}"/>
              </a:ext>
            </a:extLst>
          </p:cNvPr>
          <p:cNvSpPr txBox="1">
            <a:spLocks/>
          </p:cNvSpPr>
          <p:nvPr/>
        </p:nvSpPr>
        <p:spPr>
          <a:xfrm>
            <a:off x="6934200" y="1408509"/>
            <a:ext cx="3255849" cy="86881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0000"/>
                </a:solidFill>
              </a:rPr>
              <a:t>really only need these two lines</a:t>
            </a:r>
          </a:p>
        </p:txBody>
      </p:sp>
    </p:spTree>
    <p:extLst>
      <p:ext uri="{BB962C8B-B14F-4D97-AF65-F5344CB8AC3E}">
        <p14:creationId xmlns:p14="http://schemas.microsoft.com/office/powerpoint/2010/main" val="270234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5756-CEA9-AF53-C5D1-7BDC933E9E9F}"/>
              </a:ext>
            </a:extLst>
          </p:cNvPr>
          <p:cNvSpPr>
            <a:spLocks noGrp="1"/>
          </p:cNvSpPr>
          <p:nvPr>
            <p:ph type="title"/>
          </p:nvPr>
        </p:nvSpPr>
        <p:spPr>
          <a:xfrm>
            <a:off x="3090522" y="86449"/>
            <a:ext cx="6858003" cy="868819"/>
          </a:xfrm>
        </p:spPr>
        <p:txBody>
          <a:bodyPr/>
          <a:lstStyle/>
          <a:p>
            <a:pPr algn="ctr"/>
            <a:r>
              <a:rPr lang="en-US" dirty="0"/>
              <a:t>least-squares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CE3CB1-8873-03FA-2E9C-02E6F08E5ACB}"/>
                  </a:ext>
                </a:extLst>
              </p:cNvPr>
              <p:cNvSpPr>
                <a:spLocks noGrp="1"/>
              </p:cNvSpPr>
              <p:nvPr>
                <p:ph idx="1"/>
              </p:nvPr>
            </p:nvSpPr>
            <p:spPr>
              <a:xfrm>
                <a:off x="1676400" y="811833"/>
                <a:ext cx="10515600" cy="5959718"/>
              </a:xfrm>
            </p:spPr>
            <p:txBody>
              <a:bodyPr>
                <a:noAutofit/>
              </a:bodyPr>
              <a:lstStyle/>
              <a:p>
                <a:pPr marL="0" indent="0">
                  <a:lnSpc>
                    <a:spcPct val="150000"/>
                  </a:lnSpc>
                  <a:spcBef>
                    <a:spcPts val="500"/>
                  </a:spcBef>
                  <a:buNone/>
                </a:pPr>
                <a14:m>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r>
                          <a:rPr lang="en-US" sz="3200" b="0" i="1" smtClean="0">
                            <a:latin typeface="Cambria Math" panose="02040503050406030204" pitchFamily="18" charset="0"/>
                          </a:rPr>
                          <m:t>𝑒𝑠𝑡</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𝐆</m:t>
                        </m:r>
                      </m:e>
                      <m:sup>
                        <m:r>
                          <a:rPr lang="en-US" sz="3200" i="1">
                            <a:latin typeface="Cambria Math" panose="02040503050406030204" pitchFamily="18" charset="0"/>
                          </a:rPr>
                          <m:t>𝑇</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i="0" smtClean="0">
                            <a:latin typeface="Cambria Math" panose="02040503050406030204" pitchFamily="18" charset="0"/>
                          </a:rPr>
                          <m:t>𝐝</m:t>
                        </m:r>
                      </m:e>
                      <m:sup>
                        <m:r>
                          <a:rPr lang="en-US" sz="3200" b="0" i="1" smtClean="0">
                            <a:latin typeface="Cambria Math" panose="02040503050406030204" pitchFamily="18" charset="0"/>
                          </a:rPr>
                          <m:t>𝑜𝑏𝑠</m:t>
                        </m:r>
                      </m:sup>
                    </m:sSup>
                  </m:oMath>
                </a14:m>
                <a:endParaRPr lang="en-US" sz="3200" dirty="0"/>
              </a:p>
              <a:p>
                <a:pPr marL="0" indent="0">
                  <a:lnSpc>
                    <a:spcPct val="150000"/>
                  </a:lnSpc>
                  <a:spcBef>
                    <a:spcPts val="500"/>
                  </a:spcBef>
                  <a:buNone/>
                </a:pP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r>
                      <a:rPr lang="en-US" sz="3200" b="1" i="0" smtClean="0">
                        <a:latin typeface="Cambria Math" panose="02040503050406030204" pitchFamily="18" charset="0"/>
                      </a:rPr>
                      <m:t>=</m:t>
                    </m:r>
                    <m:r>
                      <a:rPr lang="en-US" sz="3200" b="1" smtClean="0">
                        <a:latin typeface="Cambria Math" panose="02040503050406030204" pitchFamily="18" charset="0"/>
                      </a:rPr>
                      <m:t>𝐆</m:t>
                    </m:r>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i="1">
                            <a:latin typeface="Cambria Math" panose="02040503050406030204" pitchFamily="18" charset="0"/>
                          </a:rPr>
                          <m:t>𝑒𝑠𝑡</m:t>
                        </m:r>
                      </m:sup>
                    </m:sSup>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𝐞</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oMath>
                  </m:oMathPara>
                </a14:m>
                <a:endParaRPr lang="en-US" sz="3200" dirty="0"/>
              </a:p>
              <a:p>
                <a:pPr marL="0" indent="0">
                  <a:lnSpc>
                    <a:spcPct val="150000"/>
                  </a:lnSpc>
                  <a:spcBef>
                    <a:spcPts val="500"/>
                  </a:spcBef>
                  <a:buNone/>
                </a:pPr>
                <a14:m>
                  <m:oMath xmlns:m="http://schemas.openxmlformats.org/officeDocument/2006/math">
                    <m:r>
                      <a:rPr lang="en-US" sz="3200" b="0" i="1" smtClean="0">
                        <a:latin typeface="Cambria Math" panose="02040503050406030204" pitchFamily="18" charset="0"/>
                      </a:rPr>
                      <m:t>𝐸</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i="0" smtClean="0">
                            <a:latin typeface="Cambria Math" panose="02040503050406030204" pitchFamily="18" charset="0"/>
                          </a:rPr>
                          <m:t>𝐞</m:t>
                        </m:r>
                      </m:e>
                      <m:sup>
                        <m:r>
                          <a:rPr lang="en-US" sz="3200" b="0" i="1" smtClean="0">
                            <a:latin typeface="Cambria Math" panose="02040503050406030204" pitchFamily="18" charset="0"/>
                          </a:rPr>
                          <m:t>𝑇</m:t>
                        </m:r>
                      </m:sup>
                    </m:sSup>
                  </m:oMath>
                </a14:m>
                <a:r>
                  <a:rPr lang="en-US" sz="3200" b="1" dirty="0"/>
                  <a:t> </a:t>
                </a:r>
                <a14:m>
                  <m:oMath xmlns:m="http://schemas.openxmlformats.org/officeDocument/2006/math">
                    <m:r>
                      <a:rPr lang="en-US" sz="3200" b="1">
                        <a:latin typeface="Cambria Math" panose="02040503050406030204" pitchFamily="18" charset="0"/>
                      </a:rPr>
                      <m:t>𝐞</m:t>
                    </m:r>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𝑑</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m:t>
                      </m:r>
                      <m:r>
                        <a:rPr lang="en-US" sz="3200" b="0" i="1" smtClean="0">
                          <a:latin typeface="Cambria Math" panose="02040503050406030204" pitchFamily="18" charset="0"/>
                        </a:rPr>
                        <m:t>𝐸</m:t>
                      </m:r>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𝑁</m:t>
                          </m:r>
                          <m:r>
                            <a:rPr lang="en-US" sz="3200" b="0" i="1" smtClean="0">
                              <a:latin typeface="Cambria Math" panose="02040503050406030204" pitchFamily="18" charset="0"/>
                            </a:rPr>
                            <m:t>−</m:t>
                          </m:r>
                          <m:r>
                            <a:rPr lang="en-US" sz="3200" b="0" i="1" smtClean="0">
                              <a:latin typeface="Cambria Math" panose="02040503050406030204" pitchFamily="18" charset="0"/>
                            </a:rPr>
                            <m:t>𝑀</m:t>
                          </m:r>
                        </m:e>
                      </m:d>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𝐂</m:t>
                      </m:r>
                      <m:r>
                        <a:rPr lang="en-US" sz="3200" b="0" i="1" smtClean="0">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ea typeface="Cambria Math" panose="02040503050406030204" pitchFamily="18" charset="0"/>
                            </a:rPr>
                            <m:t>𝜎</m:t>
                          </m:r>
                        </m:e>
                        <m:sub>
                          <m:r>
                            <a:rPr lang="en-US" sz="3200" i="1">
                              <a:latin typeface="Cambria Math" panose="02040503050406030204" pitchFamily="18" charset="0"/>
                            </a:rPr>
                            <m:t>𝑑</m:t>
                          </m:r>
                        </m:sub>
                        <m:sup>
                          <m:r>
                            <a:rPr lang="en-US" sz="3200" i="1">
                              <a:latin typeface="Cambria Math" panose="02040503050406030204" pitchFamily="18" charset="0"/>
                            </a:rPr>
                            <m:t>2</m:t>
                          </m:r>
                        </m:sup>
                      </m:sSubSup>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𝑖</m:t>
                              </m:r>
                            </m:sub>
                          </m:sSub>
                        </m:sub>
                      </m:sSub>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2 </m:t>
                      </m:r>
                      <m:rad>
                        <m:radPr>
                          <m:degHide m:val="on"/>
                          <m:ctrlPr>
                            <a:rPr lang="en-US" sz="3200" i="1">
                              <a:latin typeface="Cambria Math" panose="02040503050406030204" pitchFamily="18" charset="0"/>
                              <a:ea typeface="Cambria Math" panose="02040503050406030204" pitchFamily="18" charset="0"/>
                            </a:rPr>
                          </m:ctrlPr>
                        </m:radPr>
                        <m:deg/>
                        <m:e>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𝐶</m:t>
                              </m:r>
                            </m:e>
                            <m:sub>
                              <m:r>
                                <a:rPr lang="en-US" sz="3200" i="1">
                                  <a:latin typeface="Cambria Math" panose="02040503050406030204" pitchFamily="18" charset="0"/>
                                  <a:ea typeface="Cambria Math" panose="02040503050406030204" pitchFamily="18" charset="0"/>
                                </a:rPr>
                                <m:t>𝑖𝑖</m:t>
                              </m:r>
                            </m:sub>
                          </m:sSub>
                        </m:e>
                      </m:rad>
                      <m:r>
                        <a:rPr lang="en-US" sz="3200" i="1">
                          <a:latin typeface="Cambria Math" panose="02040503050406030204" pitchFamily="18" charset="0"/>
                          <a:ea typeface="Cambria Math" panose="02040503050406030204" pitchFamily="18" charset="0"/>
                        </a:rPr>
                        <m:t>  (95% </m:t>
                      </m:r>
                      <m:r>
                        <m:rPr>
                          <m:sty m:val="p"/>
                        </m:rPr>
                        <a:rPr lang="en-US" sz="3200">
                          <a:latin typeface="Cambria Math" panose="02040503050406030204" pitchFamily="18" charset="0"/>
                          <a:ea typeface="Cambria Math" panose="02040503050406030204" pitchFamily="18" charset="0"/>
                        </a:rPr>
                        <m:t>co</m:t>
                      </m:r>
                      <m:r>
                        <m:rPr>
                          <m:sty m:val="p"/>
                        </m:rPr>
                        <a:rPr lang="en-US" sz="3200" b="0" i="0" smtClean="0">
                          <a:latin typeface="Cambria Math" panose="02040503050406030204" pitchFamily="18" charset="0"/>
                          <a:ea typeface="Cambria Math" panose="02040503050406030204" pitchFamily="18" charset="0"/>
                        </a:rPr>
                        <m:t>n</m:t>
                      </m:r>
                      <m:r>
                        <m:rPr>
                          <m:sty m:val="p"/>
                        </m:rPr>
                        <a:rPr lang="en-US" sz="3200">
                          <a:latin typeface="Cambria Math" panose="02040503050406030204" pitchFamily="18" charset="0"/>
                          <a:ea typeface="Cambria Math" panose="02040503050406030204" pitchFamily="18" charset="0"/>
                        </a:rPr>
                        <m:t>fidence</m:t>
                      </m:r>
                      <m:r>
                        <a:rPr lang="en-US" sz="3200" i="1">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3" name="Content Placeholder 2">
                <a:extLst>
                  <a:ext uri="{FF2B5EF4-FFF2-40B4-BE49-F238E27FC236}">
                    <a16:creationId xmlns:a16="http://schemas.microsoft.com/office/drawing/2014/main" id="{AFCE3CB1-8873-03FA-2E9C-02E6F08E5ACB}"/>
                  </a:ext>
                </a:extLst>
              </p:cNvPr>
              <p:cNvSpPr>
                <a:spLocks noGrp="1" noRot="1" noChangeAspect="1" noMove="1" noResize="1" noEditPoints="1" noAdjustHandles="1" noChangeArrowheads="1" noChangeShapeType="1" noTextEdit="1"/>
              </p:cNvSpPr>
              <p:nvPr>
                <p:ph idx="1"/>
              </p:nvPr>
            </p:nvSpPr>
            <p:spPr>
              <a:xfrm>
                <a:off x="1676400" y="811833"/>
                <a:ext cx="10515600" cy="595971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147F04A6-E5A3-9211-8398-CBC1C8994FBA}"/>
                  </a:ext>
                </a:extLst>
              </p:cNvPr>
              <p:cNvSpPr txBox="1">
                <a:spLocks/>
              </p:cNvSpPr>
              <p:nvPr/>
            </p:nvSpPr>
            <p:spPr>
              <a:xfrm>
                <a:off x="6692676" y="1408508"/>
                <a:ext cx="5248953" cy="4469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0000"/>
                    </a:solidFill>
                  </a:rPr>
                  <a:t>one nuisance:</a:t>
                </a:r>
                <a:br>
                  <a:rPr lang="en-US" dirty="0">
                    <a:solidFill>
                      <a:srgbClr val="FF0000"/>
                    </a:solidFill>
                  </a:rPr>
                </a:br>
                <a:r>
                  <a:rPr lang="en-US" dirty="0">
                    <a:solidFill>
                      <a:srgbClr val="FF0000"/>
                    </a:solidFill>
                  </a:rPr>
                  <a:t>want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𝑑</m:t>
                        </m:r>
                      </m:e>
                      <m:sup>
                        <m:r>
                          <a:rPr lang="en-US" b="0" i="1" smtClean="0">
                            <a:solidFill>
                              <a:srgbClr val="FF0000"/>
                            </a:solidFill>
                            <a:latin typeface="Cambria Math" panose="02040503050406030204" pitchFamily="18" charset="0"/>
                          </a:rPr>
                          <m:t>𝑝𝑟𝑒</m:t>
                        </m:r>
                      </m:sup>
                    </m:sSup>
                    <m:d>
                      <m:dPr>
                        <m:ctrlPr>
                          <a:rPr lang="en-US"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oMath>
                </a14:m>
                <a:endParaRPr lang="en-US" dirty="0">
                  <a:solidFill>
                    <a:srgbClr val="FF0000"/>
                  </a:solidFill>
                </a:endParaRPr>
              </a:p>
              <a:p>
                <a:pPr algn="ctr"/>
                <a:r>
                  <a:rPr lang="en-US" dirty="0">
                    <a:solidFill>
                      <a:srgbClr val="FF0000"/>
                    </a:solidFill>
                  </a:rPr>
                  <a:t>for evenly spaces </a:t>
                </a:r>
                <a14:m>
                  <m:oMath xmlns:m="http://schemas.openxmlformats.org/officeDocument/2006/math">
                    <m:r>
                      <a:rPr lang="en-US" b="0" i="1" smtClean="0">
                        <a:solidFill>
                          <a:srgbClr val="FF0000"/>
                        </a:solidFill>
                        <a:latin typeface="Cambria Math" panose="02040503050406030204" pitchFamily="18" charset="0"/>
                      </a:rPr>
                      <m:t>𝑡</m:t>
                    </m:r>
                  </m:oMath>
                </a14:m>
                <a:r>
                  <a:rPr lang="en-US" dirty="0">
                    <a:solidFill>
                      <a:srgbClr val="FF0000"/>
                    </a:solidFill>
                  </a:rPr>
                  <a:t>s</a:t>
                </a:r>
              </a:p>
              <a:p>
                <a:pPr algn="ctr"/>
                <a:r>
                  <a:rPr lang="en-US" dirty="0">
                    <a:solidFill>
                      <a:srgbClr val="FF0000"/>
                    </a:solidFill>
                  </a:rPr>
                  <a:t>not just </a:t>
                </a:r>
                <a14:m>
                  <m:oMath xmlns:m="http://schemas.openxmlformats.org/officeDocument/2006/math">
                    <m:r>
                      <a:rPr lang="en-US" b="0" i="1" smtClean="0">
                        <a:solidFill>
                          <a:srgbClr val="FF0000"/>
                        </a:solidFill>
                        <a:latin typeface="Cambria Math" panose="02040503050406030204" pitchFamily="18" charset="0"/>
                      </a:rPr>
                      <m:t>𝑡</m:t>
                    </m:r>
                  </m:oMath>
                </a14:m>
                <a:r>
                  <a:rPr lang="en-US" dirty="0">
                    <a:solidFill>
                      <a:srgbClr val="FF0000"/>
                    </a:solidFill>
                  </a:rPr>
                  <a:t>s of data</a:t>
                </a:r>
              </a:p>
              <a:p>
                <a:pPr algn="ctr"/>
                <a:r>
                  <a:rPr lang="en-US" dirty="0">
                    <a:solidFill>
                      <a:srgbClr val="FF0000"/>
                    </a:solidFill>
                  </a:rPr>
                  <a:t>so must</a:t>
                </a:r>
              </a:p>
              <a:p>
                <a:pPr algn="ctr"/>
                <a:r>
                  <a:rPr lang="en-US" dirty="0">
                    <a:solidFill>
                      <a:srgbClr val="FF0000"/>
                    </a:solidFill>
                  </a:rPr>
                  <a:t>evaluate summation</a:t>
                </a:r>
              </a:p>
              <a:p>
                <a:pPr algn="ctr"/>
                <a:r>
                  <a:rPr lang="en-US" dirty="0">
                    <a:solidFill>
                      <a:srgbClr val="FF0000"/>
                    </a:solidFill>
                  </a:rPr>
                  <a:t>“manually”</a:t>
                </a:r>
              </a:p>
              <a:p>
                <a:pPr algn="ctr"/>
                <a:endParaRPr lang="en-US" dirty="0">
                  <a:solidFill>
                    <a:srgbClr val="FF0000"/>
                  </a:solidFill>
                </a:endParaRPr>
              </a:p>
            </p:txBody>
          </p:sp>
        </mc:Choice>
        <mc:Fallback xmlns="">
          <p:sp>
            <p:nvSpPr>
              <p:cNvPr id="8" name="Title 1">
                <a:extLst>
                  <a:ext uri="{FF2B5EF4-FFF2-40B4-BE49-F238E27FC236}">
                    <a16:creationId xmlns:a16="http://schemas.microsoft.com/office/drawing/2014/main" id="{147F04A6-E5A3-9211-8398-CBC1C8994FBA}"/>
                  </a:ext>
                </a:extLst>
              </p:cNvPr>
              <p:cNvSpPr txBox="1">
                <a:spLocks noRot="1" noChangeAspect="1" noMove="1" noResize="1" noEditPoints="1" noAdjustHandles="1" noChangeArrowheads="1" noChangeShapeType="1" noTextEdit="1"/>
              </p:cNvSpPr>
              <p:nvPr/>
            </p:nvSpPr>
            <p:spPr>
              <a:xfrm>
                <a:off x="6692676" y="1408508"/>
                <a:ext cx="5248953" cy="4469778"/>
              </a:xfrm>
              <a:prstGeom prst="rect">
                <a:avLst/>
              </a:prstGeom>
              <a:blipFill>
                <a:blip r:embed="rId3"/>
                <a:stretch>
                  <a:fillRect l="-116" t="-9277"/>
                </a:stretch>
              </a:blipFill>
            </p:spPr>
            <p:txBody>
              <a:bodyPr/>
              <a:lstStyle/>
              <a:p>
                <a:r>
                  <a:rPr lang="en-US">
                    <a:noFill/>
                  </a:rPr>
                  <a:t> </a:t>
                </a:r>
              </a:p>
            </p:txBody>
          </p:sp>
        </mc:Fallback>
      </mc:AlternateContent>
      <p:sp>
        <p:nvSpPr>
          <p:cNvPr id="4" name="Arrow: Left 3">
            <a:extLst>
              <a:ext uri="{FF2B5EF4-FFF2-40B4-BE49-F238E27FC236}">
                <a16:creationId xmlns:a16="http://schemas.microsoft.com/office/drawing/2014/main" id="{00D6A398-49FE-E0EB-CE2E-86A6765657F6}"/>
              </a:ext>
            </a:extLst>
          </p:cNvPr>
          <p:cNvSpPr/>
          <p:nvPr/>
        </p:nvSpPr>
        <p:spPr>
          <a:xfrm>
            <a:off x="4746172" y="1959428"/>
            <a:ext cx="1469571" cy="317899"/>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27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D15A03-FD64-E441-7555-CC2D39CFAD7B}"/>
              </a:ext>
            </a:extLst>
          </p:cNvPr>
          <p:cNvPicPr>
            <a:picLocks noChangeAspect="1"/>
          </p:cNvPicPr>
          <p:nvPr/>
        </p:nvPicPr>
        <p:blipFill rotWithShape="1">
          <a:blip r:embed="rId2"/>
          <a:srcRect l="29107" t="38006" r="29643" b="38007"/>
          <a:stretch/>
        </p:blipFill>
        <p:spPr>
          <a:xfrm>
            <a:off x="228599" y="1317170"/>
            <a:ext cx="12103598" cy="3929744"/>
          </a:xfrm>
          <a:prstGeom prst="rect">
            <a:avLst/>
          </a:prstGeom>
        </p:spPr>
      </p:pic>
    </p:spTree>
    <p:extLst>
      <p:ext uri="{BB962C8B-B14F-4D97-AF65-F5344CB8AC3E}">
        <p14:creationId xmlns:p14="http://schemas.microsoft.com/office/powerpoint/2010/main" val="161432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D0620A-1ECC-8F58-AAD3-6148A6F25476}"/>
              </a:ext>
            </a:extLst>
          </p:cNvPr>
          <p:cNvPicPr>
            <a:picLocks noChangeAspect="1"/>
          </p:cNvPicPr>
          <p:nvPr/>
        </p:nvPicPr>
        <p:blipFill rotWithShape="1">
          <a:blip r:embed="rId2"/>
          <a:srcRect l="28928" t="30330" r="25179" b="6663"/>
          <a:stretch/>
        </p:blipFill>
        <p:spPr>
          <a:xfrm>
            <a:off x="1481509" y="149688"/>
            <a:ext cx="8556172" cy="6558624"/>
          </a:xfrm>
          <a:prstGeom prst="rect">
            <a:avLst/>
          </a:prstGeom>
          <a:ln>
            <a:solidFill>
              <a:schemeClr val="tx1"/>
            </a:solid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DDE5E58-AB48-BEC2-AF21-172D2FCB918A}"/>
                  </a:ext>
                </a:extLst>
              </p:cNvPr>
              <p:cNvSpPr txBox="1"/>
              <p:nvPr/>
            </p:nvSpPr>
            <p:spPr>
              <a:xfrm>
                <a:off x="6172201" y="1329621"/>
                <a:ext cx="3217099" cy="738664"/>
              </a:xfrm>
              <a:prstGeom prst="rect">
                <a:avLst/>
              </a:prstGeom>
              <a:noFill/>
            </p:spPr>
            <p:txBody>
              <a:bodyPr wrap="none" lIns="0" tIns="0" rIns="0" bIns="0" rtlCol="0">
                <a:spAutoFit/>
              </a:bodyPr>
              <a:lstStyle/>
              <a:p>
                <a14:m>
                  <m:oMath xmlns:m="http://schemas.openxmlformats.org/officeDocument/2006/math">
                    <m:r>
                      <m:rPr>
                        <m:sty m:val="p"/>
                      </m:rPr>
                      <a:rPr lang="en-US" sz="4800" b="0" i="0" smtClean="0">
                        <a:latin typeface="Cambria Math" panose="02040503050406030204" pitchFamily="18" charset="0"/>
                      </a:rPr>
                      <m:t>with</m:t>
                    </m:r>
                    <m:r>
                      <a:rPr lang="en-US" sz="4800" b="0" i="0" smtClean="0">
                        <a:latin typeface="Cambria Math" panose="02040503050406030204" pitchFamily="18" charset="0"/>
                      </a:rPr>
                      <m:t> </m:t>
                    </m:r>
                    <m:r>
                      <a:rPr lang="en-US" sz="4800" b="0" i="1" smtClean="0">
                        <a:latin typeface="Cambria Math" panose="02040503050406030204" pitchFamily="18" charset="0"/>
                      </a:rPr>
                      <m:t>𝑤</m:t>
                    </m:r>
                    <m:r>
                      <a:rPr lang="en-US" sz="4800" b="0" i="1" smtClean="0">
                        <a:latin typeface="Cambria Math" panose="02040503050406030204" pitchFamily="18" charset="0"/>
                      </a:rPr>
                      <m:t>=</m:t>
                    </m:r>
                  </m:oMath>
                </a14:m>
                <a:r>
                  <a:rPr lang="en-US" sz="4800" dirty="0"/>
                  <a:t>1.0</a:t>
                </a:r>
              </a:p>
            </p:txBody>
          </p:sp>
        </mc:Choice>
        <mc:Fallback xmlns="">
          <p:sp>
            <p:nvSpPr>
              <p:cNvPr id="6" name="TextBox 5">
                <a:extLst>
                  <a:ext uri="{FF2B5EF4-FFF2-40B4-BE49-F238E27FC236}">
                    <a16:creationId xmlns:a16="http://schemas.microsoft.com/office/drawing/2014/main" id="{9DDE5E58-AB48-BEC2-AF21-172D2FCB918A}"/>
                  </a:ext>
                </a:extLst>
              </p:cNvPr>
              <p:cNvSpPr txBox="1">
                <a:spLocks noRot="1" noChangeAspect="1" noMove="1" noResize="1" noEditPoints="1" noAdjustHandles="1" noChangeArrowheads="1" noChangeShapeType="1" noTextEdit="1"/>
              </p:cNvSpPr>
              <p:nvPr/>
            </p:nvSpPr>
            <p:spPr>
              <a:xfrm>
                <a:off x="6172201" y="1329621"/>
                <a:ext cx="3217099" cy="738664"/>
              </a:xfrm>
              <a:prstGeom prst="rect">
                <a:avLst/>
              </a:prstGeom>
              <a:blipFill>
                <a:blip r:embed="rId3"/>
                <a:stretch>
                  <a:fillRect t="-23967" r="-10626" b="-50413"/>
                </a:stretch>
              </a:blipFill>
            </p:spPr>
            <p:txBody>
              <a:bodyPr/>
              <a:lstStyle/>
              <a:p>
                <a:r>
                  <a:rPr lang="en-US">
                    <a:noFill/>
                  </a:rPr>
                  <a:t> </a:t>
                </a:r>
              </a:p>
            </p:txBody>
          </p:sp>
        </mc:Fallback>
      </mc:AlternateContent>
    </p:spTree>
    <p:extLst>
      <p:ext uri="{BB962C8B-B14F-4D97-AF65-F5344CB8AC3E}">
        <p14:creationId xmlns:p14="http://schemas.microsoft.com/office/powerpoint/2010/main" val="104271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D07AA7-742B-1248-16D4-25FF38EE0DFC}"/>
              </a:ext>
            </a:extLst>
          </p:cNvPr>
          <p:cNvSpPr txBox="1"/>
          <p:nvPr/>
        </p:nvSpPr>
        <p:spPr>
          <a:xfrm>
            <a:off x="935598" y="2465268"/>
            <a:ext cx="10795820" cy="1323439"/>
          </a:xfrm>
          <a:prstGeom prst="rect">
            <a:avLst/>
          </a:prstGeom>
          <a:noFill/>
        </p:spPr>
        <p:txBody>
          <a:bodyPr wrap="square" rtlCol="0">
            <a:spAutoFit/>
          </a:bodyPr>
          <a:lstStyle/>
          <a:p>
            <a:pPr algn="ctr"/>
            <a:endParaRPr lang="en-US" sz="4000" b="1" dirty="0"/>
          </a:p>
          <a:p>
            <a:pPr algn="ctr"/>
            <a:r>
              <a:rPr lang="en-US" sz="4000" b="1" dirty="0"/>
              <a:t>sine &amp; cosine components with least squares</a:t>
            </a:r>
          </a:p>
        </p:txBody>
      </p:sp>
    </p:spTree>
    <p:extLst>
      <p:ext uri="{BB962C8B-B14F-4D97-AF65-F5344CB8AC3E}">
        <p14:creationId xmlns:p14="http://schemas.microsoft.com/office/powerpoint/2010/main" val="3237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14600"/>
            <a:ext cx="8229600" cy="1143000"/>
          </a:xfrm>
        </p:spPr>
        <p:txBody>
          <a:bodyPr/>
          <a:lstStyle/>
          <a:p>
            <a:pPr algn="ctr"/>
            <a:r>
              <a:rPr lang="en-US" dirty="0">
                <a:latin typeface="Times New Roman" pitchFamily="18" charset="0"/>
                <a:cs typeface="Times New Roman" pitchFamily="18" charset="0"/>
              </a:rPr>
              <a:t>importance of periodicities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D07AA7-742B-1248-16D4-25FF38EE0DFC}"/>
              </a:ext>
            </a:extLst>
          </p:cNvPr>
          <p:cNvSpPr txBox="1"/>
          <p:nvPr/>
        </p:nvSpPr>
        <p:spPr>
          <a:xfrm>
            <a:off x="1153312" y="1148097"/>
            <a:ext cx="10795820" cy="3170099"/>
          </a:xfrm>
          <a:prstGeom prst="rect">
            <a:avLst/>
          </a:prstGeom>
          <a:noFill/>
        </p:spPr>
        <p:txBody>
          <a:bodyPr wrap="square" rtlCol="0">
            <a:spAutoFit/>
          </a:bodyPr>
          <a:lstStyle/>
          <a:p>
            <a:pPr algn="ctr"/>
            <a:r>
              <a:rPr lang="en-US" sz="4000" b="1" dirty="0"/>
              <a:t>today:</a:t>
            </a:r>
          </a:p>
          <a:p>
            <a:pPr algn="ctr"/>
            <a:endParaRPr lang="en-US" sz="4000" b="1" dirty="0"/>
          </a:p>
          <a:p>
            <a:pPr algn="ctr"/>
            <a:r>
              <a:rPr lang="en-US" sz="4000" b="1" dirty="0"/>
              <a:t>smoothing with least squares</a:t>
            </a:r>
          </a:p>
          <a:p>
            <a:pPr algn="ctr"/>
            <a:endParaRPr lang="en-US" sz="4000" b="1" dirty="0"/>
          </a:p>
          <a:p>
            <a:pPr algn="ctr"/>
            <a:r>
              <a:rPr lang="en-US" sz="4000" b="1" dirty="0"/>
              <a:t>sine &amp; cosine components with least squares</a:t>
            </a:r>
          </a:p>
        </p:txBody>
      </p:sp>
    </p:spTree>
    <p:extLst>
      <p:ext uri="{BB962C8B-B14F-4D97-AF65-F5344CB8AC3E}">
        <p14:creationId xmlns:p14="http://schemas.microsoft.com/office/powerpoint/2010/main" val="335797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857" t="5737" r="5714"/>
          <a:stretch>
            <a:fillRect/>
          </a:stretch>
        </p:blipFill>
        <p:spPr bwMode="auto">
          <a:xfrm>
            <a:off x="2743200" y="1524000"/>
            <a:ext cx="6477000" cy="5008364"/>
          </a:xfrm>
          <a:prstGeom prst="rect">
            <a:avLst/>
          </a:prstGeom>
          <a:noFill/>
          <a:ln w="9525">
            <a:noFill/>
            <a:miter lim="800000"/>
            <a:headEnd/>
            <a:tailEnd/>
          </a:ln>
        </p:spPr>
      </p:pic>
      <p:sp>
        <p:nvSpPr>
          <p:cNvPr id="4" name="Title 1"/>
          <p:cNvSpPr txBox="1">
            <a:spLocks/>
          </p:cNvSpPr>
          <p:nvPr/>
        </p:nvSpPr>
        <p:spPr bwMode="auto">
          <a:xfrm>
            <a:off x="1981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kern="0" dirty="0">
                <a:solidFill>
                  <a:schemeClr val="tx2"/>
                </a:solidFill>
                <a:latin typeface="Times New Roman" pitchFamily="18" charset="0"/>
                <a:ea typeface="+mj-ea"/>
                <a:cs typeface="Times New Roman" pitchFamily="18" charset="0"/>
              </a:rPr>
              <a:t>Air temperature</a:t>
            </a:r>
          </a:p>
          <a:p>
            <a:pPr algn="ctr" fontAlgn="base">
              <a:spcBef>
                <a:spcPct val="0"/>
              </a:spcBef>
              <a:spcAft>
                <a:spcPct val="0"/>
              </a:spcAft>
              <a:defRPr/>
            </a:pPr>
            <a:r>
              <a:rPr lang="en-US" sz="3200" kern="0" dirty="0">
                <a:solidFill>
                  <a:schemeClr val="tx2"/>
                </a:solidFill>
                <a:latin typeface="Times New Roman" pitchFamily="18" charset="0"/>
                <a:ea typeface="+mj-ea"/>
                <a:cs typeface="Times New Roman" pitchFamily="18" charset="0"/>
              </a:rPr>
              <a:t>Black Rock Forest </a:t>
            </a:r>
          </a:p>
        </p:txBody>
      </p:sp>
      <p:sp>
        <p:nvSpPr>
          <p:cNvPr id="5" name="Left Brace 4"/>
          <p:cNvSpPr/>
          <p:nvPr/>
        </p:nvSpPr>
        <p:spPr>
          <a:xfrm rot="16200000">
            <a:off x="6337126" y="4343400"/>
            <a:ext cx="304800" cy="4572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943600" y="4724401"/>
            <a:ext cx="1143000" cy="646331"/>
          </a:xfrm>
          <a:prstGeom prst="rect">
            <a:avLst/>
          </a:prstGeom>
          <a:noFill/>
        </p:spPr>
        <p:txBody>
          <a:bodyPr wrap="square" rtlCol="0">
            <a:spAutoFit/>
          </a:bodyPr>
          <a:lstStyle/>
          <a:p>
            <a:pPr algn="ctr"/>
            <a:r>
              <a:rPr lang="en-US" dirty="0">
                <a:solidFill>
                  <a:srgbClr val="FF0000"/>
                </a:solidFill>
                <a:latin typeface="Times New Roman" pitchFamily="18" charset="0"/>
                <a:cs typeface="Times New Roman" pitchFamily="18" charset="0"/>
              </a:rPr>
              <a:t>365 days</a:t>
            </a:r>
          </a:p>
          <a:p>
            <a:pPr algn="ctr"/>
            <a:r>
              <a:rPr lang="en-US" dirty="0">
                <a:solidFill>
                  <a:srgbClr val="FF0000"/>
                </a:solidFill>
                <a:latin typeface="Times New Roman" pitchFamily="18" charset="0"/>
                <a:cs typeface="Times New Roman" pitchFamily="18" charset="0"/>
              </a:rPr>
              <a:t>1 year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l="3869" t="4762" r="38108"/>
          <a:stretch>
            <a:fillRect/>
          </a:stretch>
        </p:blipFill>
        <p:spPr bwMode="auto">
          <a:xfrm>
            <a:off x="3505200" y="2133600"/>
            <a:ext cx="4495800" cy="3048000"/>
          </a:xfrm>
          <a:prstGeom prst="rect">
            <a:avLst/>
          </a:prstGeom>
          <a:noFill/>
          <a:ln w="9525">
            <a:noFill/>
            <a:miter lim="800000"/>
            <a:headEnd/>
            <a:tailEnd/>
          </a:ln>
        </p:spPr>
      </p:pic>
      <p:sp>
        <p:nvSpPr>
          <p:cNvPr id="5" name="Rectangle 4"/>
          <p:cNvSpPr/>
          <p:nvPr/>
        </p:nvSpPr>
        <p:spPr>
          <a:xfrm>
            <a:off x="5943600" y="1905000"/>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0" y="5004148"/>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981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kern="0" dirty="0">
                <a:solidFill>
                  <a:schemeClr val="tx2"/>
                </a:solidFill>
                <a:latin typeface="Times New Roman" pitchFamily="18" charset="0"/>
                <a:ea typeface="+mj-ea"/>
                <a:cs typeface="Times New Roman" pitchFamily="18" charset="0"/>
              </a:rPr>
              <a:t>Air temperature</a:t>
            </a:r>
          </a:p>
          <a:p>
            <a:pPr algn="ctr" fontAlgn="base">
              <a:spcBef>
                <a:spcPct val="0"/>
              </a:spcBef>
              <a:spcAft>
                <a:spcPct val="0"/>
              </a:spcAft>
              <a:defRPr/>
            </a:pPr>
            <a:r>
              <a:rPr lang="en-US" sz="3200" kern="0" dirty="0">
                <a:solidFill>
                  <a:schemeClr val="tx2"/>
                </a:solidFill>
                <a:latin typeface="Times New Roman" pitchFamily="18" charset="0"/>
                <a:ea typeface="+mj-ea"/>
                <a:cs typeface="Times New Roman" pitchFamily="18" charset="0"/>
              </a:rPr>
              <a:t>Black Rock Forest </a:t>
            </a:r>
          </a:p>
        </p:txBody>
      </p:sp>
      <p:sp>
        <p:nvSpPr>
          <p:cNvPr id="8" name="Title 1"/>
          <p:cNvSpPr txBox="1">
            <a:spLocks/>
          </p:cNvSpPr>
          <p:nvPr/>
        </p:nvSpPr>
        <p:spPr bwMode="auto">
          <a:xfrm>
            <a:off x="4191000" y="5105400"/>
            <a:ext cx="38862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400" kern="0" dirty="0">
                <a:solidFill>
                  <a:schemeClr val="tx2"/>
                </a:solidFill>
                <a:latin typeface="Times New Roman" pitchFamily="18" charset="0"/>
                <a:ea typeface="+mj-ea"/>
                <a:cs typeface="Times New Roman" pitchFamily="18" charset="0"/>
              </a:rPr>
              <a:t>time, days</a:t>
            </a:r>
          </a:p>
        </p:txBody>
      </p:sp>
      <p:sp>
        <p:nvSpPr>
          <p:cNvPr id="9" name="Left Brace 8"/>
          <p:cNvSpPr/>
          <p:nvPr/>
        </p:nvSpPr>
        <p:spPr>
          <a:xfrm rot="5400000">
            <a:off x="5486400" y="2133600"/>
            <a:ext cx="152400" cy="1524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181600" y="1676400"/>
            <a:ext cx="838200" cy="369332"/>
          </a:xfrm>
          <a:prstGeom prst="rect">
            <a:avLst/>
          </a:prstGeom>
          <a:noFill/>
        </p:spPr>
        <p:txBody>
          <a:bodyPr wrap="square" rtlCol="0">
            <a:spAutoFit/>
          </a:bodyPr>
          <a:lstStyle/>
          <a:p>
            <a:pPr algn="ctr"/>
            <a:r>
              <a:rPr lang="en-US" dirty="0">
                <a:solidFill>
                  <a:srgbClr val="FF0000"/>
                </a:solidFill>
                <a:latin typeface="Times New Roman" pitchFamily="18" charset="0"/>
                <a:cs typeface="Times New Roman" pitchFamily="18" charset="0"/>
              </a:rPr>
              <a:t>1 day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temporal periodicities</a:t>
            </a:r>
            <a:br>
              <a:rPr lang="en-US" dirty="0">
                <a:latin typeface="Times New Roman" pitchFamily="18" charset="0"/>
                <a:cs typeface="Times New Roman" pitchFamily="18" charset="0"/>
              </a:rPr>
            </a:br>
            <a:r>
              <a:rPr lang="en-US" sz="3200" dirty="0">
                <a:latin typeface="Times New Roman" pitchFamily="18" charset="0"/>
                <a:cs typeface="Times New Roman" pitchFamily="18" charset="0"/>
              </a:rPr>
              <a:t>and their periods</a:t>
            </a:r>
          </a:p>
        </p:txBody>
      </p:sp>
      <p:sp>
        <p:nvSpPr>
          <p:cNvPr id="3" name="Content Placeholder 2"/>
          <p:cNvSpPr>
            <a:spLocks noGrp="1"/>
          </p:cNvSpPr>
          <p:nvPr>
            <p:ph idx="1"/>
          </p:nvPr>
        </p:nvSpPr>
        <p:spPr>
          <a:xfrm>
            <a:off x="1828800" y="1676400"/>
            <a:ext cx="2590800" cy="4724400"/>
          </a:xfrm>
        </p:spPr>
        <p:txBody>
          <a:bodyPr/>
          <a:lstStyle/>
          <a:p>
            <a:pPr algn="ctr">
              <a:buNone/>
            </a:pPr>
            <a:r>
              <a:rPr lang="en-US" b="1" dirty="0">
                <a:latin typeface="Times New Roman" pitchFamily="18" charset="0"/>
                <a:cs typeface="Times New Roman" pitchFamily="18" charset="0"/>
              </a:rPr>
              <a:t>astronomical</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rotation</a:t>
            </a:r>
          </a:p>
          <a:p>
            <a:pPr algn="ctr">
              <a:buNone/>
            </a:pPr>
            <a:r>
              <a:rPr lang="en-US" sz="2400" dirty="0">
                <a:latin typeface="Times New Roman" pitchFamily="18" charset="0"/>
                <a:cs typeface="Times New Roman" pitchFamily="18" charset="0"/>
              </a:rPr>
              <a:t>daily</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revolution</a:t>
            </a:r>
          </a:p>
          <a:p>
            <a:pPr algn="ctr">
              <a:buNone/>
            </a:pPr>
            <a:r>
              <a:rPr lang="en-US" sz="2400" dirty="0">
                <a:latin typeface="Times New Roman" pitchFamily="18" charset="0"/>
                <a:cs typeface="Times New Roman" pitchFamily="18" charset="0"/>
              </a:rPr>
              <a:t>yearly</a:t>
            </a:r>
          </a:p>
          <a:p>
            <a:pPr>
              <a:buNone/>
            </a:pPr>
            <a:endParaRPr lang="en-US" dirty="0"/>
          </a:p>
        </p:txBody>
      </p:sp>
      <p:sp>
        <p:nvSpPr>
          <p:cNvPr id="4" name="Content Placeholder 2"/>
          <p:cNvSpPr txBox="1">
            <a:spLocks/>
          </p:cNvSpPr>
          <p:nvPr/>
        </p:nvSpPr>
        <p:spPr bwMode="auto">
          <a:xfrm>
            <a:off x="4648200" y="1676400"/>
            <a:ext cx="2590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n-US" sz="3200" b="1" kern="0" dirty="0">
                <a:latin typeface="Times New Roman" pitchFamily="18" charset="0"/>
                <a:cs typeface="Times New Roman" pitchFamily="18" charset="0"/>
              </a:rPr>
              <a:t>other natural</a:t>
            </a:r>
          </a:p>
          <a:p>
            <a:pPr marL="342900" indent="-342900" algn="ctr" fontAlgn="base">
              <a:spcBef>
                <a:spcPct val="20000"/>
              </a:spcBef>
              <a:spcAft>
                <a:spcPct val="0"/>
              </a:spcAft>
              <a:defRPr/>
            </a:pPr>
            <a:endParaRPr lang="en-US" sz="3200" kern="0" dirty="0">
              <a:latin typeface="Times New Roman" pitchFamily="18" charset="0"/>
              <a:cs typeface="Times New Roman" pitchFamily="18" charset="0"/>
            </a:endParaRPr>
          </a:p>
          <a:p>
            <a:pPr marL="342900" indent="-342900" algn="ctr" fontAlgn="base">
              <a:spcBef>
                <a:spcPct val="20000"/>
              </a:spcBef>
              <a:spcAft>
                <a:spcPct val="0"/>
              </a:spcAft>
              <a:defRPr/>
            </a:pPr>
            <a:r>
              <a:rPr lang="en-US" sz="3200" kern="0" dirty="0">
                <a:latin typeface="Times New Roman" pitchFamily="18" charset="0"/>
                <a:cs typeface="Times New Roman" pitchFamily="18" charset="0"/>
              </a:rPr>
              <a:t>ocean waves</a:t>
            </a:r>
          </a:p>
          <a:p>
            <a:pPr marL="342900" indent="-342900" algn="ctr" fontAlgn="base">
              <a:spcBef>
                <a:spcPct val="20000"/>
              </a:spcBef>
              <a:spcAft>
                <a:spcPct val="0"/>
              </a:spcAft>
              <a:defRPr/>
            </a:pPr>
            <a:r>
              <a:rPr lang="en-US" sz="2400" kern="0" dirty="0">
                <a:latin typeface="Times New Roman" pitchFamily="18" charset="0"/>
                <a:cs typeface="Times New Roman" pitchFamily="18" charset="0"/>
              </a:rPr>
              <a:t>a few seconds</a:t>
            </a:r>
          </a:p>
          <a:p>
            <a:pPr marL="342900" indent="-342900" fontAlgn="base">
              <a:spcBef>
                <a:spcPct val="20000"/>
              </a:spcBef>
              <a:spcAft>
                <a:spcPct val="0"/>
              </a:spcAft>
              <a:defRPr/>
            </a:pPr>
            <a:endParaRPr lang="en-US" sz="3200" kern="0" dirty="0"/>
          </a:p>
        </p:txBody>
      </p:sp>
      <p:sp>
        <p:nvSpPr>
          <p:cNvPr id="5" name="Content Placeholder 2"/>
          <p:cNvSpPr txBox="1">
            <a:spLocks/>
          </p:cNvSpPr>
          <p:nvPr/>
        </p:nvSpPr>
        <p:spPr bwMode="auto">
          <a:xfrm>
            <a:off x="7391400" y="1676400"/>
            <a:ext cx="2971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n-US" sz="3200" b="1" kern="0" dirty="0">
                <a:latin typeface="Times New Roman" pitchFamily="18" charset="0"/>
                <a:cs typeface="Times New Roman" pitchFamily="18" charset="0"/>
              </a:rPr>
              <a:t>anthropogenic</a:t>
            </a:r>
          </a:p>
          <a:p>
            <a:pPr marL="342900" indent="-342900" algn="ctr" fontAlgn="base">
              <a:spcBef>
                <a:spcPct val="20000"/>
              </a:spcBef>
              <a:spcAft>
                <a:spcPct val="0"/>
              </a:spcAft>
              <a:defRPr/>
            </a:pPr>
            <a:endParaRPr lang="en-US" sz="3200" kern="0" dirty="0">
              <a:latin typeface="Times New Roman" pitchFamily="18" charset="0"/>
              <a:cs typeface="Times New Roman" pitchFamily="18" charset="0"/>
            </a:endParaRPr>
          </a:p>
          <a:p>
            <a:pPr marL="342900" indent="-342900" algn="ctr" fontAlgn="base">
              <a:spcBef>
                <a:spcPct val="20000"/>
              </a:spcBef>
              <a:spcAft>
                <a:spcPct val="0"/>
              </a:spcAft>
              <a:defRPr/>
            </a:pPr>
            <a:r>
              <a:rPr lang="en-US" sz="3200" kern="0" dirty="0">
                <a:latin typeface="Times New Roman" pitchFamily="18" charset="0"/>
                <a:cs typeface="Times New Roman" pitchFamily="18" charset="0"/>
              </a:rPr>
              <a:t>electric power</a:t>
            </a:r>
          </a:p>
          <a:p>
            <a:pPr marL="342900" indent="-342900" algn="ctr" fontAlgn="base">
              <a:spcBef>
                <a:spcPct val="20000"/>
              </a:spcBef>
              <a:spcAft>
                <a:spcPct val="0"/>
              </a:spcAft>
              <a:defRPr/>
            </a:pPr>
            <a:r>
              <a:rPr lang="en-US" sz="2400" kern="0" dirty="0">
                <a:latin typeface="Times New Roman" pitchFamily="18" charset="0"/>
                <a:cs typeface="Times New Roman" pitchFamily="18" charset="0"/>
              </a:rPr>
              <a:t>60 Hz</a:t>
            </a:r>
          </a:p>
          <a:p>
            <a:pPr marL="342900" indent="-342900" algn="ctr" fontAlgn="base">
              <a:spcBef>
                <a:spcPct val="20000"/>
              </a:spcBef>
              <a:spcAft>
                <a:spcPct val="0"/>
              </a:spcAft>
              <a:defRPr/>
            </a:pPr>
            <a:endParaRPr lang="en-US" sz="2400" kern="0" dirty="0">
              <a:latin typeface="Times New Roman" pitchFamily="18" charset="0"/>
              <a:cs typeface="Times New Roman" pitchFamily="18" charset="0"/>
            </a:endParaRPr>
          </a:p>
          <a:p>
            <a:pPr marL="342900" indent="-342900" algn="ctr" fontAlgn="base">
              <a:spcBef>
                <a:spcPct val="20000"/>
              </a:spcBef>
              <a:spcAft>
                <a:spcPct val="0"/>
              </a:spcAft>
              <a:defRPr/>
            </a:pPr>
            <a:r>
              <a:rPr lang="en-US" sz="3200" kern="0" dirty="0">
                <a:latin typeface="Times New Roman" pitchFamily="18" charset="0"/>
                <a:cs typeface="Times New Roman" pitchFamily="18" charset="0"/>
              </a:rPr>
              <a:t>work week</a:t>
            </a:r>
          </a:p>
          <a:p>
            <a:pPr marL="342900" indent="-342900" algn="ctr" fontAlgn="base">
              <a:spcBef>
                <a:spcPct val="20000"/>
              </a:spcBef>
              <a:spcAft>
                <a:spcPct val="0"/>
              </a:spcAft>
              <a:defRPr/>
            </a:pPr>
            <a:r>
              <a:rPr lang="en-US" sz="2400" kern="0" dirty="0">
                <a:latin typeface="Times New Roman" pitchFamily="18" charset="0"/>
                <a:cs typeface="Times New Roman" pitchFamily="18" charset="0"/>
              </a:rPr>
              <a:t>7 days</a:t>
            </a:r>
          </a:p>
          <a:p>
            <a:pPr marL="342900" indent="-342900" fontAlgn="base">
              <a:spcBef>
                <a:spcPct val="20000"/>
              </a:spcBef>
              <a:spcAft>
                <a:spcPct val="0"/>
              </a:spcAft>
              <a:defRPr/>
            </a:pPr>
            <a:endParaRPr lang="en-US" sz="3200" kern="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276601" y="2029893"/>
            <a:ext cx="5334000" cy="4000500"/>
          </a:xfrm>
          <a:prstGeom prst="rect">
            <a:avLst/>
          </a:prstGeom>
          <a:noFill/>
          <a:ln w="9525">
            <a:noFill/>
            <a:miter lim="800000"/>
            <a:headEnd/>
            <a:tailEnd/>
          </a:ln>
          <a:effectLst/>
        </p:spPr>
      </p:pic>
      <p:cxnSp>
        <p:nvCxnSpPr>
          <p:cNvPr id="10" name="Straight Arrow Connector 9"/>
          <p:cNvCxnSpPr/>
          <p:nvPr/>
        </p:nvCxnSpPr>
        <p:spPr>
          <a:xfrm flipV="1">
            <a:off x="3975465" y="5586778"/>
            <a:ext cx="4487333" cy="19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184764" y="3815834"/>
            <a:ext cx="3581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877620" y="4387334"/>
            <a:ext cx="304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27864" y="5939136"/>
            <a:ext cx="1447800" cy="461665"/>
          </a:xfrm>
          <a:prstGeom prst="rect">
            <a:avLst/>
          </a:prstGeom>
          <a:noFill/>
        </p:spPr>
        <p:txBody>
          <a:bodyPr wrap="square" rtlCol="0">
            <a:spAutoFit/>
          </a:bodyPr>
          <a:lstStyle/>
          <a:p>
            <a:r>
              <a:rPr lang="en-US" sz="2400" dirty="0">
                <a:latin typeface="Times New Roman" pitchFamily="18" charset="0"/>
                <a:cs typeface="Times New Roman" pitchFamily="18" charset="0"/>
              </a:rPr>
              <a:t>delay, </a:t>
            </a:r>
            <a:r>
              <a:rPr lang="en-US" sz="2400" i="1" dirty="0">
                <a:latin typeface="Cambria Math" pitchFamily="18" charset="0"/>
                <a:ea typeface="Cambria Math" pitchFamily="18" charset="0"/>
                <a:cs typeface="Times New Roman" pitchFamily="18" charset="0"/>
              </a:rPr>
              <a:t>t</a:t>
            </a:r>
            <a:r>
              <a:rPr lang="en-US" sz="2400" i="1" baseline="-25000" dirty="0">
                <a:latin typeface="Cambria Math" pitchFamily="18" charset="0"/>
                <a:ea typeface="Cambria Math" pitchFamily="18" charset="0"/>
                <a:cs typeface="Times New Roman" pitchFamily="18" charset="0"/>
              </a:rPr>
              <a:t>0</a:t>
            </a:r>
          </a:p>
        </p:txBody>
      </p:sp>
      <p:sp>
        <p:nvSpPr>
          <p:cNvPr id="22" name="TextBox 21"/>
          <p:cNvSpPr txBox="1"/>
          <p:nvPr/>
        </p:nvSpPr>
        <p:spPr>
          <a:xfrm>
            <a:off x="6642464" y="2787135"/>
            <a:ext cx="2425337" cy="461665"/>
          </a:xfrm>
          <a:prstGeom prst="rect">
            <a:avLst/>
          </a:prstGeom>
          <a:noFill/>
        </p:spPr>
        <p:txBody>
          <a:bodyPr wrap="square" rtlCol="0">
            <a:spAutoFit/>
          </a:bodyPr>
          <a:lstStyle/>
          <a:p>
            <a:r>
              <a:rPr lang="en-US" sz="2400" dirty="0">
                <a:latin typeface="Times New Roman" pitchFamily="18" charset="0"/>
                <a:cs typeface="Times New Roman" pitchFamily="18" charset="0"/>
              </a:rPr>
              <a:t>amplitude, </a:t>
            </a:r>
            <a:r>
              <a:rPr lang="en-US" sz="2400" i="1" dirty="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cxnSp>
        <p:nvCxnSpPr>
          <p:cNvPr id="24" name="Straight Connector 23"/>
          <p:cNvCxnSpPr/>
          <p:nvPr/>
        </p:nvCxnSpPr>
        <p:spPr>
          <a:xfrm>
            <a:off x="5423264" y="5149334"/>
            <a:ext cx="213360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91201" y="5105401"/>
            <a:ext cx="1447800" cy="461665"/>
          </a:xfrm>
          <a:prstGeom prst="rect">
            <a:avLst/>
          </a:prstGeom>
          <a:noFill/>
        </p:spPr>
        <p:txBody>
          <a:bodyPr wrap="square" rtlCol="0">
            <a:spAutoFit/>
          </a:bodyPr>
          <a:lstStyle/>
          <a:p>
            <a:r>
              <a:rPr lang="en-US" sz="2400" dirty="0">
                <a:latin typeface="Times New Roman" pitchFamily="18" charset="0"/>
                <a:cs typeface="Times New Roman" pitchFamily="18" charset="0"/>
              </a:rPr>
              <a:t>period, </a:t>
            </a:r>
            <a:r>
              <a:rPr lang="en-US" sz="2400" i="1" dirty="0">
                <a:latin typeface="Times New Roman" pitchFamily="18" charset="0"/>
                <a:cs typeface="Times New Roman" pitchFamily="18" charset="0"/>
              </a:rPr>
              <a:t>T</a:t>
            </a:r>
          </a:p>
        </p:txBody>
      </p:sp>
      <p:cxnSp>
        <p:nvCxnSpPr>
          <p:cNvPr id="28" name="Straight Arrow Connector 27"/>
          <p:cNvCxnSpPr/>
          <p:nvPr/>
        </p:nvCxnSpPr>
        <p:spPr>
          <a:xfrm rot="5400000" flipH="1" flipV="1">
            <a:off x="5945375" y="3396734"/>
            <a:ext cx="1066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4464" y="3777734"/>
            <a:ext cx="22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3455968" y="3767825"/>
            <a:ext cx="5334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d(t)</a:t>
            </a:r>
          </a:p>
        </p:txBody>
      </p:sp>
      <p:sp>
        <p:nvSpPr>
          <p:cNvPr id="21" name="Rectangle 20"/>
          <p:cNvSpPr/>
          <p:nvPr/>
        </p:nvSpPr>
        <p:spPr>
          <a:xfrm>
            <a:off x="5728064" y="5758934"/>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32864" y="5758935"/>
            <a:ext cx="609600" cy="276999"/>
          </a:xfrm>
          <a:prstGeom prst="rect">
            <a:avLst/>
          </a:prstGeom>
          <a:noFill/>
        </p:spPr>
        <p:txBody>
          <a:bodyPr wrap="square" rtlCol="0">
            <a:spAutoFit/>
          </a:bodyPr>
          <a:lstStyle/>
          <a:p>
            <a:r>
              <a:rPr lang="en-US" sz="1200" dirty="0">
                <a:latin typeface="Times New Roman" pitchFamily="18" charset="0"/>
                <a:cs typeface="Times New Roman" pitchFamily="18" charset="0"/>
              </a:rPr>
              <a:t>time, </a:t>
            </a:r>
            <a:r>
              <a:rPr lang="en-US" sz="1200" i="1" dirty="0">
                <a:latin typeface="Times New Roman" pitchFamily="18" charset="0"/>
                <a:cs typeface="Times New Roman" pitchFamily="18" charset="0"/>
              </a:rPr>
              <a:t>t</a:t>
            </a:r>
          </a:p>
        </p:txBody>
      </p:sp>
      <p:sp>
        <p:nvSpPr>
          <p:cNvPr id="23" name="Rectangle 22"/>
          <p:cNvSpPr/>
          <p:nvPr/>
        </p:nvSpPr>
        <p:spPr>
          <a:xfrm>
            <a:off x="5499464" y="2101334"/>
            <a:ext cx="1066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auto">
          <a:xfrm>
            <a:off x="1981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kern="0" dirty="0">
                <a:solidFill>
                  <a:schemeClr val="tx2"/>
                </a:solidFill>
                <a:latin typeface="Times New Roman" pitchFamily="18" charset="0"/>
                <a:ea typeface="+mj-ea"/>
                <a:cs typeface="Times New Roman" pitchFamily="18" charset="0"/>
              </a:rPr>
              <a:t>sinusoidal oscillation</a:t>
            </a:r>
          </a:p>
          <a:p>
            <a:pPr algn="ctr" fontAlgn="base">
              <a:spcBef>
                <a:spcPct val="0"/>
              </a:spcBef>
              <a:spcAft>
                <a:spcPct val="0"/>
              </a:spcAft>
              <a:defRPr/>
            </a:pPr>
            <a:r>
              <a:rPr lang="en-US" sz="3200" i="1" kern="0" dirty="0">
                <a:solidFill>
                  <a:schemeClr val="tx2"/>
                </a:solidFill>
                <a:latin typeface="Cambria Math" pitchFamily="18" charset="0"/>
                <a:ea typeface="Cambria Math" pitchFamily="18" charset="0"/>
                <a:cs typeface="Times New Roman" pitchFamily="18" charset="0"/>
              </a:rPr>
              <a:t>f(t) = C </a:t>
            </a:r>
            <a:r>
              <a:rPr lang="en-US" sz="3200" i="1" kern="0" dirty="0" err="1">
                <a:solidFill>
                  <a:schemeClr val="tx2"/>
                </a:solidFill>
                <a:latin typeface="Cambria Math" pitchFamily="18" charset="0"/>
                <a:ea typeface="Cambria Math" pitchFamily="18" charset="0"/>
                <a:cs typeface="Times New Roman" pitchFamily="18" charset="0"/>
              </a:rPr>
              <a:t>cos</a:t>
            </a:r>
            <a:r>
              <a:rPr lang="en-US" sz="3200" i="1" kern="0" dirty="0">
                <a:solidFill>
                  <a:schemeClr val="tx2"/>
                </a:solidFill>
                <a:latin typeface="Cambria Math" pitchFamily="18" charset="0"/>
                <a:ea typeface="Cambria Math" pitchFamily="18" charset="0"/>
                <a:cs typeface="Times New Roman" pitchFamily="18" charset="0"/>
              </a:rPr>
              <a:t>{ 2</a:t>
            </a:r>
            <a:r>
              <a:rPr lang="el-GR" sz="3200" i="1" kern="0" dirty="0">
                <a:solidFill>
                  <a:schemeClr val="tx2"/>
                </a:solidFill>
                <a:latin typeface="Cambria Math" pitchFamily="18" charset="0"/>
                <a:ea typeface="Cambria Math" pitchFamily="18" charset="0"/>
                <a:cs typeface="Times New Roman" pitchFamily="18" charset="0"/>
              </a:rPr>
              <a:t>π</a:t>
            </a:r>
            <a:r>
              <a:rPr lang="en-US" sz="3200" i="1" kern="0" dirty="0">
                <a:solidFill>
                  <a:schemeClr val="tx2"/>
                </a:solidFill>
                <a:latin typeface="Cambria Math" pitchFamily="18" charset="0"/>
                <a:ea typeface="Cambria Math" pitchFamily="18" charset="0"/>
                <a:cs typeface="Times New Roman" pitchFamily="18" charset="0"/>
              </a:rPr>
              <a:t> (t-t</a:t>
            </a:r>
            <a:r>
              <a:rPr lang="en-US" sz="3200" i="1" kern="0" baseline="-25000" dirty="0">
                <a:solidFill>
                  <a:schemeClr val="tx2"/>
                </a:solidFill>
                <a:latin typeface="Cambria Math" pitchFamily="18" charset="0"/>
                <a:ea typeface="Cambria Math" pitchFamily="18" charset="0"/>
                <a:cs typeface="Times New Roman" pitchFamily="18" charset="0"/>
              </a:rPr>
              <a:t>0</a:t>
            </a:r>
            <a:r>
              <a:rPr lang="en-US" sz="3200" i="1" kern="0" dirty="0">
                <a:solidFill>
                  <a:schemeClr val="tx2"/>
                </a:solidFill>
                <a:latin typeface="Cambria Math" pitchFamily="18" charset="0"/>
                <a:ea typeface="Cambria Math" pitchFamily="18" charset="0"/>
                <a:cs typeface="Times New Roman" pitchFamily="18" charset="0"/>
              </a:rPr>
              <a:t>) / 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743201" y="2819401"/>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amplitude, </a:t>
            </a:r>
            <a:r>
              <a:rPr lang="en-US" sz="2400" i="1" dirty="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sp>
        <p:nvSpPr>
          <p:cNvPr id="20" name="Rectangle 19"/>
          <p:cNvSpPr/>
          <p:nvPr/>
        </p:nvSpPr>
        <p:spPr>
          <a:xfrm>
            <a:off x="3594464" y="3396734"/>
            <a:ext cx="22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28064" y="5377934"/>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auto">
          <a:xfrm>
            <a:off x="1981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kern="0" dirty="0">
                <a:solidFill>
                  <a:schemeClr val="tx2"/>
                </a:solidFill>
                <a:latin typeface="Times New Roman" pitchFamily="18" charset="0"/>
                <a:ea typeface="+mj-ea"/>
                <a:cs typeface="Times New Roman" pitchFamily="18" charset="0"/>
              </a:rPr>
              <a:t>lingo</a:t>
            </a:r>
          </a:p>
        </p:txBody>
      </p:sp>
      <p:sp>
        <p:nvSpPr>
          <p:cNvPr id="25" name="Title 1"/>
          <p:cNvSpPr txBox="1">
            <a:spLocks/>
          </p:cNvSpPr>
          <p:nvPr/>
        </p:nvSpPr>
        <p:spPr bwMode="auto">
          <a:xfrm>
            <a:off x="1524000" y="13716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400" b="1" kern="0" dirty="0">
                <a:solidFill>
                  <a:schemeClr val="tx2"/>
                </a:solidFill>
                <a:latin typeface="Times New Roman" pitchFamily="18" charset="0"/>
                <a:ea typeface="Cambria Math" pitchFamily="18" charset="0"/>
                <a:cs typeface="Times New Roman" pitchFamily="18" charset="0"/>
              </a:rPr>
              <a:t>temporal</a:t>
            </a:r>
          </a:p>
          <a:p>
            <a:pPr algn="ctr" fontAlgn="base">
              <a:spcBef>
                <a:spcPct val="0"/>
              </a:spcBef>
              <a:spcAft>
                <a:spcPct val="0"/>
              </a:spcAft>
              <a:defRPr/>
            </a:pPr>
            <a:endParaRPr lang="en-US" sz="2400" kern="0" dirty="0">
              <a:solidFill>
                <a:schemeClr val="tx2"/>
              </a:solidFill>
              <a:latin typeface="Times New Roman" pitchFamily="18" charset="0"/>
              <a:ea typeface="Cambria Math" pitchFamily="18" charset="0"/>
              <a:cs typeface="Times New Roman" pitchFamily="18" charset="0"/>
            </a:endParaRPr>
          </a:p>
          <a:p>
            <a:pPr algn="ctr" fontAlgn="base">
              <a:spcBef>
                <a:spcPct val="0"/>
              </a:spcBef>
              <a:spcAft>
                <a:spcPct val="0"/>
              </a:spcAft>
              <a:defRPr/>
            </a:pPr>
            <a:r>
              <a:rPr lang="en-US" sz="2400" i="1" kern="0" dirty="0">
                <a:solidFill>
                  <a:schemeClr val="tx2"/>
                </a:solidFill>
                <a:latin typeface="Cambria Math" pitchFamily="18" charset="0"/>
                <a:ea typeface="Cambria Math" pitchFamily="18" charset="0"/>
                <a:cs typeface="Times New Roman" pitchFamily="18" charset="0"/>
              </a:rPr>
              <a:t>f(t) = C </a:t>
            </a:r>
            <a:r>
              <a:rPr lang="en-US" sz="2400" i="1" kern="0" dirty="0" err="1">
                <a:solidFill>
                  <a:schemeClr val="tx2"/>
                </a:solidFill>
                <a:latin typeface="Cambria Math" pitchFamily="18" charset="0"/>
                <a:ea typeface="Cambria Math" pitchFamily="18" charset="0"/>
                <a:cs typeface="Times New Roman" pitchFamily="18" charset="0"/>
              </a:rPr>
              <a:t>cos</a:t>
            </a:r>
            <a:r>
              <a:rPr lang="en-US" sz="2400" i="1" kern="0" dirty="0">
                <a:solidFill>
                  <a:schemeClr val="tx2"/>
                </a:solidFill>
                <a:latin typeface="Cambria Math" pitchFamily="18" charset="0"/>
                <a:ea typeface="Cambria Math" pitchFamily="18" charset="0"/>
                <a:cs typeface="Times New Roman" pitchFamily="18" charset="0"/>
              </a:rPr>
              <a:t>{ 2</a:t>
            </a:r>
            <a:r>
              <a:rPr lang="el-GR" sz="2400" i="1" kern="0" dirty="0">
                <a:solidFill>
                  <a:schemeClr val="tx2"/>
                </a:solidFill>
                <a:latin typeface="Cambria Math" pitchFamily="18" charset="0"/>
                <a:ea typeface="Cambria Math" pitchFamily="18" charset="0"/>
                <a:cs typeface="Times New Roman" pitchFamily="18" charset="0"/>
              </a:rPr>
              <a:t>π</a:t>
            </a:r>
            <a:r>
              <a:rPr lang="en-US" sz="2400" i="1" kern="0" dirty="0">
                <a:solidFill>
                  <a:schemeClr val="tx2"/>
                </a:solidFill>
                <a:latin typeface="Cambria Math" pitchFamily="18" charset="0"/>
                <a:ea typeface="Cambria Math" pitchFamily="18" charset="0"/>
                <a:cs typeface="Times New Roman" pitchFamily="18" charset="0"/>
              </a:rPr>
              <a:t> t / T }</a:t>
            </a:r>
          </a:p>
        </p:txBody>
      </p:sp>
      <p:sp>
        <p:nvSpPr>
          <p:cNvPr id="27" name="Title 1"/>
          <p:cNvSpPr txBox="1">
            <a:spLocks/>
          </p:cNvSpPr>
          <p:nvPr/>
        </p:nvSpPr>
        <p:spPr bwMode="auto">
          <a:xfrm>
            <a:off x="5791200" y="13716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400" b="1" kern="0" dirty="0">
                <a:solidFill>
                  <a:schemeClr val="tx2"/>
                </a:solidFill>
                <a:latin typeface="Times New Roman" pitchFamily="18" charset="0"/>
                <a:ea typeface="Cambria Math" pitchFamily="18" charset="0"/>
                <a:cs typeface="Times New Roman" pitchFamily="18" charset="0"/>
              </a:rPr>
              <a:t>spatial</a:t>
            </a:r>
          </a:p>
          <a:p>
            <a:pPr algn="ctr" fontAlgn="base">
              <a:spcBef>
                <a:spcPct val="0"/>
              </a:spcBef>
              <a:spcAft>
                <a:spcPct val="0"/>
              </a:spcAft>
              <a:defRPr/>
            </a:pPr>
            <a:endParaRPr lang="en-US" sz="2400" kern="0" dirty="0">
              <a:solidFill>
                <a:schemeClr val="tx2"/>
              </a:solidFill>
              <a:latin typeface="Times New Roman" pitchFamily="18" charset="0"/>
              <a:ea typeface="Cambria Math" pitchFamily="18" charset="0"/>
              <a:cs typeface="Times New Roman" pitchFamily="18" charset="0"/>
            </a:endParaRPr>
          </a:p>
          <a:p>
            <a:pPr algn="ctr" fontAlgn="base">
              <a:spcBef>
                <a:spcPct val="0"/>
              </a:spcBef>
              <a:spcAft>
                <a:spcPct val="0"/>
              </a:spcAft>
              <a:defRPr/>
            </a:pPr>
            <a:r>
              <a:rPr lang="en-US" sz="2400" i="1" kern="0" dirty="0">
                <a:solidFill>
                  <a:schemeClr val="tx2"/>
                </a:solidFill>
                <a:latin typeface="Cambria Math" pitchFamily="18" charset="0"/>
                <a:ea typeface="Cambria Math" pitchFamily="18" charset="0"/>
                <a:cs typeface="Times New Roman" pitchFamily="18" charset="0"/>
              </a:rPr>
              <a:t>f(x) = C </a:t>
            </a:r>
            <a:r>
              <a:rPr lang="en-US" sz="2400" i="1" kern="0" dirty="0" err="1">
                <a:solidFill>
                  <a:schemeClr val="tx2"/>
                </a:solidFill>
                <a:latin typeface="Cambria Math" pitchFamily="18" charset="0"/>
                <a:ea typeface="Cambria Math" pitchFamily="18" charset="0"/>
                <a:cs typeface="Times New Roman" pitchFamily="18" charset="0"/>
              </a:rPr>
              <a:t>cos</a:t>
            </a:r>
            <a:r>
              <a:rPr lang="en-US" sz="2400" i="1" kern="0" dirty="0">
                <a:solidFill>
                  <a:schemeClr val="tx2"/>
                </a:solidFill>
                <a:latin typeface="Cambria Math" pitchFamily="18" charset="0"/>
                <a:ea typeface="Cambria Math" pitchFamily="18" charset="0"/>
                <a:cs typeface="Times New Roman" pitchFamily="18" charset="0"/>
              </a:rPr>
              <a:t>{ 2</a:t>
            </a:r>
            <a:r>
              <a:rPr lang="el-GR" sz="2400" i="1" kern="0" dirty="0">
                <a:solidFill>
                  <a:schemeClr val="tx2"/>
                </a:solidFill>
                <a:latin typeface="Cambria Math" pitchFamily="18" charset="0"/>
                <a:ea typeface="Cambria Math" pitchFamily="18" charset="0"/>
                <a:cs typeface="Times New Roman" pitchFamily="18" charset="0"/>
              </a:rPr>
              <a:t>π</a:t>
            </a:r>
            <a:r>
              <a:rPr lang="en-US" sz="2400" i="1" kern="0" dirty="0">
                <a:solidFill>
                  <a:schemeClr val="tx2"/>
                </a:solidFill>
                <a:latin typeface="Cambria Math" pitchFamily="18" charset="0"/>
                <a:ea typeface="Cambria Math" pitchFamily="18" charset="0"/>
                <a:cs typeface="Times New Roman" pitchFamily="18" charset="0"/>
              </a:rPr>
              <a:t> x / </a:t>
            </a:r>
            <a:r>
              <a:rPr lang="el-GR" sz="2400" i="1" kern="0" dirty="0">
                <a:solidFill>
                  <a:schemeClr val="tx2"/>
                </a:solidFill>
                <a:latin typeface="Cambria Math" pitchFamily="18" charset="0"/>
                <a:ea typeface="Cambria Math" pitchFamily="18" charset="0"/>
                <a:cs typeface="Times New Roman" pitchFamily="18" charset="0"/>
              </a:rPr>
              <a:t>λ</a:t>
            </a:r>
            <a:r>
              <a:rPr lang="en-US" sz="2400" i="1" kern="0" dirty="0">
                <a:solidFill>
                  <a:schemeClr val="tx2"/>
                </a:solidFill>
                <a:latin typeface="Cambria Math" pitchFamily="18" charset="0"/>
                <a:ea typeface="Cambria Math" pitchFamily="18" charset="0"/>
                <a:cs typeface="Times New Roman" pitchFamily="18" charset="0"/>
              </a:rPr>
              <a:t> }</a:t>
            </a:r>
          </a:p>
        </p:txBody>
      </p:sp>
      <p:sp>
        <p:nvSpPr>
          <p:cNvPr id="29" name="TextBox 28"/>
          <p:cNvSpPr txBox="1"/>
          <p:nvPr/>
        </p:nvSpPr>
        <p:spPr>
          <a:xfrm>
            <a:off x="6781801" y="2819401"/>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amplitude, </a:t>
            </a:r>
            <a:r>
              <a:rPr lang="en-US" sz="2400" i="1" dirty="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sp>
        <p:nvSpPr>
          <p:cNvPr id="30" name="TextBox 29"/>
          <p:cNvSpPr txBox="1"/>
          <p:nvPr/>
        </p:nvSpPr>
        <p:spPr>
          <a:xfrm>
            <a:off x="2743201" y="3429001"/>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period, </a:t>
            </a:r>
            <a:r>
              <a:rPr lang="en-US" sz="2400" i="1" dirty="0">
                <a:latin typeface="Cambria Math" pitchFamily="18" charset="0"/>
                <a:ea typeface="Cambria Math" pitchFamily="18" charset="0"/>
                <a:cs typeface="Times New Roman" pitchFamily="18" charset="0"/>
              </a:rPr>
              <a:t>T</a:t>
            </a:r>
            <a:endParaRPr lang="en-US" sz="2400" i="1" baseline="-25000" dirty="0">
              <a:latin typeface="Cambria Math" pitchFamily="18" charset="0"/>
              <a:ea typeface="Cambria Math" pitchFamily="18" charset="0"/>
              <a:cs typeface="Times New Roman" pitchFamily="18" charset="0"/>
            </a:endParaRPr>
          </a:p>
        </p:txBody>
      </p:sp>
      <p:sp>
        <p:nvSpPr>
          <p:cNvPr id="31" name="TextBox 30"/>
          <p:cNvSpPr txBox="1"/>
          <p:nvPr/>
        </p:nvSpPr>
        <p:spPr>
          <a:xfrm>
            <a:off x="6781801" y="3505201"/>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wavelength, </a:t>
            </a:r>
            <a:r>
              <a:rPr lang="el-GR" sz="2400" i="1" kern="0" dirty="0">
                <a:solidFill>
                  <a:schemeClr val="tx2"/>
                </a:solidFill>
                <a:latin typeface="Cambria Math" pitchFamily="18" charset="0"/>
                <a:ea typeface="Cambria Math" pitchFamily="18" charset="0"/>
                <a:cs typeface="Times New Roman" pitchFamily="18" charset="0"/>
              </a:rPr>
              <a:t>λ</a:t>
            </a:r>
            <a:endParaRPr lang="en-US" sz="2400" i="1" baseline="-25000" dirty="0">
              <a:latin typeface="Cambria Math" pitchFamily="18" charset="0"/>
              <a:ea typeface="Cambria Math" pitchFamily="18" charset="0"/>
              <a:cs typeface="Times New Roman" pitchFamily="18" charset="0"/>
            </a:endParaRPr>
          </a:p>
        </p:txBody>
      </p:sp>
      <p:sp>
        <p:nvSpPr>
          <p:cNvPr id="33" name="TextBox 32"/>
          <p:cNvSpPr txBox="1"/>
          <p:nvPr/>
        </p:nvSpPr>
        <p:spPr>
          <a:xfrm>
            <a:off x="2743201" y="4038601"/>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frequency, </a:t>
            </a:r>
            <a:r>
              <a:rPr lang="en-US" sz="2400" i="1" dirty="0">
                <a:latin typeface="Cambria Math" pitchFamily="18" charset="0"/>
                <a:ea typeface="Cambria Math" pitchFamily="18" charset="0"/>
                <a:cs typeface="Times New Roman" pitchFamily="18" charset="0"/>
              </a:rPr>
              <a:t>f=1/T</a:t>
            </a:r>
            <a:endParaRPr lang="en-US" sz="2400" i="1" baseline="-25000" dirty="0">
              <a:latin typeface="Cambria Math" pitchFamily="18" charset="0"/>
              <a:ea typeface="Cambria Math" pitchFamily="18" charset="0"/>
              <a:cs typeface="Times New Roman" pitchFamily="18" charset="0"/>
            </a:endParaRPr>
          </a:p>
        </p:txBody>
      </p:sp>
      <p:sp>
        <p:nvSpPr>
          <p:cNvPr id="34" name="TextBox 33"/>
          <p:cNvSpPr txBox="1"/>
          <p:nvPr/>
        </p:nvSpPr>
        <p:spPr>
          <a:xfrm>
            <a:off x="2133600" y="4800601"/>
            <a:ext cx="3886200"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angular frequency, </a:t>
            </a:r>
            <a:r>
              <a:rPr lang="en-US" sz="2400" i="1" dirty="0">
                <a:latin typeface="Cambria Math" pitchFamily="18" charset="0"/>
                <a:ea typeface="Cambria Math" pitchFamily="18" charset="0"/>
                <a:cs typeface="Times New Roman" pitchFamily="18" charset="0"/>
              </a:rPr>
              <a:t>ω=2</a:t>
            </a:r>
            <a:r>
              <a:rPr lang="el-GR" sz="2400" i="1" kern="0" dirty="0">
                <a:solidFill>
                  <a:schemeClr val="tx2"/>
                </a:solidFill>
                <a:latin typeface="Cambria Math" pitchFamily="18" charset="0"/>
                <a:ea typeface="Cambria Math" pitchFamily="18" charset="0"/>
                <a:cs typeface="Times New Roman" pitchFamily="18" charset="0"/>
              </a:rPr>
              <a:t> π</a:t>
            </a:r>
            <a:r>
              <a:rPr lang="en-US" sz="2400" i="1" kern="0" dirty="0">
                <a:solidFill>
                  <a:schemeClr val="tx2"/>
                </a:solidFill>
                <a:latin typeface="Cambria Math" pitchFamily="18" charset="0"/>
                <a:ea typeface="Cambria Math" pitchFamily="18" charset="0"/>
                <a:cs typeface="Times New Roman" pitchFamily="18" charset="0"/>
              </a:rPr>
              <a:t> </a:t>
            </a:r>
            <a:r>
              <a:rPr lang="en-US" sz="2400" i="1" dirty="0">
                <a:latin typeface="Cambria Math" pitchFamily="18" charset="0"/>
                <a:ea typeface="Cambria Math" pitchFamily="18" charset="0"/>
                <a:cs typeface="Times New Roman" pitchFamily="18" charset="0"/>
              </a:rPr>
              <a:t>/T</a:t>
            </a:r>
            <a:endParaRPr lang="en-US" sz="2400" i="1" baseline="-25000" dirty="0">
              <a:latin typeface="Cambria Math" pitchFamily="18" charset="0"/>
              <a:ea typeface="Cambria Math" pitchFamily="18" charset="0"/>
              <a:cs typeface="Times New Roman" pitchFamily="18" charset="0"/>
            </a:endParaRPr>
          </a:p>
        </p:txBody>
      </p:sp>
      <p:sp>
        <p:nvSpPr>
          <p:cNvPr id="35" name="TextBox 34"/>
          <p:cNvSpPr txBox="1"/>
          <p:nvPr/>
        </p:nvSpPr>
        <p:spPr>
          <a:xfrm>
            <a:off x="6172200" y="4800601"/>
            <a:ext cx="388620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wavenumber</a:t>
            </a:r>
            <a:r>
              <a:rPr lang="en-US" sz="2400" dirty="0">
                <a:latin typeface="Times New Roman" pitchFamily="18" charset="0"/>
                <a:cs typeface="Times New Roman" pitchFamily="18" charset="0"/>
              </a:rPr>
              <a:t>, </a:t>
            </a:r>
            <a:r>
              <a:rPr lang="en-US" sz="2400" i="1" dirty="0">
                <a:latin typeface="Cambria Math" pitchFamily="18" charset="0"/>
                <a:ea typeface="Cambria Math" pitchFamily="18" charset="0"/>
                <a:cs typeface="Times New Roman" pitchFamily="18" charset="0"/>
              </a:rPr>
              <a:t>k=2</a:t>
            </a:r>
            <a:r>
              <a:rPr lang="el-GR" sz="2400" i="1" kern="0" dirty="0">
                <a:solidFill>
                  <a:schemeClr val="tx2"/>
                </a:solidFill>
                <a:latin typeface="Cambria Math" pitchFamily="18" charset="0"/>
                <a:ea typeface="Cambria Math" pitchFamily="18" charset="0"/>
                <a:cs typeface="Times New Roman" pitchFamily="18" charset="0"/>
              </a:rPr>
              <a:t> π</a:t>
            </a:r>
            <a:r>
              <a:rPr lang="en-US" sz="2400" i="1" kern="0" dirty="0">
                <a:solidFill>
                  <a:schemeClr val="tx2"/>
                </a:solidFill>
                <a:latin typeface="Cambria Math" pitchFamily="18" charset="0"/>
                <a:ea typeface="Cambria Math" pitchFamily="18" charset="0"/>
                <a:cs typeface="Times New Roman" pitchFamily="18" charset="0"/>
              </a:rPr>
              <a:t> </a:t>
            </a:r>
            <a:r>
              <a:rPr lang="en-US" sz="2400" i="1" dirty="0">
                <a:latin typeface="Cambria Math" pitchFamily="18" charset="0"/>
                <a:ea typeface="Cambria Math" pitchFamily="18" charset="0"/>
                <a:cs typeface="Times New Roman" pitchFamily="18" charset="0"/>
              </a:rPr>
              <a:t>/</a:t>
            </a:r>
            <a:r>
              <a:rPr lang="el-GR" sz="2400" i="1" kern="0" dirty="0">
                <a:solidFill>
                  <a:schemeClr val="tx2"/>
                </a:solidFill>
                <a:latin typeface="Cambria Math" pitchFamily="18" charset="0"/>
                <a:ea typeface="Cambria Math" pitchFamily="18" charset="0"/>
                <a:cs typeface="Times New Roman" pitchFamily="18" charset="0"/>
              </a:rPr>
              <a:t> λ</a:t>
            </a:r>
            <a:endParaRPr lang="en-US" sz="2400" i="1" baseline="-25000" dirty="0">
              <a:latin typeface="Cambria Math" pitchFamily="18" charset="0"/>
              <a:ea typeface="Cambria Math" pitchFamily="18" charset="0"/>
              <a:cs typeface="Times New Roman" pitchFamily="18" charset="0"/>
            </a:endParaRPr>
          </a:p>
        </p:txBody>
      </p:sp>
      <p:sp>
        <p:nvSpPr>
          <p:cNvPr id="36" name="TextBox 35"/>
          <p:cNvSpPr txBox="1"/>
          <p:nvPr/>
        </p:nvSpPr>
        <p:spPr>
          <a:xfrm>
            <a:off x="6781801" y="4110336"/>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t>
            </a:r>
            <a:endParaRPr lang="en-US" sz="2400" i="1" baseline="-25000" dirty="0">
              <a:latin typeface="Cambria Math" pitchFamily="18" charset="0"/>
              <a:ea typeface="Cambria Math" pitchFamily="18" charset="0"/>
              <a:cs typeface="Times New Roman" pitchFamily="18" charset="0"/>
            </a:endParaRPr>
          </a:p>
        </p:txBody>
      </p:sp>
      <p:sp>
        <p:nvSpPr>
          <p:cNvPr id="37" name="Title 1"/>
          <p:cNvSpPr txBox="1">
            <a:spLocks/>
          </p:cNvSpPr>
          <p:nvPr/>
        </p:nvSpPr>
        <p:spPr bwMode="auto">
          <a:xfrm>
            <a:off x="1676400" y="51054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US" sz="2400" kern="0" dirty="0">
              <a:solidFill>
                <a:schemeClr val="tx2"/>
              </a:solidFill>
              <a:latin typeface="Times New Roman" pitchFamily="18" charset="0"/>
              <a:ea typeface="Cambria Math" pitchFamily="18" charset="0"/>
              <a:cs typeface="Times New Roman" pitchFamily="18" charset="0"/>
            </a:endParaRPr>
          </a:p>
          <a:p>
            <a:pPr lvl="0" algn="ctr"/>
            <a:r>
              <a:rPr lang="en-US" sz="2400" i="1" kern="0" dirty="0">
                <a:solidFill>
                  <a:schemeClr val="tx2"/>
                </a:solidFill>
                <a:latin typeface="Cambria Math" pitchFamily="18" charset="0"/>
                <a:ea typeface="Cambria Math" pitchFamily="18" charset="0"/>
                <a:cs typeface="Times New Roman" pitchFamily="18" charset="0"/>
              </a:rPr>
              <a:t>f(t) = C </a:t>
            </a:r>
            <a:r>
              <a:rPr lang="en-US" sz="2400" i="1" kern="0" dirty="0" err="1">
                <a:solidFill>
                  <a:schemeClr val="tx2"/>
                </a:solidFill>
                <a:latin typeface="Cambria Math" pitchFamily="18" charset="0"/>
                <a:ea typeface="Cambria Math" pitchFamily="18" charset="0"/>
                <a:cs typeface="Times New Roman" pitchFamily="18" charset="0"/>
              </a:rPr>
              <a:t>cos</a:t>
            </a:r>
            <a:r>
              <a:rPr lang="en-US" sz="2400" i="1" kern="0" dirty="0">
                <a:solidFill>
                  <a:schemeClr val="tx2"/>
                </a:solidFill>
                <a:latin typeface="Cambria Math" pitchFamily="18" charset="0"/>
                <a:ea typeface="Cambria Math" pitchFamily="18" charset="0"/>
                <a:cs typeface="Times New Roman" pitchFamily="18" charset="0"/>
              </a:rPr>
              <a:t>(</a:t>
            </a:r>
            <a:r>
              <a:rPr lang="en-US" sz="2400" i="1" dirty="0">
                <a:latin typeface="Cambria Math" pitchFamily="18" charset="0"/>
                <a:ea typeface="Cambria Math" pitchFamily="18" charset="0"/>
                <a:cs typeface="Times New Roman" pitchFamily="18" charset="0"/>
              </a:rPr>
              <a:t>ω</a:t>
            </a:r>
            <a:r>
              <a:rPr lang="en-US" sz="2400" i="1" kern="0" dirty="0">
                <a:solidFill>
                  <a:schemeClr val="tx2"/>
                </a:solidFill>
                <a:latin typeface="Cambria Math" pitchFamily="18" charset="0"/>
                <a:ea typeface="Cambria Math" pitchFamily="18" charset="0"/>
                <a:cs typeface="Times New Roman" pitchFamily="18" charset="0"/>
              </a:rPr>
              <a:t>t)</a:t>
            </a:r>
          </a:p>
        </p:txBody>
      </p:sp>
      <p:sp>
        <p:nvSpPr>
          <p:cNvPr id="38" name="Title 1"/>
          <p:cNvSpPr txBox="1">
            <a:spLocks/>
          </p:cNvSpPr>
          <p:nvPr/>
        </p:nvSpPr>
        <p:spPr bwMode="auto">
          <a:xfrm>
            <a:off x="5943600" y="51054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US" sz="2400" kern="0" dirty="0">
              <a:solidFill>
                <a:schemeClr val="tx2"/>
              </a:solidFill>
              <a:latin typeface="Times New Roman" pitchFamily="18" charset="0"/>
              <a:ea typeface="Cambria Math" pitchFamily="18" charset="0"/>
              <a:cs typeface="Times New Roman" pitchFamily="18" charset="0"/>
            </a:endParaRPr>
          </a:p>
          <a:p>
            <a:pPr algn="ctr" fontAlgn="base">
              <a:spcBef>
                <a:spcPct val="0"/>
              </a:spcBef>
              <a:spcAft>
                <a:spcPct val="0"/>
              </a:spcAft>
              <a:defRPr/>
            </a:pPr>
            <a:r>
              <a:rPr lang="en-US" sz="2400" i="1" kern="0" dirty="0">
                <a:solidFill>
                  <a:schemeClr val="tx2"/>
                </a:solidFill>
                <a:latin typeface="Cambria Math" pitchFamily="18" charset="0"/>
                <a:ea typeface="Cambria Math" pitchFamily="18" charset="0"/>
                <a:cs typeface="Times New Roman" pitchFamily="18" charset="0"/>
              </a:rPr>
              <a:t>f(x) = C </a:t>
            </a:r>
            <a:r>
              <a:rPr lang="en-US" sz="2400" i="1" kern="0" dirty="0" err="1">
                <a:solidFill>
                  <a:schemeClr val="tx2"/>
                </a:solidFill>
                <a:latin typeface="Cambria Math" pitchFamily="18" charset="0"/>
                <a:ea typeface="Cambria Math" pitchFamily="18" charset="0"/>
                <a:cs typeface="Times New Roman" pitchFamily="18" charset="0"/>
              </a:rPr>
              <a:t>cos</a:t>
            </a:r>
            <a:r>
              <a:rPr lang="en-US" sz="2400" i="1" kern="0" dirty="0">
                <a:solidFill>
                  <a:schemeClr val="tx2"/>
                </a:solidFill>
                <a:latin typeface="Cambria Math" pitchFamily="18" charset="0"/>
                <a:ea typeface="Cambria Math" pitchFamily="18" charset="0"/>
                <a:cs typeface="Times New Roman" pitchFamily="18" charset="0"/>
              </a:rPr>
              <a:t>(</a:t>
            </a:r>
            <a:r>
              <a:rPr lang="en-US" sz="2400" i="1" kern="0" dirty="0" err="1">
                <a:solidFill>
                  <a:schemeClr val="tx2"/>
                </a:solidFill>
                <a:latin typeface="Cambria Math" pitchFamily="18" charset="0"/>
                <a:ea typeface="Cambria Math" pitchFamily="18" charset="0"/>
                <a:cs typeface="Times New Roman" pitchFamily="18" charset="0"/>
              </a:rPr>
              <a:t>kx</a:t>
            </a:r>
            <a:r>
              <a:rPr lang="en-US" sz="2400" i="1" kern="0" dirty="0">
                <a:solidFill>
                  <a:schemeClr val="tx2"/>
                </a:solidFill>
                <a:latin typeface="Cambria Math" pitchFamily="18" charset="0"/>
                <a:ea typeface="Cambria Math" pitchFamily="18" charset="0"/>
                <a:cs typeface="Times New Roman"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pairing </a:t>
            </a:r>
            <a:r>
              <a:rPr lang="en-US" dirty="0" err="1">
                <a:latin typeface="Times New Roman" pitchFamily="18" charset="0"/>
                <a:cs typeface="Times New Roman" pitchFamily="18" charset="0"/>
              </a:rPr>
              <a:t>sines</a:t>
            </a:r>
            <a:r>
              <a:rPr lang="en-US" dirty="0">
                <a:latin typeface="Times New Roman" pitchFamily="18" charset="0"/>
                <a:cs typeface="Times New Roman" pitchFamily="18" charset="0"/>
              </a:rPr>
              <a:t> and cosines</a:t>
            </a:r>
            <a:br>
              <a:rPr lang="en-US" dirty="0">
                <a:latin typeface="Times New Roman" pitchFamily="18" charset="0"/>
                <a:cs typeface="Times New Roman" pitchFamily="18" charset="0"/>
              </a:rPr>
            </a:br>
            <a:r>
              <a:rPr lang="en-US" sz="2800" dirty="0">
                <a:latin typeface="Times New Roman" pitchFamily="18" charset="0"/>
                <a:cs typeface="Times New Roman" pitchFamily="18" charset="0"/>
              </a:rPr>
              <a:t>to avoid using time delays</a:t>
            </a:r>
          </a:p>
        </p:txBody>
      </p:sp>
      <p:pic>
        <p:nvPicPr>
          <p:cNvPr id="1026" name="Picture 2"/>
          <p:cNvPicPr>
            <a:picLocks noChangeAspect="1" noChangeArrowheads="1"/>
          </p:cNvPicPr>
          <p:nvPr/>
        </p:nvPicPr>
        <p:blipFill>
          <a:blip r:embed="rId3" cstate="print"/>
          <a:srcRect l="30981" t="53478" r="30465" b="34928"/>
          <a:stretch>
            <a:fillRect/>
          </a:stretch>
        </p:blipFill>
        <p:spPr bwMode="auto">
          <a:xfrm>
            <a:off x="1981200" y="1828800"/>
            <a:ext cx="4267200" cy="762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50000" t="67247" r="19019" b="23333"/>
          <a:stretch>
            <a:fillRect/>
          </a:stretch>
        </p:blipFill>
        <p:spPr bwMode="auto">
          <a:xfrm>
            <a:off x="6400800" y="1886857"/>
            <a:ext cx="3429000" cy="6191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3873" t="29130" r="33477" b="19855"/>
          <a:stretch>
            <a:fillRect/>
          </a:stretch>
        </p:blipFill>
        <p:spPr bwMode="auto">
          <a:xfrm>
            <a:off x="2438400" y="3200400"/>
            <a:ext cx="6934200" cy="3352800"/>
          </a:xfrm>
          <a:prstGeom prst="rect">
            <a:avLst/>
          </a:prstGeom>
          <a:noFill/>
          <a:ln w="9525">
            <a:noFill/>
            <a:miter lim="800000"/>
            <a:headEnd/>
            <a:tailEnd/>
          </a:ln>
        </p:spPr>
      </p:pic>
      <p:sp>
        <p:nvSpPr>
          <p:cNvPr id="6" name="Rectangle 5"/>
          <p:cNvSpPr/>
          <p:nvPr/>
        </p:nvSpPr>
        <p:spPr>
          <a:xfrm>
            <a:off x="7543800" y="41148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4" cstate="print"/>
          <a:srcRect l="69966" t="67247" r="25788" b="23333"/>
          <a:stretch>
            <a:fillRect/>
          </a:stretch>
        </p:blipFill>
        <p:spPr bwMode="auto">
          <a:xfrm>
            <a:off x="7518400" y="3962401"/>
            <a:ext cx="469900" cy="6191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48" y="620486"/>
            <a:ext cx="11103429" cy="1981200"/>
          </a:xfrm>
        </p:spPr>
        <p:txBody>
          <a:bodyPr/>
          <a:lstStyle/>
          <a:p>
            <a:pPr algn="ctr"/>
            <a:br>
              <a:rPr lang="en-US" dirty="0">
                <a:latin typeface="Times New Roman" pitchFamily="18" charset="0"/>
                <a:cs typeface="Times New Roman" pitchFamily="18" charset="0"/>
              </a:rPr>
            </a:br>
            <a:r>
              <a:rPr lang="en-US" sz="2800" dirty="0">
                <a:latin typeface="Times New Roman" pitchFamily="18" charset="0"/>
                <a:cs typeface="Times New Roman" pitchFamily="18" charset="0"/>
              </a:rPr>
              <a:t>linear model containing nothing but sines and cosines</a:t>
            </a:r>
          </a:p>
        </p:txBody>
      </p:sp>
      <p:pic>
        <p:nvPicPr>
          <p:cNvPr id="3074" name="Picture 2"/>
          <p:cNvPicPr>
            <a:picLocks noChangeAspect="1" noChangeArrowheads="1"/>
          </p:cNvPicPr>
          <p:nvPr/>
        </p:nvPicPr>
        <p:blipFill>
          <a:blip r:embed="rId3" cstate="print"/>
          <a:srcRect l="11015" t="48841" r="13253" b="31449"/>
          <a:stretch>
            <a:fillRect/>
          </a:stretch>
        </p:blipFill>
        <p:spPr bwMode="auto">
          <a:xfrm>
            <a:off x="1730829" y="3429000"/>
            <a:ext cx="9133326" cy="141151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5105400"/>
            <a:ext cx="3505200" cy="685800"/>
          </a:xfrm>
        </p:spPr>
        <p:txBody>
          <a:bodyPr>
            <a:normAutofit fontScale="90000"/>
          </a:bodyPr>
          <a:lstStyle/>
          <a:p>
            <a:r>
              <a:rPr lang="en-US" sz="2800" i="1" dirty="0">
                <a:solidFill>
                  <a:srgbClr val="FF0000"/>
                </a:solidFill>
                <a:latin typeface="Cambria Math" pitchFamily="18" charset="0"/>
                <a:ea typeface="Cambria Math" pitchFamily="18" charset="0"/>
                <a:cs typeface="Times New Roman" pitchFamily="18" charset="0"/>
              </a:rPr>
              <a:t>A</a:t>
            </a:r>
            <a:r>
              <a:rPr lang="en-US" sz="2800" dirty="0">
                <a:solidFill>
                  <a:srgbClr val="FF0000"/>
                </a:solidFill>
                <a:latin typeface="Times New Roman" pitchFamily="18" charset="0"/>
                <a:cs typeface="Times New Roman" pitchFamily="18" charset="0"/>
              </a:rPr>
              <a:t>’s and </a:t>
            </a:r>
            <a:r>
              <a:rPr lang="en-US" sz="2800" i="1" dirty="0">
                <a:solidFill>
                  <a:srgbClr val="FF0000"/>
                </a:solidFill>
                <a:latin typeface="Times New Roman" pitchFamily="18" charset="0"/>
                <a:ea typeface="Cambria Math" pitchFamily="18" charset="0"/>
                <a:cs typeface="Times New Roman" pitchFamily="18" charset="0"/>
              </a:rPr>
              <a:t>B</a:t>
            </a:r>
            <a:r>
              <a:rPr lang="en-US" sz="2800" dirty="0">
                <a:solidFill>
                  <a:srgbClr val="FF0000"/>
                </a:solidFill>
                <a:latin typeface="Times New Roman" pitchFamily="18" charset="0"/>
                <a:cs typeface="Times New Roman" pitchFamily="18" charset="0"/>
              </a:rPr>
              <a:t>’s are</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model parameters</a:t>
            </a:r>
          </a:p>
        </p:txBody>
      </p:sp>
      <p:pic>
        <p:nvPicPr>
          <p:cNvPr id="3074" name="Picture 2"/>
          <p:cNvPicPr>
            <a:picLocks noChangeAspect="1" noChangeArrowheads="1"/>
          </p:cNvPicPr>
          <p:nvPr/>
        </p:nvPicPr>
        <p:blipFill>
          <a:blip r:embed="rId3" cstate="print"/>
          <a:srcRect l="11015" t="57353" r="13253" b="31449"/>
          <a:stretch>
            <a:fillRect/>
          </a:stretch>
        </p:blipFill>
        <p:spPr bwMode="auto">
          <a:xfrm>
            <a:off x="1524000" y="3429000"/>
            <a:ext cx="9133326" cy="801914"/>
          </a:xfrm>
          <a:prstGeom prst="rect">
            <a:avLst/>
          </a:prstGeom>
          <a:noFill/>
          <a:ln w="9525">
            <a:noFill/>
            <a:miter lim="800000"/>
            <a:headEnd/>
            <a:tailEnd/>
          </a:ln>
        </p:spPr>
      </p:pic>
      <p:sp>
        <p:nvSpPr>
          <p:cNvPr id="4" name="Freeform 3"/>
          <p:cNvSpPr/>
          <p:nvPr/>
        </p:nvSpPr>
        <p:spPr>
          <a:xfrm>
            <a:off x="2663371" y="4034971"/>
            <a:ext cx="2997200" cy="10160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572000" y="4038600"/>
            <a:ext cx="1219200" cy="9144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flipH="1">
            <a:off x="6172200" y="4114800"/>
            <a:ext cx="609600" cy="8382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flipH="1">
            <a:off x="6248400" y="4114800"/>
            <a:ext cx="2590800" cy="9144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5486400" y="1894116"/>
            <a:ext cx="3657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l-GR" sz="2800" kern="0" dirty="0">
                <a:solidFill>
                  <a:srgbClr val="00B0F0"/>
                </a:solidFill>
                <a:latin typeface="Cambria Math"/>
                <a:ea typeface="Cambria Math"/>
                <a:cs typeface="Times New Roman" pitchFamily="18" charset="0"/>
              </a:rPr>
              <a:t>ω</a:t>
            </a:r>
            <a:r>
              <a:rPr lang="en-US" sz="2800" kern="0" dirty="0">
                <a:solidFill>
                  <a:srgbClr val="00B0F0"/>
                </a:solidFill>
                <a:latin typeface="Times New Roman" pitchFamily="18" charset="0"/>
                <a:ea typeface="Cambria Math"/>
                <a:cs typeface="Times New Roman" pitchFamily="18" charset="0"/>
              </a:rPr>
              <a:t>’s are </a:t>
            </a:r>
            <a:r>
              <a:rPr lang="en-US" sz="2800" kern="0" dirty="0">
                <a:solidFill>
                  <a:srgbClr val="00B0F0"/>
                </a:solidFill>
                <a:latin typeface="Times New Roman" pitchFamily="18" charset="0"/>
                <a:ea typeface="+mj-ea"/>
                <a:cs typeface="Times New Roman" pitchFamily="18" charset="0"/>
              </a:rPr>
              <a:t>known</a:t>
            </a:r>
          </a:p>
        </p:txBody>
      </p:sp>
      <p:sp>
        <p:nvSpPr>
          <p:cNvPr id="10" name="Freeform 9"/>
          <p:cNvSpPr/>
          <p:nvPr/>
        </p:nvSpPr>
        <p:spPr>
          <a:xfrm>
            <a:off x="3673325" y="2667000"/>
            <a:ext cx="3314095" cy="954314"/>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562600" y="2667000"/>
            <a:ext cx="1600201" cy="1030514"/>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H="1">
            <a:off x="7543799" y="2667000"/>
            <a:ext cx="1904998" cy="990600"/>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5675F8"/>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a:off x="7315200" y="2667000"/>
            <a:ext cx="304798" cy="990600"/>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dirty="0">
                <a:latin typeface="Times New Roman" pitchFamily="18" charset="0"/>
                <a:ea typeface="Cambria Math" pitchFamily="18" charset="0"/>
                <a:cs typeface="Times New Roman" pitchFamily="18" charset="0"/>
              </a:rPr>
              <a:t>two choices</a:t>
            </a:r>
          </a:p>
        </p:txBody>
      </p:sp>
      <p:sp>
        <p:nvSpPr>
          <p:cNvPr id="3" name="Content Placeholder 2"/>
          <p:cNvSpPr>
            <a:spLocks noGrp="1"/>
          </p:cNvSpPr>
          <p:nvPr>
            <p:ph idx="1"/>
          </p:nvPr>
        </p:nvSpPr>
        <p:spPr>
          <a:xfrm>
            <a:off x="1524000" y="2819400"/>
            <a:ext cx="9144000" cy="2667000"/>
          </a:xfrm>
        </p:spPr>
        <p:txBody>
          <a:bodyPr/>
          <a:lstStyle/>
          <a:p>
            <a:pPr marL="514350" indent="-514350" algn="ctr">
              <a:buNone/>
            </a:pPr>
            <a:r>
              <a:rPr lang="en-US" sz="4400" dirty="0">
                <a:latin typeface="Times New Roman" pitchFamily="18" charset="0"/>
                <a:cs typeface="Times New Roman" pitchFamily="18" charset="0"/>
              </a:rPr>
              <a:t>values of frequencies?</a:t>
            </a:r>
          </a:p>
          <a:p>
            <a:pPr marL="514350" indent="-514350" algn="ctr">
              <a:buNone/>
            </a:pPr>
            <a:endParaRPr lang="en-US" sz="4400" dirty="0">
              <a:latin typeface="Times New Roman" pitchFamily="18" charset="0"/>
              <a:cs typeface="Times New Roman" pitchFamily="18" charset="0"/>
            </a:endParaRPr>
          </a:p>
          <a:p>
            <a:pPr marL="514350" indent="-514350" algn="ctr">
              <a:buNone/>
            </a:pPr>
            <a:r>
              <a:rPr lang="en-US" sz="4400" dirty="0">
                <a:latin typeface="Times New Roman" pitchFamily="18" charset="0"/>
                <a:cs typeface="Times New Roman" pitchFamily="18" charset="0"/>
              </a:rPr>
              <a:t>total number of frequencies?</a:t>
            </a:r>
          </a:p>
          <a:p>
            <a:pPr marL="514350" indent="-514350" algn="ctr">
              <a:buNone/>
            </a:pPr>
            <a:endParaRPr lang="en-US" sz="4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1143000"/>
          </a:xfrm>
        </p:spPr>
        <p:txBody>
          <a:bodyPr>
            <a:normAutofit fontScale="90000"/>
          </a:bodyPr>
          <a:lstStyle/>
          <a:p>
            <a:r>
              <a:rPr lang="en-US" dirty="0">
                <a:latin typeface="Times New Roman" pitchFamily="18" charset="0"/>
                <a:ea typeface="Cambria Math" pitchFamily="18" charset="0"/>
                <a:cs typeface="Times New Roman" pitchFamily="18" charset="0"/>
              </a:rPr>
              <a:t>surprising fact about data evenly sampled in time (or space)</a:t>
            </a:r>
          </a:p>
        </p:txBody>
      </p:sp>
      <p:pic>
        <p:nvPicPr>
          <p:cNvPr id="4098" name="Picture 2"/>
          <p:cNvPicPr>
            <a:picLocks noChangeAspect="1" noChangeArrowheads="1"/>
          </p:cNvPicPr>
          <p:nvPr/>
        </p:nvPicPr>
        <p:blipFill>
          <a:blip r:embed="rId3" cstate="print"/>
          <a:srcRect l="19966" t="39655" r="22891" b="46552"/>
          <a:stretch>
            <a:fillRect/>
          </a:stretch>
        </p:blipFill>
        <p:spPr bwMode="auto">
          <a:xfrm>
            <a:off x="1524000" y="3200400"/>
            <a:ext cx="9144000" cy="1322025"/>
          </a:xfrm>
          <a:prstGeom prst="rect">
            <a:avLst/>
          </a:prstGeom>
          <a:noFill/>
          <a:ln w="9525">
            <a:noFill/>
            <a:miter lim="800000"/>
            <a:headEnd/>
            <a:tailEnd/>
          </a:ln>
        </p:spPr>
      </p:pic>
      <p:sp>
        <p:nvSpPr>
          <p:cNvPr id="6" name="Freeform 5"/>
          <p:cNvSpPr/>
          <p:nvPr/>
        </p:nvSpPr>
        <p:spPr>
          <a:xfrm>
            <a:off x="5873449" y="4180114"/>
            <a:ext cx="1078895" cy="1727200"/>
          </a:xfrm>
          <a:custGeom>
            <a:avLst/>
            <a:gdLst>
              <a:gd name="connsiteX0" fmla="*/ 4838 w 1078895"/>
              <a:gd name="connsiteY0" fmla="*/ 0 h 1727200"/>
              <a:gd name="connsiteX1" fmla="*/ 179009 w 1078895"/>
              <a:gd name="connsiteY1" fmla="*/ 1088572 h 1727200"/>
              <a:gd name="connsiteX2" fmla="*/ 1078895 w 1078895"/>
              <a:gd name="connsiteY2" fmla="*/ 1727200 h 1727200"/>
            </a:gdLst>
            <a:ahLst/>
            <a:cxnLst>
              <a:cxn ang="0">
                <a:pos x="connsiteX0" y="connsiteY0"/>
              </a:cxn>
              <a:cxn ang="0">
                <a:pos x="connsiteX1" y="connsiteY1"/>
              </a:cxn>
              <a:cxn ang="0">
                <a:pos x="connsiteX2" y="connsiteY2"/>
              </a:cxn>
            </a:cxnLst>
            <a:rect l="l" t="t" r="r" b="b"/>
            <a:pathLst>
              <a:path w="1078895" h="1727200">
                <a:moveTo>
                  <a:pt x="4838" y="0"/>
                </a:moveTo>
                <a:cubicBezTo>
                  <a:pt x="2419" y="400352"/>
                  <a:pt x="0" y="800705"/>
                  <a:pt x="179009" y="1088572"/>
                </a:cubicBezTo>
                <a:cubicBezTo>
                  <a:pt x="358019" y="1376439"/>
                  <a:pt x="718457" y="1551819"/>
                  <a:pt x="1078895" y="172720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5638800" y="54864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400" kern="0" dirty="0" err="1">
                <a:solidFill>
                  <a:srgbClr val="FF0000"/>
                </a:solidFill>
                <a:latin typeface="Times New Roman" pitchFamily="18" charset="0"/>
                <a:ea typeface="Cambria Math" pitchFamily="18" charset="0"/>
                <a:cs typeface="Times New Roman" pitchFamily="18" charset="0"/>
              </a:rPr>
              <a:t>Nyquist</a:t>
            </a:r>
            <a:r>
              <a:rPr lang="en-US" sz="2400" kern="0" dirty="0">
                <a:solidFill>
                  <a:srgbClr val="FF0000"/>
                </a:solidFill>
                <a:latin typeface="Times New Roman" pitchFamily="18" charset="0"/>
                <a:ea typeface="Cambria Math" pitchFamily="18" charset="0"/>
                <a:cs typeface="Times New Roman" pitchFamily="18" charset="0"/>
              </a:rPr>
              <a:t> frequency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D07AA7-742B-1248-16D4-25FF38EE0DFC}"/>
              </a:ext>
            </a:extLst>
          </p:cNvPr>
          <p:cNvSpPr txBox="1"/>
          <p:nvPr/>
        </p:nvSpPr>
        <p:spPr>
          <a:xfrm>
            <a:off x="1077112" y="2721114"/>
            <a:ext cx="10795820" cy="707886"/>
          </a:xfrm>
          <a:prstGeom prst="rect">
            <a:avLst/>
          </a:prstGeom>
          <a:noFill/>
        </p:spPr>
        <p:txBody>
          <a:bodyPr wrap="square" rtlCol="0">
            <a:spAutoFit/>
          </a:bodyPr>
          <a:lstStyle/>
          <a:p>
            <a:pPr algn="ctr"/>
            <a:r>
              <a:rPr lang="en-US" sz="4000" b="1" dirty="0"/>
              <a:t>smoothing with least squares</a:t>
            </a:r>
          </a:p>
        </p:txBody>
      </p:sp>
    </p:spTree>
    <p:extLst>
      <p:ext uri="{BB962C8B-B14F-4D97-AF65-F5344CB8AC3E}">
        <p14:creationId xmlns:p14="http://schemas.microsoft.com/office/powerpoint/2010/main" val="3660811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6021"/>
          <a:stretch>
            <a:fillRect/>
          </a:stretch>
        </p:blipFill>
        <p:spPr bwMode="auto">
          <a:xfrm>
            <a:off x="2073915" y="759232"/>
            <a:ext cx="7891509" cy="5870169"/>
          </a:xfrm>
          <a:prstGeom prst="rect">
            <a:avLst/>
          </a:prstGeom>
          <a:noFill/>
          <a:ln w="9525">
            <a:noFill/>
            <a:miter lim="800000"/>
            <a:headEnd/>
            <a:tailEnd/>
          </a:ln>
          <a:effectLst/>
        </p:spPr>
      </p:pic>
      <p:sp>
        <p:nvSpPr>
          <p:cNvPr id="14" name="Rectangle 13"/>
          <p:cNvSpPr/>
          <p:nvPr/>
        </p:nvSpPr>
        <p:spPr>
          <a:xfrm>
            <a:off x="2561797" y="1418736"/>
            <a:ext cx="350319" cy="3839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07715" y="3124200"/>
            <a:ext cx="838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55315" y="6219372"/>
            <a:ext cx="106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073915" y="4572001"/>
            <a:ext cx="822356" cy="461665"/>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Times New Roman" pitchFamily="18" charset="0"/>
                <a:cs typeface="Times New Roman" pitchFamily="18" charset="0"/>
              </a:rPr>
              <a:t>2</a:t>
            </a:r>
            <a:r>
              <a:rPr lang="en-US" sz="2400" i="1" dirty="0">
                <a:latin typeface="Times New Roman" pitchFamily="18" charset="0"/>
                <a:cs typeface="Times New Roman" pitchFamily="18" charset="0"/>
              </a:rPr>
              <a:t>(t)</a:t>
            </a:r>
          </a:p>
        </p:txBody>
      </p:sp>
      <p:sp>
        <p:nvSpPr>
          <p:cNvPr id="40" name="TextBox 39"/>
          <p:cNvSpPr txBox="1"/>
          <p:nvPr/>
        </p:nvSpPr>
        <p:spPr>
          <a:xfrm>
            <a:off x="2190027" y="1658257"/>
            <a:ext cx="822356" cy="461665"/>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Times New Roman" pitchFamily="18" charset="0"/>
                <a:cs typeface="Times New Roman" pitchFamily="18" charset="0"/>
              </a:rPr>
              <a:t>1</a:t>
            </a:r>
            <a:r>
              <a:rPr lang="en-US" sz="2400" i="1" dirty="0">
                <a:latin typeface="Times New Roman" pitchFamily="18" charset="0"/>
                <a:cs typeface="Times New Roman" pitchFamily="18" charset="0"/>
              </a:rPr>
              <a:t>(t)</a:t>
            </a:r>
          </a:p>
        </p:txBody>
      </p:sp>
      <p:sp>
        <p:nvSpPr>
          <p:cNvPr id="38" name="TextBox 37"/>
          <p:cNvSpPr txBox="1"/>
          <p:nvPr/>
        </p:nvSpPr>
        <p:spPr>
          <a:xfrm>
            <a:off x="8322316" y="3048001"/>
            <a:ext cx="1736085" cy="461665"/>
          </a:xfrm>
          <a:prstGeom prst="rect">
            <a:avLst/>
          </a:prstGeom>
          <a:noFill/>
        </p:spPr>
        <p:txBody>
          <a:bodyPr wrap="square" rtlCol="0">
            <a:spAutoFit/>
          </a:bodyPr>
          <a:lstStyle/>
          <a:p>
            <a:r>
              <a:rPr lang="en-US" sz="2400" dirty="0">
                <a:latin typeface="Times New Roman" pitchFamily="18" charset="0"/>
                <a:cs typeface="Times New Roman" pitchFamily="18" charset="0"/>
              </a:rPr>
              <a:t>time, </a:t>
            </a:r>
            <a:r>
              <a:rPr lang="en-US" sz="2400" i="1" dirty="0">
                <a:latin typeface="Times New Roman" pitchFamily="18" charset="0"/>
                <a:cs typeface="Times New Roman" pitchFamily="18" charset="0"/>
              </a:rPr>
              <a:t>t</a:t>
            </a:r>
          </a:p>
        </p:txBody>
      </p:sp>
      <p:sp>
        <p:nvSpPr>
          <p:cNvPr id="37" name="TextBox 36"/>
          <p:cNvSpPr txBox="1"/>
          <p:nvPr/>
        </p:nvSpPr>
        <p:spPr>
          <a:xfrm>
            <a:off x="8398516" y="5943601"/>
            <a:ext cx="1736085" cy="461665"/>
          </a:xfrm>
          <a:prstGeom prst="rect">
            <a:avLst/>
          </a:prstGeom>
          <a:noFill/>
        </p:spPr>
        <p:txBody>
          <a:bodyPr wrap="square" rtlCol="0">
            <a:spAutoFit/>
          </a:bodyPr>
          <a:lstStyle/>
          <a:p>
            <a:r>
              <a:rPr lang="en-US" sz="2400" dirty="0">
                <a:latin typeface="Times New Roman" pitchFamily="18" charset="0"/>
                <a:cs typeface="Times New Roman" pitchFamily="18" charset="0"/>
              </a:rPr>
              <a:t>time, </a:t>
            </a:r>
            <a:r>
              <a:rPr lang="en-US" sz="2400" i="1" dirty="0">
                <a:latin typeface="Times New Roman" pitchFamily="18" charset="0"/>
                <a:cs typeface="Times New Roman" pitchFamily="18" charset="0"/>
              </a:rPr>
              <a:t>t</a:t>
            </a:r>
          </a:p>
        </p:txBody>
      </p:sp>
      <p:cxnSp>
        <p:nvCxnSpPr>
          <p:cNvPr id="12" name="Straight Connector 11"/>
          <p:cNvCxnSpPr/>
          <p:nvPr/>
        </p:nvCxnSpPr>
        <p:spPr>
          <a:xfrm>
            <a:off x="3140715" y="1905000"/>
            <a:ext cx="60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12115" y="304801"/>
            <a:ext cx="5796384" cy="461665"/>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Symbol" pitchFamily="18" charset="2"/>
                <a:cs typeface="Times New Roman" pitchFamily="18" charset="0"/>
              </a:rPr>
              <a:t>1 </a:t>
            </a:r>
            <a:r>
              <a:rPr lang="en-US" sz="2400" i="1" dirty="0">
                <a:latin typeface="Times New Roman" pitchFamily="18" charset="0"/>
                <a:cs typeface="Times New Roman" pitchFamily="18" charset="0"/>
              </a:rPr>
              <a:t>(t) = </a:t>
            </a:r>
            <a:r>
              <a:rPr lang="en-US" sz="2400" i="1" dirty="0" err="1">
                <a:latin typeface="Times New Roman" pitchFamily="18" charset="0"/>
                <a:cs typeface="Times New Roman" pitchFamily="18" charset="0"/>
              </a:rPr>
              <a:t>cos</a:t>
            </a:r>
            <a:r>
              <a:rPr lang="en-US" sz="2400" i="1" dirty="0">
                <a:latin typeface="Times New Roman" pitchFamily="18" charset="0"/>
                <a:cs typeface="Times New Roman" pitchFamily="18" charset="0"/>
              </a:rPr>
              <a:t>(</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1</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with  </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1</a:t>
            </a:r>
            <a:r>
              <a:rPr lang="en-US" sz="2400" dirty="0">
                <a:latin typeface="Times New Roman" pitchFamily="18" charset="0"/>
                <a:cs typeface="Times New Roman" pitchFamily="18" charset="0"/>
              </a:rPr>
              <a:t>=2</a:t>
            </a:r>
            <a:r>
              <a:rPr lang="en-US" sz="2400" dirty="0">
                <a:latin typeface="Symbol" pitchFamily="18" charset="2"/>
                <a:cs typeface="Times New Roman" pitchFamily="18" charset="0"/>
              </a:rPr>
              <a:t>Dw</a:t>
            </a:r>
            <a:endParaRPr lang="en-US" sz="2400" i="1" baseline="-25000" dirty="0">
              <a:latin typeface="Times New Roman" pitchFamily="18" charset="0"/>
              <a:cs typeface="Times New Roman" pitchFamily="18" charset="0"/>
            </a:endParaRPr>
          </a:p>
        </p:txBody>
      </p:sp>
      <p:sp>
        <p:nvSpPr>
          <p:cNvPr id="17" name="TextBox 16"/>
          <p:cNvSpPr txBox="1"/>
          <p:nvPr/>
        </p:nvSpPr>
        <p:spPr>
          <a:xfrm>
            <a:off x="2912116" y="3276601"/>
            <a:ext cx="6710113" cy="461665"/>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Symbol" pitchFamily="18" charset="2"/>
                <a:cs typeface="Times New Roman" pitchFamily="18" charset="0"/>
              </a:rPr>
              <a:t>2</a:t>
            </a:r>
            <a:r>
              <a:rPr lang="en-US" sz="2400" i="1" dirty="0">
                <a:latin typeface="Times New Roman" pitchFamily="18" charset="0"/>
                <a:cs typeface="Times New Roman" pitchFamily="18" charset="0"/>
              </a:rPr>
              <a:t>(t) = </a:t>
            </a:r>
            <a:r>
              <a:rPr lang="en-US" sz="2400" i="1" dirty="0" err="1">
                <a:latin typeface="Times New Roman" pitchFamily="18" charset="0"/>
                <a:cs typeface="Times New Roman" pitchFamily="18" charset="0"/>
              </a:rPr>
              <a:t>cos</a:t>
            </a:r>
            <a:r>
              <a:rPr lang="en-US" sz="2400" i="1" dirty="0">
                <a:latin typeface="Times New Roman" pitchFamily="18" charset="0"/>
                <a:cs typeface="Times New Roman" pitchFamily="18" charset="0"/>
              </a:rPr>
              <a:t>{</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2</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with  </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2</a:t>
            </a:r>
            <a:r>
              <a:rPr lang="en-US" sz="2400" i="1" dirty="0">
                <a:latin typeface="Times New Roman" pitchFamily="18" charset="0"/>
                <a:cs typeface="Times New Roman" pitchFamily="18" charset="0"/>
              </a:rPr>
              <a:t>=(2+N)</a:t>
            </a:r>
            <a:r>
              <a:rPr lang="en-US" sz="2400" i="1" dirty="0" err="1">
                <a:latin typeface="Symbol" pitchFamily="18" charset="2"/>
                <a:cs typeface="Times New Roman" pitchFamily="18" charset="0"/>
              </a:rPr>
              <a:t>Dw</a:t>
            </a:r>
            <a:r>
              <a:rPr lang="en-US" sz="2400" dirty="0">
                <a:latin typeface="Times New Roman" pitchFamily="18" charset="0"/>
                <a:cs typeface="Times New Roman" pitchFamily="18" charset="0"/>
              </a:rPr>
              <a:t>,</a:t>
            </a:r>
            <a:endParaRPr lang="en-US" sz="2400" i="1"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1078433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marL="514350" indent="-514350">
              <a:buNone/>
            </a:pPr>
            <a:r>
              <a:rPr lang="en-US" sz="4400" dirty="0">
                <a:latin typeface="Times New Roman" pitchFamily="18" charset="0"/>
                <a:cs typeface="Times New Roman" pitchFamily="18" charset="0"/>
              </a:rPr>
              <a:t>values of frequencies?</a:t>
            </a: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evenly spaced, </a:t>
            </a:r>
            <a:r>
              <a:rPr lang="en-US" sz="4000" i="1" dirty="0" err="1">
                <a:latin typeface="Cambria Math"/>
                <a:ea typeface="Cambria Math"/>
                <a:cs typeface="Times New Roman" pitchFamily="18" charset="0"/>
              </a:rPr>
              <a:t>f</a:t>
            </a:r>
            <a:r>
              <a:rPr lang="en-US" sz="4000" i="1" baseline="-25000" dirty="0" err="1">
                <a:latin typeface="Times New Roman" pitchFamily="18" charset="0"/>
                <a:cs typeface="Times New Roman" pitchFamily="18" charset="0"/>
              </a:rPr>
              <a:t>n</a:t>
            </a:r>
            <a:r>
              <a:rPr lang="en-US" sz="4000" i="1" dirty="0">
                <a:latin typeface="Times New Roman" pitchFamily="18" charset="0"/>
                <a:cs typeface="Times New Roman" pitchFamily="18" charset="0"/>
              </a:rPr>
              <a:t> = (n-1)</a:t>
            </a:r>
            <a:r>
              <a:rPr lang="el-GR" sz="4000" i="1" dirty="0">
                <a:latin typeface="Cambria Math"/>
                <a:ea typeface="Cambria Math"/>
                <a:cs typeface="Times New Roman" pitchFamily="18" charset="0"/>
              </a:rPr>
              <a:t>Δ </a:t>
            </a:r>
            <a:r>
              <a:rPr lang="en-US" sz="4000" i="1" dirty="0">
                <a:latin typeface="Cambria Math"/>
                <a:ea typeface="Cambria Math"/>
                <a:cs typeface="Times New Roman" pitchFamily="18" charset="0"/>
              </a:rPr>
              <a:t>f</a:t>
            </a:r>
            <a:r>
              <a:rPr lang="en-US" sz="4000" i="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minimum frequency of zero</a:t>
            </a:r>
          </a:p>
          <a:p>
            <a:pPr marL="514350" indent="-514350">
              <a:buNone/>
            </a:pPr>
            <a:r>
              <a:rPr lang="en-US" sz="4000" dirty="0">
                <a:latin typeface="Times New Roman" pitchFamily="18" charset="0"/>
                <a:cs typeface="Times New Roman" pitchFamily="18" charset="0"/>
              </a:rPr>
              <a:t>		maximum frequency of </a:t>
            </a:r>
            <a:r>
              <a:rPr lang="en-US" sz="4000" i="1" dirty="0">
                <a:latin typeface="Cambria Math"/>
                <a:ea typeface="Cambria Math"/>
                <a:cs typeface="Times New Roman" pitchFamily="18" charset="0"/>
              </a:rPr>
              <a:t>f</a:t>
            </a:r>
            <a:r>
              <a:rPr lang="el-GR" sz="4000" i="1" dirty="0">
                <a:latin typeface="Cambria Math"/>
                <a:ea typeface="Cambria Math"/>
                <a:cs typeface="Times New Roman" pitchFamily="18" charset="0"/>
              </a:rPr>
              <a:t> </a:t>
            </a:r>
            <a:r>
              <a:rPr lang="en-US" sz="4000" i="1" baseline="-25000" dirty="0" err="1">
                <a:latin typeface="Cambria Math" pitchFamily="18" charset="0"/>
                <a:ea typeface="Cambria Math" pitchFamily="18" charset="0"/>
                <a:cs typeface="Times New Roman" pitchFamily="18" charset="0"/>
              </a:rPr>
              <a:t>ny</a:t>
            </a:r>
            <a:endParaRPr lang="en-US" sz="4000" i="1" baseline="-25000" dirty="0">
              <a:latin typeface="Cambria Math" pitchFamily="18" charset="0"/>
              <a:ea typeface="Cambria Math" pitchFamily="18" charset="0"/>
              <a:cs typeface="Times New Roman" pitchFamily="18" charset="0"/>
            </a:endParaRPr>
          </a:p>
          <a:p>
            <a:pPr marL="514350" indent="-514350">
              <a:buNone/>
            </a:pPr>
            <a:endParaRPr lang="en-US" sz="4400" i="1" dirty="0">
              <a:latin typeface="Times New Roman" pitchFamily="18" charset="0"/>
              <a:cs typeface="Times New Roman" pitchFamily="18" charset="0"/>
            </a:endParaRPr>
          </a:p>
          <a:p>
            <a:pPr marL="514350" indent="-514350">
              <a:buNone/>
            </a:pPr>
            <a:r>
              <a:rPr lang="en-US" sz="4400" dirty="0">
                <a:latin typeface="Times New Roman" pitchFamily="18" charset="0"/>
                <a:cs typeface="Times New Roman" pitchFamily="18" charset="0"/>
              </a:rPr>
              <a:t>total number of frequencies?  </a:t>
            </a:r>
            <a:r>
              <a:rPr lang="en-US" sz="4400" i="1" dirty="0">
                <a:latin typeface="Cambria Math" pitchFamily="18" charset="0"/>
                <a:ea typeface="Cambria Math" pitchFamily="18" charset="0"/>
                <a:cs typeface="Times New Roman" pitchFamily="18" charset="0"/>
              </a:rPr>
              <a:t>N/2+1</a:t>
            </a: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number of model parameters, </a:t>
            </a:r>
            <a:r>
              <a:rPr lang="en-US" sz="4000" i="1" dirty="0">
                <a:latin typeface="Cambria Math" pitchFamily="18" charset="0"/>
                <a:ea typeface="Cambria Math" pitchFamily="18" charset="0"/>
                <a:cs typeface="Times New Roman" pitchFamily="18" charset="0"/>
              </a:rPr>
              <a:t>M</a:t>
            </a:r>
          </a:p>
          <a:p>
            <a:pPr marL="514350" indent="-514350">
              <a:buNone/>
            </a:pPr>
            <a:r>
              <a:rPr lang="en-US" sz="4000" dirty="0">
                <a:latin typeface="Times New Roman" pitchFamily="18" charset="0"/>
                <a:cs typeface="Times New Roman" pitchFamily="18" charset="0"/>
              </a:rPr>
              <a:t>		= number of data, </a:t>
            </a:r>
            <a:r>
              <a:rPr lang="en-US" sz="4000" i="1" dirty="0">
                <a:latin typeface="Cambria Math" pitchFamily="18" charset="0"/>
                <a:ea typeface="Cambria Math" pitchFamily="18" charset="0"/>
                <a:cs typeface="Times New Roman" pitchFamily="18" charset="0"/>
              </a:rPr>
              <a:t>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marL="514350" indent="-514350">
              <a:buNone/>
            </a:pPr>
            <a:r>
              <a:rPr lang="en-US" sz="4400" dirty="0">
                <a:latin typeface="Times New Roman" pitchFamily="18" charset="0"/>
                <a:cs typeface="Times New Roman" pitchFamily="18" charset="0"/>
              </a:rPr>
              <a:t>values of frequencies?</a:t>
            </a: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evenly spaced, </a:t>
            </a:r>
            <a:r>
              <a:rPr lang="en-US" sz="4000" i="1" dirty="0" err="1">
                <a:latin typeface="Cambria Math"/>
                <a:ea typeface="Cambria Math"/>
                <a:cs typeface="Times New Roman" pitchFamily="18" charset="0"/>
              </a:rPr>
              <a:t>f</a:t>
            </a:r>
            <a:r>
              <a:rPr lang="en-US" sz="4000" i="1" baseline="-25000" dirty="0" err="1">
                <a:latin typeface="Times New Roman" pitchFamily="18" charset="0"/>
                <a:cs typeface="Times New Roman" pitchFamily="18" charset="0"/>
              </a:rPr>
              <a:t>n</a:t>
            </a:r>
            <a:r>
              <a:rPr lang="en-US" sz="4000" i="1" dirty="0">
                <a:latin typeface="Times New Roman" pitchFamily="18" charset="0"/>
                <a:cs typeface="Times New Roman" pitchFamily="18" charset="0"/>
              </a:rPr>
              <a:t> = (n-1)</a:t>
            </a:r>
            <a:r>
              <a:rPr lang="el-GR" sz="4000" i="1" dirty="0">
                <a:latin typeface="Cambria Math"/>
                <a:ea typeface="Cambria Math"/>
                <a:cs typeface="Times New Roman" pitchFamily="18" charset="0"/>
              </a:rPr>
              <a:t>Δ </a:t>
            </a:r>
            <a:r>
              <a:rPr lang="en-US" sz="4000" i="1" dirty="0">
                <a:latin typeface="Cambria Math"/>
                <a:ea typeface="Cambria Math"/>
                <a:cs typeface="Times New Roman" pitchFamily="18" charset="0"/>
              </a:rPr>
              <a:t>f</a:t>
            </a:r>
            <a:r>
              <a:rPr lang="en-US" sz="4000" i="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minimum frequency of zero</a:t>
            </a:r>
          </a:p>
          <a:p>
            <a:pPr marL="514350" indent="-514350">
              <a:buNone/>
            </a:pPr>
            <a:r>
              <a:rPr lang="en-US" sz="4000" dirty="0">
                <a:latin typeface="Times New Roman" pitchFamily="18" charset="0"/>
                <a:cs typeface="Times New Roman" pitchFamily="18" charset="0"/>
              </a:rPr>
              <a:t>		maximum frequency of </a:t>
            </a:r>
            <a:r>
              <a:rPr lang="en-US" sz="4000" i="1" dirty="0">
                <a:latin typeface="Cambria Math"/>
                <a:ea typeface="Cambria Math"/>
                <a:cs typeface="Times New Roman" pitchFamily="18" charset="0"/>
              </a:rPr>
              <a:t>f</a:t>
            </a:r>
            <a:r>
              <a:rPr lang="el-GR" sz="4000" i="1" dirty="0">
                <a:latin typeface="Cambria Math"/>
                <a:ea typeface="Cambria Math"/>
                <a:cs typeface="Times New Roman" pitchFamily="18" charset="0"/>
              </a:rPr>
              <a:t> </a:t>
            </a:r>
            <a:r>
              <a:rPr lang="en-US" sz="4000" i="1" baseline="-25000" dirty="0" err="1">
                <a:latin typeface="Cambria Math" pitchFamily="18" charset="0"/>
                <a:ea typeface="Cambria Math" pitchFamily="18" charset="0"/>
                <a:cs typeface="Times New Roman" pitchFamily="18" charset="0"/>
              </a:rPr>
              <a:t>ny</a:t>
            </a:r>
            <a:endParaRPr lang="en-US" sz="4000" i="1" baseline="-25000" dirty="0">
              <a:latin typeface="Cambria Math" pitchFamily="18" charset="0"/>
              <a:ea typeface="Cambria Math" pitchFamily="18" charset="0"/>
              <a:cs typeface="Times New Roman" pitchFamily="18" charset="0"/>
            </a:endParaRPr>
          </a:p>
          <a:p>
            <a:pPr marL="514350" indent="-514350">
              <a:buNone/>
            </a:pPr>
            <a:endParaRPr lang="en-US" sz="4400" i="1" dirty="0">
              <a:latin typeface="Times New Roman" pitchFamily="18" charset="0"/>
              <a:cs typeface="Times New Roman" pitchFamily="18" charset="0"/>
            </a:endParaRPr>
          </a:p>
          <a:p>
            <a:pPr marL="514350" indent="-514350">
              <a:buNone/>
            </a:pPr>
            <a:r>
              <a:rPr lang="en-US" sz="4400" dirty="0">
                <a:latin typeface="Times New Roman" pitchFamily="18" charset="0"/>
                <a:cs typeface="Times New Roman" pitchFamily="18" charset="0"/>
              </a:rPr>
              <a:t>total number of frequencies?  </a:t>
            </a:r>
            <a:r>
              <a:rPr lang="en-US" sz="4400" i="1" dirty="0">
                <a:latin typeface="Cambria Math" pitchFamily="18" charset="0"/>
                <a:ea typeface="Cambria Math" pitchFamily="18" charset="0"/>
                <a:cs typeface="Times New Roman" pitchFamily="18" charset="0"/>
              </a:rPr>
              <a:t>N/2+1</a:t>
            </a: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number of model parameters, </a:t>
            </a:r>
            <a:r>
              <a:rPr lang="en-US" sz="4000" i="1" dirty="0">
                <a:latin typeface="Cambria Math" pitchFamily="18" charset="0"/>
                <a:ea typeface="Cambria Math" pitchFamily="18" charset="0"/>
                <a:cs typeface="Times New Roman" pitchFamily="18" charset="0"/>
              </a:rPr>
              <a:t>M</a:t>
            </a:r>
          </a:p>
          <a:p>
            <a:pPr marL="514350" indent="-514350">
              <a:buNone/>
            </a:pPr>
            <a:r>
              <a:rPr lang="en-US" sz="4000" dirty="0">
                <a:latin typeface="Times New Roman" pitchFamily="18" charset="0"/>
                <a:cs typeface="Times New Roman" pitchFamily="18" charset="0"/>
              </a:rPr>
              <a:t>		= number of data, </a:t>
            </a:r>
            <a:r>
              <a:rPr lang="en-US" sz="4000" i="1" dirty="0">
                <a:latin typeface="Cambria Math" pitchFamily="18" charset="0"/>
                <a:ea typeface="Cambria Math" pitchFamily="18" charset="0"/>
                <a:cs typeface="Times New Roman" pitchFamily="18" charset="0"/>
              </a:rPr>
              <a:t>N</a:t>
            </a:r>
          </a:p>
        </p:txBody>
      </p:sp>
      <p:sp>
        <p:nvSpPr>
          <p:cNvPr id="2" name="Oval 1">
            <a:extLst>
              <a:ext uri="{FF2B5EF4-FFF2-40B4-BE49-F238E27FC236}">
                <a16:creationId xmlns:a16="http://schemas.microsoft.com/office/drawing/2014/main" id="{083C571B-874D-796A-1008-90F1BC03AC5E}"/>
              </a:ext>
            </a:extLst>
          </p:cNvPr>
          <p:cNvSpPr/>
          <p:nvPr/>
        </p:nvSpPr>
        <p:spPr>
          <a:xfrm>
            <a:off x="8196943" y="3429000"/>
            <a:ext cx="2351314" cy="101237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Shape 3">
            <a:extLst>
              <a:ext uri="{FF2B5EF4-FFF2-40B4-BE49-F238E27FC236}">
                <a16:creationId xmlns:a16="http://schemas.microsoft.com/office/drawing/2014/main" id="{A3A8A5B9-8499-1F2A-9621-C256C2037EF9}"/>
              </a:ext>
            </a:extLst>
          </p:cNvPr>
          <p:cNvSpPr/>
          <p:nvPr/>
        </p:nvSpPr>
        <p:spPr>
          <a:xfrm>
            <a:off x="8948057" y="2471057"/>
            <a:ext cx="1687286" cy="849086"/>
          </a:xfrm>
          <a:custGeom>
            <a:avLst/>
            <a:gdLst>
              <a:gd name="connsiteX0" fmla="*/ 0 w 1687286"/>
              <a:gd name="connsiteY0" fmla="*/ 849086 h 849086"/>
              <a:gd name="connsiteX1" fmla="*/ 566057 w 1687286"/>
              <a:gd name="connsiteY1" fmla="*/ 293914 h 849086"/>
              <a:gd name="connsiteX2" fmla="*/ 827314 w 1687286"/>
              <a:gd name="connsiteY2" fmla="*/ 642257 h 849086"/>
              <a:gd name="connsiteX3" fmla="*/ 1687286 w 1687286"/>
              <a:gd name="connsiteY3" fmla="*/ 0 h 849086"/>
            </a:gdLst>
            <a:ahLst/>
            <a:cxnLst>
              <a:cxn ang="0">
                <a:pos x="connsiteX0" y="connsiteY0"/>
              </a:cxn>
              <a:cxn ang="0">
                <a:pos x="connsiteX1" y="connsiteY1"/>
              </a:cxn>
              <a:cxn ang="0">
                <a:pos x="connsiteX2" y="connsiteY2"/>
              </a:cxn>
              <a:cxn ang="0">
                <a:pos x="connsiteX3" y="connsiteY3"/>
              </a:cxn>
            </a:cxnLst>
            <a:rect l="l" t="t" r="r" b="b"/>
            <a:pathLst>
              <a:path w="1687286" h="849086">
                <a:moveTo>
                  <a:pt x="0" y="849086"/>
                </a:moveTo>
                <a:cubicBezTo>
                  <a:pt x="214085" y="588735"/>
                  <a:pt x="428171" y="328385"/>
                  <a:pt x="566057" y="293914"/>
                </a:cubicBezTo>
                <a:cubicBezTo>
                  <a:pt x="703943" y="259443"/>
                  <a:pt x="640443" y="691243"/>
                  <a:pt x="827314" y="642257"/>
                </a:cubicBezTo>
                <a:cubicBezTo>
                  <a:pt x="1014185" y="593271"/>
                  <a:pt x="1350735" y="296635"/>
                  <a:pt x="1687286" y="0"/>
                </a:cubicBezTo>
              </a:path>
            </a:pathLst>
          </a:custGeom>
          <a:noFill/>
          <a:ln w="38100">
            <a:solidFill>
              <a:srgbClr val="FF0000"/>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22615C-9062-1525-1FD0-C9FF911957F6}"/>
              </a:ext>
            </a:extLst>
          </p:cNvPr>
          <p:cNvSpPr txBox="1"/>
          <p:nvPr/>
        </p:nvSpPr>
        <p:spPr>
          <a:xfrm>
            <a:off x="8551732" y="1849044"/>
            <a:ext cx="3448765" cy="584775"/>
          </a:xfrm>
          <a:prstGeom prst="rect">
            <a:avLst/>
          </a:prstGeom>
          <a:noFill/>
        </p:spPr>
        <p:txBody>
          <a:bodyPr wrap="none" rtlCol="0">
            <a:spAutoFit/>
          </a:bodyPr>
          <a:lstStyle/>
          <a:p>
            <a:r>
              <a:rPr lang="en-US" sz="3200" dirty="0">
                <a:solidFill>
                  <a:srgbClr val="FF0000"/>
                </a:solidFill>
              </a:rPr>
              <a:t>As long as N is even</a:t>
            </a:r>
          </a:p>
        </p:txBody>
      </p:sp>
    </p:spTree>
    <p:extLst>
      <p:ext uri="{BB962C8B-B14F-4D97-AF65-F5344CB8AC3E}">
        <p14:creationId xmlns:p14="http://schemas.microsoft.com/office/powerpoint/2010/main" val="921579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90600"/>
            <a:ext cx="8229600" cy="1143000"/>
          </a:xfrm>
        </p:spPr>
        <p:txBody>
          <a:bodyPr/>
          <a:lstStyle/>
          <a:p>
            <a:r>
              <a:rPr lang="en-US" dirty="0">
                <a:latin typeface="Times New Roman" pitchFamily="18" charset="0"/>
                <a:cs typeface="Times New Roman" pitchFamily="18" charset="0"/>
              </a:rPr>
              <a:t>implies</a:t>
            </a:r>
          </a:p>
        </p:txBody>
      </p:sp>
      <p:pic>
        <p:nvPicPr>
          <p:cNvPr id="5124" name="Picture 4"/>
          <p:cNvPicPr>
            <a:picLocks noChangeAspect="1" noChangeArrowheads="1"/>
          </p:cNvPicPr>
          <p:nvPr/>
        </p:nvPicPr>
        <p:blipFill>
          <a:blip r:embed="rId3" cstate="print"/>
          <a:srcRect l="7315" t="69128" r="3873" b="12869"/>
          <a:stretch>
            <a:fillRect/>
          </a:stretch>
        </p:blipFill>
        <p:spPr bwMode="auto">
          <a:xfrm>
            <a:off x="1625598" y="3429000"/>
            <a:ext cx="8915400" cy="110578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81000"/>
            <a:ext cx="9144000" cy="1828800"/>
          </a:xfrm>
        </p:spPr>
        <p:txBody>
          <a:bodyPr/>
          <a:lstStyle/>
          <a:p>
            <a:pPr marL="514350" indent="-514350" algn="ctr">
              <a:buNone/>
            </a:pPr>
            <a:r>
              <a:rPr lang="en-US" sz="4400" dirty="0">
                <a:latin typeface="Times New Roman" pitchFamily="18" charset="0"/>
                <a:cs typeface="Times New Roman" pitchFamily="18" charset="0"/>
              </a:rPr>
              <a:t>Number of Frequencies</a:t>
            </a:r>
          </a:p>
          <a:p>
            <a:pPr marL="514350" indent="-514350" algn="ctr">
              <a:buNone/>
            </a:pPr>
            <a:r>
              <a:rPr lang="en-US" sz="4000" dirty="0">
                <a:latin typeface="Times New Roman" pitchFamily="18" charset="0"/>
                <a:cs typeface="Times New Roman" pitchFamily="18" charset="0"/>
              </a:rPr>
              <a:t>why </a:t>
            </a:r>
            <a:r>
              <a:rPr lang="en-US" sz="4000" i="1" dirty="0">
                <a:latin typeface="Cambria Math" pitchFamily="18" charset="0"/>
                <a:ea typeface="Cambria Math" pitchFamily="18" charset="0"/>
                <a:cs typeface="Times New Roman" pitchFamily="18" charset="0"/>
              </a:rPr>
              <a:t>N/2+1</a:t>
            </a:r>
            <a:r>
              <a:rPr lang="en-US" sz="4000" dirty="0">
                <a:latin typeface="Cambria Math" pitchFamily="18" charset="0"/>
                <a:ea typeface="Cambria Math" pitchFamily="18" charset="0"/>
                <a:cs typeface="Times New Roman" pitchFamily="18" charset="0"/>
              </a:rPr>
              <a:t> </a:t>
            </a:r>
            <a:r>
              <a:rPr lang="en-US" sz="4000" dirty="0">
                <a:latin typeface="Times New Roman" pitchFamily="18" charset="0"/>
                <a:cs typeface="Times New Roman" pitchFamily="18" charset="0"/>
              </a:rPr>
              <a:t>and not </a:t>
            </a:r>
            <a:r>
              <a:rPr lang="en-US" sz="4000" i="1" dirty="0">
                <a:latin typeface="Cambria Math" pitchFamily="18" charset="0"/>
                <a:ea typeface="Cambria Math" pitchFamily="18" charset="0"/>
                <a:cs typeface="Times New Roman" pitchFamily="18" charset="0"/>
              </a:rPr>
              <a:t>N/2</a:t>
            </a:r>
            <a:r>
              <a:rPr lang="en-US" sz="4000" dirty="0">
                <a:latin typeface="Times New Roman" pitchFamily="18" charset="0"/>
                <a:cs typeface="Times New Roman" pitchFamily="18" charset="0"/>
              </a:rPr>
              <a:t> ?</a:t>
            </a:r>
          </a:p>
          <a:p>
            <a:pPr marL="514350" indent="-514350" algn="ctr">
              <a:buNone/>
            </a:pPr>
            <a:endParaRPr lang="en-US" sz="4000" dirty="0">
              <a:latin typeface="Times New Roman" pitchFamily="18" charset="0"/>
              <a:cs typeface="Times New Roman" pitchFamily="18" charset="0"/>
            </a:endParaRPr>
          </a:p>
          <a:p>
            <a:pPr marL="514350" indent="-514350" algn="ctr">
              <a:buNone/>
            </a:pPr>
            <a:endParaRPr lang="en-US" sz="40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l="3333" t="43871" r="5000" b="34338"/>
          <a:stretch>
            <a:fillRect/>
          </a:stretch>
        </p:blipFill>
        <p:spPr bwMode="auto">
          <a:xfrm>
            <a:off x="1752600" y="5257800"/>
            <a:ext cx="8382000" cy="1219200"/>
          </a:xfrm>
          <a:prstGeom prst="rect">
            <a:avLst/>
          </a:prstGeom>
          <a:noFill/>
          <a:ln w="9525">
            <a:noFill/>
            <a:miter lim="800000"/>
            <a:headEnd/>
            <a:tailEnd/>
          </a:ln>
          <a:effectLst/>
        </p:spPr>
      </p:pic>
      <p:sp>
        <p:nvSpPr>
          <p:cNvPr id="6" name="Content Placeholder 2"/>
          <p:cNvSpPr txBox="1">
            <a:spLocks/>
          </p:cNvSpPr>
          <p:nvPr/>
        </p:nvSpPr>
        <p:spPr bwMode="auto">
          <a:xfrm>
            <a:off x="1524000" y="2819400"/>
            <a:ext cx="9144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first and last sine are omitted from the Fourier Series since they are identically zero:</a:t>
            </a:r>
          </a:p>
          <a:p>
            <a:pPr marL="514350" indent="-514350" algn="ctr" fontAlgn="base">
              <a:spcBef>
                <a:spcPct val="20000"/>
              </a:spcBef>
              <a:spcAft>
                <a:spcPct val="0"/>
              </a:spcAft>
              <a:defRPr/>
            </a:pPr>
            <a:endParaRPr lang="en-US" sz="4000" kern="0" dirty="0">
              <a:latin typeface="Times New Roman" pitchFamily="18" charset="0"/>
              <a:cs typeface="Times New Roman" pitchFamily="18" charset="0"/>
            </a:endParaRPr>
          </a:p>
          <a:p>
            <a:pPr marL="514350" indent="-514350" algn="ctr" fontAlgn="base">
              <a:spcBef>
                <a:spcPct val="20000"/>
              </a:spcBef>
              <a:spcAft>
                <a:spcPct val="0"/>
              </a:spcAft>
              <a:defRPr/>
            </a:pPr>
            <a:endParaRPr lang="en-US" sz="4000" kern="0" dirty="0">
              <a:latin typeface="Times New Roman" pitchFamily="18" charset="0"/>
              <a:cs typeface="Times New Roman" pitchFamily="18" charset="0"/>
            </a:endParaRPr>
          </a:p>
          <a:p>
            <a:pPr marL="514350" indent="-514350" algn="ctr" fontAlgn="base">
              <a:spcBef>
                <a:spcPct val="20000"/>
              </a:spcBef>
              <a:spcAft>
                <a:spcPct val="0"/>
              </a:spcAft>
              <a:defRPr/>
            </a:pPr>
            <a:endParaRPr lang="en-US" sz="4000" kern="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406" t="3065" r="10780" b="6513"/>
          <a:stretch>
            <a:fillRect/>
          </a:stretch>
        </p:blipFill>
        <p:spPr bwMode="auto">
          <a:xfrm>
            <a:off x="1524000" y="1143000"/>
            <a:ext cx="9144000" cy="5548758"/>
          </a:xfrm>
          <a:prstGeom prst="rect">
            <a:avLst/>
          </a:prstGeom>
          <a:noFill/>
          <a:ln w="9525">
            <a:noFill/>
            <a:miter lim="800000"/>
            <a:headEnd/>
            <a:tailEnd/>
          </a:ln>
          <a:effectLst/>
        </p:spPr>
      </p:pic>
      <p:sp>
        <p:nvSpPr>
          <p:cNvPr id="13" name="TextBox 12"/>
          <p:cNvSpPr txBox="1"/>
          <p:nvPr/>
        </p:nvSpPr>
        <p:spPr>
          <a:xfrm>
            <a:off x="3505200" y="827316"/>
            <a:ext cx="16002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a:t>
            </a:r>
            <a:r>
              <a:rPr lang="el-GR" sz="2000" dirty="0">
                <a:latin typeface="Cambria Math"/>
                <a:ea typeface="Cambria Math"/>
                <a:cs typeface="Times New Roman" pitchFamily="18" charset="0"/>
              </a:rPr>
              <a:t>Δω</a:t>
            </a:r>
            <a:r>
              <a:rPr lang="en-US" sz="2000" dirty="0">
                <a:latin typeface="Cambria Math"/>
                <a:ea typeface="Cambria Math"/>
                <a:cs typeface="Times New Roman" pitchFamily="18" charset="0"/>
              </a:rPr>
              <a:t>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2057400" y="827316"/>
            <a:ext cx="12954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(0t)</a:t>
            </a:r>
            <a:endParaRPr lang="en-US" sz="2000" i="1" baseline="-25000" dirty="0">
              <a:latin typeface="Cambria Math" pitchFamily="18" charset="0"/>
              <a:ea typeface="Cambria Math" pitchFamily="18" charset="0"/>
              <a:cs typeface="Times New Roman" pitchFamily="18" charset="0"/>
            </a:endParaRPr>
          </a:p>
        </p:txBody>
      </p:sp>
      <p:sp>
        <p:nvSpPr>
          <p:cNvPr id="19" name="TextBox 18"/>
          <p:cNvSpPr txBox="1"/>
          <p:nvPr/>
        </p:nvSpPr>
        <p:spPr>
          <a:xfrm>
            <a:off x="5105401" y="827316"/>
            <a:ext cx="1447799" cy="400110"/>
          </a:xfrm>
          <a:prstGeom prst="rect">
            <a:avLst/>
          </a:prstGeom>
          <a:noFill/>
        </p:spPr>
        <p:txBody>
          <a:bodyPr wrap="square" rtlCol="0">
            <a:spAutoFit/>
          </a:bodyPr>
          <a:lstStyle/>
          <a:p>
            <a:r>
              <a:rPr lang="en-US" sz="2000" dirty="0">
                <a:latin typeface="Cambria Math" pitchFamily="18" charset="0"/>
                <a:ea typeface="Cambria Math" pitchFamily="18" charset="0"/>
                <a:cs typeface="Times New Roman" pitchFamily="18" charset="0"/>
              </a:rPr>
              <a:t>sin(</a:t>
            </a:r>
            <a:r>
              <a:rPr lang="el-GR" sz="2000" dirty="0">
                <a:latin typeface="Cambria Math"/>
                <a:ea typeface="Cambria Math"/>
                <a:cs typeface="Times New Roman" pitchFamily="18" charset="0"/>
              </a:rPr>
              <a:t>Δω</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0" name="TextBox 19"/>
          <p:cNvSpPr txBox="1"/>
          <p:nvPr/>
        </p:nvSpPr>
        <p:spPr>
          <a:xfrm>
            <a:off x="6553200" y="827316"/>
            <a:ext cx="17526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(2</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1" name="TextBox 20"/>
          <p:cNvSpPr txBox="1"/>
          <p:nvPr/>
        </p:nvSpPr>
        <p:spPr>
          <a:xfrm>
            <a:off x="8153400" y="827316"/>
            <a:ext cx="1613760" cy="400110"/>
          </a:xfrm>
          <a:prstGeom prst="rect">
            <a:avLst/>
          </a:prstGeom>
          <a:noFill/>
        </p:spPr>
        <p:txBody>
          <a:bodyPr wrap="square" rtlCol="0">
            <a:spAutoFit/>
          </a:bodyPr>
          <a:lstStyle/>
          <a:p>
            <a:r>
              <a:rPr lang="en-US" sz="2000" dirty="0">
                <a:latin typeface="Cambria Math" pitchFamily="18" charset="0"/>
                <a:ea typeface="Cambria Math" pitchFamily="18" charset="0"/>
                <a:cs typeface="Times New Roman" pitchFamily="18" charset="0"/>
              </a:rPr>
              <a:t>sin(2</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2" name="TextBox 21"/>
          <p:cNvSpPr txBox="1"/>
          <p:nvPr/>
        </p:nvSpPr>
        <p:spPr>
          <a:xfrm>
            <a:off x="8686802" y="304800"/>
            <a:ext cx="1981199"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a:t>
            </a:r>
            <a:r>
              <a:rPr lang="en-US" sz="2000" dirty="0">
                <a:latin typeface="Cambria Math"/>
                <a:ea typeface="Cambria Math"/>
                <a:cs typeface="Times New Roman" pitchFamily="18" charset="0"/>
              </a:rPr>
              <a:t>½</a:t>
            </a:r>
            <a:r>
              <a:rPr lang="en-US" sz="2000" dirty="0">
                <a:latin typeface="Cambria Math" pitchFamily="18" charset="0"/>
                <a:ea typeface="Cambria Math" pitchFamily="18" charset="0"/>
                <a:cs typeface="Times New Roman" pitchFamily="18" charset="0"/>
              </a:rPr>
              <a:t>N</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cxnSp>
        <p:nvCxnSpPr>
          <p:cNvPr id="11" name="Straight Arrow Connector 10"/>
          <p:cNvCxnSpPr>
            <a:stCxn id="22" idx="2"/>
          </p:cNvCxnSpPr>
          <p:nvPr/>
        </p:nvCxnSpPr>
        <p:spPr>
          <a:xfrm rot="16200000" flipH="1">
            <a:off x="9686955" y="695356"/>
            <a:ext cx="438090" cy="45719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406" t="3065" r="10780" b="6513"/>
          <a:stretch>
            <a:fillRect/>
          </a:stretch>
        </p:blipFill>
        <p:spPr bwMode="auto">
          <a:xfrm>
            <a:off x="966216" y="838200"/>
            <a:ext cx="9144000" cy="5548758"/>
          </a:xfrm>
          <a:prstGeom prst="rect">
            <a:avLst/>
          </a:prstGeom>
          <a:noFill/>
          <a:ln w="9525">
            <a:noFill/>
            <a:miter lim="800000"/>
            <a:headEnd/>
            <a:tailEnd/>
          </a:ln>
          <a:effectLst/>
        </p:spPr>
      </p:pic>
      <p:sp>
        <p:nvSpPr>
          <p:cNvPr id="13" name="TextBox 12"/>
          <p:cNvSpPr txBox="1"/>
          <p:nvPr/>
        </p:nvSpPr>
        <p:spPr>
          <a:xfrm>
            <a:off x="2947416" y="522516"/>
            <a:ext cx="16002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a:t>
            </a:r>
            <a:r>
              <a:rPr lang="el-GR" sz="2000" dirty="0">
                <a:latin typeface="Cambria Math"/>
                <a:ea typeface="Cambria Math"/>
                <a:cs typeface="Times New Roman" pitchFamily="18" charset="0"/>
              </a:rPr>
              <a:t>Δω</a:t>
            </a:r>
            <a:r>
              <a:rPr lang="en-US" sz="2000" dirty="0">
                <a:latin typeface="Cambria Math"/>
                <a:ea typeface="Cambria Math"/>
                <a:cs typeface="Times New Roman" pitchFamily="18" charset="0"/>
              </a:rPr>
              <a:t>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1499616" y="522516"/>
            <a:ext cx="12954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(0t)</a:t>
            </a:r>
            <a:endParaRPr lang="en-US" sz="2000" i="1" baseline="-25000" dirty="0">
              <a:latin typeface="Cambria Math" pitchFamily="18" charset="0"/>
              <a:ea typeface="Cambria Math" pitchFamily="18" charset="0"/>
              <a:cs typeface="Times New Roman" pitchFamily="18" charset="0"/>
            </a:endParaRPr>
          </a:p>
        </p:txBody>
      </p:sp>
      <p:sp>
        <p:nvSpPr>
          <p:cNvPr id="19" name="TextBox 18"/>
          <p:cNvSpPr txBox="1"/>
          <p:nvPr/>
        </p:nvSpPr>
        <p:spPr>
          <a:xfrm>
            <a:off x="4547617" y="522516"/>
            <a:ext cx="1447799" cy="400110"/>
          </a:xfrm>
          <a:prstGeom prst="rect">
            <a:avLst/>
          </a:prstGeom>
          <a:noFill/>
        </p:spPr>
        <p:txBody>
          <a:bodyPr wrap="square" rtlCol="0">
            <a:spAutoFit/>
          </a:bodyPr>
          <a:lstStyle/>
          <a:p>
            <a:r>
              <a:rPr lang="en-US" sz="2000" dirty="0">
                <a:latin typeface="Cambria Math" pitchFamily="18" charset="0"/>
                <a:ea typeface="Cambria Math" pitchFamily="18" charset="0"/>
                <a:cs typeface="Times New Roman" pitchFamily="18" charset="0"/>
              </a:rPr>
              <a:t>sin(</a:t>
            </a:r>
            <a:r>
              <a:rPr lang="el-GR" sz="2000" dirty="0">
                <a:latin typeface="Cambria Math"/>
                <a:ea typeface="Cambria Math"/>
                <a:cs typeface="Times New Roman" pitchFamily="18" charset="0"/>
              </a:rPr>
              <a:t>Δω</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0" name="TextBox 19"/>
          <p:cNvSpPr txBox="1"/>
          <p:nvPr/>
        </p:nvSpPr>
        <p:spPr>
          <a:xfrm>
            <a:off x="5995416" y="522516"/>
            <a:ext cx="17526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(2</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1" name="TextBox 20"/>
          <p:cNvSpPr txBox="1"/>
          <p:nvPr/>
        </p:nvSpPr>
        <p:spPr>
          <a:xfrm>
            <a:off x="7595616" y="522516"/>
            <a:ext cx="1613760" cy="400110"/>
          </a:xfrm>
          <a:prstGeom prst="rect">
            <a:avLst/>
          </a:prstGeom>
          <a:noFill/>
        </p:spPr>
        <p:txBody>
          <a:bodyPr wrap="square" rtlCol="0">
            <a:spAutoFit/>
          </a:bodyPr>
          <a:lstStyle/>
          <a:p>
            <a:r>
              <a:rPr lang="en-US" sz="2000" dirty="0">
                <a:latin typeface="Cambria Math" pitchFamily="18" charset="0"/>
                <a:ea typeface="Cambria Math" pitchFamily="18" charset="0"/>
                <a:cs typeface="Times New Roman" pitchFamily="18" charset="0"/>
              </a:rPr>
              <a:t>sin(2</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2" name="TextBox 21"/>
          <p:cNvSpPr txBox="1"/>
          <p:nvPr/>
        </p:nvSpPr>
        <p:spPr>
          <a:xfrm>
            <a:off x="8129018" y="0"/>
            <a:ext cx="1981199"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a:t>
            </a:r>
            <a:r>
              <a:rPr lang="en-US" sz="2000" dirty="0">
                <a:latin typeface="Cambria Math"/>
                <a:ea typeface="Cambria Math"/>
                <a:cs typeface="Times New Roman" pitchFamily="18" charset="0"/>
              </a:rPr>
              <a:t>½</a:t>
            </a:r>
            <a:r>
              <a:rPr lang="en-US" sz="2000" dirty="0">
                <a:latin typeface="Cambria Math" pitchFamily="18" charset="0"/>
                <a:ea typeface="Cambria Math" pitchFamily="18" charset="0"/>
                <a:cs typeface="Times New Roman" pitchFamily="18" charset="0"/>
              </a:rPr>
              <a:t>N</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cxnSp>
        <p:nvCxnSpPr>
          <p:cNvPr id="11" name="Straight Arrow Connector 10"/>
          <p:cNvCxnSpPr>
            <a:stCxn id="22" idx="2"/>
          </p:cNvCxnSpPr>
          <p:nvPr/>
        </p:nvCxnSpPr>
        <p:spPr>
          <a:xfrm rot="16200000" flipH="1">
            <a:off x="9129171" y="390556"/>
            <a:ext cx="438090" cy="45719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31D7BC47-810A-83A7-7E92-2925C9EBECAB}"/>
              </a:ext>
            </a:extLst>
          </p:cNvPr>
          <p:cNvSpPr/>
          <p:nvPr/>
        </p:nvSpPr>
        <p:spPr>
          <a:xfrm>
            <a:off x="8738616" y="960607"/>
            <a:ext cx="1600200" cy="54643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CF5EEC5-4D2E-62FC-8D11-E1984AC3A91F}"/>
              </a:ext>
            </a:extLst>
          </p:cNvPr>
          <p:cNvSpPr txBox="1"/>
          <p:nvPr/>
        </p:nvSpPr>
        <p:spPr>
          <a:xfrm>
            <a:off x="10338816" y="4657595"/>
            <a:ext cx="2014800" cy="2062103"/>
          </a:xfrm>
          <a:prstGeom prst="rect">
            <a:avLst/>
          </a:prstGeom>
          <a:noFill/>
        </p:spPr>
        <p:txBody>
          <a:bodyPr wrap="square" rtlCol="0">
            <a:spAutoFit/>
          </a:bodyPr>
          <a:lstStyle/>
          <a:p>
            <a:r>
              <a:rPr lang="en-US" sz="3200" dirty="0" err="1">
                <a:solidFill>
                  <a:srgbClr val="FF0000"/>
                </a:solidFill>
              </a:rPr>
              <a:t>doesn’r</a:t>
            </a:r>
            <a:r>
              <a:rPr lang="en-US" sz="3200" dirty="0">
                <a:solidFill>
                  <a:srgbClr val="FF0000"/>
                </a:solidFill>
              </a:rPr>
              <a:t> really look much like a cosine</a:t>
            </a:r>
          </a:p>
        </p:txBody>
      </p:sp>
      <p:sp>
        <p:nvSpPr>
          <p:cNvPr id="6" name="Freeform: Shape 5">
            <a:extLst>
              <a:ext uri="{FF2B5EF4-FFF2-40B4-BE49-F238E27FC236}">
                <a16:creationId xmlns:a16="http://schemas.microsoft.com/office/drawing/2014/main" id="{96D94900-40F0-ED37-5DB6-11731F42CE90}"/>
              </a:ext>
            </a:extLst>
          </p:cNvPr>
          <p:cNvSpPr/>
          <p:nvPr/>
        </p:nvSpPr>
        <p:spPr>
          <a:xfrm>
            <a:off x="10530840" y="3891435"/>
            <a:ext cx="472440" cy="634845"/>
          </a:xfrm>
          <a:custGeom>
            <a:avLst/>
            <a:gdLst>
              <a:gd name="connsiteX0" fmla="*/ 472440 w 472440"/>
              <a:gd name="connsiteY0" fmla="*/ 634845 h 634845"/>
              <a:gd name="connsiteX1" fmla="*/ 228600 w 472440"/>
              <a:gd name="connsiteY1" fmla="*/ 55725 h 634845"/>
              <a:gd name="connsiteX2" fmla="*/ 0 w 472440"/>
              <a:gd name="connsiteY2" fmla="*/ 55725 h 634845"/>
            </a:gdLst>
            <a:ahLst/>
            <a:cxnLst>
              <a:cxn ang="0">
                <a:pos x="connsiteX0" y="connsiteY0"/>
              </a:cxn>
              <a:cxn ang="0">
                <a:pos x="connsiteX1" y="connsiteY1"/>
              </a:cxn>
              <a:cxn ang="0">
                <a:pos x="connsiteX2" y="connsiteY2"/>
              </a:cxn>
            </a:cxnLst>
            <a:rect l="l" t="t" r="r" b="b"/>
            <a:pathLst>
              <a:path w="472440" h="634845">
                <a:moveTo>
                  <a:pt x="472440" y="634845"/>
                </a:moveTo>
                <a:cubicBezTo>
                  <a:pt x="389890" y="393545"/>
                  <a:pt x="307340" y="152245"/>
                  <a:pt x="228600" y="55725"/>
                </a:cubicBezTo>
                <a:cubicBezTo>
                  <a:pt x="149860" y="-40795"/>
                  <a:pt x="74930" y="7465"/>
                  <a:pt x="0" y="55725"/>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843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l="29513" t="60610" r="32585" b="29288"/>
          <a:stretch>
            <a:fillRect/>
          </a:stretch>
        </p:blipFill>
        <p:spPr bwMode="auto">
          <a:xfrm>
            <a:off x="3041650" y="1962150"/>
            <a:ext cx="6108700" cy="9906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l="4561" t="30764" r="7774" b="32596"/>
          <a:stretch>
            <a:fillRect/>
          </a:stretch>
        </p:blipFill>
        <p:spPr bwMode="auto">
          <a:xfrm>
            <a:off x="1524000" y="3084874"/>
            <a:ext cx="9144000" cy="2325326"/>
          </a:xfrm>
          <a:prstGeom prst="rect">
            <a:avLst/>
          </a:prstGeom>
          <a:noFill/>
          <a:ln w="9525">
            <a:noFill/>
            <a:miter lim="800000"/>
            <a:headEnd/>
            <a:tailEnd/>
          </a:ln>
        </p:spPr>
      </p:pic>
      <p:sp>
        <p:nvSpPr>
          <p:cNvPr id="6" name="Content Placeholder 2"/>
          <p:cNvSpPr txBox="1">
            <a:spLocks/>
          </p:cNvSpPr>
          <p:nvPr/>
        </p:nvSpPr>
        <p:spPr bwMode="auto">
          <a:xfrm>
            <a:off x="-137160" y="192952"/>
            <a:ext cx="12192000" cy="208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model containing only sines and cosines</a:t>
            </a:r>
          </a:p>
          <a:p>
            <a:pPr marL="514350" indent="-514350" algn="ctr" fontAlgn="base">
              <a:spcBef>
                <a:spcPct val="20000"/>
              </a:spcBef>
              <a:spcAft>
                <a:spcPct val="0"/>
              </a:spcAft>
              <a:defRPr/>
            </a:pPr>
            <a:r>
              <a:rPr lang="en-US" sz="4400" kern="0" dirty="0">
                <a:latin typeface="Times New Roman" pitchFamily="18" charset="0"/>
                <a:cs typeface="Times New Roman" pitchFamily="18" charset="0"/>
              </a:rPr>
              <a:t>“Discrete Fourier Series”</a:t>
            </a:r>
          </a:p>
          <a:p>
            <a:pPr marL="514350" indent="-514350" algn="ctr" fontAlgn="base">
              <a:spcBef>
                <a:spcPct val="20000"/>
              </a:spcBef>
              <a:spcAft>
                <a:spcPct val="0"/>
              </a:spcAft>
              <a:defRPr/>
            </a:pPr>
            <a:endParaRPr lang="en-US" sz="4000" kern="0" dirty="0">
              <a:latin typeface="Times New Roman" pitchFamily="18" charset="0"/>
              <a:cs typeface="Times New Roman" pitchFamily="18" charset="0"/>
            </a:endParaRPr>
          </a:p>
        </p:txBody>
      </p:sp>
      <p:sp>
        <p:nvSpPr>
          <p:cNvPr id="7" name="Content Placeholder 2"/>
          <p:cNvSpPr txBox="1">
            <a:spLocks/>
          </p:cNvSpPr>
          <p:nvPr/>
        </p:nvSpPr>
        <p:spPr bwMode="auto">
          <a:xfrm>
            <a:off x="1386840" y="5674448"/>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b="1" kern="0" dirty="0">
                <a:latin typeface="Cambria Math" pitchFamily="18" charset="0"/>
                <a:ea typeface="Cambria Math" pitchFamily="18" charset="0"/>
                <a:cs typeface="Times New Roman" pitchFamily="18" charset="0"/>
              </a:rPr>
              <a:t>d </a:t>
            </a:r>
            <a:r>
              <a:rPr lang="en-US" sz="4400" kern="0" dirty="0">
                <a:latin typeface="Cambria Math" pitchFamily="18" charset="0"/>
                <a:ea typeface="Cambria Math" pitchFamily="18" charset="0"/>
                <a:cs typeface="Times New Roman" pitchFamily="18" charset="0"/>
              </a:rPr>
              <a:t>=</a:t>
            </a:r>
            <a:r>
              <a:rPr lang="en-US" sz="4400" b="1" kern="0" dirty="0">
                <a:latin typeface="Cambria Math" pitchFamily="18" charset="0"/>
                <a:ea typeface="Cambria Math" pitchFamily="18" charset="0"/>
                <a:cs typeface="Times New Roman" pitchFamily="18" charset="0"/>
              </a:rPr>
              <a:t> Gm</a:t>
            </a:r>
          </a:p>
          <a:p>
            <a:pPr marL="514350" indent="-514350" algn="ctr" fontAlgn="base">
              <a:spcBef>
                <a:spcPct val="20000"/>
              </a:spcBef>
              <a:spcAft>
                <a:spcPct val="0"/>
              </a:spcAft>
              <a:defRPr/>
            </a:pPr>
            <a:endParaRPr lang="en-US" sz="4000" kern="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1524000" y="5334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how to plot the model parameters?</a:t>
            </a:r>
          </a:p>
          <a:p>
            <a:pPr marL="514350" indent="-514350" algn="ctr" fontAlgn="base">
              <a:spcBef>
                <a:spcPct val="20000"/>
              </a:spcBef>
              <a:spcAft>
                <a:spcPct val="0"/>
              </a:spcAft>
              <a:defRPr/>
            </a:pPr>
            <a:r>
              <a:rPr lang="en-US" sz="4400" i="1" kern="0" dirty="0">
                <a:latin typeface="Cambria Math" pitchFamily="18" charset="0"/>
                <a:ea typeface="Cambria Math" pitchFamily="18" charset="0"/>
                <a:cs typeface="Times New Roman" pitchFamily="18" charset="0"/>
              </a:rPr>
              <a:t>A</a:t>
            </a:r>
            <a:r>
              <a:rPr lang="en-US" sz="4400" kern="0" dirty="0">
                <a:latin typeface="Times New Roman" pitchFamily="18" charset="0"/>
                <a:cs typeface="Times New Roman" pitchFamily="18" charset="0"/>
              </a:rPr>
              <a:t>’s and </a:t>
            </a:r>
            <a:r>
              <a:rPr lang="en-US" sz="4400" i="1" kern="0" dirty="0">
                <a:latin typeface="Cambria Math" pitchFamily="18" charset="0"/>
                <a:ea typeface="Cambria Math" pitchFamily="18" charset="0"/>
                <a:cs typeface="Times New Roman" pitchFamily="18" charset="0"/>
              </a:rPr>
              <a:t>B </a:t>
            </a:r>
            <a:r>
              <a:rPr lang="en-US" sz="4400" kern="0" dirty="0">
                <a:latin typeface="Times New Roman" pitchFamily="18" charset="0"/>
                <a:cs typeface="Times New Roman" pitchFamily="18" charset="0"/>
              </a:rPr>
              <a:t>’s</a:t>
            </a:r>
          </a:p>
        </p:txBody>
      </p:sp>
      <p:pic>
        <p:nvPicPr>
          <p:cNvPr id="12290" name="Picture 2"/>
          <p:cNvPicPr>
            <a:picLocks noChangeAspect="1" noChangeArrowheads="1"/>
          </p:cNvPicPr>
          <p:nvPr/>
        </p:nvPicPr>
        <p:blipFill>
          <a:blip r:embed="rId3" cstate="print"/>
          <a:srcRect l="25946" t="39581" r="29048" b="45798"/>
          <a:stretch>
            <a:fillRect/>
          </a:stretch>
        </p:blipFill>
        <p:spPr bwMode="auto">
          <a:xfrm>
            <a:off x="2133600" y="4191000"/>
            <a:ext cx="8283388" cy="1600200"/>
          </a:xfrm>
          <a:prstGeom prst="rect">
            <a:avLst/>
          </a:prstGeom>
          <a:noFill/>
          <a:ln w="9525">
            <a:noFill/>
            <a:miter lim="800000"/>
            <a:headEnd/>
            <a:tailEnd/>
          </a:ln>
        </p:spPr>
      </p:pic>
      <p:sp>
        <p:nvSpPr>
          <p:cNvPr id="8" name="Content Placeholder 2"/>
          <p:cNvSpPr txBox="1">
            <a:spLocks/>
          </p:cNvSpPr>
          <p:nvPr/>
        </p:nvSpPr>
        <p:spPr bwMode="auto">
          <a:xfrm>
            <a:off x="1524000" y="3733800"/>
            <a:ext cx="9144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plot</a:t>
            </a:r>
          </a:p>
        </p:txBody>
      </p:sp>
      <p:sp>
        <p:nvSpPr>
          <p:cNvPr id="10" name="Content Placeholder 2"/>
          <p:cNvSpPr txBox="1">
            <a:spLocks/>
          </p:cNvSpPr>
          <p:nvPr/>
        </p:nvSpPr>
        <p:spPr bwMode="auto">
          <a:xfrm>
            <a:off x="1524000" y="54102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against frequency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25946" t="39581" r="29048" b="45798"/>
          <a:stretch>
            <a:fillRect/>
          </a:stretch>
        </p:blipFill>
        <p:spPr bwMode="auto">
          <a:xfrm>
            <a:off x="2057400" y="1752600"/>
            <a:ext cx="8283388" cy="1600200"/>
          </a:xfrm>
          <a:prstGeom prst="rect">
            <a:avLst/>
          </a:prstGeom>
          <a:noFill/>
          <a:ln w="9525">
            <a:noFill/>
            <a:miter lim="800000"/>
            <a:headEnd/>
            <a:tailEnd/>
          </a:ln>
        </p:spPr>
      </p:pic>
      <p:sp>
        <p:nvSpPr>
          <p:cNvPr id="10" name="Content Placeholder 2"/>
          <p:cNvSpPr txBox="1">
            <a:spLocks/>
          </p:cNvSpPr>
          <p:nvPr/>
        </p:nvSpPr>
        <p:spPr bwMode="auto">
          <a:xfrm>
            <a:off x="1524000" y="2286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power spectral density</a:t>
            </a:r>
          </a:p>
        </p:txBody>
      </p:sp>
      <p:sp>
        <p:nvSpPr>
          <p:cNvPr id="6" name="Content Placeholder 2"/>
          <p:cNvSpPr txBox="1">
            <a:spLocks/>
          </p:cNvSpPr>
          <p:nvPr/>
        </p:nvSpPr>
        <p:spPr bwMode="auto">
          <a:xfrm>
            <a:off x="1524000" y="4038600"/>
            <a:ext cx="9144000"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big at frequency </a:t>
            </a:r>
            <a:r>
              <a:rPr lang="el-GR" sz="4400" kern="0" dirty="0">
                <a:latin typeface="Cambria Math"/>
                <a:ea typeface="Cambria Math"/>
                <a:cs typeface="Times New Roman" pitchFamily="18" charset="0"/>
              </a:rPr>
              <a:t>ω</a:t>
            </a:r>
            <a:r>
              <a:rPr lang="en-US" sz="4400" kern="0" dirty="0">
                <a:latin typeface="Times New Roman" pitchFamily="18" charset="0"/>
                <a:cs typeface="Times New Roman" pitchFamily="18" charset="0"/>
              </a:rPr>
              <a:t> when</a:t>
            </a:r>
          </a:p>
          <a:p>
            <a:pPr marL="514350" indent="-514350" algn="ctr" fontAlgn="base">
              <a:spcBef>
                <a:spcPct val="20000"/>
              </a:spcBef>
              <a:spcAft>
                <a:spcPct val="0"/>
              </a:spcAft>
              <a:defRPr/>
            </a:pPr>
            <a:r>
              <a:rPr lang="en-US" sz="4400" kern="0" dirty="0">
                <a:latin typeface="Times New Roman" pitchFamily="18" charset="0"/>
                <a:cs typeface="Times New Roman" pitchFamily="18" charset="0"/>
              </a:rPr>
              <a:t>when sine or cosine at the frequency</a:t>
            </a:r>
          </a:p>
          <a:p>
            <a:pPr marL="514350" indent="-514350" algn="ctr" fontAlgn="base">
              <a:spcBef>
                <a:spcPct val="20000"/>
              </a:spcBef>
              <a:spcAft>
                <a:spcPct val="0"/>
              </a:spcAft>
              <a:defRPr/>
            </a:pPr>
            <a:r>
              <a:rPr lang="en-US" sz="4400" kern="0" dirty="0">
                <a:latin typeface="Times New Roman" pitchFamily="18" charset="0"/>
                <a:cs typeface="Times New Roman" pitchFamily="18" charset="0"/>
              </a:rPr>
              <a:t>has a large coefficient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4A98D-7B3A-8B7A-3667-34827A820763}"/>
              </a:ext>
            </a:extLst>
          </p:cNvPr>
          <p:cNvPicPr>
            <a:picLocks noChangeAspect="1"/>
          </p:cNvPicPr>
          <p:nvPr/>
        </p:nvPicPr>
        <p:blipFill rotWithShape="1">
          <a:blip r:embed="rId2"/>
          <a:srcRect l="32500" t="26653" r="16875" b="6983"/>
          <a:stretch/>
        </p:blipFill>
        <p:spPr>
          <a:xfrm>
            <a:off x="1839685" y="627417"/>
            <a:ext cx="8512629" cy="6230583"/>
          </a:xfrm>
          <a:prstGeom prst="rect">
            <a:avLst/>
          </a:prstGeom>
        </p:spPr>
      </p:pic>
      <p:sp>
        <p:nvSpPr>
          <p:cNvPr id="6" name="TextBox 5">
            <a:extLst>
              <a:ext uri="{FF2B5EF4-FFF2-40B4-BE49-F238E27FC236}">
                <a16:creationId xmlns:a16="http://schemas.microsoft.com/office/drawing/2014/main" id="{41979F76-5927-303A-F982-0F78ABC427C0}"/>
              </a:ext>
            </a:extLst>
          </p:cNvPr>
          <p:cNvSpPr txBox="1"/>
          <p:nvPr/>
        </p:nvSpPr>
        <p:spPr>
          <a:xfrm>
            <a:off x="2884713" y="0"/>
            <a:ext cx="7228115" cy="707886"/>
          </a:xfrm>
          <a:prstGeom prst="rect">
            <a:avLst/>
          </a:prstGeom>
          <a:noFill/>
        </p:spPr>
        <p:txBody>
          <a:bodyPr wrap="square" rtlCol="0">
            <a:spAutoFit/>
          </a:bodyPr>
          <a:lstStyle/>
          <a:p>
            <a:pPr algn="ctr"/>
            <a:r>
              <a:rPr lang="en-US" sz="4000" b="1" dirty="0"/>
              <a:t>observed data (red)</a:t>
            </a:r>
          </a:p>
        </p:txBody>
      </p:sp>
    </p:spTree>
    <p:extLst>
      <p:ext uri="{BB962C8B-B14F-4D97-AF65-F5344CB8AC3E}">
        <p14:creationId xmlns:p14="http://schemas.microsoft.com/office/powerpoint/2010/main" val="1546570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23107" t="65342" r="26265" b="23518"/>
          <a:stretch>
            <a:fillRect/>
          </a:stretch>
        </p:blipFill>
        <p:spPr bwMode="auto">
          <a:xfrm>
            <a:off x="2133600" y="3429000"/>
            <a:ext cx="8153400" cy="1066800"/>
          </a:xfrm>
          <a:prstGeom prst="rect">
            <a:avLst/>
          </a:prstGeom>
          <a:noFill/>
          <a:ln w="9525">
            <a:noFill/>
            <a:miter lim="800000"/>
            <a:headEnd/>
            <a:tailEnd/>
          </a:ln>
        </p:spPr>
      </p:pic>
      <p:sp>
        <p:nvSpPr>
          <p:cNvPr id="10" name="Content Placeholder 2"/>
          <p:cNvSpPr txBox="1">
            <a:spLocks/>
          </p:cNvSpPr>
          <p:nvPr/>
        </p:nvSpPr>
        <p:spPr bwMode="auto">
          <a:xfrm>
            <a:off x="1524000" y="533400"/>
            <a:ext cx="91440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alternatively, plot</a:t>
            </a:r>
          </a:p>
          <a:p>
            <a:pPr marL="514350" indent="-514350" algn="ctr" fontAlgn="base">
              <a:spcBef>
                <a:spcPct val="20000"/>
              </a:spcBef>
              <a:spcAft>
                <a:spcPct val="0"/>
              </a:spcAft>
              <a:defRPr/>
            </a:pPr>
            <a:r>
              <a:rPr lang="en-US" sz="4400" kern="0" dirty="0">
                <a:latin typeface="Times New Roman" pitchFamily="18" charset="0"/>
                <a:cs typeface="Times New Roman" pitchFamily="18" charset="0"/>
              </a:rPr>
              <a:t>amplitude spectral density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BBFBE0-2E04-5FB8-94A6-AAED482F374D}"/>
              </a:ext>
            </a:extLst>
          </p:cNvPr>
          <p:cNvPicPr>
            <a:picLocks noChangeAspect="1"/>
          </p:cNvPicPr>
          <p:nvPr/>
        </p:nvPicPr>
        <p:blipFill rotWithShape="1">
          <a:blip r:embed="rId2"/>
          <a:srcRect l="28625" t="36567" r="45443" b="36690"/>
          <a:stretch/>
        </p:blipFill>
        <p:spPr>
          <a:xfrm>
            <a:off x="137160" y="1287779"/>
            <a:ext cx="9144440" cy="5265421"/>
          </a:xfrm>
          <a:prstGeom prst="rect">
            <a:avLst/>
          </a:prstGeom>
        </p:spPr>
      </p:pic>
      <p:pic>
        <p:nvPicPr>
          <p:cNvPr id="6" name="Picture 4">
            <a:extLst>
              <a:ext uri="{FF2B5EF4-FFF2-40B4-BE49-F238E27FC236}">
                <a16:creationId xmlns:a16="http://schemas.microsoft.com/office/drawing/2014/main" id="{692366EF-342F-4001-BD50-B1F99195A635}"/>
              </a:ext>
            </a:extLst>
          </p:cNvPr>
          <p:cNvPicPr>
            <a:picLocks noChangeAspect="1" noChangeArrowheads="1"/>
          </p:cNvPicPr>
          <p:nvPr/>
        </p:nvPicPr>
        <p:blipFill>
          <a:blip r:embed="rId3" cstate="print"/>
          <a:srcRect l="7315" t="69128" r="3873" b="12869"/>
          <a:stretch>
            <a:fillRect/>
          </a:stretch>
        </p:blipFill>
        <p:spPr bwMode="auto">
          <a:xfrm>
            <a:off x="2148840" y="181993"/>
            <a:ext cx="8915400" cy="1105786"/>
          </a:xfrm>
          <a:prstGeom prst="rect">
            <a:avLst/>
          </a:prstGeom>
          <a:noFill/>
          <a:ln w="9525">
            <a:noFill/>
            <a:miter lim="800000"/>
            <a:headEnd/>
            <a:tailEnd/>
          </a:ln>
        </p:spPr>
      </p:pic>
    </p:spTree>
    <p:extLst>
      <p:ext uri="{BB962C8B-B14F-4D97-AF65-F5344CB8AC3E}">
        <p14:creationId xmlns:p14="http://schemas.microsoft.com/office/powerpoint/2010/main" val="3303269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BBFBE0-2E04-5FB8-94A6-AAED482F374D}"/>
              </a:ext>
            </a:extLst>
          </p:cNvPr>
          <p:cNvPicPr>
            <a:picLocks noChangeAspect="1"/>
          </p:cNvPicPr>
          <p:nvPr/>
        </p:nvPicPr>
        <p:blipFill rotWithShape="1">
          <a:blip r:embed="rId2"/>
          <a:srcRect l="28625" t="64776" r="39000" b="4329"/>
          <a:stretch/>
        </p:blipFill>
        <p:spPr>
          <a:xfrm>
            <a:off x="274320" y="1676400"/>
            <a:ext cx="9724890" cy="5181600"/>
          </a:xfrm>
          <a:prstGeom prst="rect">
            <a:avLst/>
          </a:prstGeom>
        </p:spPr>
      </p:pic>
      <p:pic>
        <p:nvPicPr>
          <p:cNvPr id="2" name="Picture 3">
            <a:extLst>
              <a:ext uri="{FF2B5EF4-FFF2-40B4-BE49-F238E27FC236}">
                <a16:creationId xmlns:a16="http://schemas.microsoft.com/office/drawing/2014/main" id="{6A84A1F1-3013-4D00-070E-CE1DD23908F3}"/>
              </a:ext>
            </a:extLst>
          </p:cNvPr>
          <p:cNvPicPr>
            <a:picLocks noChangeAspect="1" noChangeArrowheads="1"/>
          </p:cNvPicPr>
          <p:nvPr/>
        </p:nvPicPr>
        <p:blipFill rotWithShape="1">
          <a:blip r:embed="rId3" cstate="print"/>
          <a:srcRect l="11136" t="30764" r="16249" b="32596"/>
          <a:stretch/>
        </p:blipFill>
        <p:spPr bwMode="auto">
          <a:xfrm>
            <a:off x="4343400" y="0"/>
            <a:ext cx="7574280" cy="232532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953677-DA85-8970-6A6B-6837F33D2326}"/>
                  </a:ext>
                </a:extLst>
              </p:cNvPr>
              <p:cNvSpPr txBox="1"/>
              <p:nvPr/>
            </p:nvSpPr>
            <p:spPr>
              <a:xfrm>
                <a:off x="3841660" y="824109"/>
                <a:ext cx="50174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0" smtClean="0">
                          <a:latin typeface="Cambria Math" panose="02040503050406030204" pitchFamily="18" charset="0"/>
                        </a:rPr>
                        <m:t>𝐆</m:t>
                      </m:r>
                    </m:oMath>
                  </m:oMathPara>
                </a14:m>
                <a:endParaRPr lang="en-US" sz="4400" b="1" dirty="0"/>
              </a:p>
            </p:txBody>
          </p:sp>
        </mc:Choice>
        <mc:Fallback xmlns="">
          <p:sp>
            <p:nvSpPr>
              <p:cNvPr id="3" name="TextBox 2">
                <a:extLst>
                  <a:ext uri="{FF2B5EF4-FFF2-40B4-BE49-F238E27FC236}">
                    <a16:creationId xmlns:a16="http://schemas.microsoft.com/office/drawing/2014/main" id="{96953677-DA85-8970-6A6B-6837F33D2326}"/>
                  </a:ext>
                </a:extLst>
              </p:cNvPr>
              <p:cNvSpPr txBox="1">
                <a:spLocks noRot="1" noChangeAspect="1" noMove="1" noResize="1" noEditPoints="1" noAdjustHandles="1" noChangeArrowheads="1" noChangeShapeType="1" noTextEdit="1"/>
              </p:cNvSpPr>
              <p:nvPr/>
            </p:nvSpPr>
            <p:spPr>
              <a:xfrm>
                <a:off x="3841660" y="824109"/>
                <a:ext cx="501740" cy="67710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6507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8588B-F45C-49C7-487B-4D454CCD8289}"/>
              </a:ext>
            </a:extLst>
          </p:cNvPr>
          <p:cNvPicPr>
            <a:picLocks noChangeAspect="1"/>
          </p:cNvPicPr>
          <p:nvPr/>
        </p:nvPicPr>
        <p:blipFill rotWithShape="1">
          <a:blip r:embed="rId2"/>
          <a:srcRect l="28750" t="26044" r="25625" b="13284"/>
          <a:stretch/>
        </p:blipFill>
        <p:spPr>
          <a:xfrm>
            <a:off x="1790700" y="232462"/>
            <a:ext cx="8610600" cy="6393076"/>
          </a:xfrm>
          <a:prstGeom prst="rect">
            <a:avLst/>
          </a:prstGeom>
        </p:spPr>
      </p:pic>
    </p:spTree>
    <p:extLst>
      <p:ext uri="{BB962C8B-B14F-4D97-AF65-F5344CB8AC3E}">
        <p14:creationId xmlns:p14="http://schemas.microsoft.com/office/powerpoint/2010/main" val="3377207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D5D01-B25A-8908-8D45-8138C7DCED15}"/>
              </a:ext>
            </a:extLst>
          </p:cNvPr>
          <p:cNvPicPr>
            <a:picLocks noChangeAspect="1"/>
          </p:cNvPicPr>
          <p:nvPr/>
        </p:nvPicPr>
        <p:blipFill rotWithShape="1">
          <a:blip r:embed="rId2"/>
          <a:srcRect l="28375" t="26269" r="25625" b="9702"/>
          <a:stretch/>
        </p:blipFill>
        <p:spPr>
          <a:xfrm>
            <a:off x="1600200" y="88955"/>
            <a:ext cx="8595360" cy="6680090"/>
          </a:xfrm>
          <a:prstGeom prst="rect">
            <a:avLst/>
          </a:prstGeom>
        </p:spPr>
      </p:pic>
    </p:spTree>
    <p:extLst>
      <p:ext uri="{BB962C8B-B14F-4D97-AF65-F5344CB8AC3E}">
        <p14:creationId xmlns:p14="http://schemas.microsoft.com/office/powerpoint/2010/main" val="75205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D5D01-B25A-8908-8D45-8138C7DCED15}"/>
              </a:ext>
            </a:extLst>
          </p:cNvPr>
          <p:cNvPicPr>
            <a:picLocks noChangeAspect="1"/>
          </p:cNvPicPr>
          <p:nvPr/>
        </p:nvPicPr>
        <p:blipFill rotWithShape="1">
          <a:blip r:embed="rId2"/>
          <a:srcRect l="28375" t="26269" r="25625" b="9702"/>
          <a:stretch/>
        </p:blipFill>
        <p:spPr>
          <a:xfrm>
            <a:off x="1600200" y="88955"/>
            <a:ext cx="8595360" cy="6680090"/>
          </a:xfrm>
          <a:prstGeom prst="rect">
            <a:avLst/>
          </a:prstGeom>
        </p:spPr>
      </p:pic>
      <p:sp>
        <p:nvSpPr>
          <p:cNvPr id="2" name="TextBox 1">
            <a:extLst>
              <a:ext uri="{FF2B5EF4-FFF2-40B4-BE49-F238E27FC236}">
                <a16:creationId xmlns:a16="http://schemas.microsoft.com/office/drawing/2014/main" id="{E68B8E24-ABDA-798A-356B-3E5154ACE0D8}"/>
              </a:ext>
            </a:extLst>
          </p:cNvPr>
          <p:cNvSpPr txBox="1"/>
          <p:nvPr/>
        </p:nvSpPr>
        <p:spPr>
          <a:xfrm>
            <a:off x="4700016" y="1792475"/>
            <a:ext cx="3468624" cy="1077218"/>
          </a:xfrm>
          <a:prstGeom prst="rect">
            <a:avLst/>
          </a:prstGeom>
          <a:noFill/>
        </p:spPr>
        <p:txBody>
          <a:bodyPr wrap="square" rtlCol="0">
            <a:spAutoFit/>
          </a:bodyPr>
          <a:lstStyle/>
          <a:p>
            <a:r>
              <a:rPr lang="en-US" sz="3200" dirty="0">
                <a:solidFill>
                  <a:srgbClr val="FF0000"/>
                </a:solidFill>
              </a:rPr>
              <a:t>lots of power at low frequencies</a:t>
            </a:r>
          </a:p>
        </p:txBody>
      </p:sp>
      <p:sp>
        <p:nvSpPr>
          <p:cNvPr id="4" name="Freeform: Shape 3">
            <a:extLst>
              <a:ext uri="{FF2B5EF4-FFF2-40B4-BE49-F238E27FC236}">
                <a16:creationId xmlns:a16="http://schemas.microsoft.com/office/drawing/2014/main" id="{260A7793-4B49-1B6A-5EEA-CCFA1DC991C1}"/>
              </a:ext>
            </a:extLst>
          </p:cNvPr>
          <p:cNvSpPr/>
          <p:nvPr/>
        </p:nvSpPr>
        <p:spPr>
          <a:xfrm>
            <a:off x="4008120" y="1112520"/>
            <a:ext cx="1356360" cy="548640"/>
          </a:xfrm>
          <a:custGeom>
            <a:avLst/>
            <a:gdLst>
              <a:gd name="connsiteX0" fmla="*/ 472440 w 472440"/>
              <a:gd name="connsiteY0" fmla="*/ 634845 h 634845"/>
              <a:gd name="connsiteX1" fmla="*/ 228600 w 472440"/>
              <a:gd name="connsiteY1" fmla="*/ 55725 h 634845"/>
              <a:gd name="connsiteX2" fmla="*/ 0 w 472440"/>
              <a:gd name="connsiteY2" fmla="*/ 55725 h 634845"/>
            </a:gdLst>
            <a:ahLst/>
            <a:cxnLst>
              <a:cxn ang="0">
                <a:pos x="connsiteX0" y="connsiteY0"/>
              </a:cxn>
              <a:cxn ang="0">
                <a:pos x="connsiteX1" y="connsiteY1"/>
              </a:cxn>
              <a:cxn ang="0">
                <a:pos x="connsiteX2" y="connsiteY2"/>
              </a:cxn>
            </a:cxnLst>
            <a:rect l="l" t="t" r="r" b="b"/>
            <a:pathLst>
              <a:path w="472440" h="634845">
                <a:moveTo>
                  <a:pt x="472440" y="634845"/>
                </a:moveTo>
                <a:cubicBezTo>
                  <a:pt x="389890" y="393545"/>
                  <a:pt x="307340" y="152245"/>
                  <a:pt x="228600" y="55725"/>
                </a:cubicBezTo>
                <a:cubicBezTo>
                  <a:pt x="149860" y="-40795"/>
                  <a:pt x="74930" y="7465"/>
                  <a:pt x="0" y="55725"/>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90FF30-1293-9508-D183-2FF6C15749FD}"/>
              </a:ext>
            </a:extLst>
          </p:cNvPr>
          <p:cNvSpPr txBox="1"/>
          <p:nvPr/>
        </p:nvSpPr>
        <p:spPr>
          <a:xfrm>
            <a:off x="8168640" y="3001008"/>
            <a:ext cx="3468624" cy="2554545"/>
          </a:xfrm>
          <a:prstGeom prst="rect">
            <a:avLst/>
          </a:prstGeom>
          <a:solidFill>
            <a:schemeClr val="bg1"/>
          </a:solidFill>
        </p:spPr>
        <p:txBody>
          <a:bodyPr wrap="square" rtlCol="0">
            <a:spAutoFit/>
          </a:bodyPr>
          <a:lstStyle/>
          <a:p>
            <a:r>
              <a:rPr lang="en-US" sz="3200" dirty="0">
                <a:solidFill>
                  <a:srgbClr val="FF0000"/>
                </a:solidFill>
              </a:rPr>
              <a:t>every other frequency zero</a:t>
            </a:r>
          </a:p>
          <a:p>
            <a:r>
              <a:rPr lang="en-US" sz="3200" dirty="0">
                <a:solidFill>
                  <a:srgbClr val="FF0000"/>
                </a:solidFill>
              </a:rPr>
              <a:t>due to symmetry of data about center of time interval </a:t>
            </a:r>
          </a:p>
        </p:txBody>
      </p:sp>
      <p:sp>
        <p:nvSpPr>
          <p:cNvPr id="6" name="Freeform: Shape 5">
            <a:extLst>
              <a:ext uri="{FF2B5EF4-FFF2-40B4-BE49-F238E27FC236}">
                <a16:creationId xmlns:a16="http://schemas.microsoft.com/office/drawing/2014/main" id="{44B14D39-9EFD-60CF-09A5-2996798A89DA}"/>
              </a:ext>
            </a:extLst>
          </p:cNvPr>
          <p:cNvSpPr/>
          <p:nvPr/>
        </p:nvSpPr>
        <p:spPr>
          <a:xfrm rot="17831629">
            <a:off x="6781801" y="4298893"/>
            <a:ext cx="1356360" cy="548640"/>
          </a:xfrm>
          <a:custGeom>
            <a:avLst/>
            <a:gdLst>
              <a:gd name="connsiteX0" fmla="*/ 472440 w 472440"/>
              <a:gd name="connsiteY0" fmla="*/ 634845 h 634845"/>
              <a:gd name="connsiteX1" fmla="*/ 228600 w 472440"/>
              <a:gd name="connsiteY1" fmla="*/ 55725 h 634845"/>
              <a:gd name="connsiteX2" fmla="*/ 0 w 472440"/>
              <a:gd name="connsiteY2" fmla="*/ 55725 h 634845"/>
            </a:gdLst>
            <a:ahLst/>
            <a:cxnLst>
              <a:cxn ang="0">
                <a:pos x="connsiteX0" y="connsiteY0"/>
              </a:cxn>
              <a:cxn ang="0">
                <a:pos x="connsiteX1" y="connsiteY1"/>
              </a:cxn>
              <a:cxn ang="0">
                <a:pos x="connsiteX2" y="connsiteY2"/>
              </a:cxn>
            </a:cxnLst>
            <a:rect l="l" t="t" r="r" b="b"/>
            <a:pathLst>
              <a:path w="472440" h="634845">
                <a:moveTo>
                  <a:pt x="472440" y="634845"/>
                </a:moveTo>
                <a:cubicBezTo>
                  <a:pt x="389890" y="393545"/>
                  <a:pt x="307340" y="152245"/>
                  <a:pt x="228600" y="55725"/>
                </a:cubicBezTo>
                <a:cubicBezTo>
                  <a:pt x="149860" y="-40795"/>
                  <a:pt x="74930" y="7465"/>
                  <a:pt x="0" y="55725"/>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2ED8784-55DB-C1F7-EB6F-B62F2B742133}"/>
              </a:ext>
            </a:extLst>
          </p:cNvPr>
          <p:cNvSpPr/>
          <p:nvPr/>
        </p:nvSpPr>
        <p:spPr>
          <a:xfrm rot="17831629">
            <a:off x="5019290" y="3469078"/>
            <a:ext cx="2765352" cy="2203698"/>
          </a:xfrm>
          <a:custGeom>
            <a:avLst/>
            <a:gdLst>
              <a:gd name="connsiteX0" fmla="*/ 472440 w 472440"/>
              <a:gd name="connsiteY0" fmla="*/ 634845 h 634845"/>
              <a:gd name="connsiteX1" fmla="*/ 228600 w 472440"/>
              <a:gd name="connsiteY1" fmla="*/ 55725 h 634845"/>
              <a:gd name="connsiteX2" fmla="*/ 0 w 472440"/>
              <a:gd name="connsiteY2" fmla="*/ 55725 h 634845"/>
            </a:gdLst>
            <a:ahLst/>
            <a:cxnLst>
              <a:cxn ang="0">
                <a:pos x="connsiteX0" y="connsiteY0"/>
              </a:cxn>
              <a:cxn ang="0">
                <a:pos x="connsiteX1" y="connsiteY1"/>
              </a:cxn>
              <a:cxn ang="0">
                <a:pos x="connsiteX2" y="connsiteY2"/>
              </a:cxn>
            </a:cxnLst>
            <a:rect l="l" t="t" r="r" b="b"/>
            <a:pathLst>
              <a:path w="472440" h="634845">
                <a:moveTo>
                  <a:pt x="472440" y="634845"/>
                </a:moveTo>
                <a:cubicBezTo>
                  <a:pt x="389890" y="393545"/>
                  <a:pt x="307340" y="152245"/>
                  <a:pt x="228600" y="55725"/>
                </a:cubicBezTo>
                <a:cubicBezTo>
                  <a:pt x="149860" y="-40795"/>
                  <a:pt x="74930" y="7465"/>
                  <a:pt x="0" y="55725"/>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5592D4E6-2727-0881-2A89-942083D8FAB6}"/>
              </a:ext>
            </a:extLst>
          </p:cNvPr>
          <p:cNvSpPr/>
          <p:nvPr/>
        </p:nvSpPr>
        <p:spPr>
          <a:xfrm rot="3768371" flipH="1" flipV="1">
            <a:off x="7406035" y="4805932"/>
            <a:ext cx="1181686" cy="568848"/>
          </a:xfrm>
          <a:custGeom>
            <a:avLst/>
            <a:gdLst>
              <a:gd name="connsiteX0" fmla="*/ 472440 w 472440"/>
              <a:gd name="connsiteY0" fmla="*/ 634845 h 634845"/>
              <a:gd name="connsiteX1" fmla="*/ 228600 w 472440"/>
              <a:gd name="connsiteY1" fmla="*/ 55725 h 634845"/>
              <a:gd name="connsiteX2" fmla="*/ 0 w 472440"/>
              <a:gd name="connsiteY2" fmla="*/ 55725 h 634845"/>
            </a:gdLst>
            <a:ahLst/>
            <a:cxnLst>
              <a:cxn ang="0">
                <a:pos x="connsiteX0" y="connsiteY0"/>
              </a:cxn>
              <a:cxn ang="0">
                <a:pos x="connsiteX1" y="connsiteY1"/>
              </a:cxn>
              <a:cxn ang="0">
                <a:pos x="connsiteX2" y="connsiteY2"/>
              </a:cxn>
            </a:cxnLst>
            <a:rect l="l" t="t" r="r" b="b"/>
            <a:pathLst>
              <a:path w="472440" h="634845">
                <a:moveTo>
                  <a:pt x="472440" y="634845"/>
                </a:moveTo>
                <a:cubicBezTo>
                  <a:pt x="389890" y="393545"/>
                  <a:pt x="307340" y="152245"/>
                  <a:pt x="228600" y="55725"/>
                </a:cubicBezTo>
                <a:cubicBezTo>
                  <a:pt x="149860" y="-40795"/>
                  <a:pt x="74930" y="7465"/>
                  <a:pt x="0" y="55725"/>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37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4A98D-7B3A-8B7A-3667-34827A820763}"/>
              </a:ext>
            </a:extLst>
          </p:cNvPr>
          <p:cNvPicPr>
            <a:picLocks noChangeAspect="1"/>
          </p:cNvPicPr>
          <p:nvPr/>
        </p:nvPicPr>
        <p:blipFill rotWithShape="1">
          <a:blip r:embed="rId2"/>
          <a:srcRect l="32500" t="26653" r="16875" b="6983"/>
          <a:stretch/>
        </p:blipFill>
        <p:spPr>
          <a:xfrm>
            <a:off x="1839685" y="627417"/>
            <a:ext cx="8512629" cy="6230583"/>
          </a:xfrm>
          <a:prstGeom prst="rect">
            <a:avLst/>
          </a:prstGeom>
        </p:spPr>
      </p:pic>
      <p:sp>
        <p:nvSpPr>
          <p:cNvPr id="6" name="TextBox 5">
            <a:extLst>
              <a:ext uri="{FF2B5EF4-FFF2-40B4-BE49-F238E27FC236}">
                <a16:creationId xmlns:a16="http://schemas.microsoft.com/office/drawing/2014/main" id="{41979F76-5927-303A-F982-0F78ABC427C0}"/>
              </a:ext>
            </a:extLst>
          </p:cNvPr>
          <p:cNvSpPr txBox="1"/>
          <p:nvPr/>
        </p:nvSpPr>
        <p:spPr>
          <a:xfrm>
            <a:off x="2884713" y="0"/>
            <a:ext cx="7228115" cy="1323439"/>
          </a:xfrm>
          <a:prstGeom prst="rect">
            <a:avLst/>
          </a:prstGeom>
          <a:noFill/>
        </p:spPr>
        <p:txBody>
          <a:bodyPr wrap="square" rtlCol="0">
            <a:spAutoFit/>
          </a:bodyPr>
          <a:lstStyle/>
          <a:p>
            <a:pPr algn="ctr"/>
            <a:r>
              <a:rPr lang="en-US" sz="4000" b="1" dirty="0"/>
              <a:t>goal is to find a smooth curve that approximately fits data</a:t>
            </a:r>
          </a:p>
        </p:txBody>
      </p:sp>
      <p:sp>
        <p:nvSpPr>
          <p:cNvPr id="2" name="Freeform: Shape 1">
            <a:extLst>
              <a:ext uri="{FF2B5EF4-FFF2-40B4-BE49-F238E27FC236}">
                <a16:creationId xmlns:a16="http://schemas.microsoft.com/office/drawing/2014/main" id="{3C3565C3-D743-ED50-2AA9-78ED893061EB}"/>
              </a:ext>
            </a:extLst>
          </p:cNvPr>
          <p:cNvSpPr/>
          <p:nvPr/>
        </p:nvSpPr>
        <p:spPr>
          <a:xfrm>
            <a:off x="2296886" y="3582159"/>
            <a:ext cx="8479971" cy="2279349"/>
          </a:xfrm>
          <a:custGeom>
            <a:avLst/>
            <a:gdLst>
              <a:gd name="connsiteX0" fmla="*/ 0 w 8479971"/>
              <a:gd name="connsiteY0" fmla="*/ 1087812 h 2279349"/>
              <a:gd name="connsiteX1" fmla="*/ 1034143 w 8479971"/>
              <a:gd name="connsiteY1" fmla="*/ 1697412 h 2279349"/>
              <a:gd name="connsiteX2" fmla="*/ 2841171 w 8479971"/>
              <a:gd name="connsiteY2" fmla="*/ 2013098 h 2279349"/>
              <a:gd name="connsiteX3" fmla="*/ 4093028 w 8479971"/>
              <a:gd name="connsiteY3" fmla="*/ 1000727 h 2279349"/>
              <a:gd name="connsiteX4" fmla="*/ 5562600 w 8479971"/>
              <a:gd name="connsiteY4" fmla="*/ 314927 h 2279349"/>
              <a:gd name="connsiteX5" fmla="*/ 6466114 w 8479971"/>
              <a:gd name="connsiteY5" fmla="*/ 108098 h 2279349"/>
              <a:gd name="connsiteX6" fmla="*/ 7881257 w 8479971"/>
              <a:gd name="connsiteY6" fmla="*/ 2002212 h 2279349"/>
              <a:gd name="connsiteX7" fmla="*/ 8479971 w 8479971"/>
              <a:gd name="connsiteY7" fmla="*/ 2230812 h 227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9971" h="2279349">
                <a:moveTo>
                  <a:pt x="0" y="1087812"/>
                </a:moveTo>
                <a:cubicBezTo>
                  <a:pt x="280307" y="1315505"/>
                  <a:pt x="560615" y="1543198"/>
                  <a:pt x="1034143" y="1697412"/>
                </a:cubicBezTo>
                <a:cubicBezTo>
                  <a:pt x="1507671" y="1851626"/>
                  <a:pt x="2331357" y="2129212"/>
                  <a:pt x="2841171" y="2013098"/>
                </a:cubicBezTo>
                <a:cubicBezTo>
                  <a:pt x="3350985" y="1896984"/>
                  <a:pt x="3639457" y="1283755"/>
                  <a:pt x="4093028" y="1000727"/>
                </a:cubicBezTo>
                <a:cubicBezTo>
                  <a:pt x="4546599" y="717699"/>
                  <a:pt x="5167086" y="463699"/>
                  <a:pt x="5562600" y="314927"/>
                </a:cubicBezTo>
                <a:cubicBezTo>
                  <a:pt x="5958114" y="166155"/>
                  <a:pt x="6079671" y="-173116"/>
                  <a:pt x="6466114" y="108098"/>
                </a:cubicBezTo>
                <a:cubicBezTo>
                  <a:pt x="6852557" y="389312"/>
                  <a:pt x="7545614" y="1648426"/>
                  <a:pt x="7881257" y="2002212"/>
                </a:cubicBezTo>
                <a:cubicBezTo>
                  <a:pt x="8216900" y="2355998"/>
                  <a:pt x="8348435" y="2293405"/>
                  <a:pt x="8479971" y="2230812"/>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4D55BB-8D5D-FD16-1B2F-12BB2D3B4FD9}"/>
              </a:ext>
            </a:extLst>
          </p:cNvPr>
          <p:cNvSpPr txBox="1"/>
          <p:nvPr/>
        </p:nvSpPr>
        <p:spPr>
          <a:xfrm>
            <a:off x="10809515" y="5425708"/>
            <a:ext cx="859971" cy="707886"/>
          </a:xfrm>
          <a:prstGeom prst="rect">
            <a:avLst/>
          </a:prstGeom>
          <a:noFill/>
        </p:spPr>
        <p:txBody>
          <a:bodyPr wrap="square" rtlCol="0">
            <a:spAutoFit/>
          </a:bodyPr>
          <a:lstStyle/>
          <a:p>
            <a:r>
              <a:rPr lang="en-US" sz="4000" b="1" dirty="0"/>
              <a:t>?</a:t>
            </a:r>
          </a:p>
        </p:txBody>
      </p:sp>
    </p:spTree>
    <p:extLst>
      <p:ext uri="{BB962C8B-B14F-4D97-AF65-F5344CB8AC3E}">
        <p14:creationId xmlns:p14="http://schemas.microsoft.com/office/powerpoint/2010/main" val="29848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031B157-23F0-FCFA-B934-AA63A713E696}"/>
              </a:ext>
            </a:extLst>
          </p:cNvPr>
          <p:cNvSpPr/>
          <p:nvPr/>
        </p:nvSpPr>
        <p:spPr>
          <a:xfrm>
            <a:off x="2960914" y="886085"/>
            <a:ext cx="7347857" cy="5068401"/>
          </a:xfrm>
          <a:custGeom>
            <a:avLst/>
            <a:gdLst>
              <a:gd name="connsiteX0" fmla="*/ 0 w 7347857"/>
              <a:gd name="connsiteY0" fmla="*/ 5068401 h 5068401"/>
              <a:gd name="connsiteX1" fmla="*/ 1034143 w 7347857"/>
              <a:gd name="connsiteY1" fmla="*/ 4981315 h 5068401"/>
              <a:gd name="connsiteX2" fmla="*/ 1785257 w 7347857"/>
              <a:gd name="connsiteY2" fmla="*/ 4698286 h 5068401"/>
              <a:gd name="connsiteX3" fmla="*/ 2590800 w 7347857"/>
              <a:gd name="connsiteY3" fmla="*/ 3468201 h 5068401"/>
              <a:gd name="connsiteX4" fmla="*/ 3537857 w 7347857"/>
              <a:gd name="connsiteY4" fmla="*/ 844744 h 5068401"/>
              <a:gd name="connsiteX5" fmla="*/ 3918857 w 7347857"/>
              <a:gd name="connsiteY5" fmla="*/ 191601 h 5068401"/>
              <a:gd name="connsiteX6" fmla="*/ 4223657 w 7347857"/>
              <a:gd name="connsiteY6" fmla="*/ 17429 h 5068401"/>
              <a:gd name="connsiteX7" fmla="*/ 4713515 w 7347857"/>
              <a:gd name="connsiteY7" fmla="*/ 539944 h 5068401"/>
              <a:gd name="connsiteX8" fmla="*/ 5377543 w 7347857"/>
              <a:gd name="connsiteY8" fmla="*/ 2281658 h 5068401"/>
              <a:gd name="connsiteX9" fmla="*/ 5834743 w 7347857"/>
              <a:gd name="connsiteY9" fmla="*/ 3489972 h 5068401"/>
              <a:gd name="connsiteX10" fmla="*/ 6291943 w 7347857"/>
              <a:gd name="connsiteY10" fmla="*/ 4339058 h 5068401"/>
              <a:gd name="connsiteX11" fmla="*/ 6749143 w 7347857"/>
              <a:gd name="connsiteY11" fmla="*/ 4752715 h 5068401"/>
              <a:gd name="connsiteX12" fmla="*/ 7347857 w 7347857"/>
              <a:gd name="connsiteY12" fmla="*/ 4970429 h 50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7857" h="5068401">
                <a:moveTo>
                  <a:pt x="0" y="5068401"/>
                </a:moveTo>
                <a:cubicBezTo>
                  <a:pt x="368300" y="5055701"/>
                  <a:pt x="736600" y="5043001"/>
                  <a:pt x="1034143" y="4981315"/>
                </a:cubicBezTo>
                <a:cubicBezTo>
                  <a:pt x="1331686" y="4919629"/>
                  <a:pt x="1525814" y="4950472"/>
                  <a:pt x="1785257" y="4698286"/>
                </a:cubicBezTo>
                <a:cubicBezTo>
                  <a:pt x="2044700" y="4446100"/>
                  <a:pt x="2298700" y="4110458"/>
                  <a:pt x="2590800" y="3468201"/>
                </a:cubicBezTo>
                <a:cubicBezTo>
                  <a:pt x="2882900" y="2825944"/>
                  <a:pt x="3316514" y="1390844"/>
                  <a:pt x="3537857" y="844744"/>
                </a:cubicBezTo>
                <a:cubicBezTo>
                  <a:pt x="3759200" y="298644"/>
                  <a:pt x="3804557" y="329487"/>
                  <a:pt x="3918857" y="191601"/>
                </a:cubicBezTo>
                <a:cubicBezTo>
                  <a:pt x="4033157" y="53715"/>
                  <a:pt x="4091214" y="-40628"/>
                  <a:pt x="4223657" y="17429"/>
                </a:cubicBezTo>
                <a:cubicBezTo>
                  <a:pt x="4356100" y="75486"/>
                  <a:pt x="4521201" y="162573"/>
                  <a:pt x="4713515" y="539944"/>
                </a:cubicBezTo>
                <a:cubicBezTo>
                  <a:pt x="4905829" y="917315"/>
                  <a:pt x="5190672" y="1789987"/>
                  <a:pt x="5377543" y="2281658"/>
                </a:cubicBezTo>
                <a:cubicBezTo>
                  <a:pt x="5564414" y="2773329"/>
                  <a:pt x="5682343" y="3147072"/>
                  <a:pt x="5834743" y="3489972"/>
                </a:cubicBezTo>
                <a:cubicBezTo>
                  <a:pt x="5987143" y="3832872"/>
                  <a:pt x="6139543" y="4128601"/>
                  <a:pt x="6291943" y="4339058"/>
                </a:cubicBezTo>
                <a:cubicBezTo>
                  <a:pt x="6444343" y="4549515"/>
                  <a:pt x="6573157" y="4647486"/>
                  <a:pt x="6749143" y="4752715"/>
                </a:cubicBezTo>
                <a:cubicBezTo>
                  <a:pt x="6925129" y="4857943"/>
                  <a:pt x="7136493" y="4914186"/>
                  <a:pt x="7347857" y="4970429"/>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D8313-8BD5-13F1-DF09-B7B6BE72E685}"/>
              </a:ext>
            </a:extLst>
          </p:cNvPr>
          <p:cNvSpPr/>
          <p:nvPr/>
        </p:nvSpPr>
        <p:spPr>
          <a:xfrm>
            <a:off x="6896100" y="5954486"/>
            <a:ext cx="555171" cy="716194"/>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FEAC48-FCF1-37BC-CD57-AD3147C82ACC}"/>
                  </a:ext>
                </a:extLst>
              </p:cNvPr>
              <p:cNvSpPr txBox="1"/>
              <p:nvPr/>
            </p:nvSpPr>
            <p:spPr>
              <a:xfrm>
                <a:off x="7451271" y="6180892"/>
                <a:ext cx="60503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solidFill>
                                <a:srgbClr val="FF0000"/>
                              </a:solidFill>
                              <a:latin typeface="Cambria Math" panose="02040503050406030204" pitchFamily="18" charset="0"/>
                            </a:rPr>
                          </m:ctrlPr>
                        </m:sSubPr>
                        <m:e>
                          <m:r>
                            <a:rPr lang="en-US" sz="4400" b="0" i="1" smtClean="0">
                              <a:solidFill>
                                <a:srgbClr val="FF0000"/>
                              </a:solidFill>
                              <a:latin typeface="Cambria Math" panose="02040503050406030204" pitchFamily="18" charset="0"/>
                            </a:rPr>
                            <m:t>𝑡</m:t>
                          </m:r>
                        </m:e>
                        <m:sub>
                          <m:r>
                            <a:rPr lang="en-US" sz="4400" b="0" i="1" smtClean="0">
                              <a:solidFill>
                                <a:srgbClr val="FF0000"/>
                              </a:solidFill>
                              <a:latin typeface="Cambria Math" panose="02040503050406030204" pitchFamily="18" charset="0"/>
                            </a:rPr>
                            <m:t>0</m:t>
                          </m:r>
                        </m:sub>
                      </m:sSub>
                    </m:oMath>
                  </m:oMathPara>
                </a14:m>
                <a:endParaRPr lang="en-US" sz="4400" dirty="0"/>
              </a:p>
            </p:txBody>
          </p:sp>
        </mc:Choice>
        <mc:Fallback xmlns="">
          <p:sp>
            <p:nvSpPr>
              <p:cNvPr id="5" name="TextBox 4">
                <a:extLst>
                  <a:ext uri="{FF2B5EF4-FFF2-40B4-BE49-F238E27FC236}">
                    <a16:creationId xmlns:a16="http://schemas.microsoft.com/office/drawing/2014/main" id="{E3FEAC48-FCF1-37BC-CD57-AD3147C82ACC}"/>
                  </a:ext>
                </a:extLst>
              </p:cNvPr>
              <p:cNvSpPr txBox="1">
                <a:spLocks noRot="1" noChangeAspect="1" noMove="1" noResize="1" noEditPoints="1" noAdjustHandles="1" noChangeArrowheads="1" noChangeShapeType="1" noTextEdit="1"/>
              </p:cNvSpPr>
              <p:nvPr/>
            </p:nvSpPr>
            <p:spPr>
              <a:xfrm>
                <a:off x="7451271" y="6180892"/>
                <a:ext cx="605037" cy="677108"/>
              </a:xfrm>
              <a:prstGeom prst="rect">
                <a:avLst/>
              </a:prstGeom>
              <a:blipFill>
                <a:blip r:embed="rId3"/>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D13B889-51A1-6F90-D98C-2D626604D276}"/>
              </a:ext>
            </a:extLst>
          </p:cNvPr>
          <p:cNvSpPr/>
          <p:nvPr/>
        </p:nvSpPr>
        <p:spPr>
          <a:xfrm>
            <a:off x="7173686" y="4147456"/>
            <a:ext cx="1447799" cy="250371"/>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089E86E-EF0C-2443-AE1C-8DE1A577D837}"/>
              </a:ext>
            </a:extLst>
          </p:cNvPr>
          <p:cNvCxnSpPr>
            <a:endCxn id="4" idx="0"/>
          </p:cNvCxnSpPr>
          <p:nvPr/>
        </p:nvCxnSpPr>
        <p:spPr>
          <a:xfrm>
            <a:off x="7141029" y="659679"/>
            <a:ext cx="32657" cy="52948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F01EE8F-493D-0304-A2E9-88054412DC12}"/>
                  </a:ext>
                </a:extLst>
              </p:cNvPr>
              <p:cNvSpPr txBox="1"/>
              <p:nvPr/>
            </p:nvSpPr>
            <p:spPr>
              <a:xfrm>
                <a:off x="8071756" y="4285679"/>
                <a:ext cx="56156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solidFill>
                            <a:srgbClr val="FF0000"/>
                          </a:solidFill>
                          <a:latin typeface="Cambria Math" panose="02040503050406030204" pitchFamily="18" charset="0"/>
                        </a:rPr>
                        <m:t>𝑤</m:t>
                      </m:r>
                    </m:oMath>
                  </m:oMathPara>
                </a14:m>
                <a:endParaRPr lang="en-US" sz="4400" dirty="0">
                  <a:solidFill>
                    <a:srgbClr val="FF0000"/>
                  </a:solidFill>
                </a:endParaRPr>
              </a:p>
            </p:txBody>
          </p:sp>
        </mc:Choice>
        <mc:Fallback xmlns="">
          <p:sp>
            <p:nvSpPr>
              <p:cNvPr id="10" name="TextBox 9">
                <a:extLst>
                  <a:ext uri="{FF2B5EF4-FFF2-40B4-BE49-F238E27FC236}">
                    <a16:creationId xmlns:a16="http://schemas.microsoft.com/office/drawing/2014/main" id="{EF01EE8F-493D-0304-A2E9-88054412DC12}"/>
                  </a:ext>
                </a:extLst>
              </p:cNvPr>
              <p:cNvSpPr txBox="1">
                <a:spLocks noRot="1" noChangeAspect="1" noMove="1" noResize="1" noEditPoints="1" noAdjustHandles="1" noChangeArrowheads="1" noChangeShapeType="1" noTextEdit="1"/>
              </p:cNvSpPr>
              <p:nvPr/>
            </p:nvSpPr>
            <p:spPr>
              <a:xfrm>
                <a:off x="8071756" y="4285679"/>
                <a:ext cx="561564" cy="677108"/>
              </a:xfrm>
              <a:prstGeom prst="rect">
                <a:avLst/>
              </a:prstGeom>
              <a:blipFill>
                <a:blip r:embed="rId4"/>
                <a:stretch>
                  <a:fillRect/>
                </a:stretch>
              </a:blipFill>
            </p:spPr>
            <p:txBody>
              <a:bodyPr/>
              <a:lstStyle/>
              <a:p>
                <a:r>
                  <a:rPr lang="en-US">
                    <a:noFill/>
                  </a:rPr>
                  <a:t> </a:t>
                </a:r>
              </a:p>
            </p:txBody>
          </p:sp>
        </mc:Fallback>
      </mc:AlternateContent>
      <p:sp>
        <p:nvSpPr>
          <p:cNvPr id="9" name="Freeform: Shape 8">
            <a:extLst>
              <a:ext uri="{FF2B5EF4-FFF2-40B4-BE49-F238E27FC236}">
                <a16:creationId xmlns:a16="http://schemas.microsoft.com/office/drawing/2014/main" id="{A0D52E59-C849-9A0B-141C-4FFCAAADF068}"/>
              </a:ext>
            </a:extLst>
          </p:cNvPr>
          <p:cNvSpPr/>
          <p:nvPr/>
        </p:nvSpPr>
        <p:spPr>
          <a:xfrm>
            <a:off x="2950029" y="413657"/>
            <a:ext cx="7598228" cy="5508172"/>
          </a:xfrm>
          <a:custGeom>
            <a:avLst/>
            <a:gdLst>
              <a:gd name="connsiteX0" fmla="*/ 0 w 7598228"/>
              <a:gd name="connsiteY0" fmla="*/ 0 h 5508172"/>
              <a:gd name="connsiteX1" fmla="*/ 0 w 7598228"/>
              <a:gd name="connsiteY1" fmla="*/ 5508172 h 5508172"/>
              <a:gd name="connsiteX2" fmla="*/ 7598228 w 7598228"/>
              <a:gd name="connsiteY2" fmla="*/ 5497286 h 5508172"/>
            </a:gdLst>
            <a:ahLst/>
            <a:cxnLst>
              <a:cxn ang="0">
                <a:pos x="connsiteX0" y="connsiteY0"/>
              </a:cxn>
              <a:cxn ang="0">
                <a:pos x="connsiteX1" y="connsiteY1"/>
              </a:cxn>
              <a:cxn ang="0">
                <a:pos x="connsiteX2" y="connsiteY2"/>
              </a:cxn>
            </a:cxnLst>
            <a:rect l="l" t="t" r="r" b="b"/>
            <a:pathLst>
              <a:path w="7598228" h="5508172">
                <a:moveTo>
                  <a:pt x="0" y="0"/>
                </a:moveTo>
                <a:lnTo>
                  <a:pt x="0" y="5508172"/>
                </a:lnTo>
                <a:lnTo>
                  <a:pt x="7598228" y="5497286"/>
                </a:lnTo>
              </a:path>
            </a:pathLst>
          </a:custGeom>
          <a:noFill/>
          <a:ln w="38100">
            <a:solidFill>
              <a:schemeClr val="tx1"/>
            </a:solidFill>
            <a:headEnd type="triangl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30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D87B3C-56C9-7441-9442-B7DF5FAAEEBF}"/>
                  </a:ext>
                </a:extLst>
              </p:cNvPr>
              <p:cNvSpPr txBox="1"/>
              <p:nvPr/>
            </p:nvSpPr>
            <p:spPr>
              <a:xfrm>
                <a:off x="2242458" y="2472621"/>
                <a:ext cx="6625853" cy="1668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rPr>
                        <m:t>𝑔</m:t>
                      </m:r>
                      <m:d>
                        <m:dPr>
                          <m:ctrlPr>
                            <a:rPr lang="en-US" sz="4800" i="1" smtClean="0">
                              <a:latin typeface="Cambria Math" panose="02040503050406030204" pitchFamily="18" charset="0"/>
                            </a:rPr>
                          </m:ctrlPr>
                        </m:dPr>
                        <m:e>
                          <m:r>
                            <a:rPr lang="en-US" sz="4800" b="0" i="1" smtClean="0">
                              <a:latin typeface="Cambria Math" panose="02040503050406030204" pitchFamily="18" charset="0"/>
                            </a:rPr>
                            <m:t>𝑡</m:t>
                          </m:r>
                        </m:e>
                      </m:d>
                      <m:r>
                        <a:rPr lang="en-US" sz="4800" b="0" i="1" smtClean="0">
                          <a:latin typeface="Cambria Math" panose="02040503050406030204" pitchFamily="18" charset="0"/>
                        </a:rPr>
                        <m:t>=</m:t>
                      </m:r>
                      <m:func>
                        <m:funcPr>
                          <m:ctrlPr>
                            <a:rPr lang="en-US" sz="4800" b="0" i="1" smtClean="0">
                              <a:latin typeface="Cambria Math" panose="02040503050406030204" pitchFamily="18" charset="0"/>
                            </a:rPr>
                          </m:ctrlPr>
                        </m:funcPr>
                        <m:fName>
                          <m:r>
                            <m:rPr>
                              <m:sty m:val="p"/>
                            </m:rPr>
                            <a:rPr lang="en-US" sz="4800" b="0" i="0" smtClean="0">
                              <a:latin typeface="Cambria Math" panose="02040503050406030204" pitchFamily="18" charset="0"/>
                            </a:rPr>
                            <m:t>exp</m:t>
                          </m:r>
                        </m:fName>
                        <m:e>
                          <m:d>
                            <m:dPr>
                              <m:begChr m:val="{"/>
                              <m:endChr m:val="}"/>
                              <m:ctrlPr>
                                <a:rPr lang="en-US" sz="4800" b="0" i="1" smtClean="0">
                                  <a:latin typeface="Cambria Math" panose="02040503050406030204" pitchFamily="18" charset="0"/>
                                </a:rPr>
                              </m:ctrlPr>
                            </m:dPr>
                            <m:e>
                              <m:r>
                                <a:rPr lang="en-US" sz="4800" b="0" i="1" smtClean="0">
                                  <a:latin typeface="Cambria Math" panose="02040503050406030204" pitchFamily="18" charset="0"/>
                                </a:rPr>
                                <m:t>−</m:t>
                              </m:r>
                              <m:f>
                                <m:fPr>
                                  <m:ctrlPr>
                                    <a:rPr lang="en-US" sz="4800" b="0" i="1" smtClean="0">
                                      <a:latin typeface="Cambria Math" panose="02040503050406030204" pitchFamily="18" charset="0"/>
                                    </a:rPr>
                                  </m:ctrlPr>
                                </m:fPr>
                                <m:num>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panose="02040503050406030204" pitchFamily="18" charset="0"/>
                                            </a:rPr>
                                            <m:t>𝑡</m:t>
                                          </m:r>
                                          <m:r>
                                            <a:rPr lang="en-US" sz="4800" b="0" i="1" smtClean="0">
                                              <a:latin typeface="Cambria Math" panose="02040503050406030204" pitchFamily="18" charset="0"/>
                                            </a:rPr>
                                            <m:t>−</m:t>
                                          </m:r>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𝑡</m:t>
                                              </m:r>
                                            </m:e>
                                            <m:sub>
                                              <m:r>
                                                <a:rPr lang="en-US" sz="4800" b="0" i="1" smtClean="0">
                                                  <a:latin typeface="Cambria Math" panose="02040503050406030204" pitchFamily="18" charset="0"/>
                                                </a:rPr>
                                                <m:t>0</m:t>
                                              </m:r>
                                            </m:sub>
                                          </m:sSub>
                                        </m:e>
                                      </m:d>
                                    </m:e>
                                    <m:sup>
                                      <m:r>
                                        <a:rPr lang="en-US" sz="4800" b="0" i="1" smtClean="0">
                                          <a:latin typeface="Cambria Math" panose="02040503050406030204" pitchFamily="18" charset="0"/>
                                        </a:rPr>
                                        <m:t>2</m:t>
                                      </m:r>
                                    </m:sup>
                                  </m:sSup>
                                </m:num>
                                <m:den>
                                  <m:r>
                                    <a:rPr lang="en-US" sz="4800" b="0" i="1" smtClean="0">
                                      <a:latin typeface="Cambria Math" panose="02040503050406030204" pitchFamily="18" charset="0"/>
                                    </a:rPr>
                                    <m:t>2</m:t>
                                  </m:r>
                                  <m:sSup>
                                    <m:sSupPr>
                                      <m:ctrlPr>
                                        <a:rPr lang="en-US" sz="4800" b="0" i="1" smtClean="0">
                                          <a:latin typeface="Cambria Math" panose="02040503050406030204" pitchFamily="18" charset="0"/>
                                        </a:rPr>
                                      </m:ctrlPr>
                                    </m:sSupPr>
                                    <m:e>
                                      <m:r>
                                        <a:rPr lang="en-US" sz="4800" b="0" i="1" smtClean="0">
                                          <a:latin typeface="Cambria Math" panose="02040503050406030204" pitchFamily="18" charset="0"/>
                                        </a:rPr>
                                        <m:t>𝑤</m:t>
                                      </m:r>
                                    </m:e>
                                    <m:sup>
                                      <m:r>
                                        <a:rPr lang="en-US" sz="4800" b="0" i="1" smtClean="0">
                                          <a:latin typeface="Cambria Math" panose="02040503050406030204" pitchFamily="18" charset="0"/>
                                        </a:rPr>
                                        <m:t>2</m:t>
                                      </m:r>
                                    </m:sup>
                                  </m:sSup>
                                </m:den>
                              </m:f>
                            </m:e>
                          </m:d>
                        </m:e>
                      </m:func>
                    </m:oMath>
                  </m:oMathPara>
                </a14:m>
                <a:endParaRPr lang="en-US" sz="4800" dirty="0"/>
              </a:p>
            </p:txBody>
          </p:sp>
        </mc:Choice>
        <mc:Fallback xmlns="">
          <p:sp>
            <p:nvSpPr>
              <p:cNvPr id="4" name="TextBox 3">
                <a:extLst>
                  <a:ext uri="{FF2B5EF4-FFF2-40B4-BE49-F238E27FC236}">
                    <a16:creationId xmlns:a16="http://schemas.microsoft.com/office/drawing/2014/main" id="{62D87B3C-56C9-7441-9442-B7DF5FAAEEBF}"/>
                  </a:ext>
                </a:extLst>
              </p:cNvPr>
              <p:cNvSpPr txBox="1">
                <a:spLocks noRot="1" noChangeAspect="1" noMove="1" noResize="1" noEditPoints="1" noAdjustHandles="1" noChangeArrowheads="1" noChangeShapeType="1" noTextEdit="1"/>
              </p:cNvSpPr>
              <p:nvPr/>
            </p:nvSpPr>
            <p:spPr>
              <a:xfrm>
                <a:off x="2242458" y="2472621"/>
                <a:ext cx="6625853" cy="166859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31D9FE-FE5F-1A1C-6B5E-87676861EC51}"/>
                  </a:ext>
                </a:extLst>
              </p:cNvPr>
              <p:cNvSpPr txBox="1"/>
              <p:nvPr/>
            </p:nvSpPr>
            <p:spPr>
              <a:xfrm>
                <a:off x="424542" y="631370"/>
                <a:ext cx="8865569" cy="707886"/>
              </a:xfrm>
              <a:prstGeom prst="rect">
                <a:avLst/>
              </a:prstGeom>
              <a:noFill/>
            </p:spPr>
            <p:txBody>
              <a:bodyPr wrap="none" rtlCol="0">
                <a:spAutoFit/>
              </a:bodyPr>
              <a:lstStyle/>
              <a:p>
                <a:r>
                  <a:rPr lang="en-US" sz="4000" dirty="0"/>
                  <a:t>Gaussian centered at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𝑡</m:t>
                        </m:r>
                      </m:e>
                      <m:sub>
                        <m:r>
                          <a:rPr lang="en-US" sz="4000" b="0" i="1" smtClean="0">
                            <a:latin typeface="Cambria Math" panose="02040503050406030204" pitchFamily="18" charset="0"/>
                          </a:rPr>
                          <m:t>0</m:t>
                        </m:r>
                      </m:sub>
                    </m:sSub>
                  </m:oMath>
                </a14:m>
                <a:r>
                  <a:rPr lang="en-US" sz="4000" dirty="0"/>
                  <a:t> with half-with </a:t>
                </a:r>
                <a14:m>
                  <m:oMath xmlns:m="http://schemas.openxmlformats.org/officeDocument/2006/math">
                    <m:r>
                      <a:rPr lang="en-US" sz="4000" i="1">
                        <a:latin typeface="Cambria Math" panose="02040503050406030204" pitchFamily="18" charset="0"/>
                      </a:rPr>
                      <m:t>𝑤</m:t>
                    </m:r>
                  </m:oMath>
                </a14:m>
                <a:r>
                  <a:rPr lang="en-US" sz="4000" dirty="0"/>
                  <a:t>  </a:t>
                </a:r>
              </a:p>
            </p:txBody>
          </p:sp>
        </mc:Choice>
        <mc:Fallback xmlns="">
          <p:sp>
            <p:nvSpPr>
              <p:cNvPr id="5" name="TextBox 4">
                <a:extLst>
                  <a:ext uri="{FF2B5EF4-FFF2-40B4-BE49-F238E27FC236}">
                    <a16:creationId xmlns:a16="http://schemas.microsoft.com/office/drawing/2014/main" id="{9031D9FE-FE5F-1A1C-6B5E-87676861EC51}"/>
                  </a:ext>
                </a:extLst>
              </p:cNvPr>
              <p:cNvSpPr txBox="1">
                <a:spLocks noRot="1" noChangeAspect="1" noMove="1" noResize="1" noEditPoints="1" noAdjustHandles="1" noChangeArrowheads="1" noChangeShapeType="1" noTextEdit="1"/>
              </p:cNvSpPr>
              <p:nvPr/>
            </p:nvSpPr>
            <p:spPr>
              <a:xfrm>
                <a:off x="424542" y="631370"/>
                <a:ext cx="8865569" cy="707886"/>
              </a:xfrm>
              <a:prstGeom prst="rect">
                <a:avLst/>
              </a:prstGeom>
              <a:blipFill>
                <a:blip r:embed="rId3"/>
                <a:stretch>
                  <a:fillRect l="-2476" t="-15517" b="-36207"/>
                </a:stretch>
              </a:blipFill>
            </p:spPr>
            <p:txBody>
              <a:bodyPr/>
              <a:lstStyle/>
              <a:p>
                <a:r>
                  <a:rPr lang="en-US">
                    <a:noFill/>
                  </a:rPr>
                  <a:t> </a:t>
                </a:r>
              </a:p>
            </p:txBody>
          </p:sp>
        </mc:Fallback>
      </mc:AlternateContent>
    </p:spTree>
    <p:extLst>
      <p:ext uri="{BB962C8B-B14F-4D97-AF65-F5344CB8AC3E}">
        <p14:creationId xmlns:p14="http://schemas.microsoft.com/office/powerpoint/2010/main" val="211917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031B157-23F0-FCFA-B934-AA63A713E696}"/>
              </a:ext>
            </a:extLst>
          </p:cNvPr>
          <p:cNvSpPr/>
          <p:nvPr/>
        </p:nvSpPr>
        <p:spPr>
          <a:xfrm>
            <a:off x="2960914" y="886085"/>
            <a:ext cx="7347857" cy="5068401"/>
          </a:xfrm>
          <a:custGeom>
            <a:avLst/>
            <a:gdLst>
              <a:gd name="connsiteX0" fmla="*/ 0 w 7347857"/>
              <a:gd name="connsiteY0" fmla="*/ 5068401 h 5068401"/>
              <a:gd name="connsiteX1" fmla="*/ 1034143 w 7347857"/>
              <a:gd name="connsiteY1" fmla="*/ 4981315 h 5068401"/>
              <a:gd name="connsiteX2" fmla="*/ 1785257 w 7347857"/>
              <a:gd name="connsiteY2" fmla="*/ 4698286 h 5068401"/>
              <a:gd name="connsiteX3" fmla="*/ 2590800 w 7347857"/>
              <a:gd name="connsiteY3" fmla="*/ 3468201 h 5068401"/>
              <a:gd name="connsiteX4" fmla="*/ 3537857 w 7347857"/>
              <a:gd name="connsiteY4" fmla="*/ 844744 h 5068401"/>
              <a:gd name="connsiteX5" fmla="*/ 3918857 w 7347857"/>
              <a:gd name="connsiteY5" fmla="*/ 191601 h 5068401"/>
              <a:gd name="connsiteX6" fmla="*/ 4223657 w 7347857"/>
              <a:gd name="connsiteY6" fmla="*/ 17429 h 5068401"/>
              <a:gd name="connsiteX7" fmla="*/ 4713515 w 7347857"/>
              <a:gd name="connsiteY7" fmla="*/ 539944 h 5068401"/>
              <a:gd name="connsiteX8" fmla="*/ 5377543 w 7347857"/>
              <a:gd name="connsiteY8" fmla="*/ 2281658 h 5068401"/>
              <a:gd name="connsiteX9" fmla="*/ 5834743 w 7347857"/>
              <a:gd name="connsiteY9" fmla="*/ 3489972 h 5068401"/>
              <a:gd name="connsiteX10" fmla="*/ 6291943 w 7347857"/>
              <a:gd name="connsiteY10" fmla="*/ 4339058 h 5068401"/>
              <a:gd name="connsiteX11" fmla="*/ 6749143 w 7347857"/>
              <a:gd name="connsiteY11" fmla="*/ 4752715 h 5068401"/>
              <a:gd name="connsiteX12" fmla="*/ 7347857 w 7347857"/>
              <a:gd name="connsiteY12" fmla="*/ 4970429 h 50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7857" h="5068401">
                <a:moveTo>
                  <a:pt x="0" y="5068401"/>
                </a:moveTo>
                <a:cubicBezTo>
                  <a:pt x="368300" y="5055701"/>
                  <a:pt x="736600" y="5043001"/>
                  <a:pt x="1034143" y="4981315"/>
                </a:cubicBezTo>
                <a:cubicBezTo>
                  <a:pt x="1331686" y="4919629"/>
                  <a:pt x="1525814" y="4950472"/>
                  <a:pt x="1785257" y="4698286"/>
                </a:cubicBezTo>
                <a:cubicBezTo>
                  <a:pt x="2044700" y="4446100"/>
                  <a:pt x="2298700" y="4110458"/>
                  <a:pt x="2590800" y="3468201"/>
                </a:cubicBezTo>
                <a:cubicBezTo>
                  <a:pt x="2882900" y="2825944"/>
                  <a:pt x="3316514" y="1390844"/>
                  <a:pt x="3537857" y="844744"/>
                </a:cubicBezTo>
                <a:cubicBezTo>
                  <a:pt x="3759200" y="298644"/>
                  <a:pt x="3804557" y="329487"/>
                  <a:pt x="3918857" y="191601"/>
                </a:cubicBezTo>
                <a:cubicBezTo>
                  <a:pt x="4033157" y="53715"/>
                  <a:pt x="4091214" y="-40628"/>
                  <a:pt x="4223657" y="17429"/>
                </a:cubicBezTo>
                <a:cubicBezTo>
                  <a:pt x="4356100" y="75486"/>
                  <a:pt x="4521201" y="162573"/>
                  <a:pt x="4713515" y="539944"/>
                </a:cubicBezTo>
                <a:cubicBezTo>
                  <a:pt x="4905829" y="917315"/>
                  <a:pt x="5190672" y="1789987"/>
                  <a:pt x="5377543" y="2281658"/>
                </a:cubicBezTo>
                <a:cubicBezTo>
                  <a:pt x="5564414" y="2773329"/>
                  <a:pt x="5682343" y="3147072"/>
                  <a:pt x="5834743" y="3489972"/>
                </a:cubicBezTo>
                <a:cubicBezTo>
                  <a:pt x="5987143" y="3832872"/>
                  <a:pt x="6139543" y="4128601"/>
                  <a:pt x="6291943" y="4339058"/>
                </a:cubicBezTo>
                <a:cubicBezTo>
                  <a:pt x="6444343" y="4549515"/>
                  <a:pt x="6573157" y="4647486"/>
                  <a:pt x="6749143" y="4752715"/>
                </a:cubicBezTo>
                <a:cubicBezTo>
                  <a:pt x="6925129" y="4857943"/>
                  <a:pt x="7136493" y="4914186"/>
                  <a:pt x="7347857" y="4970429"/>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D8313-8BD5-13F1-DF09-B7B6BE72E685}"/>
              </a:ext>
            </a:extLst>
          </p:cNvPr>
          <p:cNvSpPr/>
          <p:nvPr/>
        </p:nvSpPr>
        <p:spPr>
          <a:xfrm>
            <a:off x="6896100" y="5954486"/>
            <a:ext cx="555171" cy="716194"/>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FEAC48-FCF1-37BC-CD57-AD3147C82ACC}"/>
                  </a:ext>
                </a:extLst>
              </p:cNvPr>
              <p:cNvSpPr txBox="1"/>
              <p:nvPr/>
            </p:nvSpPr>
            <p:spPr>
              <a:xfrm>
                <a:off x="7451271" y="6180892"/>
                <a:ext cx="60503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solidFill>
                                <a:srgbClr val="FF0000"/>
                              </a:solidFill>
                              <a:latin typeface="Cambria Math" panose="02040503050406030204" pitchFamily="18" charset="0"/>
                            </a:rPr>
                          </m:ctrlPr>
                        </m:sSubPr>
                        <m:e>
                          <m:r>
                            <a:rPr lang="en-US" sz="4400" b="0" i="1" smtClean="0">
                              <a:solidFill>
                                <a:srgbClr val="FF0000"/>
                              </a:solidFill>
                              <a:latin typeface="Cambria Math" panose="02040503050406030204" pitchFamily="18" charset="0"/>
                            </a:rPr>
                            <m:t>𝑡</m:t>
                          </m:r>
                        </m:e>
                        <m:sub>
                          <m:r>
                            <a:rPr lang="en-US" sz="4400" b="0" i="1" smtClean="0">
                              <a:solidFill>
                                <a:srgbClr val="FF0000"/>
                              </a:solidFill>
                              <a:latin typeface="Cambria Math" panose="02040503050406030204" pitchFamily="18" charset="0"/>
                            </a:rPr>
                            <m:t>0</m:t>
                          </m:r>
                        </m:sub>
                      </m:sSub>
                    </m:oMath>
                  </m:oMathPara>
                </a14:m>
                <a:endParaRPr lang="en-US" sz="4400" dirty="0"/>
              </a:p>
            </p:txBody>
          </p:sp>
        </mc:Choice>
        <mc:Fallback xmlns="">
          <p:sp>
            <p:nvSpPr>
              <p:cNvPr id="5" name="TextBox 4">
                <a:extLst>
                  <a:ext uri="{FF2B5EF4-FFF2-40B4-BE49-F238E27FC236}">
                    <a16:creationId xmlns:a16="http://schemas.microsoft.com/office/drawing/2014/main" id="{E3FEAC48-FCF1-37BC-CD57-AD3147C82ACC}"/>
                  </a:ext>
                </a:extLst>
              </p:cNvPr>
              <p:cNvSpPr txBox="1">
                <a:spLocks noRot="1" noChangeAspect="1" noMove="1" noResize="1" noEditPoints="1" noAdjustHandles="1" noChangeArrowheads="1" noChangeShapeType="1" noTextEdit="1"/>
              </p:cNvSpPr>
              <p:nvPr/>
            </p:nvSpPr>
            <p:spPr>
              <a:xfrm>
                <a:off x="7451271" y="6180892"/>
                <a:ext cx="605037" cy="677108"/>
              </a:xfrm>
              <a:prstGeom prst="rect">
                <a:avLst/>
              </a:prstGeom>
              <a:blipFill>
                <a:blip r:embed="rId3"/>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D13B889-51A1-6F90-D98C-2D626604D276}"/>
              </a:ext>
            </a:extLst>
          </p:cNvPr>
          <p:cNvSpPr/>
          <p:nvPr/>
        </p:nvSpPr>
        <p:spPr>
          <a:xfrm>
            <a:off x="7173686" y="4147456"/>
            <a:ext cx="1447799" cy="250371"/>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089E86E-EF0C-2443-AE1C-8DE1A577D837}"/>
              </a:ext>
            </a:extLst>
          </p:cNvPr>
          <p:cNvCxnSpPr>
            <a:endCxn id="4" idx="0"/>
          </p:cNvCxnSpPr>
          <p:nvPr/>
        </p:nvCxnSpPr>
        <p:spPr>
          <a:xfrm>
            <a:off x="7141029" y="659679"/>
            <a:ext cx="32657" cy="52948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F01EE8F-493D-0304-A2E9-88054412DC12}"/>
                  </a:ext>
                </a:extLst>
              </p:cNvPr>
              <p:cNvSpPr txBox="1"/>
              <p:nvPr/>
            </p:nvSpPr>
            <p:spPr>
              <a:xfrm>
                <a:off x="8071756" y="4285679"/>
                <a:ext cx="56156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solidFill>
                            <a:srgbClr val="FF0000"/>
                          </a:solidFill>
                          <a:latin typeface="Cambria Math" panose="02040503050406030204" pitchFamily="18" charset="0"/>
                        </a:rPr>
                        <m:t>𝑤</m:t>
                      </m:r>
                    </m:oMath>
                  </m:oMathPara>
                </a14:m>
                <a:endParaRPr lang="en-US" sz="4400" dirty="0">
                  <a:solidFill>
                    <a:srgbClr val="FF0000"/>
                  </a:solidFill>
                </a:endParaRPr>
              </a:p>
            </p:txBody>
          </p:sp>
        </mc:Choice>
        <mc:Fallback xmlns="">
          <p:sp>
            <p:nvSpPr>
              <p:cNvPr id="10" name="TextBox 9">
                <a:extLst>
                  <a:ext uri="{FF2B5EF4-FFF2-40B4-BE49-F238E27FC236}">
                    <a16:creationId xmlns:a16="http://schemas.microsoft.com/office/drawing/2014/main" id="{EF01EE8F-493D-0304-A2E9-88054412DC12}"/>
                  </a:ext>
                </a:extLst>
              </p:cNvPr>
              <p:cNvSpPr txBox="1">
                <a:spLocks noRot="1" noChangeAspect="1" noMove="1" noResize="1" noEditPoints="1" noAdjustHandles="1" noChangeArrowheads="1" noChangeShapeType="1" noTextEdit="1"/>
              </p:cNvSpPr>
              <p:nvPr/>
            </p:nvSpPr>
            <p:spPr>
              <a:xfrm>
                <a:off x="8071756" y="4285679"/>
                <a:ext cx="561564" cy="677108"/>
              </a:xfrm>
              <a:prstGeom prst="rect">
                <a:avLst/>
              </a:prstGeom>
              <a:blipFill>
                <a:blip r:embed="rId4"/>
                <a:stretch>
                  <a:fillRect/>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0517C9CC-761E-6ADA-D297-40D9FD9A2A4F}"/>
              </a:ext>
            </a:extLst>
          </p:cNvPr>
          <p:cNvSpPr/>
          <p:nvPr/>
        </p:nvSpPr>
        <p:spPr>
          <a:xfrm>
            <a:off x="7898534" y="4341753"/>
            <a:ext cx="978835" cy="67710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0D52E59-C849-9A0B-141C-4FFCAAADF068}"/>
              </a:ext>
            </a:extLst>
          </p:cNvPr>
          <p:cNvSpPr/>
          <p:nvPr/>
        </p:nvSpPr>
        <p:spPr>
          <a:xfrm>
            <a:off x="2950029" y="413657"/>
            <a:ext cx="7598228" cy="5508172"/>
          </a:xfrm>
          <a:custGeom>
            <a:avLst/>
            <a:gdLst>
              <a:gd name="connsiteX0" fmla="*/ 0 w 7598228"/>
              <a:gd name="connsiteY0" fmla="*/ 0 h 5508172"/>
              <a:gd name="connsiteX1" fmla="*/ 0 w 7598228"/>
              <a:gd name="connsiteY1" fmla="*/ 5508172 h 5508172"/>
              <a:gd name="connsiteX2" fmla="*/ 7598228 w 7598228"/>
              <a:gd name="connsiteY2" fmla="*/ 5497286 h 5508172"/>
            </a:gdLst>
            <a:ahLst/>
            <a:cxnLst>
              <a:cxn ang="0">
                <a:pos x="connsiteX0" y="connsiteY0"/>
              </a:cxn>
              <a:cxn ang="0">
                <a:pos x="connsiteX1" y="connsiteY1"/>
              </a:cxn>
              <a:cxn ang="0">
                <a:pos x="connsiteX2" y="connsiteY2"/>
              </a:cxn>
            </a:cxnLst>
            <a:rect l="l" t="t" r="r" b="b"/>
            <a:pathLst>
              <a:path w="7598228" h="5508172">
                <a:moveTo>
                  <a:pt x="0" y="0"/>
                </a:moveTo>
                <a:lnTo>
                  <a:pt x="0" y="5508172"/>
                </a:lnTo>
                <a:lnTo>
                  <a:pt x="7598228" y="5497286"/>
                </a:lnTo>
              </a:path>
            </a:pathLst>
          </a:custGeom>
          <a:noFill/>
          <a:ln w="38100">
            <a:solidFill>
              <a:schemeClr val="tx1"/>
            </a:solidFill>
            <a:headEnd type="triangl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5BE4645-B481-CBBA-D0DD-A8E7338482C2}"/>
              </a:ext>
            </a:extLst>
          </p:cNvPr>
          <p:cNvSpPr/>
          <p:nvPr/>
        </p:nvSpPr>
        <p:spPr>
          <a:xfrm>
            <a:off x="8937171" y="3701143"/>
            <a:ext cx="1828800" cy="718457"/>
          </a:xfrm>
          <a:custGeom>
            <a:avLst/>
            <a:gdLst>
              <a:gd name="connsiteX0" fmla="*/ 0 w 1828800"/>
              <a:gd name="connsiteY0" fmla="*/ 718457 h 718457"/>
              <a:gd name="connsiteX1" fmla="*/ 762000 w 1828800"/>
              <a:gd name="connsiteY1" fmla="*/ 108857 h 718457"/>
              <a:gd name="connsiteX2" fmla="*/ 903515 w 1828800"/>
              <a:gd name="connsiteY2" fmla="*/ 478971 h 718457"/>
              <a:gd name="connsiteX3" fmla="*/ 1828800 w 1828800"/>
              <a:gd name="connsiteY3" fmla="*/ 0 h 718457"/>
            </a:gdLst>
            <a:ahLst/>
            <a:cxnLst>
              <a:cxn ang="0">
                <a:pos x="connsiteX0" y="connsiteY0"/>
              </a:cxn>
              <a:cxn ang="0">
                <a:pos x="connsiteX1" y="connsiteY1"/>
              </a:cxn>
              <a:cxn ang="0">
                <a:pos x="connsiteX2" y="connsiteY2"/>
              </a:cxn>
              <a:cxn ang="0">
                <a:pos x="connsiteX3" y="connsiteY3"/>
              </a:cxn>
            </a:cxnLst>
            <a:rect l="l" t="t" r="r" b="b"/>
            <a:pathLst>
              <a:path w="1828800" h="718457">
                <a:moveTo>
                  <a:pt x="0" y="718457"/>
                </a:moveTo>
                <a:cubicBezTo>
                  <a:pt x="305707" y="433614"/>
                  <a:pt x="611414" y="148771"/>
                  <a:pt x="762000" y="108857"/>
                </a:cubicBezTo>
                <a:cubicBezTo>
                  <a:pt x="912586" y="68943"/>
                  <a:pt x="725715" y="497114"/>
                  <a:pt x="903515" y="478971"/>
                </a:cubicBezTo>
                <a:cubicBezTo>
                  <a:pt x="1081315" y="460828"/>
                  <a:pt x="1455057" y="230414"/>
                  <a:pt x="1828800" y="0"/>
                </a:cubicBezTo>
              </a:path>
            </a:pathLst>
          </a:custGeom>
          <a:noFill/>
          <a:ln w="38100">
            <a:solidFill>
              <a:schemeClr val="tx1"/>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7FB1BD8-BC1C-2F04-99BD-AFF281C54CF8}"/>
              </a:ext>
            </a:extLst>
          </p:cNvPr>
          <p:cNvSpPr txBox="1"/>
          <p:nvPr/>
        </p:nvSpPr>
        <p:spPr>
          <a:xfrm>
            <a:off x="9963059" y="1639040"/>
            <a:ext cx="1895244" cy="2062103"/>
          </a:xfrm>
          <a:prstGeom prst="rect">
            <a:avLst/>
          </a:prstGeom>
          <a:noFill/>
        </p:spPr>
        <p:txBody>
          <a:bodyPr wrap="square" rtlCol="0">
            <a:spAutoFit/>
          </a:bodyPr>
          <a:lstStyle/>
          <a:p>
            <a:r>
              <a:rPr lang="en-US" sz="3200" dirty="0"/>
              <a:t>sets a scale length of</a:t>
            </a:r>
          </a:p>
          <a:p>
            <a:r>
              <a:rPr lang="en-US" sz="3200" dirty="0"/>
              <a:t>variation</a:t>
            </a:r>
          </a:p>
        </p:txBody>
      </p:sp>
      <p:sp>
        <p:nvSpPr>
          <p:cNvPr id="13" name="Freeform: Shape 12">
            <a:extLst>
              <a:ext uri="{FF2B5EF4-FFF2-40B4-BE49-F238E27FC236}">
                <a16:creationId xmlns:a16="http://schemas.microsoft.com/office/drawing/2014/main" id="{A43E3EFC-B507-DBA8-FC32-E2182C084AFF}"/>
              </a:ext>
            </a:extLst>
          </p:cNvPr>
          <p:cNvSpPr/>
          <p:nvPr/>
        </p:nvSpPr>
        <p:spPr>
          <a:xfrm rot="1073715">
            <a:off x="8115588" y="6005206"/>
            <a:ext cx="1828800" cy="718457"/>
          </a:xfrm>
          <a:custGeom>
            <a:avLst/>
            <a:gdLst>
              <a:gd name="connsiteX0" fmla="*/ 0 w 1828800"/>
              <a:gd name="connsiteY0" fmla="*/ 718457 h 718457"/>
              <a:gd name="connsiteX1" fmla="*/ 762000 w 1828800"/>
              <a:gd name="connsiteY1" fmla="*/ 108857 h 718457"/>
              <a:gd name="connsiteX2" fmla="*/ 903515 w 1828800"/>
              <a:gd name="connsiteY2" fmla="*/ 478971 h 718457"/>
              <a:gd name="connsiteX3" fmla="*/ 1828800 w 1828800"/>
              <a:gd name="connsiteY3" fmla="*/ 0 h 718457"/>
            </a:gdLst>
            <a:ahLst/>
            <a:cxnLst>
              <a:cxn ang="0">
                <a:pos x="connsiteX0" y="connsiteY0"/>
              </a:cxn>
              <a:cxn ang="0">
                <a:pos x="connsiteX1" y="connsiteY1"/>
              </a:cxn>
              <a:cxn ang="0">
                <a:pos x="connsiteX2" y="connsiteY2"/>
              </a:cxn>
              <a:cxn ang="0">
                <a:pos x="connsiteX3" y="connsiteY3"/>
              </a:cxn>
            </a:cxnLst>
            <a:rect l="l" t="t" r="r" b="b"/>
            <a:pathLst>
              <a:path w="1828800" h="718457">
                <a:moveTo>
                  <a:pt x="0" y="718457"/>
                </a:moveTo>
                <a:cubicBezTo>
                  <a:pt x="305707" y="433614"/>
                  <a:pt x="611414" y="148771"/>
                  <a:pt x="762000" y="108857"/>
                </a:cubicBezTo>
                <a:cubicBezTo>
                  <a:pt x="912586" y="68943"/>
                  <a:pt x="725715" y="497114"/>
                  <a:pt x="903515" y="478971"/>
                </a:cubicBezTo>
                <a:cubicBezTo>
                  <a:pt x="1081315" y="460828"/>
                  <a:pt x="1455057" y="230414"/>
                  <a:pt x="1828800" y="0"/>
                </a:cubicBezTo>
              </a:path>
            </a:pathLst>
          </a:custGeom>
          <a:noFill/>
          <a:ln w="38100">
            <a:solidFill>
              <a:schemeClr val="tx1"/>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63A07BC-7ACF-EB2D-D0F9-91A1A27933A8}"/>
              </a:ext>
            </a:extLst>
          </p:cNvPr>
          <p:cNvSpPr txBox="1"/>
          <p:nvPr/>
        </p:nvSpPr>
        <p:spPr>
          <a:xfrm>
            <a:off x="9959321" y="5763246"/>
            <a:ext cx="1895244" cy="1077218"/>
          </a:xfrm>
          <a:prstGeom prst="rect">
            <a:avLst/>
          </a:prstGeom>
          <a:noFill/>
        </p:spPr>
        <p:txBody>
          <a:bodyPr wrap="square" rtlCol="0">
            <a:spAutoFit/>
          </a:bodyPr>
          <a:lstStyle/>
          <a:p>
            <a:r>
              <a:rPr lang="en-US" sz="3200" dirty="0"/>
              <a:t>center position</a:t>
            </a:r>
          </a:p>
        </p:txBody>
      </p:sp>
    </p:spTree>
    <p:extLst>
      <p:ext uri="{BB962C8B-B14F-4D97-AF65-F5344CB8AC3E}">
        <p14:creationId xmlns:p14="http://schemas.microsoft.com/office/powerpoint/2010/main" val="227640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0A5DA-93F6-70B4-2FB9-2F0B4AEC1750}"/>
              </a:ext>
            </a:extLst>
          </p:cNvPr>
          <p:cNvPicPr>
            <a:picLocks noChangeAspect="1"/>
          </p:cNvPicPr>
          <p:nvPr/>
        </p:nvPicPr>
        <p:blipFill rotWithShape="1">
          <a:blip r:embed="rId3"/>
          <a:srcRect l="32589" t="25853" r="17590" b="8582"/>
          <a:stretch/>
        </p:blipFill>
        <p:spPr>
          <a:xfrm>
            <a:off x="2002971" y="402770"/>
            <a:ext cx="8545286" cy="6278795"/>
          </a:xfrm>
          <a:prstGeom prst="rect">
            <a:avLst/>
          </a:prstGeom>
        </p:spPr>
      </p:pic>
      <p:sp>
        <p:nvSpPr>
          <p:cNvPr id="2" name="Freeform: Shape 1">
            <a:extLst>
              <a:ext uri="{FF2B5EF4-FFF2-40B4-BE49-F238E27FC236}">
                <a16:creationId xmlns:a16="http://schemas.microsoft.com/office/drawing/2014/main" id="{4031B157-23F0-FCFA-B934-AA63A713E696}"/>
              </a:ext>
            </a:extLst>
          </p:cNvPr>
          <p:cNvSpPr/>
          <p:nvPr/>
        </p:nvSpPr>
        <p:spPr>
          <a:xfrm>
            <a:off x="2960914" y="886085"/>
            <a:ext cx="7347857" cy="5068401"/>
          </a:xfrm>
          <a:custGeom>
            <a:avLst/>
            <a:gdLst>
              <a:gd name="connsiteX0" fmla="*/ 0 w 7347857"/>
              <a:gd name="connsiteY0" fmla="*/ 5068401 h 5068401"/>
              <a:gd name="connsiteX1" fmla="*/ 1034143 w 7347857"/>
              <a:gd name="connsiteY1" fmla="*/ 4981315 h 5068401"/>
              <a:gd name="connsiteX2" fmla="*/ 1785257 w 7347857"/>
              <a:gd name="connsiteY2" fmla="*/ 4698286 h 5068401"/>
              <a:gd name="connsiteX3" fmla="*/ 2590800 w 7347857"/>
              <a:gd name="connsiteY3" fmla="*/ 3468201 h 5068401"/>
              <a:gd name="connsiteX4" fmla="*/ 3537857 w 7347857"/>
              <a:gd name="connsiteY4" fmla="*/ 844744 h 5068401"/>
              <a:gd name="connsiteX5" fmla="*/ 3918857 w 7347857"/>
              <a:gd name="connsiteY5" fmla="*/ 191601 h 5068401"/>
              <a:gd name="connsiteX6" fmla="*/ 4223657 w 7347857"/>
              <a:gd name="connsiteY6" fmla="*/ 17429 h 5068401"/>
              <a:gd name="connsiteX7" fmla="*/ 4713515 w 7347857"/>
              <a:gd name="connsiteY7" fmla="*/ 539944 h 5068401"/>
              <a:gd name="connsiteX8" fmla="*/ 5377543 w 7347857"/>
              <a:gd name="connsiteY8" fmla="*/ 2281658 h 5068401"/>
              <a:gd name="connsiteX9" fmla="*/ 5834743 w 7347857"/>
              <a:gd name="connsiteY9" fmla="*/ 3489972 h 5068401"/>
              <a:gd name="connsiteX10" fmla="*/ 6291943 w 7347857"/>
              <a:gd name="connsiteY10" fmla="*/ 4339058 h 5068401"/>
              <a:gd name="connsiteX11" fmla="*/ 6749143 w 7347857"/>
              <a:gd name="connsiteY11" fmla="*/ 4752715 h 5068401"/>
              <a:gd name="connsiteX12" fmla="*/ 7347857 w 7347857"/>
              <a:gd name="connsiteY12" fmla="*/ 4970429 h 50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7857" h="5068401">
                <a:moveTo>
                  <a:pt x="0" y="5068401"/>
                </a:moveTo>
                <a:cubicBezTo>
                  <a:pt x="368300" y="5055701"/>
                  <a:pt x="736600" y="5043001"/>
                  <a:pt x="1034143" y="4981315"/>
                </a:cubicBezTo>
                <a:cubicBezTo>
                  <a:pt x="1331686" y="4919629"/>
                  <a:pt x="1525814" y="4950472"/>
                  <a:pt x="1785257" y="4698286"/>
                </a:cubicBezTo>
                <a:cubicBezTo>
                  <a:pt x="2044700" y="4446100"/>
                  <a:pt x="2298700" y="4110458"/>
                  <a:pt x="2590800" y="3468201"/>
                </a:cubicBezTo>
                <a:cubicBezTo>
                  <a:pt x="2882900" y="2825944"/>
                  <a:pt x="3316514" y="1390844"/>
                  <a:pt x="3537857" y="844744"/>
                </a:cubicBezTo>
                <a:cubicBezTo>
                  <a:pt x="3759200" y="298644"/>
                  <a:pt x="3804557" y="329487"/>
                  <a:pt x="3918857" y="191601"/>
                </a:cubicBezTo>
                <a:cubicBezTo>
                  <a:pt x="4033157" y="53715"/>
                  <a:pt x="4091214" y="-40628"/>
                  <a:pt x="4223657" y="17429"/>
                </a:cubicBezTo>
                <a:cubicBezTo>
                  <a:pt x="4356100" y="75486"/>
                  <a:pt x="4521201" y="162573"/>
                  <a:pt x="4713515" y="539944"/>
                </a:cubicBezTo>
                <a:cubicBezTo>
                  <a:pt x="4905829" y="917315"/>
                  <a:pt x="5190672" y="1789987"/>
                  <a:pt x="5377543" y="2281658"/>
                </a:cubicBezTo>
                <a:cubicBezTo>
                  <a:pt x="5564414" y="2773329"/>
                  <a:pt x="5682343" y="3147072"/>
                  <a:pt x="5834743" y="3489972"/>
                </a:cubicBezTo>
                <a:cubicBezTo>
                  <a:pt x="5987143" y="3832872"/>
                  <a:pt x="6139543" y="4128601"/>
                  <a:pt x="6291943" y="4339058"/>
                </a:cubicBezTo>
                <a:cubicBezTo>
                  <a:pt x="6444343" y="4549515"/>
                  <a:pt x="6573157" y="4647486"/>
                  <a:pt x="6749143" y="4752715"/>
                </a:cubicBezTo>
                <a:cubicBezTo>
                  <a:pt x="6925129" y="4857943"/>
                  <a:pt x="7136493" y="4914186"/>
                  <a:pt x="7347857" y="4970429"/>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D8313-8BD5-13F1-DF09-B7B6BE72E685}"/>
              </a:ext>
            </a:extLst>
          </p:cNvPr>
          <p:cNvSpPr/>
          <p:nvPr/>
        </p:nvSpPr>
        <p:spPr>
          <a:xfrm>
            <a:off x="6896100" y="5954486"/>
            <a:ext cx="555171" cy="716194"/>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FEAC48-FCF1-37BC-CD57-AD3147C82ACC}"/>
                  </a:ext>
                </a:extLst>
              </p:cNvPr>
              <p:cNvSpPr txBox="1"/>
              <p:nvPr/>
            </p:nvSpPr>
            <p:spPr>
              <a:xfrm>
                <a:off x="7451271" y="6180892"/>
                <a:ext cx="60503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solidFill>
                                <a:srgbClr val="FF0000"/>
                              </a:solidFill>
                              <a:latin typeface="Cambria Math" panose="02040503050406030204" pitchFamily="18" charset="0"/>
                            </a:rPr>
                          </m:ctrlPr>
                        </m:sSubPr>
                        <m:e>
                          <m:r>
                            <a:rPr lang="en-US" sz="4400" b="0" i="1" smtClean="0">
                              <a:solidFill>
                                <a:srgbClr val="FF0000"/>
                              </a:solidFill>
                              <a:latin typeface="Cambria Math" panose="02040503050406030204" pitchFamily="18" charset="0"/>
                            </a:rPr>
                            <m:t>𝑡</m:t>
                          </m:r>
                        </m:e>
                        <m:sub>
                          <m:r>
                            <a:rPr lang="en-US" sz="4400" b="0" i="1" smtClean="0">
                              <a:solidFill>
                                <a:srgbClr val="FF0000"/>
                              </a:solidFill>
                              <a:latin typeface="Cambria Math" panose="02040503050406030204" pitchFamily="18" charset="0"/>
                            </a:rPr>
                            <m:t>0</m:t>
                          </m:r>
                        </m:sub>
                      </m:sSub>
                    </m:oMath>
                  </m:oMathPara>
                </a14:m>
                <a:endParaRPr lang="en-US" sz="4400" dirty="0"/>
              </a:p>
            </p:txBody>
          </p:sp>
        </mc:Choice>
        <mc:Fallback xmlns="">
          <p:sp>
            <p:nvSpPr>
              <p:cNvPr id="5" name="TextBox 4">
                <a:extLst>
                  <a:ext uri="{FF2B5EF4-FFF2-40B4-BE49-F238E27FC236}">
                    <a16:creationId xmlns:a16="http://schemas.microsoft.com/office/drawing/2014/main" id="{E3FEAC48-FCF1-37BC-CD57-AD3147C82ACC}"/>
                  </a:ext>
                </a:extLst>
              </p:cNvPr>
              <p:cNvSpPr txBox="1">
                <a:spLocks noRot="1" noChangeAspect="1" noMove="1" noResize="1" noEditPoints="1" noAdjustHandles="1" noChangeArrowheads="1" noChangeShapeType="1" noTextEdit="1"/>
              </p:cNvSpPr>
              <p:nvPr/>
            </p:nvSpPr>
            <p:spPr>
              <a:xfrm>
                <a:off x="7451271" y="6180892"/>
                <a:ext cx="605037" cy="677108"/>
              </a:xfrm>
              <a:prstGeom prst="rect">
                <a:avLst/>
              </a:prstGeom>
              <a:blipFill>
                <a:blip r:embed="rId4"/>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D13B889-51A1-6F90-D98C-2D626604D276}"/>
              </a:ext>
            </a:extLst>
          </p:cNvPr>
          <p:cNvSpPr/>
          <p:nvPr/>
        </p:nvSpPr>
        <p:spPr>
          <a:xfrm>
            <a:off x="7173686" y="4147456"/>
            <a:ext cx="1447799" cy="250371"/>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089E86E-EF0C-2443-AE1C-8DE1A577D837}"/>
              </a:ext>
            </a:extLst>
          </p:cNvPr>
          <p:cNvCxnSpPr>
            <a:endCxn id="4" idx="0"/>
          </p:cNvCxnSpPr>
          <p:nvPr/>
        </p:nvCxnSpPr>
        <p:spPr>
          <a:xfrm>
            <a:off x="7141029" y="659679"/>
            <a:ext cx="32657" cy="52948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F01EE8F-493D-0304-A2E9-88054412DC12}"/>
                  </a:ext>
                </a:extLst>
              </p:cNvPr>
              <p:cNvSpPr txBox="1"/>
              <p:nvPr/>
            </p:nvSpPr>
            <p:spPr>
              <a:xfrm>
                <a:off x="8071756" y="4285679"/>
                <a:ext cx="56156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solidFill>
                            <a:srgbClr val="FF0000"/>
                          </a:solidFill>
                          <a:latin typeface="Cambria Math" panose="02040503050406030204" pitchFamily="18" charset="0"/>
                        </a:rPr>
                        <m:t>𝑤</m:t>
                      </m:r>
                    </m:oMath>
                  </m:oMathPara>
                </a14:m>
                <a:endParaRPr lang="en-US" sz="4400" dirty="0">
                  <a:solidFill>
                    <a:srgbClr val="FF0000"/>
                  </a:solidFill>
                </a:endParaRPr>
              </a:p>
            </p:txBody>
          </p:sp>
        </mc:Choice>
        <mc:Fallback xmlns="">
          <p:sp>
            <p:nvSpPr>
              <p:cNvPr id="10" name="TextBox 9">
                <a:extLst>
                  <a:ext uri="{FF2B5EF4-FFF2-40B4-BE49-F238E27FC236}">
                    <a16:creationId xmlns:a16="http://schemas.microsoft.com/office/drawing/2014/main" id="{EF01EE8F-493D-0304-A2E9-88054412DC12}"/>
                  </a:ext>
                </a:extLst>
              </p:cNvPr>
              <p:cNvSpPr txBox="1">
                <a:spLocks noRot="1" noChangeAspect="1" noMove="1" noResize="1" noEditPoints="1" noAdjustHandles="1" noChangeArrowheads="1" noChangeShapeType="1" noTextEdit="1"/>
              </p:cNvSpPr>
              <p:nvPr/>
            </p:nvSpPr>
            <p:spPr>
              <a:xfrm>
                <a:off x="8071756" y="4285679"/>
                <a:ext cx="561564" cy="67710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5568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22678</TotalTime>
  <Words>1378</Words>
  <Application>Microsoft Office PowerPoint</Application>
  <PresentationFormat>Widescreen</PresentationFormat>
  <Paragraphs>249</Paragraphs>
  <Slides>45</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Cambria Math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least-squares solution</vt:lpstr>
      <vt:lpstr>Hard part is to build G</vt:lpstr>
      <vt:lpstr>least-squares solution</vt:lpstr>
      <vt:lpstr>least-squares solution</vt:lpstr>
      <vt:lpstr>PowerPoint Presentation</vt:lpstr>
      <vt:lpstr>PowerPoint Presentation</vt:lpstr>
      <vt:lpstr>PowerPoint Presentation</vt:lpstr>
      <vt:lpstr>importance of periodicities</vt:lpstr>
      <vt:lpstr>PowerPoint Presentation</vt:lpstr>
      <vt:lpstr>PowerPoint Presentation</vt:lpstr>
      <vt:lpstr>temporal periodicities and their periods</vt:lpstr>
      <vt:lpstr>PowerPoint Presentation</vt:lpstr>
      <vt:lpstr>PowerPoint Presentation</vt:lpstr>
      <vt:lpstr>pairing sines and cosines to avoid using time delays</vt:lpstr>
      <vt:lpstr> linear model containing nothing but sines and cosines</vt:lpstr>
      <vt:lpstr>A’s and B’s are model parameters</vt:lpstr>
      <vt:lpstr>two choices</vt:lpstr>
      <vt:lpstr>surprising fact about data evenly sampled in time (or space)</vt:lpstr>
      <vt:lpstr>PowerPoint Presentation</vt:lpstr>
      <vt:lpstr>PowerPoint Presentation</vt:lpstr>
      <vt:lpstr>PowerPoint Presentation</vt:lpstr>
      <vt:lpstr>implies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c:creator>
  <cp:lastModifiedBy>William Menke</cp:lastModifiedBy>
  <cp:revision>221</cp:revision>
  <dcterms:created xsi:type="dcterms:W3CDTF">2023-08-22T12:43:28Z</dcterms:created>
  <dcterms:modified xsi:type="dcterms:W3CDTF">2025-08-20T14:46:35Z</dcterms:modified>
</cp:coreProperties>
</file>