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518" r:id="rId3"/>
    <p:sldId id="305" r:id="rId4"/>
    <p:sldId id="521" r:id="rId5"/>
    <p:sldId id="519" r:id="rId6"/>
    <p:sldId id="520" r:id="rId7"/>
    <p:sldId id="525" r:id="rId8"/>
    <p:sldId id="522" r:id="rId9"/>
    <p:sldId id="523" r:id="rId10"/>
    <p:sldId id="524" r:id="rId11"/>
    <p:sldId id="542" r:id="rId12"/>
    <p:sldId id="543" r:id="rId13"/>
    <p:sldId id="544" r:id="rId14"/>
    <p:sldId id="526" r:id="rId15"/>
    <p:sldId id="527" r:id="rId16"/>
    <p:sldId id="529" r:id="rId17"/>
    <p:sldId id="530" r:id="rId18"/>
    <p:sldId id="532" r:id="rId19"/>
    <p:sldId id="531" r:id="rId20"/>
    <p:sldId id="533" r:id="rId21"/>
    <p:sldId id="546" r:id="rId22"/>
    <p:sldId id="545" r:id="rId23"/>
    <p:sldId id="547" r:id="rId24"/>
    <p:sldId id="534" r:id="rId25"/>
    <p:sldId id="535" r:id="rId26"/>
    <p:sldId id="537" r:id="rId27"/>
    <p:sldId id="554" r:id="rId28"/>
    <p:sldId id="536" r:id="rId29"/>
    <p:sldId id="538" r:id="rId30"/>
    <p:sldId id="539" r:id="rId31"/>
    <p:sldId id="540" r:id="rId32"/>
    <p:sldId id="541" r:id="rId33"/>
    <p:sldId id="552" r:id="rId34"/>
    <p:sldId id="553" r:id="rId35"/>
    <p:sldId id="55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0" autoAdjust="0"/>
    <p:restoredTop sz="93733" autoAdjust="0"/>
  </p:normalViewPr>
  <p:slideViewPr>
    <p:cSldViewPr snapToGrid="0">
      <p:cViewPr varScale="1">
        <p:scale>
          <a:sx n="95" d="100"/>
          <a:sy n="95" d="100"/>
        </p:scale>
        <p:origin x="78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76532" y="2044005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13: Useful things that can be done using the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1A4A3-BF31-1DC4-526A-046053232A6B}"/>
              </a:ext>
            </a:extLst>
          </p:cNvPr>
          <p:cNvSpPr txBox="1"/>
          <p:nvPr/>
        </p:nvSpPr>
        <p:spPr>
          <a:xfrm>
            <a:off x="456983" y="2163078"/>
            <a:ext cx="7770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ED0F-D52A-0130-B524-9A4632743A98}"/>
              </a:ext>
            </a:extLst>
          </p:cNvPr>
          <p:cNvSpPr txBox="1"/>
          <p:nvPr/>
        </p:nvSpPr>
        <p:spPr>
          <a:xfrm>
            <a:off x="456982" y="3832460"/>
            <a:ext cx="9980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dddt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(prod, axis=0);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9FCC0-929B-B878-0620-AA703DEEB3E7}"/>
              </a:ext>
            </a:extLst>
          </p:cNvPr>
          <p:cNvSpPr txBox="1"/>
          <p:nvPr/>
        </p:nvSpPr>
        <p:spPr>
          <a:xfrm>
            <a:off x="456983" y="2997769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complex(0.0,1.0)*w,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343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30" t="30811" r="33672" b="12468"/>
          <a:stretch/>
        </p:blipFill>
        <p:spPr>
          <a:xfrm>
            <a:off x="942974" y="147579"/>
            <a:ext cx="9658351" cy="67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57" t="36885" r="33913" b="5060"/>
          <a:stretch/>
        </p:blipFill>
        <p:spPr>
          <a:xfrm>
            <a:off x="1143000" y="243841"/>
            <a:ext cx="9067800" cy="6364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035040" y="1066800"/>
            <a:ext cx="146304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5040" y="1600200"/>
            <a:ext cx="1463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80960" y="882134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Finite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640" y="14155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221525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57" t="36885" r="33913" b="5060"/>
          <a:stretch/>
        </p:blipFill>
        <p:spPr>
          <a:xfrm>
            <a:off x="1143000" y="243841"/>
            <a:ext cx="9067800" cy="6364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035040" y="1066800"/>
            <a:ext cx="146304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5040" y="1600200"/>
            <a:ext cx="1463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80960" y="882134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Finite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640" y="14155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952" t="60377" r="57693" b="32950"/>
          <a:stretch/>
        </p:blipFill>
        <p:spPr>
          <a:xfrm>
            <a:off x="7147560" y="3687686"/>
            <a:ext cx="2634008" cy="20068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77640" y="2758440"/>
            <a:ext cx="944880" cy="667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359116" y="3627120"/>
            <a:ext cx="2514124" cy="1551270"/>
          </a:xfrm>
          <a:custGeom>
            <a:avLst/>
            <a:gdLst>
              <a:gd name="connsiteX0" fmla="*/ 30004 w 2514124"/>
              <a:gd name="connsiteY0" fmla="*/ 0 h 1551270"/>
              <a:gd name="connsiteX1" fmla="*/ 350044 w 2514124"/>
              <a:gd name="connsiteY1" fmla="*/ 1325880 h 1551270"/>
              <a:gd name="connsiteX2" fmla="*/ 2514124 w 2514124"/>
              <a:gd name="connsiteY2" fmla="*/ 1539240 h 155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124" h="1551270">
                <a:moveTo>
                  <a:pt x="30004" y="0"/>
                </a:moveTo>
                <a:cubicBezTo>
                  <a:pt x="-16986" y="534670"/>
                  <a:pt x="-63976" y="1069340"/>
                  <a:pt x="350044" y="1325880"/>
                </a:cubicBezTo>
                <a:cubicBezTo>
                  <a:pt x="764064" y="1582420"/>
                  <a:pt x="1639094" y="1560830"/>
                  <a:pt x="2514124" y="153924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928128" y="4888830"/>
            <a:ext cx="1706880" cy="5791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10892" y="4645009"/>
            <a:ext cx="1350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Gibb’s</a:t>
            </a:r>
          </a:p>
          <a:p>
            <a:r>
              <a:rPr lang="en-US" sz="3600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83800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87" y="26079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using FFT to implement a time shift</a:t>
            </a:r>
          </a:p>
        </p:txBody>
      </p:sp>
    </p:spTree>
    <p:extLst>
      <p:ext uri="{BB962C8B-B14F-4D97-AF65-F5344CB8AC3E}">
        <p14:creationId xmlns:p14="http://schemas.microsoft.com/office/powerpoint/2010/main" val="7323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C78B31-1DEE-F0CE-0F96-3E31FCD8D35F}"/>
                  </a:ext>
                </a:extLst>
              </p:cNvPr>
              <p:cNvSpPr txBox="1"/>
              <p:nvPr/>
            </p:nvSpPr>
            <p:spPr>
              <a:xfrm>
                <a:off x="1608826" y="2526019"/>
                <a:ext cx="9180334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C78B31-1DEE-F0CE-0F96-3E31FCD8D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26" y="2526019"/>
                <a:ext cx="9180334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4A9F82-8A5D-543C-EF2B-C14ABB2BC6F1}"/>
              </a:ext>
            </a:extLst>
          </p:cNvPr>
          <p:cNvCxnSpPr/>
          <p:nvPr/>
        </p:nvCxnSpPr>
        <p:spPr>
          <a:xfrm>
            <a:off x="2717321" y="5365630"/>
            <a:ext cx="28035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406E3C-A790-486E-4C86-1A3EB79AD835}"/>
              </a:ext>
            </a:extLst>
          </p:cNvPr>
          <p:cNvCxnSpPr>
            <a:cxnSpLocks/>
          </p:cNvCxnSpPr>
          <p:nvPr/>
        </p:nvCxnSpPr>
        <p:spPr>
          <a:xfrm flipV="1">
            <a:off x="2869721" y="4364966"/>
            <a:ext cx="0" cy="1153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A218B-BCD9-E60A-8410-6EE12BA2D845}"/>
                  </a:ext>
                </a:extLst>
              </p:cNvPr>
              <p:cNvSpPr txBox="1"/>
              <p:nvPr/>
            </p:nvSpPr>
            <p:spPr>
              <a:xfrm>
                <a:off x="2002406" y="4571628"/>
                <a:ext cx="9898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A218B-BCD9-E60A-8410-6EE12BA2D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06" y="4571628"/>
                <a:ext cx="989881" cy="461665"/>
              </a:xfrm>
              <a:prstGeom prst="rect">
                <a:avLst/>
              </a:prstGeom>
              <a:blipFill>
                <a:blip r:embed="rId5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5C178-12A6-C777-B454-3A6E89FB6BB4}"/>
                  </a:ext>
                </a:extLst>
              </p:cNvPr>
              <p:cNvSpPr txBox="1"/>
              <p:nvPr/>
            </p:nvSpPr>
            <p:spPr>
              <a:xfrm>
                <a:off x="3924389" y="5324950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D5C178-12A6-C777-B454-3A6E89FB6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89" y="5324950"/>
                <a:ext cx="265118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8F2938-B4FF-7552-5ADF-645BB14059A8}"/>
              </a:ext>
            </a:extLst>
          </p:cNvPr>
          <p:cNvSpPr/>
          <p:nvPr/>
        </p:nvSpPr>
        <p:spPr>
          <a:xfrm>
            <a:off x="2113472" y="4761781"/>
            <a:ext cx="2812211" cy="603849"/>
          </a:xfrm>
          <a:custGeom>
            <a:avLst/>
            <a:gdLst>
              <a:gd name="connsiteX0" fmla="*/ 0 w 2812211"/>
              <a:gd name="connsiteY0" fmla="*/ 603849 h 603849"/>
              <a:gd name="connsiteX1" fmla="*/ 560717 w 2812211"/>
              <a:gd name="connsiteY1" fmla="*/ 569344 h 603849"/>
              <a:gd name="connsiteX2" fmla="*/ 767751 w 2812211"/>
              <a:gd name="connsiteY2" fmla="*/ 0 h 603849"/>
              <a:gd name="connsiteX3" fmla="*/ 974785 w 2812211"/>
              <a:gd name="connsiteY3" fmla="*/ 569344 h 603849"/>
              <a:gd name="connsiteX4" fmla="*/ 1500996 w 2812211"/>
              <a:gd name="connsiteY4" fmla="*/ 603849 h 603849"/>
              <a:gd name="connsiteX5" fmla="*/ 1630392 w 2812211"/>
              <a:gd name="connsiteY5" fmla="*/ 267419 h 603849"/>
              <a:gd name="connsiteX6" fmla="*/ 1802920 w 2812211"/>
              <a:gd name="connsiteY6" fmla="*/ 595223 h 603849"/>
              <a:gd name="connsiteX7" fmla="*/ 2812211 w 2812211"/>
              <a:gd name="connsiteY7" fmla="*/ 595223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211" h="603849">
                <a:moveTo>
                  <a:pt x="0" y="603849"/>
                </a:moveTo>
                <a:lnTo>
                  <a:pt x="560717" y="569344"/>
                </a:lnTo>
                <a:lnTo>
                  <a:pt x="767751" y="0"/>
                </a:lnTo>
                <a:lnTo>
                  <a:pt x="974785" y="569344"/>
                </a:lnTo>
                <a:lnTo>
                  <a:pt x="1500996" y="603849"/>
                </a:lnTo>
                <a:lnTo>
                  <a:pt x="1630392" y="267419"/>
                </a:lnTo>
                <a:lnTo>
                  <a:pt x="1802920" y="595223"/>
                </a:lnTo>
                <a:lnTo>
                  <a:pt x="2812211" y="59522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B265B1-E009-1FC5-B03E-A4010618038B}"/>
              </a:ext>
            </a:extLst>
          </p:cNvPr>
          <p:cNvCxnSpPr/>
          <p:nvPr/>
        </p:nvCxnSpPr>
        <p:spPr>
          <a:xfrm>
            <a:off x="6953695" y="5335217"/>
            <a:ext cx="28035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A170B3-68EE-A7C6-DFC9-A61D8921C7BE}"/>
              </a:ext>
            </a:extLst>
          </p:cNvPr>
          <p:cNvCxnSpPr>
            <a:cxnSpLocks/>
          </p:cNvCxnSpPr>
          <p:nvPr/>
        </p:nvCxnSpPr>
        <p:spPr>
          <a:xfrm flipV="1">
            <a:off x="7106095" y="4334553"/>
            <a:ext cx="0" cy="1153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EECAE-27E8-2A6B-A1FD-28E13C5B30E1}"/>
                  </a:ext>
                </a:extLst>
              </p:cNvPr>
              <p:cNvSpPr txBox="1"/>
              <p:nvPr/>
            </p:nvSpPr>
            <p:spPr>
              <a:xfrm>
                <a:off x="6238780" y="4541215"/>
                <a:ext cx="9898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EECAE-27E8-2A6B-A1FD-28E13C5B3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80" y="4541215"/>
                <a:ext cx="989881" cy="461665"/>
              </a:xfrm>
              <a:prstGeom prst="rect">
                <a:avLst/>
              </a:prstGeom>
              <a:blipFill>
                <a:blip r:embed="rId7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2607D-74C1-9E19-FFBD-4403DC7E61B0}"/>
                  </a:ext>
                </a:extLst>
              </p:cNvPr>
              <p:cNvSpPr txBox="1"/>
              <p:nvPr/>
            </p:nvSpPr>
            <p:spPr>
              <a:xfrm>
                <a:off x="8214591" y="5294537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2607D-74C1-9E19-FFBD-4403DC7E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591" y="5294537"/>
                <a:ext cx="265118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F07011C-274B-DA1F-9728-914C68626A8F}"/>
              </a:ext>
            </a:extLst>
          </p:cNvPr>
          <p:cNvSpPr/>
          <p:nvPr/>
        </p:nvSpPr>
        <p:spPr>
          <a:xfrm>
            <a:off x="6808485" y="4728264"/>
            <a:ext cx="2812211" cy="603849"/>
          </a:xfrm>
          <a:custGeom>
            <a:avLst/>
            <a:gdLst>
              <a:gd name="connsiteX0" fmla="*/ 0 w 2812211"/>
              <a:gd name="connsiteY0" fmla="*/ 603849 h 603849"/>
              <a:gd name="connsiteX1" fmla="*/ 560717 w 2812211"/>
              <a:gd name="connsiteY1" fmla="*/ 569344 h 603849"/>
              <a:gd name="connsiteX2" fmla="*/ 767751 w 2812211"/>
              <a:gd name="connsiteY2" fmla="*/ 0 h 603849"/>
              <a:gd name="connsiteX3" fmla="*/ 974785 w 2812211"/>
              <a:gd name="connsiteY3" fmla="*/ 569344 h 603849"/>
              <a:gd name="connsiteX4" fmla="*/ 1500996 w 2812211"/>
              <a:gd name="connsiteY4" fmla="*/ 603849 h 603849"/>
              <a:gd name="connsiteX5" fmla="*/ 1630392 w 2812211"/>
              <a:gd name="connsiteY5" fmla="*/ 267419 h 603849"/>
              <a:gd name="connsiteX6" fmla="*/ 1802920 w 2812211"/>
              <a:gd name="connsiteY6" fmla="*/ 595223 h 603849"/>
              <a:gd name="connsiteX7" fmla="*/ 2812211 w 2812211"/>
              <a:gd name="connsiteY7" fmla="*/ 595223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211" h="603849">
                <a:moveTo>
                  <a:pt x="0" y="603849"/>
                </a:moveTo>
                <a:lnTo>
                  <a:pt x="560717" y="569344"/>
                </a:lnTo>
                <a:lnTo>
                  <a:pt x="767751" y="0"/>
                </a:lnTo>
                <a:lnTo>
                  <a:pt x="974785" y="569344"/>
                </a:lnTo>
                <a:lnTo>
                  <a:pt x="1500996" y="603849"/>
                </a:lnTo>
                <a:lnTo>
                  <a:pt x="1630392" y="267419"/>
                </a:lnTo>
                <a:lnTo>
                  <a:pt x="1802920" y="595223"/>
                </a:lnTo>
                <a:lnTo>
                  <a:pt x="2812211" y="59522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9A707-4310-F5C2-F9C2-3D92D7559037}"/>
                  </a:ext>
                </a:extLst>
              </p:cNvPr>
              <p:cNvSpPr txBox="1"/>
              <p:nvPr/>
            </p:nvSpPr>
            <p:spPr>
              <a:xfrm>
                <a:off x="1559312" y="5453366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9A707-4310-F5C2-F9C2-3D92D755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12" y="5453366"/>
                <a:ext cx="265118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4E33B7-F8CF-701C-B6C3-98D02D0F8943}"/>
                  </a:ext>
                </a:extLst>
              </p:cNvPr>
              <p:cNvSpPr txBox="1"/>
              <p:nvPr/>
            </p:nvSpPr>
            <p:spPr>
              <a:xfrm>
                <a:off x="6289466" y="5295720"/>
                <a:ext cx="26511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4E33B7-F8CF-701C-B6C3-98D02D0F8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66" y="5295720"/>
                <a:ext cx="265118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C232AF-2A06-3B0D-B2A5-E497C0902ACE}"/>
              </a:ext>
            </a:extLst>
          </p:cNvPr>
          <p:cNvCxnSpPr>
            <a:cxnSpLocks/>
          </p:cNvCxnSpPr>
          <p:nvPr/>
        </p:nvCxnSpPr>
        <p:spPr>
          <a:xfrm flipV="1">
            <a:off x="7580552" y="5146713"/>
            <a:ext cx="0" cy="21891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618FB0-D0CD-748C-4949-DB63B3199ABC}"/>
                  </a:ext>
                </a:extLst>
              </p:cNvPr>
              <p:cNvSpPr txBox="1"/>
              <p:nvPr/>
            </p:nvSpPr>
            <p:spPr>
              <a:xfrm>
                <a:off x="4321834" y="5876362"/>
                <a:ext cx="69783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right shift (delay) ... peak at zero becomes a peak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618FB0-D0CD-748C-4949-DB63B319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834" y="5876362"/>
                <a:ext cx="6978321" cy="461665"/>
              </a:xfrm>
              <a:prstGeom prst="rect">
                <a:avLst/>
              </a:prstGeom>
              <a:blipFill>
                <a:blip r:embed="rId11"/>
                <a:stretch>
                  <a:fillRect l="-13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43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1" y="8136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remember your trig formulas?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4B6E3-83D0-FCEB-7864-C9E0720E72A7}"/>
                  </a:ext>
                </a:extLst>
              </p:cNvPr>
              <p:cNvSpPr txBox="1"/>
              <p:nvPr/>
            </p:nvSpPr>
            <p:spPr>
              <a:xfrm>
                <a:off x="1608826" y="2526019"/>
                <a:ext cx="7011022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44B6E3-83D0-FCEB-7864-C9E0720E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26" y="2526019"/>
                <a:ext cx="7011022" cy="555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05E565-AB5C-565E-ADC8-7212714CAE5C}"/>
                  </a:ext>
                </a:extLst>
              </p:cNvPr>
              <p:cNvSpPr txBox="1"/>
              <p:nvPr/>
            </p:nvSpPr>
            <p:spPr>
              <a:xfrm>
                <a:off x="1664931" y="3868864"/>
                <a:ext cx="6859507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05E565-AB5C-565E-ADC8-7212714CA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31" y="3868864"/>
                <a:ext cx="6859507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7CD484EB-1821-BA20-D5A4-D5D638D32853}"/>
              </a:ext>
            </a:extLst>
          </p:cNvPr>
          <p:cNvSpPr txBox="1">
            <a:spLocks/>
          </p:cNvSpPr>
          <p:nvPr/>
        </p:nvSpPr>
        <p:spPr>
          <a:xfrm>
            <a:off x="2569234" y="4986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messy! a lot of algebra involved</a:t>
            </a:r>
          </a:p>
        </p:txBody>
      </p:sp>
    </p:spTree>
    <p:extLst>
      <p:ext uri="{BB962C8B-B14F-4D97-AF65-F5344CB8AC3E}">
        <p14:creationId xmlns:p14="http://schemas.microsoft.com/office/powerpoint/2010/main" val="388700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blipFill>
                <a:blip r:embed="rId4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8735807" y="-914152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unc>
                                      <m:func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0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i="1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" y="1042564"/>
                <a:ext cx="6625981" cy="5157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blipFill>
                <a:blip r:embed="rId4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8735807" y="-914152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560337-DA21-C778-33A0-65FBA2F9396C}"/>
                  </a:ext>
                </a:extLst>
              </p:cNvPr>
              <p:cNvSpPr txBox="1"/>
              <p:nvPr/>
            </p:nvSpPr>
            <p:spPr>
              <a:xfrm>
                <a:off x="2283125" y="150810"/>
                <a:ext cx="2817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𝛚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560337-DA21-C778-33A0-65FBA2F93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125" y="150810"/>
                <a:ext cx="2817631" cy="461665"/>
              </a:xfrm>
              <a:prstGeom prst="rect">
                <a:avLst/>
              </a:prstGeom>
              <a:blipFill>
                <a:blip r:embed="rId5"/>
                <a:stretch>
                  <a:fillRect l="-34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99C628E3-C9E0-90F8-A7E7-62086227F95D}"/>
              </a:ext>
            </a:extLst>
          </p:cNvPr>
          <p:cNvSpPr/>
          <p:nvPr/>
        </p:nvSpPr>
        <p:spPr>
          <a:xfrm rot="16200000">
            <a:off x="3385884" y="-1928439"/>
            <a:ext cx="461664" cy="557088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331" y="675732"/>
                <a:ext cx="3261406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2355169" y="766358"/>
                <a:ext cx="4013343" cy="5158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169" y="766358"/>
                <a:ext cx="4013343" cy="5158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034" y="100871"/>
                <a:ext cx="6094562" cy="470065"/>
              </a:xfrm>
              <a:prstGeom prst="rect">
                <a:avLst/>
              </a:prstGeom>
              <a:blipFill>
                <a:blip r:embed="rId4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8735807" y="-914152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EE905-61A6-CBF8-1392-5E74737A13BE}"/>
                  </a:ext>
                </a:extLst>
              </p:cNvPr>
              <p:cNvSpPr txBox="1"/>
              <p:nvPr/>
            </p:nvSpPr>
            <p:spPr>
              <a:xfrm>
                <a:off x="3309669" y="6265320"/>
                <a:ext cx="7662226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delay the complex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, just multiply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𝛚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EE905-61A6-CBF8-1392-5E74737A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69" y="6265320"/>
                <a:ext cx="7662226" cy="470065"/>
              </a:xfrm>
              <a:prstGeom prst="rect">
                <a:avLst/>
              </a:prstGeom>
              <a:blipFill>
                <a:blip r:embed="rId5"/>
                <a:stretch>
                  <a:fillRect l="-127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8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Additional Uses of the Fast Fourier Transform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1A4A3-BF31-1DC4-526A-046053232A6B}"/>
              </a:ext>
            </a:extLst>
          </p:cNvPr>
          <p:cNvSpPr txBox="1"/>
          <p:nvPr/>
        </p:nvSpPr>
        <p:spPr>
          <a:xfrm>
            <a:off x="456983" y="2163078"/>
            <a:ext cx="7770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ED0F-D52A-0130-B524-9A4632743A98}"/>
              </a:ext>
            </a:extLst>
          </p:cNvPr>
          <p:cNvSpPr txBox="1"/>
          <p:nvPr/>
        </p:nvSpPr>
        <p:spPr>
          <a:xfrm>
            <a:off x="456982" y="4871551"/>
            <a:ext cx="10067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dshift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(prod, axis=0);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9FCC0-929B-B878-0620-AA703DEEB3E7}"/>
              </a:ext>
            </a:extLst>
          </p:cNvPr>
          <p:cNvSpPr txBox="1"/>
          <p:nvPr/>
        </p:nvSpPr>
        <p:spPr>
          <a:xfrm>
            <a:off x="456983" y="3010181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-complex(0.0,1.0)*w*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7942C-9DE8-C0C4-6378-9D5D8CF2CAB8}"/>
              </a:ext>
            </a:extLst>
          </p:cNvPr>
          <p:cNvSpPr txBox="1"/>
          <p:nvPr/>
        </p:nvSpPr>
        <p:spPr>
          <a:xfrm>
            <a:off x="456983" y="3940866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773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91" t="33388" r="33565" b="6808"/>
          <a:stretch/>
        </p:blipFill>
        <p:spPr>
          <a:xfrm>
            <a:off x="1097280" y="177262"/>
            <a:ext cx="9220200" cy="66807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85360" y="670560"/>
            <a:ext cx="15697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delay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blipFill>
                <a:blip r:embed="rId3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391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91" t="33388" r="33565" b="6808"/>
          <a:stretch/>
        </p:blipFill>
        <p:spPr>
          <a:xfrm>
            <a:off x="1097280" y="177262"/>
            <a:ext cx="9220200" cy="66807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85360" y="670560"/>
            <a:ext cx="15697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delay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5" y="300335"/>
                <a:ext cx="2052550" cy="461665"/>
              </a:xfrm>
              <a:prstGeom prst="rect">
                <a:avLst/>
              </a:prstGeom>
              <a:blipFill>
                <a:blip r:embed="rId3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2837065" y="3453656"/>
            <a:ext cx="1491095" cy="139266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7330" y="4703355"/>
            <a:ext cx="396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Wrap around</a:t>
            </a:r>
          </a:p>
        </p:txBody>
      </p:sp>
    </p:spTree>
    <p:extLst>
      <p:ext uri="{BB962C8B-B14F-4D97-AF65-F5344CB8AC3E}">
        <p14:creationId xmlns:p14="http://schemas.microsoft.com/office/powerpoint/2010/main" val="219043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4195"/>
          </a:xfrm>
        </p:spPr>
        <p:txBody>
          <a:bodyPr>
            <a:normAutofit/>
          </a:bodyPr>
          <a:lstStyle/>
          <a:p>
            <a:r>
              <a:rPr lang="en-US" b="1" dirty="0"/>
              <a:t>Dispersion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wave phenomenon in which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different frequencies propagate at different velocities</a:t>
            </a:r>
          </a:p>
        </p:txBody>
      </p:sp>
    </p:spTree>
    <p:extLst>
      <p:ext uri="{BB962C8B-B14F-4D97-AF65-F5344CB8AC3E}">
        <p14:creationId xmlns:p14="http://schemas.microsoft.com/office/powerpoint/2010/main" val="224715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821B79-D562-03E9-914C-DFC4FEF686B8}"/>
                  </a:ext>
                </a:extLst>
              </p:cNvPr>
              <p:cNvSpPr txBox="1"/>
              <p:nvPr/>
            </p:nvSpPr>
            <p:spPr>
              <a:xfrm>
                <a:off x="748146" y="1066800"/>
                <a:ext cx="9292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wave that propagates a distance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at a velocity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821B79-D562-03E9-914C-DFC4FEF68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1066800"/>
                <a:ext cx="9292352" cy="646331"/>
              </a:xfrm>
              <a:prstGeom prst="rect">
                <a:avLst/>
              </a:prstGeom>
              <a:blipFill>
                <a:blip r:embed="rId2"/>
                <a:stretch>
                  <a:fillRect l="-203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/>
              <p:nvPr/>
            </p:nvSpPr>
            <p:spPr>
              <a:xfrm>
                <a:off x="4932218" y="2163654"/>
                <a:ext cx="3245889" cy="1265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8" y="2163654"/>
                <a:ext cx="3245889" cy="1265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184BBC-0A77-F2C7-ED99-E8595517710E}"/>
                  </a:ext>
                </a:extLst>
              </p:cNvPr>
              <p:cNvSpPr txBox="1"/>
              <p:nvPr/>
            </p:nvSpPr>
            <p:spPr>
              <a:xfrm>
                <a:off x="8160327" y="3440781"/>
                <a:ext cx="3004540" cy="87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slowness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184BBC-0A77-F2C7-ED99-E85955177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27" y="3440781"/>
                <a:ext cx="3004540" cy="877484"/>
              </a:xfrm>
              <a:prstGeom prst="rect">
                <a:avLst/>
              </a:prstGeom>
              <a:blipFill>
                <a:blip r:embed="rId4"/>
                <a:stretch>
                  <a:fillRect l="-628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766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821B79-D562-03E9-914C-DFC4FEF686B8}"/>
              </a:ext>
            </a:extLst>
          </p:cNvPr>
          <p:cNvSpPr txBox="1"/>
          <p:nvPr/>
        </p:nvSpPr>
        <p:spPr>
          <a:xfrm>
            <a:off x="748146" y="1066800"/>
            <a:ext cx="1101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dispersion: different frequencies travel at different speeds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/>
              <p:nvPr/>
            </p:nvSpPr>
            <p:spPr>
              <a:xfrm>
                <a:off x="4932218" y="2163654"/>
                <a:ext cx="6141105" cy="13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B07C4-9F89-42EF-CD3F-5E8FC8D7E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8" y="2163654"/>
                <a:ext cx="6141105" cy="13695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E00CD-417C-B783-F335-152F0D2D04A8}"/>
                  </a:ext>
                </a:extLst>
              </p:cNvPr>
              <p:cNvSpPr txBox="1"/>
              <p:nvPr/>
            </p:nvSpPr>
            <p:spPr>
              <a:xfrm>
                <a:off x="7172211" y="4455406"/>
                <a:ext cx="4230710" cy="99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slowness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E00CD-417C-B783-F335-152F0D2D0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211" y="4455406"/>
                <a:ext cx="4230710" cy="994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87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DF855-9CC5-9AE6-1B5A-84E8C4AA3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27" t="29530" r="24205" b="5062"/>
          <a:stretch/>
        </p:blipFill>
        <p:spPr>
          <a:xfrm>
            <a:off x="2092036" y="339692"/>
            <a:ext cx="8672946" cy="6178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3E878-F2EA-2FF2-BF2E-5FEAA97E077F}"/>
              </a:ext>
            </a:extLst>
          </p:cNvPr>
          <p:cNvSpPr txBox="1"/>
          <p:nvPr/>
        </p:nvSpPr>
        <p:spPr>
          <a:xfrm>
            <a:off x="7689272" y="6005689"/>
            <a:ext cx="425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high frequencies slow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95D-DF2D-6AF0-D3B1-5ABBC72B692B}"/>
              </a:ext>
            </a:extLst>
          </p:cNvPr>
          <p:cNvSpPr txBox="1"/>
          <p:nvPr/>
        </p:nvSpPr>
        <p:spPr>
          <a:xfrm>
            <a:off x="193963" y="339692"/>
            <a:ext cx="393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“normal” dispersion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1522F-7C10-E1D6-487E-032DD50CB527}"/>
              </a:ext>
            </a:extLst>
          </p:cNvPr>
          <p:cNvSpPr txBox="1"/>
          <p:nvPr/>
        </p:nvSpPr>
        <p:spPr>
          <a:xfrm>
            <a:off x="1496292" y="6005689"/>
            <a:ext cx="394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low frequencies fast</a:t>
            </a:r>
          </a:p>
        </p:txBody>
      </p:sp>
    </p:spTree>
    <p:extLst>
      <p:ext uri="{BB962C8B-B14F-4D97-AF65-F5344CB8AC3E}">
        <p14:creationId xmlns:p14="http://schemas.microsoft.com/office/powerpoint/2010/main" val="2488127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DF855-9CC5-9AE6-1B5A-84E8C4AA3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27" t="29530" r="24205" b="5062"/>
          <a:stretch/>
        </p:blipFill>
        <p:spPr>
          <a:xfrm>
            <a:off x="2092036" y="339692"/>
            <a:ext cx="8672946" cy="6178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3E878-F2EA-2FF2-BF2E-5FEAA97E077F}"/>
              </a:ext>
            </a:extLst>
          </p:cNvPr>
          <p:cNvSpPr txBox="1"/>
          <p:nvPr/>
        </p:nvSpPr>
        <p:spPr>
          <a:xfrm>
            <a:off x="7689272" y="6005689"/>
            <a:ext cx="4075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high frequencies fast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95D-DF2D-6AF0-D3B1-5ABBC72B692B}"/>
              </a:ext>
            </a:extLst>
          </p:cNvPr>
          <p:cNvSpPr txBox="1"/>
          <p:nvPr/>
        </p:nvSpPr>
        <p:spPr>
          <a:xfrm>
            <a:off x="193963" y="339692"/>
            <a:ext cx="3979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“reverse” dispersion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1522F-7C10-E1D6-487E-032DD50CB527}"/>
              </a:ext>
            </a:extLst>
          </p:cNvPr>
          <p:cNvSpPr txBox="1"/>
          <p:nvPr/>
        </p:nvSpPr>
        <p:spPr>
          <a:xfrm>
            <a:off x="1496292" y="6005689"/>
            <a:ext cx="412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low frequencies slow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D18BDA-AACC-6EBC-7F93-0734651C1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02" t="30713" r="26457" b="41708"/>
          <a:stretch/>
        </p:blipFill>
        <p:spPr>
          <a:xfrm flipV="1">
            <a:off x="3252159" y="890678"/>
            <a:ext cx="7056407" cy="26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3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1A4A3-BF31-1DC4-526A-046053232A6B}"/>
              </a:ext>
            </a:extLst>
          </p:cNvPr>
          <p:cNvSpPr txBox="1"/>
          <p:nvPr/>
        </p:nvSpPr>
        <p:spPr>
          <a:xfrm>
            <a:off x="580628" y="597514"/>
            <a:ext cx="7770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ED0F-D52A-0130-B524-9A4632743A98}"/>
              </a:ext>
            </a:extLst>
          </p:cNvPr>
          <p:cNvSpPr txBox="1"/>
          <p:nvPr/>
        </p:nvSpPr>
        <p:spPr>
          <a:xfrm>
            <a:off x="580627" y="4109553"/>
            <a:ext cx="11418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ddispersed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(prod, axis=0);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9FCC0-929B-B878-0620-AA703DEEB3E7}"/>
              </a:ext>
            </a:extLst>
          </p:cNvPr>
          <p:cNvSpPr txBox="1"/>
          <p:nvPr/>
        </p:nvSpPr>
        <p:spPr>
          <a:xfrm>
            <a:off x="580628" y="2248183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-complex(0.0,1.0)*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7942C-9DE8-C0C4-6378-9D5D8CF2CAB8}"/>
              </a:ext>
            </a:extLst>
          </p:cNvPr>
          <p:cNvSpPr txBox="1"/>
          <p:nvPr/>
        </p:nvSpPr>
        <p:spPr>
          <a:xfrm>
            <a:off x="580628" y="3178868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 =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myexp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7F15C-D8AC-9EA9-9962-C10823E13EF6}"/>
              </a:ext>
            </a:extLst>
          </p:cNvPr>
          <p:cNvSpPr txBox="1"/>
          <p:nvPr/>
        </p:nvSpPr>
        <p:spPr>
          <a:xfrm>
            <a:off x="580628" y="1422848"/>
            <a:ext cx="1161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x*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np.divide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w,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np.reciprocal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(v) );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1825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F9662-EC2F-5FCA-3436-0188DB47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7" t="29045" r="24432" b="6273"/>
          <a:stretch/>
        </p:blipFill>
        <p:spPr>
          <a:xfrm>
            <a:off x="2195945" y="607009"/>
            <a:ext cx="7800110" cy="5643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43E7E-6B25-DA78-7417-F415EF8FB808}"/>
              </a:ext>
            </a:extLst>
          </p:cNvPr>
          <p:cNvSpPr txBox="1"/>
          <p:nvPr/>
        </p:nvSpPr>
        <p:spPr>
          <a:xfrm>
            <a:off x="5818909" y="0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x=0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5FAC5-11EC-0B0E-1458-47BFDB21B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27" t="29530" r="24205" b="5062"/>
          <a:stretch/>
        </p:blipFill>
        <p:spPr>
          <a:xfrm>
            <a:off x="7198874" y="1271344"/>
            <a:ext cx="2114485" cy="1506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B1231-3075-6014-3920-38FBA6D5D13D}"/>
              </a:ext>
            </a:extLst>
          </p:cNvPr>
          <p:cNvSpPr txBox="1"/>
          <p:nvPr/>
        </p:nvSpPr>
        <p:spPr>
          <a:xfrm>
            <a:off x="7238670" y="902012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“normal” dispersion</a:t>
            </a:r>
          </a:p>
        </p:txBody>
      </p:sp>
    </p:spTree>
    <p:extLst>
      <p:ext uri="{BB962C8B-B14F-4D97-AF65-F5344CB8AC3E}">
        <p14:creationId xmlns:p14="http://schemas.microsoft.com/office/powerpoint/2010/main" val="84368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48247" y="2601686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C43E7E-6B25-DA78-7417-F415EF8FB808}"/>
              </a:ext>
            </a:extLst>
          </p:cNvPr>
          <p:cNvSpPr txBox="1"/>
          <p:nvPr/>
        </p:nvSpPr>
        <p:spPr>
          <a:xfrm>
            <a:off x="5818909" y="0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x=0.6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33E30-D699-9524-DA1C-14CE194E0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9" t="28318" r="24091" b="6757"/>
          <a:stretch/>
        </p:blipFill>
        <p:spPr>
          <a:xfrm>
            <a:off x="2048318" y="646331"/>
            <a:ext cx="8318064" cy="59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21313-2725-0881-FB33-F354DADCA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3" t="28561" r="26592" b="7242"/>
          <a:stretch/>
        </p:blipFill>
        <p:spPr>
          <a:xfrm>
            <a:off x="1995054" y="205927"/>
            <a:ext cx="8465128" cy="64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4E066C-BAFE-2D2F-69D5-9742ED21B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2" t="17175" r="31818" b="4577"/>
          <a:stretch/>
        </p:blipFill>
        <p:spPr>
          <a:xfrm>
            <a:off x="2590799" y="310048"/>
            <a:ext cx="6373091" cy="62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9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47" t="49227" r="51171" b="16847"/>
          <a:stretch/>
        </p:blipFill>
        <p:spPr>
          <a:xfrm>
            <a:off x="457200" y="822960"/>
            <a:ext cx="8092440" cy="544068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996119" y="5077838"/>
            <a:ext cx="447472" cy="4182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5779" y="2626469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89388" y="2127115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7949" y="2548647"/>
            <a:ext cx="2879387" cy="2738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19855" y="2033081"/>
            <a:ext cx="3784060" cy="3253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9090757" y="1212715"/>
            <a:ext cx="447472" cy="4182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15498" y="2031459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73736" y="1950713"/>
            <a:ext cx="159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Seismic Station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3865" y="1268158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earthquake</a:t>
            </a:r>
          </a:p>
        </p:txBody>
      </p:sp>
    </p:spTree>
    <p:extLst>
      <p:ext uri="{BB962C8B-B14F-4D97-AF65-F5344CB8AC3E}">
        <p14:creationId xmlns:p14="http://schemas.microsoft.com/office/powerpoint/2010/main" val="3658506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47" t="49227" r="51171" b="16847"/>
          <a:stretch/>
        </p:blipFill>
        <p:spPr>
          <a:xfrm>
            <a:off x="457200" y="822960"/>
            <a:ext cx="8092440" cy="544068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996119" y="5077838"/>
            <a:ext cx="447472" cy="4182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5779" y="2626469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89388" y="2127115"/>
            <a:ext cx="214008" cy="18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7949" y="2548647"/>
            <a:ext cx="2879387" cy="2738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19855" y="2033081"/>
            <a:ext cx="3784060" cy="3253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31709" y="2626469"/>
            <a:ext cx="18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about dispersion in this region by comparing seismograms</a:t>
            </a:r>
          </a:p>
        </p:txBody>
      </p:sp>
      <p:sp>
        <p:nvSpPr>
          <p:cNvPr id="5" name="Oval 4"/>
          <p:cNvSpPr/>
          <p:nvPr/>
        </p:nvSpPr>
        <p:spPr>
          <a:xfrm rot="2898053">
            <a:off x="6182434" y="1677991"/>
            <a:ext cx="508760" cy="149805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519546">
            <a:off x="6845791" y="2783668"/>
            <a:ext cx="2023353" cy="336178"/>
          </a:xfrm>
          <a:custGeom>
            <a:avLst/>
            <a:gdLst>
              <a:gd name="connsiteX0" fmla="*/ 0 w 2023353"/>
              <a:gd name="connsiteY0" fmla="*/ 263306 h 336178"/>
              <a:gd name="connsiteX1" fmla="*/ 1079770 w 2023353"/>
              <a:gd name="connsiteY1" fmla="*/ 659 h 336178"/>
              <a:gd name="connsiteX2" fmla="*/ 1070043 w 2023353"/>
              <a:gd name="connsiteY2" fmla="*/ 331399 h 336178"/>
              <a:gd name="connsiteX3" fmla="*/ 2023353 w 2023353"/>
              <a:gd name="connsiteY3" fmla="*/ 166029 h 3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353" h="336178">
                <a:moveTo>
                  <a:pt x="0" y="263306"/>
                </a:moveTo>
                <a:cubicBezTo>
                  <a:pt x="450715" y="126308"/>
                  <a:pt x="901430" y="-10690"/>
                  <a:pt x="1079770" y="659"/>
                </a:cubicBezTo>
                <a:cubicBezTo>
                  <a:pt x="1258111" y="12008"/>
                  <a:pt x="912779" y="303837"/>
                  <a:pt x="1070043" y="331399"/>
                </a:cubicBezTo>
                <a:cubicBezTo>
                  <a:pt x="1227307" y="358961"/>
                  <a:pt x="1625330" y="262495"/>
                  <a:pt x="2023353" y="166029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40" t="24374" r="43395" b="2913"/>
          <a:stretch/>
        </p:blipFill>
        <p:spPr>
          <a:xfrm>
            <a:off x="259080" y="0"/>
            <a:ext cx="70256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838200"/>
            <a:ext cx="334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Dispersion Curve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8600" y="2110323"/>
            <a:ext cx="3901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Rayleigh waves observed on two stations, aligned via dispersion curve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61" y="4922520"/>
            <a:ext cx="334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69682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22367" y="945414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807898" y="3178835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98" y="3178835"/>
                <a:ext cx="6664710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0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15" t="48841" r="13253" b="31449"/>
          <a:stretch>
            <a:fillRect/>
          </a:stretch>
        </p:blipFill>
        <p:spPr bwMode="auto">
          <a:xfrm>
            <a:off x="1748247" y="2601686"/>
            <a:ext cx="9133326" cy="14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13A9ACD-4071-AA51-EF2F-1417B6E9D36A}"/>
              </a:ext>
            </a:extLst>
          </p:cNvPr>
          <p:cNvSpPr/>
          <p:nvPr/>
        </p:nvSpPr>
        <p:spPr>
          <a:xfrm>
            <a:off x="2524664" y="4275826"/>
            <a:ext cx="2027208" cy="6556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2458528" y="5313872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382F8-79B7-FBB5-FB19-6953022F7CD2}"/>
              </a:ext>
            </a:extLst>
          </p:cNvPr>
          <p:cNvSpPr txBox="1"/>
          <p:nvPr/>
        </p:nvSpPr>
        <p:spPr>
          <a:xfrm>
            <a:off x="4884708" y="4285428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(d, axis=0);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7AE44-0567-C37D-2BB7-3CDA89B36C99}"/>
              </a:ext>
            </a:extLst>
          </p:cNvPr>
          <p:cNvSpPr txBox="1"/>
          <p:nvPr/>
        </p:nvSpPr>
        <p:spPr>
          <a:xfrm>
            <a:off x="4884708" y="5410843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axis=0);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149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4242315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4242315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/>
              <p:nvPr/>
            </p:nvSpPr>
            <p:spPr>
              <a:xfrm>
                <a:off x="1958607" y="761137"/>
                <a:ext cx="1989775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07" y="761137"/>
                <a:ext cx="1989775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46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87" y="26079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using FFT to take a derivative</a:t>
            </a:r>
          </a:p>
        </p:txBody>
      </p:sp>
    </p:spTree>
    <p:extLst>
      <p:ext uri="{BB962C8B-B14F-4D97-AF65-F5344CB8AC3E}">
        <p14:creationId xmlns:p14="http://schemas.microsoft.com/office/powerpoint/2010/main" val="394531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47" y="237227"/>
                <a:ext cx="666471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F38566-C1D0-C450-C78F-0FEA83FBA6E6}"/>
                  </a:ext>
                </a:extLst>
              </p:cNvPr>
              <p:cNvSpPr txBox="1"/>
              <p:nvPr/>
            </p:nvSpPr>
            <p:spPr>
              <a:xfrm>
                <a:off x="2626744" y="2011945"/>
                <a:ext cx="7548541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F38566-C1D0-C450-C78F-0FEA83FBA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44" y="2011945"/>
                <a:ext cx="7548541" cy="1417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0731D-6EB5-75C6-5377-A8C51E4430F0}"/>
                  </a:ext>
                </a:extLst>
              </p:cNvPr>
              <p:cNvSpPr txBox="1"/>
              <p:nvPr/>
            </p:nvSpPr>
            <p:spPr>
              <a:xfrm>
                <a:off x="3170209" y="3630836"/>
                <a:ext cx="6650475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0731D-6EB5-75C6-5377-A8C51E44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209" y="3630836"/>
                <a:ext cx="6650475" cy="14170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718A8C-A0B6-28E8-EF3A-59D1483790B7}"/>
                  </a:ext>
                </a:extLst>
              </p:cNvPr>
              <p:cNvSpPr txBox="1"/>
              <p:nvPr/>
            </p:nvSpPr>
            <p:spPr>
              <a:xfrm>
                <a:off x="2976113" y="5796951"/>
                <a:ext cx="6264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718A8C-A0B6-28E8-EF3A-59D14837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113" y="5796951"/>
                <a:ext cx="6264279" cy="461665"/>
              </a:xfrm>
              <a:prstGeom prst="rect">
                <a:avLst/>
              </a:prstGeom>
              <a:blipFill>
                <a:blip r:embed="rId6"/>
                <a:stretch>
                  <a:fillRect l="-14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252ACB2-E036-9478-792C-0B38B44DCC1C}"/>
              </a:ext>
            </a:extLst>
          </p:cNvPr>
          <p:cNvSpPr txBox="1"/>
          <p:nvPr/>
        </p:nvSpPr>
        <p:spPr>
          <a:xfrm>
            <a:off x="2360762" y="5296370"/>
            <a:ext cx="356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like the original sum, but ...</a:t>
            </a:r>
          </a:p>
        </p:txBody>
      </p:sp>
    </p:spTree>
    <p:extLst>
      <p:ext uri="{BB962C8B-B14F-4D97-AF65-F5344CB8AC3E}">
        <p14:creationId xmlns:p14="http://schemas.microsoft.com/office/powerpoint/2010/main" val="183471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2903606" y="788969"/>
                <a:ext cx="3786999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d>
                                  <m:d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06" y="788969"/>
                <a:ext cx="3786999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/>
              <p:nvPr/>
            </p:nvSpPr>
            <p:spPr>
              <a:xfrm>
                <a:off x="492572" y="1042564"/>
                <a:ext cx="2101473" cy="463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A69DDF-C57D-21DD-697B-3A4E4AB3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2" y="1042564"/>
                <a:ext cx="2101473" cy="4633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A1067B-C2EA-41BF-9042-CB2B9F31A57D}"/>
                  </a:ext>
                </a:extLst>
              </p:cNvPr>
              <p:cNvSpPr txBox="1"/>
              <p:nvPr/>
            </p:nvSpPr>
            <p:spPr>
              <a:xfrm>
                <a:off x="6805209" y="455281"/>
                <a:ext cx="4592860" cy="5559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½</m:t>
                                </m:r>
                                <m:sSub>
                                  <m:sSub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A1067B-C2EA-41BF-9042-CB2B9F31A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209" y="455281"/>
                <a:ext cx="4592860" cy="5559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BC986D-80F9-F349-4F53-E01FF9C402C1}"/>
                  </a:ext>
                </a:extLst>
              </p:cNvPr>
              <p:cNvSpPr txBox="1"/>
              <p:nvPr/>
            </p:nvSpPr>
            <p:spPr>
              <a:xfrm>
                <a:off x="3309669" y="6265320"/>
                <a:ext cx="7407925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manipulate the complex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, just multiply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BC986D-80F9-F349-4F53-E01FF9C40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69" y="6265320"/>
                <a:ext cx="7407925" cy="470065"/>
              </a:xfrm>
              <a:prstGeom prst="rect">
                <a:avLst/>
              </a:prstGeom>
              <a:blipFill>
                <a:blip r:embed="rId5"/>
                <a:stretch>
                  <a:fillRect l="-1317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/>
              <p:nvPr/>
            </p:nvSpPr>
            <p:spPr>
              <a:xfrm>
                <a:off x="4214359" y="61812"/>
                <a:ext cx="6094562" cy="470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A9C38-661B-7D73-0AD5-553583AC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59" y="61812"/>
                <a:ext cx="6094562" cy="470065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D788E72-3AB4-0B93-B5C0-9BD6C98C34C1}"/>
              </a:ext>
            </a:extLst>
          </p:cNvPr>
          <p:cNvSpPr/>
          <p:nvPr/>
        </p:nvSpPr>
        <p:spPr>
          <a:xfrm rot="16200000">
            <a:off x="4314851" y="-933405"/>
            <a:ext cx="430454" cy="29305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9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624</Words>
  <Application>Microsoft Office PowerPoint</Application>
  <PresentationFormat>Widescreen</PresentationFormat>
  <Paragraphs>107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FFT to take a 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FFT to implement a time shift</vt:lpstr>
      <vt:lpstr>PowerPoint Presentation</vt:lpstr>
      <vt:lpstr>remember your trig formulas?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Dispersion  a wave phenomenon in which  different frequencies propagate at different velocities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33</cp:revision>
  <dcterms:created xsi:type="dcterms:W3CDTF">2023-10-13T16:14:50Z</dcterms:created>
  <dcterms:modified xsi:type="dcterms:W3CDTF">2025-08-15T17:24:38Z</dcterms:modified>
</cp:coreProperties>
</file>