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518" r:id="rId3"/>
    <p:sldId id="521" r:id="rId4"/>
    <p:sldId id="555" r:id="rId5"/>
    <p:sldId id="557" r:id="rId6"/>
    <p:sldId id="558" r:id="rId7"/>
    <p:sldId id="519" r:id="rId8"/>
    <p:sldId id="559" r:id="rId9"/>
    <p:sldId id="560" r:id="rId10"/>
    <p:sldId id="561" r:id="rId11"/>
    <p:sldId id="562" r:id="rId12"/>
    <p:sldId id="563" r:id="rId13"/>
    <p:sldId id="567" r:id="rId14"/>
    <p:sldId id="565" r:id="rId15"/>
    <p:sldId id="566" r:id="rId16"/>
    <p:sldId id="564" r:id="rId17"/>
    <p:sldId id="568" r:id="rId18"/>
    <p:sldId id="569" r:id="rId19"/>
    <p:sldId id="570" r:id="rId20"/>
    <p:sldId id="571" r:id="rId21"/>
    <p:sldId id="572" r:id="rId22"/>
    <p:sldId id="573" r:id="rId23"/>
    <p:sldId id="520" r:id="rId24"/>
    <p:sldId id="525" r:id="rId25"/>
    <p:sldId id="574" r:id="rId26"/>
    <p:sldId id="594" r:id="rId27"/>
    <p:sldId id="575" r:id="rId28"/>
    <p:sldId id="576" r:id="rId29"/>
    <p:sldId id="595" r:id="rId30"/>
    <p:sldId id="578" r:id="rId31"/>
    <p:sldId id="579" r:id="rId32"/>
    <p:sldId id="601" r:id="rId33"/>
    <p:sldId id="602" r:id="rId34"/>
    <p:sldId id="603" r:id="rId35"/>
    <p:sldId id="605" r:id="rId36"/>
    <p:sldId id="606" r:id="rId37"/>
    <p:sldId id="580" r:id="rId38"/>
    <p:sldId id="604" r:id="rId39"/>
    <p:sldId id="586" r:id="rId40"/>
    <p:sldId id="592" r:id="rId41"/>
    <p:sldId id="607" r:id="rId42"/>
    <p:sldId id="59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1" autoAdjust="0"/>
    <p:restoredTop sz="93733" autoAdjust="0"/>
  </p:normalViewPr>
  <p:slideViewPr>
    <p:cSldViewPr snapToGrid="0">
      <p:cViewPr varScale="1">
        <p:scale>
          <a:sx n="90" d="100"/>
          <a:sy n="90" d="100"/>
        </p:scale>
        <p:origin x="3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9A8DE-9D9C-4C99-A102-396ACD540F71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71043-8DF1-4871-A3DC-820FFF21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3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32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6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48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5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87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53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6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</a:t>
            </a:r>
            <a:r>
              <a:rPr lang="en-US" baseline="0" dirty="0"/>
              <a:t> that this brings the discussion back techniques that they already understand, that is,</a:t>
            </a:r>
          </a:p>
          <a:p>
            <a:r>
              <a:rPr lang="en-US" baseline="0" dirty="0"/>
              <a:t>linear models and their solution by least squares.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3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0D91-A479-5222-7585-AE48F33CF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D4CC4-F6E8-9AD5-FFAF-CA63470BC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617C0-AEAB-CD5A-1403-531F6CFC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06E6-3CB6-49B9-A981-7D98574D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67CD9-1E3B-CF29-6D80-454B19D9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1043-F92D-DB42-2554-43EBEEFC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FCA3B-D39C-6525-2419-3198DE5D7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74B3-E579-36BB-04E2-457E3D9D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5CE86-BB85-C129-4C86-51935B75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67A1A-0E66-FBBD-4D03-91A93C48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7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3C0C4-3869-F518-8BBE-A2850A026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74ABF-8E23-7C10-54A5-5F6384E4F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AFDDE-FDFB-5A23-B87F-8980B63E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F473D-7891-5072-0E00-39D75F73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B5467-C466-5EFD-C96C-A7266F6D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5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7C65-71A2-878F-3E0A-E2FB2E6E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78FD4-87EF-F808-0058-93A391BD2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5D37B-53A9-31E0-09F3-3E8A0499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999BA-9DE1-7C5E-C9FF-A344692B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3B5DD-E983-99FD-623F-F9E33512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9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C9D9-2205-D701-5C00-AA5A44AA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67143-5919-CE6E-E422-DD503CF2A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18501-4F70-2F35-0F7D-F141BB65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BDA1E-9922-E0E4-53FE-0EEE347F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A6B5B-3FD0-0B0B-E58E-97B315C0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39AFB-D4BF-0F77-94B6-A4A6088F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E7CA-482D-0FBB-E15B-2122C1DEF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B0E23-A188-4A52-04E8-E049F6F2D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14CCC-0586-DDA1-DB7E-6BE597AA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DE815-FB52-3DFD-133E-6811AAF3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94B6E-342E-4E53-07A0-732BCA06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4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37C0-4901-56F7-2DC9-210D0210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7D6B1-A1AD-8653-E6B0-8211DCC6C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9368E-40D2-B1E0-283E-00872A989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3C6FE-4710-0EE6-0AE5-4CCDD0339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4E302-B9BD-20D4-0081-497759E6A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0B876-AF1F-F5E2-CBC1-366A904E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FCF6-56AE-F672-3794-65D03408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A27D6-5803-2509-4C37-BA353517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6931-26DE-114B-F9D3-1A5F1599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8B325-0FEB-0C6D-AE91-66E4722A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7D8F5-BC51-AD50-05C7-4DD795AF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30860-5578-47F7-6DD4-877F2CBA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8ECE9-736E-DCE6-7A4E-8CD7BF01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134B0-D436-07A1-6E4A-484C8A0D1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430C1-9F61-7C29-5340-808ABD80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3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EB0F-A49B-0A7E-C516-3F2C934E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0C557-3E87-595B-6960-0B9815D8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A0C21-5BCE-8EFF-FD0A-3ECEA8A2A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462A4-20DF-938C-5914-2F0137EA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437CE-56B4-3164-26D1-EAC43644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FD9E9-E2B5-A0FB-2DCC-148B0326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8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7C8A-B99D-0E47-30E6-B03A917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CC987-AC26-1D86-B8A4-A30FB5960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E8AB3-83B7-ABC2-558F-E2CE56552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D908E-9F4B-1693-7FEB-7EDB5BCC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281AA-D4E2-E0C2-9D47-92A64244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6DAED-045E-D3B0-D809-413B94D9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5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0F9BC-CF58-DC22-32DB-C8ED69C0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EC15F-20A7-D0BA-C18C-03EB356F5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78C2D-86A5-3526-C38F-904E606B7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10F4E-027A-968C-96D4-9D24FEC0B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3BE93-BFD3-DF0A-FB6D-97BC3C74E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41.png"/><Relationship Id="rId4" Type="http://schemas.openxmlformats.org/officeDocument/2006/relationships/image" Target="../media/image18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42.png"/><Relationship Id="rId5" Type="http://schemas.openxmlformats.org/officeDocument/2006/relationships/image" Target="../media/image19.png"/><Relationship Id="rId10" Type="http://schemas.openxmlformats.org/officeDocument/2006/relationships/image" Target="../media/image41.png"/><Relationship Id="rId4" Type="http://schemas.openxmlformats.org/officeDocument/2006/relationships/image" Target="../media/image18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43.png"/><Relationship Id="rId5" Type="http://schemas.openxmlformats.org/officeDocument/2006/relationships/image" Target="../media/image19.png"/><Relationship Id="rId10" Type="http://schemas.openxmlformats.org/officeDocument/2006/relationships/image" Target="../media/image41.png"/><Relationship Id="rId4" Type="http://schemas.openxmlformats.org/officeDocument/2006/relationships/image" Target="../media/image18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0.png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0.png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2044005"/>
            <a:ext cx="1079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2025 EESC W3400</a:t>
            </a:r>
          </a:p>
          <a:p>
            <a:pPr algn="ctr"/>
            <a:r>
              <a:rPr lang="en-US" sz="2800" b="1" dirty="0"/>
              <a:t>Computational Earth Science</a:t>
            </a:r>
          </a:p>
          <a:p>
            <a:pPr algn="ctr"/>
            <a:r>
              <a:rPr lang="en-US" sz="2800" b="1" dirty="0" err="1"/>
              <a:t>Lec</a:t>
            </a:r>
            <a:r>
              <a:rPr lang="en-US" sz="2800" b="1" dirty="0"/>
              <a:t> 14: 2D FFT illustrated by propagating waves</a:t>
            </a:r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36A862-0BA2-2732-C58F-0434A066A420}"/>
              </a:ext>
            </a:extLst>
          </p:cNvPr>
          <p:cNvSpPr txBox="1"/>
          <p:nvPr/>
        </p:nvSpPr>
        <p:spPr>
          <a:xfrm>
            <a:off x="895149" y="721895"/>
            <a:ext cx="464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velocity = frequency times wavelength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155DC8-B76A-8842-D096-68C771994E0A}"/>
              </a:ext>
            </a:extLst>
          </p:cNvPr>
          <p:cNvCxnSpPr/>
          <p:nvPr/>
        </p:nvCxnSpPr>
        <p:spPr>
          <a:xfrm>
            <a:off x="895149" y="2425566"/>
            <a:ext cx="419661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C6D808-59C1-3DB3-9F6D-CCCD9A933F28}"/>
              </a:ext>
            </a:extLst>
          </p:cNvPr>
          <p:cNvSpPr/>
          <p:nvPr/>
        </p:nvSpPr>
        <p:spPr>
          <a:xfrm>
            <a:off x="943275" y="2106552"/>
            <a:ext cx="3234089" cy="669152"/>
          </a:xfrm>
          <a:custGeom>
            <a:avLst/>
            <a:gdLst>
              <a:gd name="connsiteX0" fmla="*/ 0 w 3243713"/>
              <a:gd name="connsiteY0" fmla="*/ 202151 h 667792"/>
              <a:gd name="connsiteX1" fmla="*/ 558265 w 3243713"/>
              <a:gd name="connsiteY1" fmla="*/ 21 h 667792"/>
              <a:gd name="connsiteX2" fmla="*/ 1309036 w 3243713"/>
              <a:gd name="connsiteY2" fmla="*/ 192526 h 667792"/>
              <a:gd name="connsiteX3" fmla="*/ 1896177 w 3243713"/>
              <a:gd name="connsiteY3" fmla="*/ 635288 h 667792"/>
              <a:gd name="connsiteX4" fmla="*/ 2675823 w 3243713"/>
              <a:gd name="connsiteY4" fmla="*/ 577536 h 667792"/>
              <a:gd name="connsiteX5" fmla="*/ 3243713 w 3243713"/>
              <a:gd name="connsiteY5" fmla="*/ 125149 h 667792"/>
              <a:gd name="connsiteX0" fmla="*/ 0 w 3253339"/>
              <a:gd name="connsiteY0" fmla="*/ 231319 h 668084"/>
              <a:gd name="connsiteX1" fmla="*/ 567891 w 3253339"/>
              <a:gd name="connsiteY1" fmla="*/ 313 h 668084"/>
              <a:gd name="connsiteX2" fmla="*/ 1318662 w 3253339"/>
              <a:gd name="connsiteY2" fmla="*/ 192818 h 668084"/>
              <a:gd name="connsiteX3" fmla="*/ 1905803 w 3253339"/>
              <a:gd name="connsiteY3" fmla="*/ 635580 h 668084"/>
              <a:gd name="connsiteX4" fmla="*/ 2685449 w 3253339"/>
              <a:gd name="connsiteY4" fmla="*/ 577828 h 668084"/>
              <a:gd name="connsiteX5" fmla="*/ 3253339 w 3253339"/>
              <a:gd name="connsiteY5" fmla="*/ 125441 h 668084"/>
              <a:gd name="connsiteX0" fmla="*/ 0 w 3099335"/>
              <a:gd name="connsiteY0" fmla="*/ 231319 h 668084"/>
              <a:gd name="connsiteX1" fmla="*/ 567891 w 3099335"/>
              <a:gd name="connsiteY1" fmla="*/ 313 h 668084"/>
              <a:gd name="connsiteX2" fmla="*/ 1318662 w 3099335"/>
              <a:gd name="connsiteY2" fmla="*/ 192818 h 668084"/>
              <a:gd name="connsiteX3" fmla="*/ 1905803 w 3099335"/>
              <a:gd name="connsiteY3" fmla="*/ 635580 h 668084"/>
              <a:gd name="connsiteX4" fmla="*/ 2685449 w 3099335"/>
              <a:gd name="connsiteY4" fmla="*/ 577828 h 668084"/>
              <a:gd name="connsiteX5" fmla="*/ 3099335 w 3099335"/>
              <a:gd name="connsiteY5" fmla="*/ 298695 h 668084"/>
              <a:gd name="connsiteX0" fmla="*/ 0 w 3234089"/>
              <a:gd name="connsiteY0" fmla="*/ 280513 h 669152"/>
              <a:gd name="connsiteX1" fmla="*/ 702645 w 3234089"/>
              <a:gd name="connsiteY1" fmla="*/ 1381 h 669152"/>
              <a:gd name="connsiteX2" fmla="*/ 1453416 w 3234089"/>
              <a:gd name="connsiteY2" fmla="*/ 193886 h 669152"/>
              <a:gd name="connsiteX3" fmla="*/ 2040557 w 3234089"/>
              <a:gd name="connsiteY3" fmla="*/ 636648 h 669152"/>
              <a:gd name="connsiteX4" fmla="*/ 2820203 w 3234089"/>
              <a:gd name="connsiteY4" fmla="*/ 578896 h 669152"/>
              <a:gd name="connsiteX5" fmla="*/ 3234089 w 3234089"/>
              <a:gd name="connsiteY5" fmla="*/ 299763 h 6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4089" h="669152">
                <a:moveTo>
                  <a:pt x="0" y="280513"/>
                </a:moveTo>
                <a:cubicBezTo>
                  <a:pt x="170046" y="180250"/>
                  <a:pt x="460409" y="15819"/>
                  <a:pt x="702645" y="1381"/>
                </a:cubicBezTo>
                <a:cubicBezTo>
                  <a:pt x="944881" y="-13057"/>
                  <a:pt x="1230431" y="88008"/>
                  <a:pt x="1453416" y="193886"/>
                </a:cubicBezTo>
                <a:cubicBezTo>
                  <a:pt x="1676401" y="299764"/>
                  <a:pt x="1812759" y="572480"/>
                  <a:pt x="2040557" y="636648"/>
                </a:cubicBezTo>
                <a:cubicBezTo>
                  <a:pt x="2268355" y="700816"/>
                  <a:pt x="2595614" y="663919"/>
                  <a:pt x="2820203" y="578896"/>
                </a:cubicBezTo>
                <a:cubicBezTo>
                  <a:pt x="3044792" y="493873"/>
                  <a:pt x="3062438" y="483445"/>
                  <a:pt x="3234089" y="29976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CE34AF-4680-0341-F3CE-2553150DC7E2}"/>
                  </a:ext>
                </a:extLst>
              </p:cNvPr>
              <p:cNvSpPr txBox="1"/>
              <p:nvPr/>
            </p:nvSpPr>
            <p:spPr>
              <a:xfrm>
                <a:off x="2396011" y="1375409"/>
                <a:ext cx="32861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CE34AF-4680-0341-F3CE-2553150DC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011" y="1375409"/>
                <a:ext cx="328616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C44CAC-B840-933E-36F5-DBB22AEE8F1B}"/>
              </a:ext>
            </a:extLst>
          </p:cNvPr>
          <p:cNvCxnSpPr/>
          <p:nvPr/>
        </p:nvCxnSpPr>
        <p:spPr>
          <a:xfrm>
            <a:off x="3060834" y="1670046"/>
            <a:ext cx="111653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7B8487-660C-DC6A-67DF-8A1D326374B8}"/>
              </a:ext>
            </a:extLst>
          </p:cNvPr>
          <p:cNvCxnSpPr>
            <a:cxnSpLocks/>
          </p:cNvCxnSpPr>
          <p:nvPr/>
        </p:nvCxnSpPr>
        <p:spPr>
          <a:xfrm flipH="1">
            <a:off x="943275" y="1673317"/>
            <a:ext cx="111653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B58A6AC-3FB1-BDF7-D514-FF6BA1E88D00}"/>
              </a:ext>
            </a:extLst>
          </p:cNvPr>
          <p:cNvCxnSpPr/>
          <p:nvPr/>
        </p:nvCxnSpPr>
        <p:spPr>
          <a:xfrm>
            <a:off x="847023" y="4578109"/>
            <a:ext cx="419661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6F8DB72-F70C-D224-C868-63B67A202CF6}"/>
              </a:ext>
            </a:extLst>
          </p:cNvPr>
          <p:cNvSpPr/>
          <p:nvPr/>
        </p:nvSpPr>
        <p:spPr>
          <a:xfrm>
            <a:off x="895149" y="4259095"/>
            <a:ext cx="3234089" cy="669152"/>
          </a:xfrm>
          <a:custGeom>
            <a:avLst/>
            <a:gdLst>
              <a:gd name="connsiteX0" fmla="*/ 0 w 3243713"/>
              <a:gd name="connsiteY0" fmla="*/ 202151 h 667792"/>
              <a:gd name="connsiteX1" fmla="*/ 558265 w 3243713"/>
              <a:gd name="connsiteY1" fmla="*/ 21 h 667792"/>
              <a:gd name="connsiteX2" fmla="*/ 1309036 w 3243713"/>
              <a:gd name="connsiteY2" fmla="*/ 192526 h 667792"/>
              <a:gd name="connsiteX3" fmla="*/ 1896177 w 3243713"/>
              <a:gd name="connsiteY3" fmla="*/ 635288 h 667792"/>
              <a:gd name="connsiteX4" fmla="*/ 2675823 w 3243713"/>
              <a:gd name="connsiteY4" fmla="*/ 577536 h 667792"/>
              <a:gd name="connsiteX5" fmla="*/ 3243713 w 3243713"/>
              <a:gd name="connsiteY5" fmla="*/ 125149 h 667792"/>
              <a:gd name="connsiteX0" fmla="*/ 0 w 3253339"/>
              <a:gd name="connsiteY0" fmla="*/ 231319 h 668084"/>
              <a:gd name="connsiteX1" fmla="*/ 567891 w 3253339"/>
              <a:gd name="connsiteY1" fmla="*/ 313 h 668084"/>
              <a:gd name="connsiteX2" fmla="*/ 1318662 w 3253339"/>
              <a:gd name="connsiteY2" fmla="*/ 192818 h 668084"/>
              <a:gd name="connsiteX3" fmla="*/ 1905803 w 3253339"/>
              <a:gd name="connsiteY3" fmla="*/ 635580 h 668084"/>
              <a:gd name="connsiteX4" fmla="*/ 2685449 w 3253339"/>
              <a:gd name="connsiteY4" fmla="*/ 577828 h 668084"/>
              <a:gd name="connsiteX5" fmla="*/ 3253339 w 3253339"/>
              <a:gd name="connsiteY5" fmla="*/ 125441 h 668084"/>
              <a:gd name="connsiteX0" fmla="*/ 0 w 3099335"/>
              <a:gd name="connsiteY0" fmla="*/ 231319 h 668084"/>
              <a:gd name="connsiteX1" fmla="*/ 567891 w 3099335"/>
              <a:gd name="connsiteY1" fmla="*/ 313 h 668084"/>
              <a:gd name="connsiteX2" fmla="*/ 1318662 w 3099335"/>
              <a:gd name="connsiteY2" fmla="*/ 192818 h 668084"/>
              <a:gd name="connsiteX3" fmla="*/ 1905803 w 3099335"/>
              <a:gd name="connsiteY3" fmla="*/ 635580 h 668084"/>
              <a:gd name="connsiteX4" fmla="*/ 2685449 w 3099335"/>
              <a:gd name="connsiteY4" fmla="*/ 577828 h 668084"/>
              <a:gd name="connsiteX5" fmla="*/ 3099335 w 3099335"/>
              <a:gd name="connsiteY5" fmla="*/ 298695 h 668084"/>
              <a:gd name="connsiteX0" fmla="*/ 0 w 3234089"/>
              <a:gd name="connsiteY0" fmla="*/ 280513 h 669152"/>
              <a:gd name="connsiteX1" fmla="*/ 702645 w 3234089"/>
              <a:gd name="connsiteY1" fmla="*/ 1381 h 669152"/>
              <a:gd name="connsiteX2" fmla="*/ 1453416 w 3234089"/>
              <a:gd name="connsiteY2" fmla="*/ 193886 h 669152"/>
              <a:gd name="connsiteX3" fmla="*/ 2040557 w 3234089"/>
              <a:gd name="connsiteY3" fmla="*/ 636648 h 669152"/>
              <a:gd name="connsiteX4" fmla="*/ 2820203 w 3234089"/>
              <a:gd name="connsiteY4" fmla="*/ 578896 h 669152"/>
              <a:gd name="connsiteX5" fmla="*/ 3234089 w 3234089"/>
              <a:gd name="connsiteY5" fmla="*/ 299763 h 6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4089" h="669152">
                <a:moveTo>
                  <a:pt x="0" y="280513"/>
                </a:moveTo>
                <a:cubicBezTo>
                  <a:pt x="170046" y="180250"/>
                  <a:pt x="460409" y="15819"/>
                  <a:pt x="702645" y="1381"/>
                </a:cubicBezTo>
                <a:cubicBezTo>
                  <a:pt x="944881" y="-13057"/>
                  <a:pt x="1230431" y="88008"/>
                  <a:pt x="1453416" y="193886"/>
                </a:cubicBezTo>
                <a:cubicBezTo>
                  <a:pt x="1676401" y="299764"/>
                  <a:pt x="1812759" y="572480"/>
                  <a:pt x="2040557" y="636648"/>
                </a:cubicBezTo>
                <a:cubicBezTo>
                  <a:pt x="2268355" y="700816"/>
                  <a:pt x="2595614" y="663919"/>
                  <a:pt x="2820203" y="578896"/>
                </a:cubicBezTo>
                <a:cubicBezTo>
                  <a:pt x="3044792" y="493873"/>
                  <a:pt x="3062438" y="483445"/>
                  <a:pt x="3234089" y="29976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A20CA0-5989-63DA-5FCD-C5AAE6AF8E02}"/>
                  </a:ext>
                </a:extLst>
              </p:cNvPr>
              <p:cNvSpPr txBox="1"/>
              <p:nvPr/>
            </p:nvSpPr>
            <p:spPr>
              <a:xfrm>
                <a:off x="2347885" y="3527952"/>
                <a:ext cx="38844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A20CA0-5989-63DA-5FCD-C5AAE6AF8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885" y="3527952"/>
                <a:ext cx="388440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1714214-510C-4CCE-DBED-31244888B2F2}"/>
              </a:ext>
            </a:extLst>
          </p:cNvPr>
          <p:cNvCxnSpPr/>
          <p:nvPr/>
        </p:nvCxnSpPr>
        <p:spPr>
          <a:xfrm>
            <a:off x="3012708" y="3822589"/>
            <a:ext cx="111653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92E1313-C666-C015-6DDB-625655D857C0}"/>
              </a:ext>
            </a:extLst>
          </p:cNvPr>
          <p:cNvCxnSpPr>
            <a:cxnSpLocks/>
          </p:cNvCxnSpPr>
          <p:nvPr/>
        </p:nvCxnSpPr>
        <p:spPr>
          <a:xfrm flipH="1">
            <a:off x="895149" y="3825860"/>
            <a:ext cx="111653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CA9F7A-1909-6FD7-ED64-8B9AD91E5258}"/>
                  </a:ext>
                </a:extLst>
              </p:cNvPr>
              <p:cNvSpPr txBox="1"/>
              <p:nvPr/>
            </p:nvSpPr>
            <p:spPr>
              <a:xfrm>
                <a:off x="5185530" y="2121843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CA9F7A-1909-6FD7-ED64-8B9AD91E5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530" y="2121843"/>
                <a:ext cx="36343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B5BE31E-7632-BC6A-4CAF-24198462CD2B}"/>
                  </a:ext>
                </a:extLst>
              </p:cNvPr>
              <p:cNvSpPr txBox="1"/>
              <p:nvPr/>
            </p:nvSpPr>
            <p:spPr>
              <a:xfrm>
                <a:off x="5127779" y="4259095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B5BE31E-7632-BC6A-4CAF-24198462C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779" y="4259095"/>
                <a:ext cx="363433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61C7C924-5A3A-2123-FD33-211A194BFB98}"/>
              </a:ext>
            </a:extLst>
          </p:cNvPr>
          <p:cNvSpPr/>
          <p:nvPr/>
        </p:nvSpPr>
        <p:spPr>
          <a:xfrm>
            <a:off x="4037797" y="2279891"/>
            <a:ext cx="279133" cy="27417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CE5E33E-B5D2-E29C-0A9E-EB35492CF289}"/>
                  </a:ext>
                </a:extLst>
              </p:cNvPr>
              <p:cNvSpPr txBox="1"/>
              <p:nvPr/>
            </p:nvSpPr>
            <p:spPr>
              <a:xfrm>
                <a:off x="4037797" y="2457182"/>
                <a:ext cx="55970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CE5E33E-B5D2-E29C-0A9E-EB35492CF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797" y="2457182"/>
                <a:ext cx="559704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FBA6D9-DF7B-E51E-AF9D-4184F1AEBDF7}"/>
                  </a:ext>
                </a:extLst>
              </p:cNvPr>
              <p:cNvSpPr txBox="1"/>
              <p:nvPr/>
            </p:nvSpPr>
            <p:spPr>
              <a:xfrm>
                <a:off x="6647850" y="816543"/>
                <a:ext cx="5104596" cy="6149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 wavelength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You’re standing at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and you observe one complete wavelength go by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seconds.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So the velocity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length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time</m:t>
                        </m:r>
                      </m:den>
                    </m:f>
                  </m:oMath>
                </a14:m>
                <a:r>
                  <a:rPr lang="en-US" sz="2800" dirty="0"/>
                  <a:t> or</a:t>
                </a:r>
              </a:p>
              <a:p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FBA6D9-DF7B-E51E-AF9D-4184F1AEB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850" y="816543"/>
                <a:ext cx="5104596" cy="6149760"/>
              </a:xfrm>
              <a:prstGeom prst="rect">
                <a:avLst/>
              </a:prstGeom>
              <a:blipFill>
                <a:blip r:embed="rId7"/>
                <a:stretch>
                  <a:fillRect l="-2509" t="-991" r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416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FCD3F0-761B-0FA3-5E88-5B4483E0D7CF}"/>
              </a:ext>
            </a:extLst>
          </p:cNvPr>
          <p:cNvCxnSpPr/>
          <p:nvPr/>
        </p:nvCxnSpPr>
        <p:spPr>
          <a:xfrm>
            <a:off x="3649435" y="3592285"/>
            <a:ext cx="52169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FB87A6-3375-17B2-584E-733894FFB38F}"/>
              </a:ext>
            </a:extLst>
          </p:cNvPr>
          <p:cNvCxnSpPr>
            <a:cxnSpLocks/>
          </p:cNvCxnSpPr>
          <p:nvPr/>
        </p:nvCxnSpPr>
        <p:spPr>
          <a:xfrm flipV="1">
            <a:off x="6182527" y="1441676"/>
            <a:ext cx="0" cy="4301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562924-55FA-D1FF-83D8-CE8FBBA0C157}"/>
                  </a:ext>
                </a:extLst>
              </p:cNvPr>
              <p:cNvSpPr txBox="1"/>
              <p:nvPr/>
            </p:nvSpPr>
            <p:spPr>
              <a:xfrm>
                <a:off x="5996225" y="887678"/>
                <a:ext cx="3726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562924-55FA-D1FF-83D8-CE8FBBA0C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225" y="887678"/>
                <a:ext cx="37260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B2BCFB-B9F3-4ECF-955A-6FF87A455FA0}"/>
                  </a:ext>
                </a:extLst>
              </p:cNvPr>
              <p:cNvSpPr txBox="1"/>
              <p:nvPr/>
            </p:nvSpPr>
            <p:spPr>
              <a:xfrm>
                <a:off x="8959202" y="3267161"/>
                <a:ext cx="4493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B2BCFB-B9F3-4ECF-955A-6FF87A455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202" y="3267161"/>
                <a:ext cx="449354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D2C490-E968-79CA-B94B-54905425F970}"/>
              </a:ext>
            </a:extLst>
          </p:cNvPr>
          <p:cNvCxnSpPr/>
          <p:nvPr/>
        </p:nvCxnSpPr>
        <p:spPr>
          <a:xfrm>
            <a:off x="8508733" y="3429000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B8044E-BA9C-9CF6-905D-6B4509774404}"/>
              </a:ext>
            </a:extLst>
          </p:cNvPr>
          <p:cNvCxnSpPr/>
          <p:nvPr/>
        </p:nvCxnSpPr>
        <p:spPr>
          <a:xfrm>
            <a:off x="4002506" y="3439083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1F8239-EC72-1C7D-0CB8-495A654F85E0}"/>
              </a:ext>
            </a:extLst>
          </p:cNvPr>
          <p:cNvCxnSpPr>
            <a:cxnSpLocks/>
          </p:cNvCxnSpPr>
          <p:nvPr/>
        </p:nvCxnSpPr>
        <p:spPr>
          <a:xfrm rot="5400000">
            <a:off x="6182525" y="1608678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AF43B3-4D75-FFB3-0D0D-D3B7E96F9298}"/>
              </a:ext>
            </a:extLst>
          </p:cNvPr>
          <p:cNvCxnSpPr>
            <a:cxnSpLocks/>
          </p:cNvCxnSpPr>
          <p:nvPr/>
        </p:nvCxnSpPr>
        <p:spPr>
          <a:xfrm rot="5400000">
            <a:off x="6164776" y="5316010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2A243A-CA13-C79B-EBE2-0708326265A4}"/>
                  </a:ext>
                </a:extLst>
              </p:cNvPr>
              <p:cNvSpPr txBox="1"/>
              <p:nvPr/>
            </p:nvSpPr>
            <p:spPr>
              <a:xfrm>
                <a:off x="8031413" y="3544160"/>
                <a:ext cx="881395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2A243A-CA13-C79B-EBE2-070832626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413" y="3544160"/>
                <a:ext cx="881395" cy="5977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B59B27-8393-32DC-242E-9B853D7F5FF8}"/>
                  </a:ext>
                </a:extLst>
              </p:cNvPr>
              <p:cNvSpPr txBox="1"/>
              <p:nvPr/>
            </p:nvSpPr>
            <p:spPr>
              <a:xfrm>
                <a:off x="3419023" y="3638463"/>
                <a:ext cx="1226041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B59B27-8393-32DC-242E-9B853D7F5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023" y="3638463"/>
                <a:ext cx="1226041" cy="5977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8F0E30-074F-42C4-E42F-C1C0366327BA}"/>
                  </a:ext>
                </a:extLst>
              </p:cNvPr>
              <p:cNvSpPr txBox="1"/>
              <p:nvPr/>
            </p:nvSpPr>
            <p:spPr>
              <a:xfrm>
                <a:off x="6330221" y="5145166"/>
                <a:ext cx="1163908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8F0E30-074F-42C4-E42F-C1C036632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221" y="5145166"/>
                <a:ext cx="1163908" cy="5977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DB0731-5DFE-1F6F-EFD4-8E1212664F79}"/>
                  </a:ext>
                </a:extLst>
              </p:cNvPr>
              <p:cNvSpPr txBox="1"/>
              <p:nvPr/>
            </p:nvSpPr>
            <p:spPr>
              <a:xfrm>
                <a:off x="6364771" y="1439755"/>
                <a:ext cx="819263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DB0731-5DFE-1F6F-EFD4-8E1212664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771" y="1439755"/>
                <a:ext cx="819263" cy="5977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C12D49-1B82-568C-F85C-E2E2F9D23F77}"/>
                  </a:ext>
                </a:extLst>
              </p:cNvPr>
              <p:cNvSpPr txBox="1"/>
              <p:nvPr/>
            </p:nvSpPr>
            <p:spPr>
              <a:xfrm>
                <a:off x="670246" y="700928"/>
                <a:ext cx="230793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/>
                  <a:t> plane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C12D49-1B82-568C-F85C-E2E2F9D23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46" y="700928"/>
                <a:ext cx="2307939" cy="553998"/>
              </a:xfrm>
              <a:prstGeom prst="rect">
                <a:avLst/>
              </a:prstGeom>
              <a:blipFill>
                <a:blip r:embed="rId8"/>
                <a:stretch>
                  <a:fillRect t="-25275" r="-10554" b="-4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F926F2BF-3A99-7B2D-A5ED-F13B215508D6}"/>
              </a:ext>
            </a:extLst>
          </p:cNvPr>
          <p:cNvSpPr/>
          <p:nvPr/>
        </p:nvSpPr>
        <p:spPr>
          <a:xfrm>
            <a:off x="7334185" y="2511697"/>
            <a:ext cx="236679" cy="2021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FF7C6E1-6AF7-DFC4-AE83-D1BF92A7AACA}"/>
              </a:ext>
            </a:extLst>
          </p:cNvPr>
          <p:cNvSpPr/>
          <p:nvPr/>
        </p:nvSpPr>
        <p:spPr>
          <a:xfrm>
            <a:off x="7565457" y="1299411"/>
            <a:ext cx="2310063" cy="1049153"/>
          </a:xfrm>
          <a:custGeom>
            <a:avLst/>
            <a:gdLst>
              <a:gd name="connsiteX0" fmla="*/ 0 w 2310063"/>
              <a:gd name="connsiteY0" fmla="*/ 1049153 h 1049153"/>
              <a:gd name="connsiteX1" fmla="*/ 798897 w 2310063"/>
              <a:gd name="connsiteY1" fmla="*/ 259882 h 1049153"/>
              <a:gd name="connsiteX2" fmla="*/ 1068404 w 2310063"/>
              <a:gd name="connsiteY2" fmla="*/ 481263 h 1049153"/>
              <a:gd name="connsiteX3" fmla="*/ 2310063 w 2310063"/>
              <a:gd name="connsiteY3" fmla="*/ 0 h 104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0063" h="1049153">
                <a:moveTo>
                  <a:pt x="0" y="1049153"/>
                </a:moveTo>
                <a:cubicBezTo>
                  <a:pt x="310415" y="701841"/>
                  <a:pt x="620830" y="354530"/>
                  <a:pt x="798897" y="259882"/>
                </a:cubicBezTo>
                <a:cubicBezTo>
                  <a:pt x="976964" y="165234"/>
                  <a:pt x="816543" y="524577"/>
                  <a:pt x="1068404" y="481263"/>
                </a:cubicBezTo>
                <a:cubicBezTo>
                  <a:pt x="1320265" y="437949"/>
                  <a:pt x="1815164" y="218974"/>
                  <a:pt x="23100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380719-5ED0-EDD6-24E1-9525EBA02459}"/>
                  </a:ext>
                </a:extLst>
              </p:cNvPr>
              <p:cNvSpPr txBox="1"/>
              <p:nvPr/>
            </p:nvSpPr>
            <p:spPr>
              <a:xfrm>
                <a:off x="10068025" y="981777"/>
                <a:ext cx="1944301" cy="2496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wave moving at velocity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380719-5ED0-EDD6-24E1-9525EBA02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025" y="981777"/>
                <a:ext cx="1944301" cy="2496709"/>
              </a:xfrm>
              <a:prstGeom prst="rect">
                <a:avLst/>
              </a:prstGeom>
              <a:blipFill>
                <a:blip r:embed="rId9"/>
                <a:stretch>
                  <a:fillRect l="-8150" t="-3171" r="-6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7C026D-49AF-68DE-BBDD-CA150C0E9B99}"/>
                  </a:ext>
                </a:extLst>
              </p:cNvPr>
              <p:cNvSpPr txBox="1"/>
              <p:nvPr/>
            </p:nvSpPr>
            <p:spPr>
              <a:xfrm>
                <a:off x="7719991" y="2313817"/>
                <a:ext cx="195450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7C026D-49AF-68DE-BBDD-CA150C0E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991" y="2313817"/>
                <a:ext cx="1954509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328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FCD3F0-761B-0FA3-5E88-5B4483E0D7CF}"/>
              </a:ext>
            </a:extLst>
          </p:cNvPr>
          <p:cNvCxnSpPr/>
          <p:nvPr/>
        </p:nvCxnSpPr>
        <p:spPr>
          <a:xfrm>
            <a:off x="3649435" y="3592285"/>
            <a:ext cx="52169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FB87A6-3375-17B2-584E-733894FFB38F}"/>
              </a:ext>
            </a:extLst>
          </p:cNvPr>
          <p:cNvCxnSpPr>
            <a:cxnSpLocks/>
          </p:cNvCxnSpPr>
          <p:nvPr/>
        </p:nvCxnSpPr>
        <p:spPr>
          <a:xfrm flipV="1">
            <a:off x="6182527" y="1441676"/>
            <a:ext cx="0" cy="4301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562924-55FA-D1FF-83D8-CE8FBBA0C157}"/>
                  </a:ext>
                </a:extLst>
              </p:cNvPr>
              <p:cNvSpPr txBox="1"/>
              <p:nvPr/>
            </p:nvSpPr>
            <p:spPr>
              <a:xfrm>
                <a:off x="5996225" y="887678"/>
                <a:ext cx="3726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562924-55FA-D1FF-83D8-CE8FBBA0C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225" y="887678"/>
                <a:ext cx="37260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B2BCFB-B9F3-4ECF-955A-6FF87A455FA0}"/>
                  </a:ext>
                </a:extLst>
              </p:cNvPr>
              <p:cNvSpPr txBox="1"/>
              <p:nvPr/>
            </p:nvSpPr>
            <p:spPr>
              <a:xfrm>
                <a:off x="8959202" y="3267161"/>
                <a:ext cx="4493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B2BCFB-B9F3-4ECF-955A-6FF87A455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202" y="3267161"/>
                <a:ext cx="449354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D2C490-E968-79CA-B94B-54905425F970}"/>
              </a:ext>
            </a:extLst>
          </p:cNvPr>
          <p:cNvCxnSpPr/>
          <p:nvPr/>
        </p:nvCxnSpPr>
        <p:spPr>
          <a:xfrm>
            <a:off x="8508733" y="3429000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B8044E-BA9C-9CF6-905D-6B4509774404}"/>
              </a:ext>
            </a:extLst>
          </p:cNvPr>
          <p:cNvCxnSpPr/>
          <p:nvPr/>
        </p:nvCxnSpPr>
        <p:spPr>
          <a:xfrm>
            <a:off x="4002506" y="3439083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1F8239-EC72-1C7D-0CB8-495A654F85E0}"/>
              </a:ext>
            </a:extLst>
          </p:cNvPr>
          <p:cNvCxnSpPr>
            <a:cxnSpLocks/>
          </p:cNvCxnSpPr>
          <p:nvPr/>
        </p:nvCxnSpPr>
        <p:spPr>
          <a:xfrm rot="5400000">
            <a:off x="6182525" y="1608678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AF43B3-4D75-FFB3-0D0D-D3B7E96F9298}"/>
              </a:ext>
            </a:extLst>
          </p:cNvPr>
          <p:cNvCxnSpPr>
            <a:cxnSpLocks/>
          </p:cNvCxnSpPr>
          <p:nvPr/>
        </p:nvCxnSpPr>
        <p:spPr>
          <a:xfrm rot="5400000">
            <a:off x="6164776" y="5316010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2A243A-CA13-C79B-EBE2-0708326265A4}"/>
                  </a:ext>
                </a:extLst>
              </p:cNvPr>
              <p:cNvSpPr txBox="1"/>
              <p:nvPr/>
            </p:nvSpPr>
            <p:spPr>
              <a:xfrm>
                <a:off x="8031413" y="3544160"/>
                <a:ext cx="881395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2A243A-CA13-C79B-EBE2-070832626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413" y="3544160"/>
                <a:ext cx="881395" cy="5977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B59B27-8393-32DC-242E-9B853D7F5FF8}"/>
                  </a:ext>
                </a:extLst>
              </p:cNvPr>
              <p:cNvSpPr txBox="1"/>
              <p:nvPr/>
            </p:nvSpPr>
            <p:spPr>
              <a:xfrm>
                <a:off x="3419023" y="3638463"/>
                <a:ext cx="1226041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B59B27-8393-32DC-242E-9B853D7F5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023" y="3638463"/>
                <a:ext cx="1226041" cy="5977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8F0E30-074F-42C4-E42F-C1C0366327BA}"/>
                  </a:ext>
                </a:extLst>
              </p:cNvPr>
              <p:cNvSpPr txBox="1"/>
              <p:nvPr/>
            </p:nvSpPr>
            <p:spPr>
              <a:xfrm>
                <a:off x="6330221" y="5145166"/>
                <a:ext cx="1163908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8F0E30-074F-42C4-E42F-C1C036632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221" y="5145166"/>
                <a:ext cx="1163908" cy="5977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DB0731-5DFE-1F6F-EFD4-8E1212664F79}"/>
                  </a:ext>
                </a:extLst>
              </p:cNvPr>
              <p:cNvSpPr txBox="1"/>
              <p:nvPr/>
            </p:nvSpPr>
            <p:spPr>
              <a:xfrm>
                <a:off x="6364771" y="1439755"/>
                <a:ext cx="819263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DB0731-5DFE-1F6F-EFD4-8E1212664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771" y="1439755"/>
                <a:ext cx="819263" cy="5977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C12D49-1B82-568C-F85C-E2E2F9D23F77}"/>
                  </a:ext>
                </a:extLst>
              </p:cNvPr>
              <p:cNvSpPr txBox="1"/>
              <p:nvPr/>
            </p:nvSpPr>
            <p:spPr>
              <a:xfrm>
                <a:off x="670246" y="700928"/>
                <a:ext cx="230793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/>
                  <a:t> plane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C12D49-1B82-568C-F85C-E2E2F9D23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46" y="700928"/>
                <a:ext cx="2307939" cy="553998"/>
              </a:xfrm>
              <a:prstGeom prst="rect">
                <a:avLst/>
              </a:prstGeom>
              <a:blipFill>
                <a:blip r:embed="rId8"/>
                <a:stretch>
                  <a:fillRect t="-25275" r="-10554" b="-4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F926F2BF-3A99-7B2D-A5ED-F13B215508D6}"/>
              </a:ext>
            </a:extLst>
          </p:cNvPr>
          <p:cNvSpPr/>
          <p:nvPr/>
        </p:nvSpPr>
        <p:spPr>
          <a:xfrm>
            <a:off x="7334185" y="2511697"/>
            <a:ext cx="236679" cy="2021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90C5CA-F65B-2CBB-1136-2C238484CF50}"/>
              </a:ext>
            </a:extLst>
          </p:cNvPr>
          <p:cNvSpPr/>
          <p:nvPr/>
        </p:nvSpPr>
        <p:spPr>
          <a:xfrm>
            <a:off x="4739476" y="4719455"/>
            <a:ext cx="236679" cy="2021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135F3A-D018-03E0-A1E1-DBA206E4EF34}"/>
              </a:ext>
            </a:extLst>
          </p:cNvPr>
          <p:cNvCxnSpPr>
            <a:cxnSpLocks/>
          </p:cNvCxnSpPr>
          <p:nvPr/>
        </p:nvCxnSpPr>
        <p:spPr>
          <a:xfrm flipH="1">
            <a:off x="4691458" y="2454442"/>
            <a:ext cx="2912500" cy="2467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A88FE44-64B4-8494-55B1-F8CA5A5319EF}"/>
              </a:ext>
            </a:extLst>
          </p:cNvPr>
          <p:cNvSpPr/>
          <p:nvPr/>
        </p:nvSpPr>
        <p:spPr>
          <a:xfrm rot="11470904">
            <a:off x="2227747" y="4791457"/>
            <a:ext cx="2310063" cy="1049153"/>
          </a:xfrm>
          <a:custGeom>
            <a:avLst/>
            <a:gdLst>
              <a:gd name="connsiteX0" fmla="*/ 0 w 2310063"/>
              <a:gd name="connsiteY0" fmla="*/ 1049153 h 1049153"/>
              <a:gd name="connsiteX1" fmla="*/ 798897 w 2310063"/>
              <a:gd name="connsiteY1" fmla="*/ 259882 h 1049153"/>
              <a:gd name="connsiteX2" fmla="*/ 1068404 w 2310063"/>
              <a:gd name="connsiteY2" fmla="*/ 481263 h 1049153"/>
              <a:gd name="connsiteX3" fmla="*/ 2310063 w 2310063"/>
              <a:gd name="connsiteY3" fmla="*/ 0 h 104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0063" h="1049153">
                <a:moveTo>
                  <a:pt x="0" y="1049153"/>
                </a:moveTo>
                <a:cubicBezTo>
                  <a:pt x="310415" y="701841"/>
                  <a:pt x="620830" y="354530"/>
                  <a:pt x="798897" y="259882"/>
                </a:cubicBezTo>
                <a:cubicBezTo>
                  <a:pt x="976964" y="165234"/>
                  <a:pt x="816543" y="524577"/>
                  <a:pt x="1068404" y="481263"/>
                </a:cubicBezTo>
                <a:cubicBezTo>
                  <a:pt x="1320265" y="437949"/>
                  <a:pt x="1815164" y="218974"/>
                  <a:pt x="23100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9F5A4A-D3BA-471F-129E-2B2E147EBFD4}"/>
              </a:ext>
            </a:extLst>
          </p:cNvPr>
          <p:cNvSpPr txBox="1"/>
          <p:nvPr/>
        </p:nvSpPr>
        <p:spPr>
          <a:xfrm>
            <a:off x="274628" y="2068791"/>
            <a:ext cx="25923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to get a real </a:t>
            </a:r>
            <a:r>
              <a:rPr lang="en-US" sz="3200" b="1" dirty="0">
                <a:solidFill>
                  <a:srgbClr val="FF0000"/>
                </a:solidFill>
              </a:rPr>
              <a:t>cosine</a:t>
            </a:r>
            <a:r>
              <a:rPr lang="en-US" sz="3200" dirty="0">
                <a:solidFill>
                  <a:srgbClr val="FF0000"/>
                </a:solidFill>
              </a:rPr>
              <a:t> wave you have to add this point</a:t>
            </a:r>
          </a:p>
          <a:p>
            <a:r>
              <a:rPr lang="en-US" sz="3200" dirty="0">
                <a:solidFill>
                  <a:srgbClr val="FF0000"/>
                </a:solidFill>
              </a:rPr>
              <a:t>with the same</a:t>
            </a:r>
          </a:p>
          <a:p>
            <a:r>
              <a:rPr lang="en-US" sz="3200" dirty="0">
                <a:solidFill>
                  <a:srgbClr val="FF0000"/>
                </a:solidFill>
              </a:rPr>
              <a:t>amplitude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6F4CF8A-54DD-8C67-C086-1A96BDBC1CB1}"/>
                  </a:ext>
                </a:extLst>
              </p:cNvPr>
              <p:cNvSpPr txBox="1"/>
              <p:nvPr/>
            </p:nvSpPr>
            <p:spPr>
              <a:xfrm>
                <a:off x="7719991" y="2313817"/>
                <a:ext cx="195450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6F4CF8A-54DD-8C67-C086-1A96BDBC1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991" y="2313817"/>
                <a:ext cx="1954509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8972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FCD3F0-761B-0FA3-5E88-5B4483E0D7CF}"/>
              </a:ext>
            </a:extLst>
          </p:cNvPr>
          <p:cNvCxnSpPr/>
          <p:nvPr/>
        </p:nvCxnSpPr>
        <p:spPr>
          <a:xfrm>
            <a:off x="3649435" y="3592285"/>
            <a:ext cx="52169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FB87A6-3375-17B2-584E-733894FFB38F}"/>
              </a:ext>
            </a:extLst>
          </p:cNvPr>
          <p:cNvCxnSpPr>
            <a:cxnSpLocks/>
          </p:cNvCxnSpPr>
          <p:nvPr/>
        </p:nvCxnSpPr>
        <p:spPr>
          <a:xfrm flipV="1">
            <a:off x="6182527" y="1441676"/>
            <a:ext cx="0" cy="4301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562924-55FA-D1FF-83D8-CE8FBBA0C157}"/>
                  </a:ext>
                </a:extLst>
              </p:cNvPr>
              <p:cNvSpPr txBox="1"/>
              <p:nvPr/>
            </p:nvSpPr>
            <p:spPr>
              <a:xfrm>
                <a:off x="5996225" y="887678"/>
                <a:ext cx="3726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562924-55FA-D1FF-83D8-CE8FBBA0C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225" y="887678"/>
                <a:ext cx="37260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B2BCFB-B9F3-4ECF-955A-6FF87A455FA0}"/>
                  </a:ext>
                </a:extLst>
              </p:cNvPr>
              <p:cNvSpPr txBox="1"/>
              <p:nvPr/>
            </p:nvSpPr>
            <p:spPr>
              <a:xfrm>
                <a:off x="8959202" y="3267161"/>
                <a:ext cx="4493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B2BCFB-B9F3-4ECF-955A-6FF87A455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202" y="3267161"/>
                <a:ext cx="449354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D2C490-E968-79CA-B94B-54905425F970}"/>
              </a:ext>
            </a:extLst>
          </p:cNvPr>
          <p:cNvCxnSpPr/>
          <p:nvPr/>
        </p:nvCxnSpPr>
        <p:spPr>
          <a:xfrm>
            <a:off x="8508733" y="3429000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B8044E-BA9C-9CF6-905D-6B4509774404}"/>
              </a:ext>
            </a:extLst>
          </p:cNvPr>
          <p:cNvCxnSpPr/>
          <p:nvPr/>
        </p:nvCxnSpPr>
        <p:spPr>
          <a:xfrm>
            <a:off x="4002506" y="3439083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1F8239-EC72-1C7D-0CB8-495A654F85E0}"/>
              </a:ext>
            </a:extLst>
          </p:cNvPr>
          <p:cNvCxnSpPr>
            <a:cxnSpLocks/>
          </p:cNvCxnSpPr>
          <p:nvPr/>
        </p:nvCxnSpPr>
        <p:spPr>
          <a:xfrm rot="5400000">
            <a:off x="6182525" y="1608678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AF43B3-4D75-FFB3-0D0D-D3B7E96F9298}"/>
              </a:ext>
            </a:extLst>
          </p:cNvPr>
          <p:cNvCxnSpPr>
            <a:cxnSpLocks/>
          </p:cNvCxnSpPr>
          <p:nvPr/>
        </p:nvCxnSpPr>
        <p:spPr>
          <a:xfrm rot="5400000">
            <a:off x="6164776" y="5316010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2A243A-CA13-C79B-EBE2-0708326265A4}"/>
                  </a:ext>
                </a:extLst>
              </p:cNvPr>
              <p:cNvSpPr txBox="1"/>
              <p:nvPr/>
            </p:nvSpPr>
            <p:spPr>
              <a:xfrm>
                <a:off x="8031413" y="3544160"/>
                <a:ext cx="881395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2A243A-CA13-C79B-EBE2-070832626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413" y="3544160"/>
                <a:ext cx="881395" cy="5977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B59B27-8393-32DC-242E-9B853D7F5FF8}"/>
                  </a:ext>
                </a:extLst>
              </p:cNvPr>
              <p:cNvSpPr txBox="1"/>
              <p:nvPr/>
            </p:nvSpPr>
            <p:spPr>
              <a:xfrm>
                <a:off x="3419023" y="3638463"/>
                <a:ext cx="1226041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B59B27-8393-32DC-242E-9B853D7F5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023" y="3638463"/>
                <a:ext cx="1226041" cy="5977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8F0E30-074F-42C4-E42F-C1C0366327BA}"/>
                  </a:ext>
                </a:extLst>
              </p:cNvPr>
              <p:cNvSpPr txBox="1"/>
              <p:nvPr/>
            </p:nvSpPr>
            <p:spPr>
              <a:xfrm>
                <a:off x="6330221" y="5145166"/>
                <a:ext cx="1163908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8F0E30-074F-42C4-E42F-C1C036632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221" y="5145166"/>
                <a:ext cx="1163908" cy="5977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DB0731-5DFE-1F6F-EFD4-8E1212664F79}"/>
                  </a:ext>
                </a:extLst>
              </p:cNvPr>
              <p:cNvSpPr txBox="1"/>
              <p:nvPr/>
            </p:nvSpPr>
            <p:spPr>
              <a:xfrm>
                <a:off x="6364771" y="1439755"/>
                <a:ext cx="819263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DB0731-5DFE-1F6F-EFD4-8E1212664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771" y="1439755"/>
                <a:ext cx="819263" cy="5977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C12D49-1B82-568C-F85C-E2E2F9D23F77}"/>
                  </a:ext>
                </a:extLst>
              </p:cNvPr>
              <p:cNvSpPr txBox="1"/>
              <p:nvPr/>
            </p:nvSpPr>
            <p:spPr>
              <a:xfrm>
                <a:off x="670246" y="700928"/>
                <a:ext cx="230793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/>
                  <a:t> plane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C12D49-1B82-568C-F85C-E2E2F9D23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46" y="700928"/>
                <a:ext cx="2307939" cy="553998"/>
              </a:xfrm>
              <a:prstGeom prst="rect">
                <a:avLst/>
              </a:prstGeom>
              <a:blipFill>
                <a:blip r:embed="rId8"/>
                <a:stretch>
                  <a:fillRect t="-25275" r="-10554" b="-4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F926F2BF-3A99-7B2D-A5ED-F13B215508D6}"/>
              </a:ext>
            </a:extLst>
          </p:cNvPr>
          <p:cNvSpPr/>
          <p:nvPr/>
        </p:nvSpPr>
        <p:spPr>
          <a:xfrm>
            <a:off x="7334185" y="2511697"/>
            <a:ext cx="236679" cy="2021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90C5CA-F65B-2CBB-1136-2C238484CF50}"/>
              </a:ext>
            </a:extLst>
          </p:cNvPr>
          <p:cNvSpPr/>
          <p:nvPr/>
        </p:nvSpPr>
        <p:spPr>
          <a:xfrm>
            <a:off x="4739476" y="4719455"/>
            <a:ext cx="236679" cy="2021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135F3A-D018-03E0-A1E1-DBA206E4EF34}"/>
              </a:ext>
            </a:extLst>
          </p:cNvPr>
          <p:cNvCxnSpPr>
            <a:cxnSpLocks/>
          </p:cNvCxnSpPr>
          <p:nvPr/>
        </p:nvCxnSpPr>
        <p:spPr>
          <a:xfrm flipH="1">
            <a:off x="4691458" y="2454442"/>
            <a:ext cx="2912500" cy="2467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A88FE44-64B4-8494-55B1-F8CA5A5319EF}"/>
              </a:ext>
            </a:extLst>
          </p:cNvPr>
          <p:cNvSpPr/>
          <p:nvPr/>
        </p:nvSpPr>
        <p:spPr>
          <a:xfrm rot="11470904">
            <a:off x="2227747" y="4791457"/>
            <a:ext cx="2310063" cy="1049153"/>
          </a:xfrm>
          <a:custGeom>
            <a:avLst/>
            <a:gdLst>
              <a:gd name="connsiteX0" fmla="*/ 0 w 2310063"/>
              <a:gd name="connsiteY0" fmla="*/ 1049153 h 1049153"/>
              <a:gd name="connsiteX1" fmla="*/ 798897 w 2310063"/>
              <a:gd name="connsiteY1" fmla="*/ 259882 h 1049153"/>
              <a:gd name="connsiteX2" fmla="*/ 1068404 w 2310063"/>
              <a:gd name="connsiteY2" fmla="*/ 481263 h 1049153"/>
              <a:gd name="connsiteX3" fmla="*/ 2310063 w 2310063"/>
              <a:gd name="connsiteY3" fmla="*/ 0 h 104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0063" h="1049153">
                <a:moveTo>
                  <a:pt x="0" y="1049153"/>
                </a:moveTo>
                <a:cubicBezTo>
                  <a:pt x="310415" y="701841"/>
                  <a:pt x="620830" y="354530"/>
                  <a:pt x="798897" y="259882"/>
                </a:cubicBezTo>
                <a:cubicBezTo>
                  <a:pt x="976964" y="165234"/>
                  <a:pt x="816543" y="524577"/>
                  <a:pt x="1068404" y="481263"/>
                </a:cubicBezTo>
                <a:cubicBezTo>
                  <a:pt x="1320265" y="437949"/>
                  <a:pt x="1815164" y="218974"/>
                  <a:pt x="231006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C58639-0C40-EAEB-B456-0AF773394116}"/>
                  </a:ext>
                </a:extLst>
              </p:cNvPr>
              <p:cNvSpPr txBox="1"/>
              <p:nvPr/>
            </p:nvSpPr>
            <p:spPr>
              <a:xfrm>
                <a:off x="274628" y="2068791"/>
                <a:ext cx="2592349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to get a real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sine</a:t>
                </a:r>
                <a:r>
                  <a:rPr lang="en-US" sz="3200" dirty="0">
                    <a:solidFill>
                      <a:srgbClr val="FF0000"/>
                    </a:solidFill>
                  </a:rPr>
                  <a:t> wave you have to add this point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</a:rPr>
                  <a:t>with amplitude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C58639-0C40-EAEB-B456-0AF773394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28" y="2068791"/>
                <a:ext cx="2592349" cy="4031873"/>
              </a:xfrm>
              <a:prstGeom prst="rect">
                <a:avLst/>
              </a:prstGeom>
              <a:blipFill>
                <a:blip r:embed="rId9"/>
                <a:stretch>
                  <a:fillRect l="-5882" t="-1964" r="-6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3FE7D3-0F9F-922B-15C0-CDB1BF931628}"/>
                  </a:ext>
                </a:extLst>
              </p:cNvPr>
              <p:cNvSpPr txBox="1"/>
              <p:nvPr/>
            </p:nvSpPr>
            <p:spPr>
              <a:xfrm>
                <a:off x="7719991" y="2313817"/>
                <a:ext cx="195450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3FE7D3-0F9F-922B-15C0-CDB1BF931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991" y="2313817"/>
                <a:ext cx="1954509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896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Left 4">
            <a:extLst>
              <a:ext uri="{FF2B5EF4-FFF2-40B4-BE49-F238E27FC236}">
                <a16:creationId xmlns:a16="http://schemas.microsoft.com/office/drawing/2014/main" id="{E55D5610-7BE1-DBFD-77FC-9AB8B24B55CE}"/>
              </a:ext>
            </a:extLst>
          </p:cNvPr>
          <p:cNvSpPr/>
          <p:nvPr/>
        </p:nvSpPr>
        <p:spPr>
          <a:xfrm>
            <a:off x="4194216" y="3941920"/>
            <a:ext cx="1963947" cy="655608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IFFT2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3FE33-4E91-5A3D-0F15-EF270DD32629}"/>
                  </a:ext>
                </a:extLst>
              </p:cNvPr>
              <p:cNvSpPr/>
              <p:nvPr/>
            </p:nvSpPr>
            <p:spPr>
              <a:xfrm>
                <a:off x="7616456" y="2914505"/>
                <a:ext cx="2775857" cy="27104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</m:acc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3FE33-4E91-5A3D-0F15-EF270DD32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456" y="2914505"/>
                <a:ext cx="2775857" cy="2710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D5346E-2EAF-60F0-5034-AEE559EBADD3}"/>
                  </a:ext>
                </a:extLst>
              </p:cNvPr>
              <p:cNvSpPr txBox="1"/>
              <p:nvPr/>
            </p:nvSpPr>
            <p:spPr>
              <a:xfrm>
                <a:off x="7316560" y="5742683"/>
                <a:ext cx="336776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D5346E-2EAF-60F0-5034-AEE559EBA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560" y="5742683"/>
                <a:ext cx="3367768" cy="246221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E2CE0A-05C4-7B27-1B9B-C1CE89E3FF35}"/>
                  </a:ext>
                </a:extLst>
              </p:cNvPr>
              <p:cNvSpPr txBox="1"/>
              <p:nvPr/>
            </p:nvSpPr>
            <p:spPr>
              <a:xfrm>
                <a:off x="6924854" y="2880049"/>
                <a:ext cx="683520" cy="2779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E2CE0A-05C4-7B27-1B9B-C1CE89E3F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854" y="2880049"/>
                <a:ext cx="683520" cy="27793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88FF79-B709-0D41-6C56-E632B4EB26EA}"/>
                  </a:ext>
                </a:extLst>
              </p:cNvPr>
              <p:cNvSpPr txBox="1"/>
              <p:nvPr/>
            </p:nvSpPr>
            <p:spPr>
              <a:xfrm>
                <a:off x="8390383" y="5988904"/>
                <a:ext cx="63136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88FF79-B709-0D41-6C56-E632B4EB2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83" y="5988904"/>
                <a:ext cx="631363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1B66B88-1CF9-1FD5-FA00-115151BC94ED}"/>
                  </a:ext>
                </a:extLst>
              </p:cNvPr>
              <p:cNvSpPr txBox="1"/>
              <p:nvPr/>
            </p:nvSpPr>
            <p:spPr>
              <a:xfrm>
                <a:off x="6425473" y="3850311"/>
                <a:ext cx="531171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1B66B88-1CF9-1FD5-FA00-115151BC9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473" y="3850311"/>
                <a:ext cx="531171" cy="12311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DF8F6A-69EB-65F3-6025-58210A18A36B}"/>
              </a:ext>
            </a:extLst>
          </p:cNvPr>
          <p:cNvCxnSpPr>
            <a:cxnSpLocks/>
          </p:cNvCxnSpPr>
          <p:nvPr/>
        </p:nvCxnSpPr>
        <p:spPr>
          <a:xfrm>
            <a:off x="6657543" y="4542533"/>
            <a:ext cx="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78296FB-3229-E395-241B-6ACFC157684D}"/>
              </a:ext>
            </a:extLst>
          </p:cNvPr>
          <p:cNvCxnSpPr>
            <a:cxnSpLocks/>
          </p:cNvCxnSpPr>
          <p:nvPr/>
        </p:nvCxnSpPr>
        <p:spPr>
          <a:xfrm>
            <a:off x="9000444" y="6333340"/>
            <a:ext cx="76451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D5FE878-A50A-AEC9-D065-5B454E5F0E4D}"/>
              </a:ext>
            </a:extLst>
          </p:cNvPr>
          <p:cNvSpPr/>
          <p:nvPr/>
        </p:nvSpPr>
        <p:spPr>
          <a:xfrm>
            <a:off x="7863840" y="3657600"/>
            <a:ext cx="243915" cy="192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239454-8A3B-BE55-8A29-4F27FD8F3FF7}"/>
              </a:ext>
            </a:extLst>
          </p:cNvPr>
          <p:cNvSpPr/>
          <p:nvPr/>
        </p:nvSpPr>
        <p:spPr>
          <a:xfrm>
            <a:off x="10089869" y="4985061"/>
            <a:ext cx="243915" cy="192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E36877-C794-8A17-5E8C-8FF9C9F123E1}"/>
                  </a:ext>
                </a:extLst>
              </p:cNvPr>
              <p:cNvSpPr txBox="1"/>
              <p:nvPr/>
            </p:nvSpPr>
            <p:spPr>
              <a:xfrm>
                <a:off x="7806260" y="3152001"/>
                <a:ext cx="3590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E36877-C794-8A17-5E8C-8FF9C9F1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260" y="3152001"/>
                <a:ext cx="35907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CEC3EE-6D9E-3E4D-47A7-1EF30CC6B501}"/>
                  </a:ext>
                </a:extLst>
              </p:cNvPr>
              <p:cNvSpPr txBox="1"/>
              <p:nvPr/>
            </p:nvSpPr>
            <p:spPr>
              <a:xfrm>
                <a:off x="10032289" y="4475324"/>
                <a:ext cx="3590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CEC3EE-6D9E-3E4D-47A7-1EF30CC6B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289" y="4475324"/>
                <a:ext cx="359073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DD6185-A754-74B7-ABEA-577A1824FD10}"/>
                  </a:ext>
                </a:extLst>
              </p:cNvPr>
              <p:cNvSpPr txBox="1"/>
              <p:nvPr/>
            </p:nvSpPr>
            <p:spPr>
              <a:xfrm>
                <a:off x="594455" y="3865631"/>
                <a:ext cx="333245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DD6185-A754-74B7-ABEA-577A1824F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55" y="3865631"/>
                <a:ext cx="3332451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60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Left 4">
            <a:extLst>
              <a:ext uri="{FF2B5EF4-FFF2-40B4-BE49-F238E27FC236}">
                <a16:creationId xmlns:a16="http://schemas.microsoft.com/office/drawing/2014/main" id="{E55D5610-7BE1-DBFD-77FC-9AB8B24B55CE}"/>
              </a:ext>
            </a:extLst>
          </p:cNvPr>
          <p:cNvSpPr/>
          <p:nvPr/>
        </p:nvSpPr>
        <p:spPr>
          <a:xfrm>
            <a:off x="4194216" y="3941920"/>
            <a:ext cx="1963947" cy="655608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IFFT2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3FE33-4E91-5A3D-0F15-EF270DD32629}"/>
                  </a:ext>
                </a:extLst>
              </p:cNvPr>
              <p:cNvSpPr/>
              <p:nvPr/>
            </p:nvSpPr>
            <p:spPr>
              <a:xfrm>
                <a:off x="7616456" y="2914505"/>
                <a:ext cx="2775857" cy="27104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</m:acc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3FE33-4E91-5A3D-0F15-EF270DD32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456" y="2914505"/>
                <a:ext cx="2775857" cy="2710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D5346E-2EAF-60F0-5034-AEE559EBADD3}"/>
                  </a:ext>
                </a:extLst>
              </p:cNvPr>
              <p:cNvSpPr txBox="1"/>
              <p:nvPr/>
            </p:nvSpPr>
            <p:spPr>
              <a:xfrm>
                <a:off x="7316560" y="5742683"/>
                <a:ext cx="336776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D5346E-2EAF-60F0-5034-AEE559EBA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560" y="5742683"/>
                <a:ext cx="3367768" cy="246221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E2CE0A-05C4-7B27-1B9B-C1CE89E3FF35}"/>
                  </a:ext>
                </a:extLst>
              </p:cNvPr>
              <p:cNvSpPr txBox="1"/>
              <p:nvPr/>
            </p:nvSpPr>
            <p:spPr>
              <a:xfrm>
                <a:off x="6924854" y="2880049"/>
                <a:ext cx="683520" cy="2779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E2CE0A-05C4-7B27-1B9B-C1CE89E3F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854" y="2880049"/>
                <a:ext cx="683520" cy="27793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88FF79-B709-0D41-6C56-E632B4EB26EA}"/>
                  </a:ext>
                </a:extLst>
              </p:cNvPr>
              <p:cNvSpPr txBox="1"/>
              <p:nvPr/>
            </p:nvSpPr>
            <p:spPr>
              <a:xfrm>
                <a:off x="8390383" y="5988904"/>
                <a:ext cx="63136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88FF79-B709-0D41-6C56-E632B4EB2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83" y="5988904"/>
                <a:ext cx="631363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1B66B88-1CF9-1FD5-FA00-115151BC94ED}"/>
                  </a:ext>
                </a:extLst>
              </p:cNvPr>
              <p:cNvSpPr txBox="1"/>
              <p:nvPr/>
            </p:nvSpPr>
            <p:spPr>
              <a:xfrm>
                <a:off x="6425473" y="3850311"/>
                <a:ext cx="531171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1B66B88-1CF9-1FD5-FA00-115151BC9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473" y="3850311"/>
                <a:ext cx="531171" cy="12311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DF8F6A-69EB-65F3-6025-58210A18A36B}"/>
              </a:ext>
            </a:extLst>
          </p:cNvPr>
          <p:cNvCxnSpPr>
            <a:cxnSpLocks/>
          </p:cNvCxnSpPr>
          <p:nvPr/>
        </p:nvCxnSpPr>
        <p:spPr>
          <a:xfrm>
            <a:off x="6657543" y="4542533"/>
            <a:ext cx="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78296FB-3229-E395-241B-6ACFC157684D}"/>
              </a:ext>
            </a:extLst>
          </p:cNvPr>
          <p:cNvCxnSpPr>
            <a:cxnSpLocks/>
          </p:cNvCxnSpPr>
          <p:nvPr/>
        </p:nvCxnSpPr>
        <p:spPr>
          <a:xfrm>
            <a:off x="9000444" y="6333340"/>
            <a:ext cx="76451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D5FE878-A50A-AEC9-D065-5B454E5F0E4D}"/>
              </a:ext>
            </a:extLst>
          </p:cNvPr>
          <p:cNvSpPr/>
          <p:nvPr/>
        </p:nvSpPr>
        <p:spPr>
          <a:xfrm>
            <a:off x="7863840" y="3657600"/>
            <a:ext cx="243915" cy="192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239454-8A3B-BE55-8A29-4F27FD8F3FF7}"/>
              </a:ext>
            </a:extLst>
          </p:cNvPr>
          <p:cNvSpPr/>
          <p:nvPr/>
        </p:nvSpPr>
        <p:spPr>
          <a:xfrm>
            <a:off x="10089869" y="4985061"/>
            <a:ext cx="243915" cy="192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E36877-C794-8A17-5E8C-8FF9C9F123E1}"/>
                  </a:ext>
                </a:extLst>
              </p:cNvPr>
              <p:cNvSpPr txBox="1"/>
              <p:nvPr/>
            </p:nvSpPr>
            <p:spPr>
              <a:xfrm>
                <a:off x="7806260" y="3152001"/>
                <a:ext cx="3590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E36877-C794-8A17-5E8C-8FF9C9F1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260" y="3152001"/>
                <a:ext cx="35907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CEC3EE-6D9E-3E4D-47A7-1EF30CC6B501}"/>
                  </a:ext>
                </a:extLst>
              </p:cNvPr>
              <p:cNvSpPr txBox="1"/>
              <p:nvPr/>
            </p:nvSpPr>
            <p:spPr>
              <a:xfrm>
                <a:off x="10032289" y="4475324"/>
                <a:ext cx="3590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CEC3EE-6D9E-3E4D-47A7-1EF30CC6B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289" y="4475324"/>
                <a:ext cx="359073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DD6185-A754-74B7-ABEA-577A1824FD10}"/>
                  </a:ext>
                </a:extLst>
              </p:cNvPr>
              <p:cNvSpPr txBox="1"/>
              <p:nvPr/>
            </p:nvSpPr>
            <p:spPr>
              <a:xfrm>
                <a:off x="594455" y="3865631"/>
                <a:ext cx="333245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DD6185-A754-74B7-ABEA-577A1824F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55" y="3865631"/>
                <a:ext cx="3332451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4E362A-8579-E4B0-DFA9-A5A455E1114C}"/>
                  </a:ext>
                </a:extLst>
              </p:cNvPr>
              <p:cNvSpPr txBox="1"/>
              <p:nvPr/>
            </p:nvSpPr>
            <p:spPr>
              <a:xfrm>
                <a:off x="8537564" y="1641458"/>
                <a:ext cx="1690270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4E362A-8579-E4B0-DFA9-A5A455E11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564" y="1641458"/>
                <a:ext cx="1690270" cy="8094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981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Left 4">
            <a:extLst>
              <a:ext uri="{FF2B5EF4-FFF2-40B4-BE49-F238E27FC236}">
                <a16:creationId xmlns:a16="http://schemas.microsoft.com/office/drawing/2014/main" id="{E55D5610-7BE1-DBFD-77FC-9AB8B24B55CE}"/>
              </a:ext>
            </a:extLst>
          </p:cNvPr>
          <p:cNvSpPr/>
          <p:nvPr/>
        </p:nvSpPr>
        <p:spPr>
          <a:xfrm>
            <a:off x="4194216" y="3941920"/>
            <a:ext cx="1963947" cy="655608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IFFT2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3FE33-4E91-5A3D-0F15-EF270DD32629}"/>
                  </a:ext>
                </a:extLst>
              </p:cNvPr>
              <p:cNvSpPr/>
              <p:nvPr/>
            </p:nvSpPr>
            <p:spPr>
              <a:xfrm>
                <a:off x="7616456" y="2914505"/>
                <a:ext cx="2775857" cy="27104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</m:acc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3FE33-4E91-5A3D-0F15-EF270DD32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456" y="2914505"/>
                <a:ext cx="2775857" cy="2710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D5346E-2EAF-60F0-5034-AEE559EBADD3}"/>
                  </a:ext>
                </a:extLst>
              </p:cNvPr>
              <p:cNvSpPr txBox="1"/>
              <p:nvPr/>
            </p:nvSpPr>
            <p:spPr>
              <a:xfrm>
                <a:off x="7316560" y="5742683"/>
                <a:ext cx="336776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D5346E-2EAF-60F0-5034-AEE559EBA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560" y="5742683"/>
                <a:ext cx="3367768" cy="246221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E2CE0A-05C4-7B27-1B9B-C1CE89E3FF35}"/>
                  </a:ext>
                </a:extLst>
              </p:cNvPr>
              <p:cNvSpPr txBox="1"/>
              <p:nvPr/>
            </p:nvSpPr>
            <p:spPr>
              <a:xfrm>
                <a:off x="6924854" y="2880049"/>
                <a:ext cx="683520" cy="2779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E2CE0A-05C4-7B27-1B9B-C1CE89E3F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854" y="2880049"/>
                <a:ext cx="683520" cy="27793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88FF79-B709-0D41-6C56-E632B4EB26EA}"/>
                  </a:ext>
                </a:extLst>
              </p:cNvPr>
              <p:cNvSpPr txBox="1"/>
              <p:nvPr/>
            </p:nvSpPr>
            <p:spPr>
              <a:xfrm>
                <a:off x="8390383" y="5988904"/>
                <a:ext cx="63136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88FF79-B709-0D41-6C56-E632B4EB2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83" y="5988904"/>
                <a:ext cx="631363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1B66B88-1CF9-1FD5-FA00-115151BC94ED}"/>
                  </a:ext>
                </a:extLst>
              </p:cNvPr>
              <p:cNvSpPr txBox="1"/>
              <p:nvPr/>
            </p:nvSpPr>
            <p:spPr>
              <a:xfrm>
                <a:off x="6425473" y="3850311"/>
                <a:ext cx="531171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1B66B88-1CF9-1FD5-FA00-115151BC9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473" y="3850311"/>
                <a:ext cx="531171" cy="12311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DF8F6A-69EB-65F3-6025-58210A18A36B}"/>
              </a:ext>
            </a:extLst>
          </p:cNvPr>
          <p:cNvCxnSpPr>
            <a:cxnSpLocks/>
          </p:cNvCxnSpPr>
          <p:nvPr/>
        </p:nvCxnSpPr>
        <p:spPr>
          <a:xfrm>
            <a:off x="6657543" y="4542533"/>
            <a:ext cx="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78296FB-3229-E395-241B-6ACFC157684D}"/>
              </a:ext>
            </a:extLst>
          </p:cNvPr>
          <p:cNvCxnSpPr>
            <a:cxnSpLocks/>
          </p:cNvCxnSpPr>
          <p:nvPr/>
        </p:nvCxnSpPr>
        <p:spPr>
          <a:xfrm>
            <a:off x="9000444" y="6333340"/>
            <a:ext cx="76451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D5FE878-A50A-AEC9-D065-5B454E5F0E4D}"/>
              </a:ext>
            </a:extLst>
          </p:cNvPr>
          <p:cNvSpPr/>
          <p:nvPr/>
        </p:nvSpPr>
        <p:spPr>
          <a:xfrm>
            <a:off x="7863840" y="3657600"/>
            <a:ext cx="243915" cy="192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239454-8A3B-BE55-8A29-4F27FD8F3FF7}"/>
              </a:ext>
            </a:extLst>
          </p:cNvPr>
          <p:cNvSpPr/>
          <p:nvPr/>
        </p:nvSpPr>
        <p:spPr>
          <a:xfrm>
            <a:off x="10089869" y="4985061"/>
            <a:ext cx="243915" cy="192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E36877-C794-8A17-5E8C-8FF9C9F123E1}"/>
                  </a:ext>
                </a:extLst>
              </p:cNvPr>
              <p:cNvSpPr txBox="1"/>
              <p:nvPr/>
            </p:nvSpPr>
            <p:spPr>
              <a:xfrm>
                <a:off x="7806260" y="3152001"/>
                <a:ext cx="3590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E36877-C794-8A17-5E8C-8FF9C9F1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260" y="3152001"/>
                <a:ext cx="35907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CEC3EE-6D9E-3E4D-47A7-1EF30CC6B501}"/>
                  </a:ext>
                </a:extLst>
              </p:cNvPr>
              <p:cNvSpPr txBox="1"/>
              <p:nvPr/>
            </p:nvSpPr>
            <p:spPr>
              <a:xfrm>
                <a:off x="10032289" y="4475324"/>
                <a:ext cx="3590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CEC3EE-6D9E-3E4D-47A7-1EF30CC6B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289" y="4475324"/>
                <a:ext cx="359073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DD6185-A754-74B7-ABEA-577A1824FD10}"/>
                  </a:ext>
                </a:extLst>
              </p:cNvPr>
              <p:cNvSpPr txBox="1"/>
              <p:nvPr/>
            </p:nvSpPr>
            <p:spPr>
              <a:xfrm>
                <a:off x="594455" y="3865631"/>
                <a:ext cx="333245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DD6185-A754-74B7-ABEA-577A1824F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55" y="3865631"/>
                <a:ext cx="3332451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B6985D-951F-B206-8F9B-13D7F74150AB}"/>
                  </a:ext>
                </a:extLst>
              </p:cNvPr>
              <p:cNvSpPr txBox="1"/>
              <p:nvPr/>
            </p:nvSpPr>
            <p:spPr>
              <a:xfrm>
                <a:off x="530182" y="5029322"/>
                <a:ext cx="4719112" cy="7642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44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sz="4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B6985D-951F-B206-8F9B-13D7F7415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82" y="5029322"/>
                <a:ext cx="4719112" cy="764248"/>
              </a:xfrm>
              <a:prstGeom prst="rect">
                <a:avLst/>
              </a:prstGeom>
              <a:blipFill>
                <a:blip r:embed="rId11"/>
                <a:stretch>
                  <a:fillRect b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478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122809-E42E-C2F8-CA7B-FBE11FA5D67E}"/>
              </a:ext>
            </a:extLst>
          </p:cNvPr>
          <p:cNvSpPr txBox="1"/>
          <p:nvPr/>
        </p:nvSpPr>
        <p:spPr>
          <a:xfrm>
            <a:off x="473051" y="178781"/>
            <a:ext cx="1256077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sine wave</a:t>
            </a:r>
          </a:p>
          <a:p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Nt,Nx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=complex);</a:t>
            </a:r>
          </a:p>
          <a:p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iw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=4;</a:t>
            </a:r>
          </a:p>
          <a:p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=3;</a:t>
            </a:r>
          </a:p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 = w[iw,0]/k[ik,0];</a:t>
            </a:r>
          </a:p>
          <a:p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iw,ik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complex(0.0,1.0);</a:t>
            </a:r>
          </a:p>
          <a:p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Nt-iw,Nx-ik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np.conj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iw,ik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0ECA5A-5821-4FE3-074B-09599C218E2D}"/>
              </a:ext>
            </a:extLst>
          </p:cNvPr>
          <p:cNvSpPr txBox="1"/>
          <p:nvPr/>
        </p:nvSpPr>
        <p:spPr>
          <a:xfrm>
            <a:off x="473051" y="4723848"/>
            <a:ext cx="1031106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inverse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fourier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transform</a:t>
            </a:r>
          </a:p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u = np.fft.ifft2(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u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np.real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(u);</a:t>
            </a:r>
          </a:p>
        </p:txBody>
      </p:sp>
    </p:spTree>
    <p:extLst>
      <p:ext uri="{BB962C8B-B14F-4D97-AF65-F5344CB8AC3E}">
        <p14:creationId xmlns:p14="http://schemas.microsoft.com/office/powerpoint/2010/main" val="941710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A0F807-73DF-8F2B-4F7F-F393249D64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16" t="33863" r="15290" b="4419"/>
          <a:stretch/>
        </p:blipFill>
        <p:spPr>
          <a:xfrm>
            <a:off x="1542790" y="0"/>
            <a:ext cx="9210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16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513A9ACD-4071-AA51-EF2F-1417B6E9D36A}"/>
              </a:ext>
            </a:extLst>
          </p:cNvPr>
          <p:cNvSpPr/>
          <p:nvPr/>
        </p:nvSpPr>
        <p:spPr>
          <a:xfrm>
            <a:off x="1757221" y="3277062"/>
            <a:ext cx="2027208" cy="65560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FFTn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E55D5610-7BE1-DBFD-77FC-9AB8B24B55CE}"/>
              </a:ext>
            </a:extLst>
          </p:cNvPr>
          <p:cNvSpPr/>
          <p:nvPr/>
        </p:nvSpPr>
        <p:spPr>
          <a:xfrm>
            <a:off x="1691085" y="4315108"/>
            <a:ext cx="1963947" cy="655608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IFFTn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D382F8-79B7-FBB5-FB19-6953022F7CD2}"/>
              </a:ext>
            </a:extLst>
          </p:cNvPr>
          <p:cNvSpPr txBox="1"/>
          <p:nvPr/>
        </p:nvSpPr>
        <p:spPr>
          <a:xfrm>
            <a:off x="4117265" y="3286664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np.fft.fftn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(D);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C7AE44-0567-C37D-2BB7-3CDA89B36C99}"/>
              </a:ext>
            </a:extLst>
          </p:cNvPr>
          <p:cNvSpPr txBox="1"/>
          <p:nvPr/>
        </p:nvSpPr>
        <p:spPr>
          <a:xfrm>
            <a:off x="4117265" y="4412079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np.fft.ifftn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CB9FE4-00D7-0EF9-AC3B-E42308A7312F}"/>
              </a:ext>
            </a:extLst>
          </p:cNvPr>
          <p:cNvSpPr txBox="1"/>
          <p:nvPr/>
        </p:nvSpPr>
        <p:spPr>
          <a:xfrm>
            <a:off x="298879" y="414067"/>
            <a:ext cx="11718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can do any number of dimensions</a:t>
            </a:r>
          </a:p>
          <a:p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np.zeros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Nt,Nx,Ny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=complex);</a:t>
            </a:r>
          </a:p>
        </p:txBody>
      </p:sp>
    </p:spTree>
    <p:extLst>
      <p:ext uri="{BB962C8B-B14F-4D97-AF65-F5344CB8AC3E}">
        <p14:creationId xmlns:p14="http://schemas.microsoft.com/office/powerpoint/2010/main" val="337457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Today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Use of the Fast Fourier Transform in Modeling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5739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302E3-974C-D5B0-39F3-99BB9F51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64" y="16712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 useful fact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F393981-0F02-6671-6B4D-5310B4234FC8}"/>
              </a:ext>
            </a:extLst>
          </p:cNvPr>
          <p:cNvCxnSpPr/>
          <p:nvPr/>
        </p:nvCxnSpPr>
        <p:spPr>
          <a:xfrm>
            <a:off x="1799924" y="5043639"/>
            <a:ext cx="841248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721F03-EA7B-EA2E-2B94-935CFA9D8BF7}"/>
              </a:ext>
            </a:extLst>
          </p:cNvPr>
          <p:cNvCxnSpPr>
            <a:cxnSpLocks/>
          </p:cNvCxnSpPr>
          <p:nvPr/>
        </p:nvCxnSpPr>
        <p:spPr>
          <a:xfrm flipH="1" flipV="1">
            <a:off x="6113646" y="2560320"/>
            <a:ext cx="1" cy="273218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E4A488-E99F-6D0A-5899-708DF461D153}"/>
                  </a:ext>
                </a:extLst>
              </p:cNvPr>
              <p:cNvSpPr txBox="1"/>
              <p:nvPr/>
            </p:nvSpPr>
            <p:spPr>
              <a:xfrm>
                <a:off x="10263739" y="4674307"/>
                <a:ext cx="39812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E4A488-E99F-6D0A-5899-708DF461D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739" y="4674307"/>
                <a:ext cx="398122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06EB24-3EC4-A617-B4C6-3F843317007A}"/>
                  </a:ext>
                </a:extLst>
              </p:cNvPr>
              <p:cNvSpPr txBox="1"/>
              <p:nvPr/>
            </p:nvSpPr>
            <p:spPr>
              <a:xfrm>
                <a:off x="5481998" y="1663374"/>
                <a:ext cx="126329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06EB24-3EC4-A617-B4C6-3F8433170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998" y="1663374"/>
                <a:ext cx="1263295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F0CF65-7AE8-D7AA-EB83-5376CE090FB6}"/>
              </a:ext>
            </a:extLst>
          </p:cNvPr>
          <p:cNvSpPr/>
          <p:nvPr/>
        </p:nvSpPr>
        <p:spPr>
          <a:xfrm>
            <a:off x="1896177" y="2906829"/>
            <a:ext cx="8056345" cy="2136809"/>
          </a:xfrm>
          <a:custGeom>
            <a:avLst/>
            <a:gdLst>
              <a:gd name="connsiteX0" fmla="*/ 0 w 8056345"/>
              <a:gd name="connsiteY0" fmla="*/ 2136809 h 2136809"/>
              <a:gd name="connsiteX1" fmla="*/ 4042610 w 8056345"/>
              <a:gd name="connsiteY1" fmla="*/ 2127184 h 2136809"/>
              <a:gd name="connsiteX2" fmla="*/ 4206240 w 8056345"/>
              <a:gd name="connsiteY2" fmla="*/ 0 h 2136809"/>
              <a:gd name="connsiteX3" fmla="*/ 4379495 w 8056345"/>
              <a:gd name="connsiteY3" fmla="*/ 2107933 h 2136809"/>
              <a:gd name="connsiteX4" fmla="*/ 8056345 w 8056345"/>
              <a:gd name="connsiteY4" fmla="*/ 2136809 h 213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6345" h="2136809">
                <a:moveTo>
                  <a:pt x="0" y="2136809"/>
                </a:moveTo>
                <a:lnTo>
                  <a:pt x="4042610" y="2127184"/>
                </a:lnTo>
                <a:lnTo>
                  <a:pt x="4206240" y="0"/>
                </a:lnTo>
                <a:lnTo>
                  <a:pt x="4379495" y="2107933"/>
                </a:lnTo>
                <a:lnTo>
                  <a:pt x="8056345" y="2136809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4D9F7C-BEE1-37BF-4E42-F7AC7C94BE79}"/>
                  </a:ext>
                </a:extLst>
              </p:cNvPr>
              <p:cNvSpPr txBox="1"/>
              <p:nvPr/>
            </p:nvSpPr>
            <p:spPr>
              <a:xfrm>
                <a:off x="5924349" y="5245640"/>
                <a:ext cx="48090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4D9F7C-BEE1-37BF-4E42-F7AC7C94B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349" y="5245640"/>
                <a:ext cx="480901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E6D455-9045-1A5E-CB45-7A8AC1C3C77F}"/>
                  </a:ext>
                </a:extLst>
              </p:cNvPr>
              <p:cNvSpPr txBox="1"/>
              <p:nvPr/>
            </p:nvSpPr>
            <p:spPr>
              <a:xfrm>
                <a:off x="536608" y="1907371"/>
                <a:ext cx="43504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Impulse function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....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E6D455-9045-1A5E-CB45-7A8AC1C3C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08" y="1907371"/>
                <a:ext cx="4350422" cy="584775"/>
              </a:xfrm>
              <a:prstGeom prst="rect">
                <a:avLst/>
              </a:prstGeom>
              <a:blipFill>
                <a:blip r:embed="rId5"/>
                <a:stretch>
                  <a:fillRect l="-3501" t="-12500" r="-266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451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F393981-0F02-6671-6B4D-5310B4234FC8}"/>
              </a:ext>
            </a:extLst>
          </p:cNvPr>
          <p:cNvCxnSpPr/>
          <p:nvPr/>
        </p:nvCxnSpPr>
        <p:spPr>
          <a:xfrm>
            <a:off x="1799924" y="5043639"/>
            <a:ext cx="841248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721F03-EA7B-EA2E-2B94-935CFA9D8BF7}"/>
              </a:ext>
            </a:extLst>
          </p:cNvPr>
          <p:cNvCxnSpPr>
            <a:cxnSpLocks/>
          </p:cNvCxnSpPr>
          <p:nvPr/>
        </p:nvCxnSpPr>
        <p:spPr>
          <a:xfrm flipH="1" flipV="1">
            <a:off x="6113646" y="2560320"/>
            <a:ext cx="1" cy="273218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E4A488-E99F-6D0A-5899-708DF461D153}"/>
                  </a:ext>
                </a:extLst>
              </p:cNvPr>
              <p:cNvSpPr txBox="1"/>
              <p:nvPr/>
            </p:nvSpPr>
            <p:spPr>
              <a:xfrm>
                <a:off x="10263739" y="4674307"/>
                <a:ext cx="39812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E4A488-E99F-6D0A-5899-708DF461D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739" y="4674307"/>
                <a:ext cx="398122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06EB24-3EC4-A617-B4C6-3F843317007A}"/>
                  </a:ext>
                </a:extLst>
              </p:cNvPr>
              <p:cNvSpPr txBox="1"/>
              <p:nvPr/>
            </p:nvSpPr>
            <p:spPr>
              <a:xfrm>
                <a:off x="5481998" y="1663374"/>
                <a:ext cx="126329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06EB24-3EC4-A617-B4C6-3F8433170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998" y="1663374"/>
                <a:ext cx="1263295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F0CF65-7AE8-D7AA-EB83-5376CE090FB6}"/>
              </a:ext>
            </a:extLst>
          </p:cNvPr>
          <p:cNvSpPr/>
          <p:nvPr/>
        </p:nvSpPr>
        <p:spPr>
          <a:xfrm>
            <a:off x="1896177" y="2906829"/>
            <a:ext cx="8056345" cy="2136809"/>
          </a:xfrm>
          <a:custGeom>
            <a:avLst/>
            <a:gdLst>
              <a:gd name="connsiteX0" fmla="*/ 0 w 8056345"/>
              <a:gd name="connsiteY0" fmla="*/ 2136809 h 2136809"/>
              <a:gd name="connsiteX1" fmla="*/ 4042610 w 8056345"/>
              <a:gd name="connsiteY1" fmla="*/ 2127184 h 2136809"/>
              <a:gd name="connsiteX2" fmla="*/ 4206240 w 8056345"/>
              <a:gd name="connsiteY2" fmla="*/ 0 h 2136809"/>
              <a:gd name="connsiteX3" fmla="*/ 4379495 w 8056345"/>
              <a:gd name="connsiteY3" fmla="*/ 2107933 h 2136809"/>
              <a:gd name="connsiteX4" fmla="*/ 8056345 w 8056345"/>
              <a:gd name="connsiteY4" fmla="*/ 2136809 h 213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6345" h="2136809">
                <a:moveTo>
                  <a:pt x="0" y="2136809"/>
                </a:moveTo>
                <a:lnTo>
                  <a:pt x="4042610" y="2127184"/>
                </a:lnTo>
                <a:lnTo>
                  <a:pt x="4206240" y="0"/>
                </a:lnTo>
                <a:lnTo>
                  <a:pt x="4379495" y="2107933"/>
                </a:lnTo>
                <a:lnTo>
                  <a:pt x="8056345" y="2136809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4D9F7C-BEE1-37BF-4E42-F7AC7C94BE79}"/>
                  </a:ext>
                </a:extLst>
              </p:cNvPr>
              <p:cNvSpPr txBox="1"/>
              <p:nvPr/>
            </p:nvSpPr>
            <p:spPr>
              <a:xfrm>
                <a:off x="5924349" y="5245640"/>
                <a:ext cx="48090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4D9F7C-BEE1-37BF-4E42-F7AC7C94B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349" y="5245640"/>
                <a:ext cx="480901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E6D455-9045-1A5E-CB45-7A8AC1C3C77F}"/>
                  </a:ext>
                </a:extLst>
              </p:cNvPr>
              <p:cNvSpPr txBox="1"/>
              <p:nvPr/>
            </p:nvSpPr>
            <p:spPr>
              <a:xfrm>
                <a:off x="536607" y="1907371"/>
                <a:ext cx="4006513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is built up of only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</a:rPr>
                  <a:t>cosines (so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=0)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....</a:t>
                </a:r>
              </a:p>
              <a:p>
                <a:endParaRPr lang="en-US" sz="3200" dirty="0">
                  <a:solidFill>
                    <a:srgbClr val="FF0000"/>
                  </a:solidFill>
                </a:endParaRPr>
              </a:p>
              <a:p>
                <a:r>
                  <a:rPr lang="en-US" sz="3200" dirty="0">
                    <a:solidFill>
                      <a:srgbClr val="FF0000"/>
                    </a:solidFill>
                  </a:rPr>
                  <a:t>(due to symmetry 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E6D455-9045-1A5E-CB45-7A8AC1C3C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07" y="1907371"/>
                <a:ext cx="4006513" cy="2062103"/>
              </a:xfrm>
              <a:prstGeom prst="rect">
                <a:avLst/>
              </a:prstGeom>
              <a:blipFill>
                <a:blip r:embed="rId5"/>
                <a:stretch>
                  <a:fillRect l="-3805" t="-3846" r="-761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051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F393981-0F02-6671-6B4D-5310B4234FC8}"/>
              </a:ext>
            </a:extLst>
          </p:cNvPr>
          <p:cNvCxnSpPr/>
          <p:nvPr/>
        </p:nvCxnSpPr>
        <p:spPr>
          <a:xfrm>
            <a:off x="1799924" y="5043639"/>
            <a:ext cx="841248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721F03-EA7B-EA2E-2B94-935CFA9D8BF7}"/>
              </a:ext>
            </a:extLst>
          </p:cNvPr>
          <p:cNvCxnSpPr>
            <a:cxnSpLocks/>
          </p:cNvCxnSpPr>
          <p:nvPr/>
        </p:nvCxnSpPr>
        <p:spPr>
          <a:xfrm flipH="1" flipV="1">
            <a:off x="6113646" y="2560320"/>
            <a:ext cx="1" cy="273218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E4A488-E99F-6D0A-5899-708DF461D153}"/>
                  </a:ext>
                </a:extLst>
              </p:cNvPr>
              <p:cNvSpPr txBox="1"/>
              <p:nvPr/>
            </p:nvSpPr>
            <p:spPr>
              <a:xfrm>
                <a:off x="10263739" y="4674307"/>
                <a:ext cx="39812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E4A488-E99F-6D0A-5899-708DF461D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739" y="4674307"/>
                <a:ext cx="398122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06EB24-3EC4-A617-B4C6-3F843317007A}"/>
                  </a:ext>
                </a:extLst>
              </p:cNvPr>
              <p:cNvSpPr txBox="1"/>
              <p:nvPr/>
            </p:nvSpPr>
            <p:spPr>
              <a:xfrm>
                <a:off x="5481998" y="1663374"/>
                <a:ext cx="126329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06EB24-3EC4-A617-B4C6-3F8433170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998" y="1663374"/>
                <a:ext cx="1263295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F0CF65-7AE8-D7AA-EB83-5376CE090FB6}"/>
              </a:ext>
            </a:extLst>
          </p:cNvPr>
          <p:cNvSpPr/>
          <p:nvPr/>
        </p:nvSpPr>
        <p:spPr>
          <a:xfrm>
            <a:off x="1896177" y="2906829"/>
            <a:ext cx="8056345" cy="2136809"/>
          </a:xfrm>
          <a:custGeom>
            <a:avLst/>
            <a:gdLst>
              <a:gd name="connsiteX0" fmla="*/ 0 w 8056345"/>
              <a:gd name="connsiteY0" fmla="*/ 2136809 h 2136809"/>
              <a:gd name="connsiteX1" fmla="*/ 4042610 w 8056345"/>
              <a:gd name="connsiteY1" fmla="*/ 2127184 h 2136809"/>
              <a:gd name="connsiteX2" fmla="*/ 4206240 w 8056345"/>
              <a:gd name="connsiteY2" fmla="*/ 0 h 2136809"/>
              <a:gd name="connsiteX3" fmla="*/ 4379495 w 8056345"/>
              <a:gd name="connsiteY3" fmla="*/ 2107933 h 2136809"/>
              <a:gd name="connsiteX4" fmla="*/ 8056345 w 8056345"/>
              <a:gd name="connsiteY4" fmla="*/ 2136809 h 213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6345" h="2136809">
                <a:moveTo>
                  <a:pt x="0" y="2136809"/>
                </a:moveTo>
                <a:lnTo>
                  <a:pt x="4042610" y="2127184"/>
                </a:lnTo>
                <a:lnTo>
                  <a:pt x="4206240" y="0"/>
                </a:lnTo>
                <a:lnTo>
                  <a:pt x="4379495" y="2107933"/>
                </a:lnTo>
                <a:lnTo>
                  <a:pt x="8056345" y="2136809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4D9F7C-BEE1-37BF-4E42-F7AC7C94BE79}"/>
                  </a:ext>
                </a:extLst>
              </p:cNvPr>
              <p:cNvSpPr txBox="1"/>
              <p:nvPr/>
            </p:nvSpPr>
            <p:spPr>
              <a:xfrm>
                <a:off x="5924349" y="5245640"/>
                <a:ext cx="48090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4D9F7C-BEE1-37BF-4E42-F7AC7C94B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349" y="5245640"/>
                <a:ext cx="480901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9E6D455-9045-1A5E-CB45-7A8AC1C3C77F}"/>
              </a:ext>
            </a:extLst>
          </p:cNvPr>
          <p:cNvSpPr txBox="1"/>
          <p:nvPr/>
        </p:nvSpPr>
        <p:spPr>
          <a:xfrm>
            <a:off x="352487" y="1963717"/>
            <a:ext cx="45082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... and all the cosines have the same amplitude of 2</a:t>
            </a:r>
          </a:p>
        </p:txBody>
      </p:sp>
    </p:spTree>
    <p:extLst>
      <p:ext uri="{BB962C8B-B14F-4D97-AF65-F5344CB8AC3E}">
        <p14:creationId xmlns:p14="http://schemas.microsoft.com/office/powerpoint/2010/main" val="2666266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90AFA-21DC-6342-785C-7BBC6F2D349B}"/>
                  </a:ext>
                </a:extLst>
              </p:cNvPr>
              <p:cNvSpPr txBox="1"/>
              <p:nvPr/>
            </p:nvSpPr>
            <p:spPr>
              <a:xfrm>
                <a:off x="5486645" y="559415"/>
                <a:ext cx="5599738" cy="5140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½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½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½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½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½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½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½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½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F90AFA-21DC-6342-785C-7BBC6F2D3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645" y="559415"/>
                <a:ext cx="5599738" cy="51404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3E7319-A981-9030-CDB7-FB80BDBFCED0}"/>
                  </a:ext>
                </a:extLst>
              </p:cNvPr>
              <p:cNvSpPr txBox="1"/>
              <p:nvPr/>
            </p:nvSpPr>
            <p:spPr>
              <a:xfrm>
                <a:off x="1024956" y="761137"/>
                <a:ext cx="3159648" cy="4938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3E7319-A981-9030-CDB7-FB80BDBFC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56" y="761137"/>
                <a:ext cx="3159648" cy="4938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463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36D43-6287-0E64-AF88-C0810A8381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62487" y="2607993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US" dirty="0"/>
                  <a:t>Using Fourier Transforms to model acoustic waves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36D43-6287-0E64-AF88-C0810A8381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62487" y="2607993"/>
                <a:ext cx="10515600" cy="1325563"/>
              </a:xfrm>
              <a:blipFill>
                <a:blip r:embed="rId2"/>
                <a:stretch>
                  <a:fillRect t="-13364" r="-580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315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36D43-6287-0E64-AF88-C0810A83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367" y="1936857"/>
            <a:ext cx="10515600" cy="2984285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A9D49D-C7A5-92E3-7FD7-A98F2E0E0862}"/>
                  </a:ext>
                </a:extLst>
              </p:cNvPr>
              <p:cNvSpPr txBox="1"/>
              <p:nvPr/>
            </p:nvSpPr>
            <p:spPr>
              <a:xfrm>
                <a:off x="3183556" y="1017946"/>
                <a:ext cx="6097604" cy="2554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/>
                  <a:t>acoustic wave equation</a:t>
                </a:r>
                <a:br>
                  <a:rPr lang="en-US" sz="3200" dirty="0"/>
                </a:br>
                <a:br>
                  <a:rPr lang="en-US" sz="3200" dirty="0"/>
                </a:br>
                <a:r>
                  <a:rPr lang="en-US" sz="3200" dirty="0"/>
                  <a:t>based on newton’s law</a:t>
                </a:r>
                <a:br>
                  <a:rPr lang="en-US" sz="3200" dirty="0"/>
                </a:br>
                <a:br>
                  <a:rPr lang="en-US" sz="3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A9D49D-C7A5-92E3-7FD7-A98F2E0E0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556" y="1017946"/>
                <a:ext cx="6097604" cy="2554545"/>
              </a:xfrm>
              <a:prstGeom prst="rect">
                <a:avLst/>
              </a:prstGeom>
              <a:blipFill>
                <a:blip r:embed="rId2"/>
                <a:stretch>
                  <a:fillRect t="-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934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138E64-119C-9EE2-E877-A0376136DF67}"/>
                  </a:ext>
                </a:extLst>
              </p:cNvPr>
              <p:cNvSpPr txBox="1"/>
              <p:nvPr/>
            </p:nvSpPr>
            <p:spPr>
              <a:xfrm>
                <a:off x="332875" y="366054"/>
                <a:ext cx="11704319" cy="5764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dirty="0"/>
                  <a:t>in a fluid:</a:t>
                </a:r>
              </a:p>
              <a:p>
                <a:endParaRPr lang="en-US" sz="2800" i="1" dirty="0">
                  <a:latin typeface="Cambria Math" panose="02040503050406030204" pitchFamily="18" charset="0"/>
                </a:endParaRPr>
              </a:p>
              <a:p>
                <a:r>
                  <a:rPr lang="en-US" sz="2800" b="0" dirty="0"/>
                  <a:t>mass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becomes density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800" dirty="0"/>
                  <a:t> of a fluid particle</a:t>
                </a:r>
              </a:p>
              <a:p>
                <a:r>
                  <a:rPr lang="en-US" sz="2800" dirty="0"/>
                  <a:t>acceleration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becomes acceleration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of the particle position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force includes “contact forces” of adjacent particles as well as external forces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the contact force is related to spatial derivatives of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endParaRPr lang="en-US" sz="2800" b="1" dirty="0"/>
              </a:p>
              <a:p>
                <a:r>
                  <a:rPr lang="en-US" sz="2800" dirty="0"/>
                  <a:t>external force is a vector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  <a:p>
                <a:endParaRPr lang="en-US" sz="4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138E64-119C-9EE2-E877-A0376136D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75" y="366054"/>
                <a:ext cx="11704319" cy="5764911"/>
              </a:xfrm>
              <a:prstGeom prst="rect">
                <a:avLst/>
              </a:prstGeom>
              <a:blipFill>
                <a:blip r:embed="rId2"/>
                <a:stretch>
                  <a:fillRect l="-1094" t="-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7667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C942F2-448E-E474-4DA9-F0A07D4AC53C}"/>
                  </a:ext>
                </a:extLst>
              </p:cNvPr>
              <p:cNvSpPr txBox="1"/>
              <p:nvPr/>
            </p:nvSpPr>
            <p:spPr>
              <a:xfrm>
                <a:off x="2377441" y="2095974"/>
                <a:ext cx="772186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/>
                  <a:t>introduce a new variable, fluid pressure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C942F2-448E-E474-4DA9-F0A07D4AC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41" y="2095974"/>
                <a:ext cx="7721867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4A746C-9767-F91D-E14A-F5DEF37AD851}"/>
                  </a:ext>
                </a:extLst>
              </p:cNvPr>
              <p:cNvSpPr txBox="1"/>
              <p:nvPr/>
            </p:nvSpPr>
            <p:spPr>
              <a:xfrm>
                <a:off x="2472090" y="3355279"/>
                <a:ext cx="7721867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4A746C-9767-F91D-E14A-F5DEF37AD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090" y="3355279"/>
                <a:ext cx="7721867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5191ED0-2D3F-9430-A4BF-2D5B6CB95224}"/>
              </a:ext>
            </a:extLst>
          </p:cNvPr>
          <p:cNvSpPr txBox="1"/>
          <p:nvPr/>
        </p:nvSpPr>
        <p:spPr>
          <a:xfrm>
            <a:off x="5852160" y="4869269"/>
            <a:ext cx="5480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pressure goes up as particles move towards one another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478817-B9CA-CAEC-01E3-29F48A45F95C}"/>
                  </a:ext>
                </a:extLst>
              </p:cNvPr>
              <p:cNvSpPr txBox="1"/>
              <p:nvPr/>
            </p:nvSpPr>
            <p:spPr>
              <a:xfrm>
                <a:off x="5852160" y="5238601"/>
                <a:ext cx="60976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compressibility of the fluid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κ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478817-B9CA-CAEC-01E3-29F48A45F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160" y="5238601"/>
                <a:ext cx="6097604" cy="369332"/>
              </a:xfrm>
              <a:prstGeom prst="rect">
                <a:avLst/>
              </a:prstGeom>
              <a:blipFill>
                <a:blip r:embed="rId4"/>
                <a:stretch>
                  <a:fillRect l="-8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096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36D43-6287-0E64-AF88-C0810A8381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23986" y="548188"/>
                <a:ext cx="10515600" cy="1501994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36D43-6287-0E64-AF88-C0810A8381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3986" y="548188"/>
                <a:ext cx="10515600" cy="150199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3986" y="2231631"/>
                <a:ext cx="10515600" cy="239473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b="0" dirty="0"/>
                  <a:t>becomes</a:t>
                </a:r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86" y="2231631"/>
                <a:ext cx="10515600" cy="2394737"/>
              </a:xfrm>
              <a:prstGeom prst="rect">
                <a:avLst/>
              </a:prstGeom>
              <a:blipFill>
                <a:blip r:embed="rId3"/>
                <a:stretch>
                  <a:fillRect t="-5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831F14-99BD-DDCB-6084-78ADB90D0194}"/>
              </a:ext>
            </a:extLst>
          </p:cNvPr>
          <p:cNvSpPr txBox="1"/>
          <p:nvPr/>
        </p:nvSpPr>
        <p:spPr>
          <a:xfrm>
            <a:off x="2425566" y="5197642"/>
            <a:ext cx="133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acceleration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730EF-C914-6D7D-D659-983A08BC0254}"/>
              </a:ext>
            </a:extLst>
          </p:cNvPr>
          <p:cNvSpPr txBox="1"/>
          <p:nvPr/>
        </p:nvSpPr>
        <p:spPr>
          <a:xfrm>
            <a:off x="5040127" y="5197642"/>
            <a:ext cx="141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 force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D2A9D2-993F-CE24-0177-B0371DB0278D}"/>
              </a:ext>
            </a:extLst>
          </p:cNvPr>
          <p:cNvSpPr txBox="1"/>
          <p:nvPr/>
        </p:nvSpPr>
        <p:spPr>
          <a:xfrm>
            <a:off x="8003104" y="5197642"/>
            <a:ext cx="1482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external force</a:t>
            </a:r>
          </a:p>
        </p:txBody>
      </p:sp>
    </p:spTree>
    <p:extLst>
      <p:ext uri="{BB962C8B-B14F-4D97-AF65-F5344CB8AC3E}">
        <p14:creationId xmlns:p14="http://schemas.microsoft.com/office/powerpoint/2010/main" val="4169869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36D43-6287-0E64-AF88-C0810A8381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23986" y="548188"/>
                <a:ext cx="10515600" cy="1501994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36D43-6287-0E64-AF88-C0810A8381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3986" y="548188"/>
                <a:ext cx="10515600" cy="150199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3986" y="2050183"/>
                <a:ext cx="10515600" cy="314746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b="0" dirty="0"/>
                  <a:t>becomes</a:t>
                </a:r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κ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86" y="2050183"/>
                <a:ext cx="10515600" cy="3147460"/>
              </a:xfrm>
              <a:prstGeom prst="rect">
                <a:avLst/>
              </a:prstGeom>
              <a:blipFill>
                <a:blip r:embed="rId3"/>
                <a:stretch>
                  <a:fillRect t="-6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72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B01ED-92AF-FBF2-E5F2-FE2122AC89F1}"/>
                  </a:ext>
                </a:extLst>
              </p:cNvPr>
              <p:cNvSpPr txBox="1"/>
              <p:nvPr/>
            </p:nvSpPr>
            <p:spPr>
              <a:xfrm>
                <a:off x="2562969" y="1529649"/>
                <a:ext cx="6664710" cy="1417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B01ED-92AF-FBF2-E5F2-FE2122AC8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969" y="1529649"/>
                <a:ext cx="6664710" cy="14170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309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991402"/>
                <a:ext cx="10515600" cy="359984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b="0" dirty="0"/>
                  <a:t>divide thru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κ</m:t>
                    </m:r>
                  </m:oMath>
                </a14:m>
                <a:r>
                  <a:rPr lang="en-US" b="0" dirty="0"/>
                  <a:t> and 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κ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κ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κ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91402"/>
                <a:ext cx="10515600" cy="3599849"/>
              </a:xfrm>
              <a:prstGeom prst="rect">
                <a:avLst/>
              </a:prstGeom>
              <a:blipFill>
                <a:blip r:embed="rId2"/>
                <a:stretch>
                  <a:fillRect l="-1623" t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3B26DE-ED81-7BE2-E417-FDEB2F6BE2FA}"/>
                  </a:ext>
                </a:extLst>
              </p:cNvPr>
              <p:cNvSpPr txBox="1"/>
              <p:nvPr/>
            </p:nvSpPr>
            <p:spPr>
              <a:xfrm>
                <a:off x="7724793" y="4795074"/>
                <a:ext cx="36290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but we’ll assume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κ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for simplicity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3B26DE-ED81-7BE2-E417-FDEB2F6BE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93" y="4795074"/>
                <a:ext cx="3629007" cy="369332"/>
              </a:xfrm>
              <a:prstGeom prst="rect">
                <a:avLst/>
              </a:prstGeom>
              <a:blipFill>
                <a:blip r:embed="rId3"/>
                <a:stretch>
                  <a:fillRect l="-1342" t="-10000" r="-100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99FDFB-6E5B-70AA-214D-21C3E4D2BA1A}"/>
                  </a:ext>
                </a:extLst>
              </p:cNvPr>
              <p:cNvSpPr txBox="1"/>
              <p:nvPr/>
            </p:nvSpPr>
            <p:spPr>
              <a:xfrm>
                <a:off x="7724793" y="5252726"/>
                <a:ext cx="25962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slowness, by the way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99FDFB-6E5B-70AA-214D-21C3E4D2B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93" y="5252726"/>
                <a:ext cx="2596224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443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1948" y="654517"/>
                <a:ext cx="6444043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48" y="654517"/>
                <a:ext cx="6444043" cy="13282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9BC55D6-40DD-16CD-9FDC-2971767828F8}"/>
              </a:ext>
            </a:extLst>
          </p:cNvPr>
          <p:cNvSpPr txBox="1"/>
          <p:nvPr/>
        </p:nvSpPr>
        <p:spPr>
          <a:xfrm>
            <a:off x="452387" y="131297"/>
            <a:ext cx="3634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Acoustic wave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67A1DFA5-9F0F-4764-A0FE-5C36103AD4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6389" y="654517"/>
                <a:ext cx="4953663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67A1DFA5-9F0F-4764-A0FE-5C36103AD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389" y="654517"/>
                <a:ext cx="4953663" cy="13282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208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1948" y="654517"/>
                <a:ext cx="6444043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48" y="654517"/>
                <a:ext cx="6444043" cy="13282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9BC55D6-40DD-16CD-9FDC-2971767828F8}"/>
              </a:ext>
            </a:extLst>
          </p:cNvPr>
          <p:cNvSpPr txBox="1"/>
          <p:nvPr/>
        </p:nvSpPr>
        <p:spPr>
          <a:xfrm>
            <a:off x="452387" y="131297"/>
            <a:ext cx="3634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Acoustic wave equation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E87D3-2CA3-4415-B353-E6B535574BA9}"/>
              </a:ext>
            </a:extLst>
          </p:cNvPr>
          <p:cNvSpPr txBox="1"/>
          <p:nvPr/>
        </p:nvSpPr>
        <p:spPr>
          <a:xfrm>
            <a:off x="697369" y="2358158"/>
            <a:ext cx="3266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It’s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0AB1539B-EEFF-4D03-BFCD-D6153A5172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1948" y="3022301"/>
                <a:ext cx="6444043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0AB1539B-EEFF-4D03-BFCD-D6153A517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48" y="3022301"/>
                <a:ext cx="6444043" cy="13282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864906D2-DCE8-44EA-B8A1-9CF37A1DF2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6389" y="654517"/>
                <a:ext cx="4953663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864906D2-DCE8-44EA-B8A1-9CF37A1DF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389" y="654517"/>
                <a:ext cx="4953663" cy="13282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22A31984-22D4-4B00-9EA4-760D1FCD8E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6389" y="3022300"/>
                <a:ext cx="4953663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22A31984-22D4-4B00-9EA4-760D1FCD8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389" y="3022300"/>
                <a:ext cx="4953663" cy="13282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649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1948" y="654517"/>
                <a:ext cx="6444043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48" y="654517"/>
                <a:ext cx="6444043" cy="13282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9BC55D6-40DD-16CD-9FDC-2971767828F8}"/>
              </a:ext>
            </a:extLst>
          </p:cNvPr>
          <p:cNvSpPr txBox="1"/>
          <p:nvPr/>
        </p:nvSpPr>
        <p:spPr>
          <a:xfrm>
            <a:off x="452387" y="131297"/>
            <a:ext cx="3634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Acoustic wave equation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E87D3-2CA3-4415-B353-E6B535574BA9}"/>
              </a:ext>
            </a:extLst>
          </p:cNvPr>
          <p:cNvSpPr txBox="1"/>
          <p:nvPr/>
        </p:nvSpPr>
        <p:spPr>
          <a:xfrm>
            <a:off x="697369" y="2358158"/>
            <a:ext cx="3266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It’s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0AB1539B-EEFF-4D03-BFCD-D6153A5172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1948" y="3022301"/>
                <a:ext cx="6444043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0AB1539B-EEFF-4D03-BFCD-D6153A517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48" y="3022301"/>
                <a:ext cx="6444043" cy="13282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864906D2-DCE8-44EA-B8A1-9CF37A1DF2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6389" y="654517"/>
                <a:ext cx="4953663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864906D2-DCE8-44EA-B8A1-9CF37A1DF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389" y="654517"/>
                <a:ext cx="4953663" cy="13282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22A31984-22D4-4B00-9EA4-760D1FCD8E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6389" y="3022300"/>
                <a:ext cx="4953663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22A31984-22D4-4B00-9EA4-760D1FCD8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389" y="3022300"/>
                <a:ext cx="4953663" cy="13282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B3B9213-C41D-4CF0-9199-A04B5D4D18AE}"/>
              </a:ext>
            </a:extLst>
          </p:cNvPr>
          <p:cNvSpPr txBox="1"/>
          <p:nvPr/>
        </p:nvSpPr>
        <p:spPr>
          <a:xfrm>
            <a:off x="697369" y="4207264"/>
            <a:ext cx="3877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transformed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4B9DD725-908C-4B69-9945-4A993BDAF1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42013" y="4585019"/>
                <a:ext cx="6444043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4B9DD725-908C-4B69-9945-4A993BDAF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013" y="4585019"/>
                <a:ext cx="6444043" cy="13282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234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1948" y="654517"/>
                <a:ext cx="6444043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48" y="654517"/>
                <a:ext cx="6444043" cy="13282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9BC55D6-40DD-16CD-9FDC-2971767828F8}"/>
              </a:ext>
            </a:extLst>
          </p:cNvPr>
          <p:cNvSpPr txBox="1"/>
          <p:nvPr/>
        </p:nvSpPr>
        <p:spPr>
          <a:xfrm>
            <a:off x="452387" y="131297"/>
            <a:ext cx="3634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Acoustic wave equation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E87D3-2CA3-4415-B353-E6B535574BA9}"/>
              </a:ext>
            </a:extLst>
          </p:cNvPr>
          <p:cNvSpPr txBox="1"/>
          <p:nvPr/>
        </p:nvSpPr>
        <p:spPr>
          <a:xfrm>
            <a:off x="697369" y="2358158"/>
            <a:ext cx="3266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It’s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0AB1539B-EEFF-4D03-BFCD-D6153A5172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1948" y="3022301"/>
                <a:ext cx="6444043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0AB1539B-EEFF-4D03-BFCD-D6153A517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48" y="3022301"/>
                <a:ext cx="6444043" cy="13282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864906D2-DCE8-44EA-B8A1-9CF37A1DF2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6389" y="654517"/>
                <a:ext cx="4953663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864906D2-DCE8-44EA-B8A1-9CF37A1DF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389" y="654517"/>
                <a:ext cx="4953663" cy="13282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22A31984-22D4-4B00-9EA4-760D1FCD8E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6389" y="3022300"/>
                <a:ext cx="4953663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22A31984-22D4-4B00-9EA4-760D1FCD8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389" y="3022300"/>
                <a:ext cx="4953663" cy="13282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B3B9213-C41D-4CF0-9199-A04B5D4D18AE}"/>
              </a:ext>
            </a:extLst>
          </p:cNvPr>
          <p:cNvSpPr txBox="1"/>
          <p:nvPr/>
        </p:nvSpPr>
        <p:spPr>
          <a:xfrm>
            <a:off x="697369" y="4207264"/>
            <a:ext cx="3877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transformed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4B9DD725-908C-4B69-9945-4A993BDAF1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42013" y="4585019"/>
                <a:ext cx="6444043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4B9DD725-908C-4B69-9945-4A993BDAF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013" y="4585019"/>
                <a:ext cx="6444043" cy="13282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EAD626-7980-4288-A792-B6F32A183FA0}"/>
                  </a:ext>
                </a:extLst>
              </p:cNvPr>
              <p:cNvSpPr txBox="1"/>
              <p:nvPr/>
            </p:nvSpPr>
            <p:spPr>
              <a:xfrm>
                <a:off x="741948" y="5941873"/>
                <a:ext cx="69721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And then an inverse Fourier transform to get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EAD626-7980-4288-A792-B6F32A183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48" y="5941873"/>
                <a:ext cx="6972101" cy="523220"/>
              </a:xfrm>
              <a:prstGeom prst="rect">
                <a:avLst/>
              </a:prstGeom>
              <a:blipFill>
                <a:blip r:embed="rId7"/>
                <a:stretch>
                  <a:fillRect l="-1837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656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1948" y="654517"/>
                <a:ext cx="6444043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48" y="654517"/>
                <a:ext cx="6444043" cy="13282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9BC55D6-40DD-16CD-9FDC-2971767828F8}"/>
              </a:ext>
            </a:extLst>
          </p:cNvPr>
          <p:cNvSpPr txBox="1"/>
          <p:nvPr/>
        </p:nvSpPr>
        <p:spPr>
          <a:xfrm>
            <a:off x="452387" y="131297"/>
            <a:ext cx="3634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Acoustic wave equation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E87D3-2CA3-4415-B353-E6B535574BA9}"/>
              </a:ext>
            </a:extLst>
          </p:cNvPr>
          <p:cNvSpPr txBox="1"/>
          <p:nvPr/>
        </p:nvSpPr>
        <p:spPr>
          <a:xfrm>
            <a:off x="697369" y="2358158"/>
            <a:ext cx="3266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It’s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0AB1539B-EEFF-4D03-BFCD-D6153A5172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1948" y="3022301"/>
                <a:ext cx="6444043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0AB1539B-EEFF-4D03-BFCD-D6153A517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48" y="3022301"/>
                <a:ext cx="6444043" cy="13282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864906D2-DCE8-44EA-B8A1-9CF37A1DF2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6389" y="654517"/>
                <a:ext cx="4953663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864906D2-DCE8-44EA-B8A1-9CF37A1DF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389" y="654517"/>
                <a:ext cx="4953663" cy="13282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22A31984-22D4-4B00-9EA4-760D1FCD8E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6389" y="3022300"/>
                <a:ext cx="4953663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22A31984-22D4-4B00-9EA4-760D1FCD8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389" y="3022300"/>
                <a:ext cx="4953663" cy="13282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B3B9213-C41D-4CF0-9199-A04B5D4D18AE}"/>
              </a:ext>
            </a:extLst>
          </p:cNvPr>
          <p:cNvSpPr txBox="1"/>
          <p:nvPr/>
        </p:nvSpPr>
        <p:spPr>
          <a:xfrm>
            <a:off x="697369" y="4207264"/>
            <a:ext cx="3877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transformed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4B9DD725-908C-4B69-9945-4A993BDAF1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42013" y="4585019"/>
                <a:ext cx="6444043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4B9DD725-908C-4B69-9945-4A993BDAF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013" y="4585019"/>
                <a:ext cx="6444043" cy="13282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EAD626-7980-4288-A792-B6F32A183FA0}"/>
                  </a:ext>
                </a:extLst>
              </p:cNvPr>
              <p:cNvSpPr txBox="1"/>
              <p:nvPr/>
            </p:nvSpPr>
            <p:spPr>
              <a:xfrm>
                <a:off x="741948" y="5941873"/>
                <a:ext cx="69721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And then an inverse Fourier transform to get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EAD626-7980-4288-A792-B6F32A183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48" y="5941873"/>
                <a:ext cx="6972101" cy="523220"/>
              </a:xfrm>
              <a:prstGeom prst="rect">
                <a:avLst/>
              </a:prstGeom>
              <a:blipFill>
                <a:blip r:embed="rId7"/>
                <a:stretch>
                  <a:fillRect l="-1837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97ECB446-2DD7-4D51-AE34-639FC37E9DA9}"/>
              </a:ext>
            </a:extLst>
          </p:cNvPr>
          <p:cNvSpPr/>
          <p:nvPr/>
        </p:nvSpPr>
        <p:spPr>
          <a:xfrm>
            <a:off x="4086908" y="4759051"/>
            <a:ext cx="730861" cy="10696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DC9AD6-B4A4-45ED-B33A-549060B054B1}"/>
                  </a:ext>
                </a:extLst>
              </p:cNvPr>
              <p:cNvSpPr txBox="1"/>
              <p:nvPr/>
            </p:nvSpPr>
            <p:spPr>
              <a:xfrm>
                <a:off x="9245202" y="5475264"/>
                <a:ext cx="294679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Problem</a:t>
                </a:r>
              </a:p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singular when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DC9AD6-B4A4-45ED-B33A-549060B05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202" y="5475264"/>
                <a:ext cx="2946798" cy="1815882"/>
              </a:xfrm>
              <a:prstGeom prst="rect">
                <a:avLst/>
              </a:prstGeom>
              <a:blipFill>
                <a:blip r:embed="rId8"/>
                <a:stretch>
                  <a:fillRect l="-4348" t="-3020" r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794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1948" y="654517"/>
                <a:ext cx="6444043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7C5840A2-446C-2562-8BF8-8EFE3BB43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48" y="654517"/>
                <a:ext cx="6444043" cy="13282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9BC55D6-40DD-16CD-9FDC-2971767828F8}"/>
              </a:ext>
            </a:extLst>
          </p:cNvPr>
          <p:cNvSpPr txBox="1"/>
          <p:nvPr/>
        </p:nvSpPr>
        <p:spPr>
          <a:xfrm>
            <a:off x="452387" y="131297"/>
            <a:ext cx="3634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Acoustic wave equation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E87D3-2CA3-4415-B353-E6B535574BA9}"/>
              </a:ext>
            </a:extLst>
          </p:cNvPr>
          <p:cNvSpPr txBox="1"/>
          <p:nvPr/>
        </p:nvSpPr>
        <p:spPr>
          <a:xfrm>
            <a:off x="697369" y="2358158"/>
            <a:ext cx="3266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It’s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0AB1539B-EEFF-4D03-BFCD-D6153A5172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1948" y="3022301"/>
                <a:ext cx="6444043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0AB1539B-EEFF-4D03-BFCD-D6153A517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48" y="3022301"/>
                <a:ext cx="6444043" cy="13282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864906D2-DCE8-44EA-B8A1-9CF37A1DF2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6389" y="654517"/>
                <a:ext cx="4953663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864906D2-DCE8-44EA-B8A1-9CF37A1DF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389" y="654517"/>
                <a:ext cx="4953663" cy="13282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22A31984-22D4-4B00-9EA4-760D1FCD8E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6389" y="3022300"/>
                <a:ext cx="4953663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22A31984-22D4-4B00-9EA4-760D1FCD8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389" y="3022300"/>
                <a:ext cx="4953663" cy="13282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B3B9213-C41D-4CF0-9199-A04B5D4D18AE}"/>
              </a:ext>
            </a:extLst>
          </p:cNvPr>
          <p:cNvSpPr txBox="1"/>
          <p:nvPr/>
        </p:nvSpPr>
        <p:spPr>
          <a:xfrm>
            <a:off x="697369" y="4207264"/>
            <a:ext cx="3877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transformed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4B9DD725-908C-4B69-9945-4A993BDAF1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3650" y="4715391"/>
                <a:ext cx="8863802" cy="132828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4B9DD725-908C-4B69-9945-4A993BDAF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50" y="4715391"/>
                <a:ext cx="8863802" cy="13282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EAD626-7980-4288-A792-B6F32A183FA0}"/>
                  </a:ext>
                </a:extLst>
              </p:cNvPr>
              <p:cNvSpPr txBox="1"/>
              <p:nvPr/>
            </p:nvSpPr>
            <p:spPr>
              <a:xfrm>
                <a:off x="741948" y="5941873"/>
                <a:ext cx="69721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And then an inverse Fourier transform to get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EAD626-7980-4288-A792-B6F32A183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48" y="5941873"/>
                <a:ext cx="6972101" cy="523220"/>
              </a:xfrm>
              <a:prstGeom prst="rect">
                <a:avLst/>
              </a:prstGeom>
              <a:blipFill>
                <a:blip r:embed="rId7"/>
                <a:stretch>
                  <a:fillRect l="-1837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6DC9AD6-B4A4-45ED-B33A-549060B054B1}"/>
              </a:ext>
            </a:extLst>
          </p:cNvPr>
          <p:cNvSpPr txBox="1"/>
          <p:nvPr/>
        </p:nvSpPr>
        <p:spPr>
          <a:xfrm>
            <a:off x="9341996" y="4875197"/>
            <a:ext cx="29467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Solution is to approximate with a non-singular </a:t>
            </a:r>
            <a:r>
              <a:rPr lang="en-US" sz="2800" dirty="0" err="1">
                <a:solidFill>
                  <a:srgbClr val="FF0000"/>
                </a:solidFill>
              </a:rPr>
              <a:t>fucntion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8F071A-1B3F-4B93-A133-924F4BD94D82}"/>
                  </a:ext>
                </a:extLst>
              </p:cNvPr>
              <p:cNvSpPr txBox="1"/>
              <p:nvPr/>
            </p:nvSpPr>
            <p:spPr>
              <a:xfrm>
                <a:off x="3963969" y="5687536"/>
                <a:ext cx="17308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with</m:t>
                          </m:r>
                          <m:r>
                            <a:rPr lang="en-US" sz="1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≪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8F071A-1B3F-4B93-A133-924F4BD94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969" y="5687536"/>
                <a:ext cx="173087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489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BC55D6-40DD-16CD-9FDC-2971767828F8}"/>
                  </a:ext>
                </a:extLst>
              </p:cNvPr>
              <p:cNvSpPr txBox="1"/>
              <p:nvPr/>
            </p:nvSpPr>
            <p:spPr>
              <a:xfrm>
                <a:off x="452387" y="131297"/>
                <a:ext cx="7377019" cy="1449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We’ll use a localized force with constant direction</a:t>
                </a:r>
              </a:p>
              <a:p>
                <a:r>
                  <a:rPr lang="en-US" sz="2800" dirty="0"/>
                  <a:t>based on a Gaussian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centered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with a standard deviation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BC55D6-40DD-16CD-9FDC-297176782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87" y="131297"/>
                <a:ext cx="7377019" cy="1449820"/>
              </a:xfrm>
              <a:prstGeom prst="rect">
                <a:avLst/>
              </a:prstGeom>
              <a:blipFill>
                <a:blip r:embed="rId2"/>
                <a:stretch>
                  <a:fillRect l="-1653" t="-4219" r="-579" b="-9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B91EFA-5ECC-12F1-4445-25B622242828}"/>
                  </a:ext>
                </a:extLst>
              </p:cNvPr>
              <p:cNvSpPr txBox="1"/>
              <p:nvPr/>
            </p:nvSpPr>
            <p:spPr>
              <a:xfrm>
                <a:off x="6912519" y="2968542"/>
                <a:ext cx="2037609" cy="722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B91EFA-5ECC-12F1-4445-25B622242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519" y="2968542"/>
                <a:ext cx="2037609" cy="7221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7A6C34-5286-353B-4CF0-1658BAB450D7}"/>
                  </a:ext>
                </a:extLst>
              </p:cNvPr>
              <p:cNvSpPr txBox="1"/>
              <p:nvPr/>
            </p:nvSpPr>
            <p:spPr>
              <a:xfrm>
                <a:off x="5330524" y="2589984"/>
                <a:ext cx="2308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7A6C34-5286-353B-4CF0-1658BAB45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524" y="2589984"/>
                <a:ext cx="23083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FF0F1E-9997-FE3D-6484-55FEDF59CAB7}"/>
                  </a:ext>
                </a:extLst>
              </p:cNvPr>
              <p:cNvSpPr txBox="1"/>
              <p:nvPr/>
            </p:nvSpPr>
            <p:spPr>
              <a:xfrm>
                <a:off x="4250217" y="2180668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FF0F1E-9997-FE3D-6484-55FEDF59C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217" y="2180668"/>
                <a:ext cx="28341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DBDE9A8-5F36-5A76-BA82-16CA070EA474}"/>
                  </a:ext>
                </a:extLst>
              </p:cNvPr>
              <p:cNvSpPr txBox="1"/>
              <p:nvPr/>
            </p:nvSpPr>
            <p:spPr>
              <a:xfrm>
                <a:off x="4511412" y="2726432"/>
                <a:ext cx="2942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DBDE9A8-5F36-5A76-BA82-16CA070EA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412" y="2726432"/>
                <a:ext cx="29424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FA72A63D-88E5-4856-8BE4-91F043AFD826}"/>
              </a:ext>
            </a:extLst>
          </p:cNvPr>
          <p:cNvSpPr/>
          <p:nvPr/>
        </p:nvSpPr>
        <p:spPr>
          <a:xfrm>
            <a:off x="3856310" y="3103872"/>
            <a:ext cx="1054124" cy="101893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2724D6B-66B6-4780-9647-331EF26FA678}"/>
                  </a:ext>
                </a:extLst>
              </p:cNvPr>
              <p:cNvSpPr txBox="1"/>
              <p:nvPr/>
            </p:nvSpPr>
            <p:spPr>
              <a:xfrm>
                <a:off x="4856836" y="3703083"/>
                <a:ext cx="14090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2724D6B-66B6-4780-9647-331EF26FA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836" y="3703083"/>
                <a:ext cx="140903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1277CA2-E2CB-7B47-366C-4FE9A97E5C99}"/>
              </a:ext>
            </a:extLst>
          </p:cNvPr>
          <p:cNvSpPr/>
          <p:nvPr/>
        </p:nvSpPr>
        <p:spPr>
          <a:xfrm rot="18882252">
            <a:off x="4245589" y="3125758"/>
            <a:ext cx="1197944" cy="1779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8F4DC4-6BED-B783-D507-B42F35CA5BCF}"/>
              </a:ext>
            </a:extLst>
          </p:cNvPr>
          <p:cNvCxnSpPr>
            <a:cxnSpLocks/>
          </p:cNvCxnSpPr>
          <p:nvPr/>
        </p:nvCxnSpPr>
        <p:spPr>
          <a:xfrm flipV="1">
            <a:off x="4391923" y="2589984"/>
            <a:ext cx="0" cy="9946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FD527E89-6170-4D28-A2D3-F74701225A14}"/>
              </a:ext>
            </a:extLst>
          </p:cNvPr>
          <p:cNvSpPr/>
          <p:nvPr/>
        </p:nvSpPr>
        <p:spPr>
          <a:xfrm>
            <a:off x="4283297" y="3488578"/>
            <a:ext cx="230832" cy="18825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4DF14EB-DE7A-4644-91C5-A2E3FB11DA34}"/>
              </a:ext>
            </a:extLst>
          </p:cNvPr>
          <p:cNvSpPr/>
          <p:nvPr/>
        </p:nvSpPr>
        <p:spPr>
          <a:xfrm>
            <a:off x="4495108" y="3670165"/>
            <a:ext cx="467140" cy="298174"/>
          </a:xfrm>
          <a:custGeom>
            <a:avLst/>
            <a:gdLst>
              <a:gd name="connsiteX0" fmla="*/ 0 w 467140"/>
              <a:gd name="connsiteY0" fmla="*/ 0 h 298174"/>
              <a:gd name="connsiteX1" fmla="*/ 327992 w 467140"/>
              <a:gd name="connsiteY1" fmla="*/ 89452 h 298174"/>
              <a:gd name="connsiteX2" fmla="*/ 228600 w 467140"/>
              <a:gd name="connsiteY2" fmla="*/ 188844 h 298174"/>
              <a:gd name="connsiteX3" fmla="*/ 467140 w 467140"/>
              <a:gd name="connsiteY3" fmla="*/ 298174 h 29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140" h="298174">
                <a:moveTo>
                  <a:pt x="0" y="0"/>
                </a:moveTo>
                <a:cubicBezTo>
                  <a:pt x="144946" y="28989"/>
                  <a:pt x="289892" y="57978"/>
                  <a:pt x="327992" y="89452"/>
                </a:cubicBezTo>
                <a:cubicBezTo>
                  <a:pt x="366092" y="120926"/>
                  <a:pt x="205409" y="154057"/>
                  <a:pt x="228600" y="188844"/>
                </a:cubicBezTo>
                <a:cubicBezTo>
                  <a:pt x="251791" y="223631"/>
                  <a:pt x="359465" y="260902"/>
                  <a:pt x="467140" y="298174"/>
                </a:cubicBezTo>
              </a:path>
            </a:pathLst>
          </a:custGeom>
          <a:noFill/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6F57F85-D5B9-4812-8DBC-8B491777FAFD}"/>
                  </a:ext>
                </a:extLst>
              </p:cNvPr>
              <p:cNvSpPr txBox="1"/>
              <p:nvPr/>
            </p:nvSpPr>
            <p:spPr>
              <a:xfrm>
                <a:off x="4128193" y="3656902"/>
                <a:ext cx="3235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6F57F85-D5B9-4812-8DBC-8B491777F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193" y="3656902"/>
                <a:ext cx="32355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5527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BC55D6-40DD-16CD-9FDC-2971767828F8}"/>
                  </a:ext>
                </a:extLst>
              </p:cNvPr>
              <p:cNvSpPr txBox="1"/>
              <p:nvPr/>
            </p:nvSpPr>
            <p:spPr>
              <a:xfrm>
                <a:off x="452387" y="131297"/>
                <a:ext cx="7377019" cy="1449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We’ll use a localized force with constant direction</a:t>
                </a:r>
              </a:p>
              <a:p>
                <a:r>
                  <a:rPr lang="en-US" sz="2800" dirty="0"/>
                  <a:t>based on a Gaussian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centered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with a standard deviation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BC55D6-40DD-16CD-9FDC-297176782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87" y="131297"/>
                <a:ext cx="7377019" cy="1449820"/>
              </a:xfrm>
              <a:prstGeom prst="rect">
                <a:avLst/>
              </a:prstGeom>
              <a:blipFill>
                <a:blip r:embed="rId2"/>
                <a:stretch>
                  <a:fillRect l="-1653" t="-4219" r="-579" b="-9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B91EFA-5ECC-12F1-4445-25B622242828}"/>
                  </a:ext>
                </a:extLst>
              </p:cNvPr>
              <p:cNvSpPr txBox="1"/>
              <p:nvPr/>
            </p:nvSpPr>
            <p:spPr>
              <a:xfrm>
                <a:off x="6912519" y="2968542"/>
                <a:ext cx="2037609" cy="722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B91EFA-5ECC-12F1-4445-25B622242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519" y="2968542"/>
                <a:ext cx="2037609" cy="7221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7A6C34-5286-353B-4CF0-1658BAB450D7}"/>
                  </a:ext>
                </a:extLst>
              </p:cNvPr>
              <p:cNvSpPr txBox="1"/>
              <p:nvPr/>
            </p:nvSpPr>
            <p:spPr>
              <a:xfrm>
                <a:off x="5330524" y="2589984"/>
                <a:ext cx="2308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7A6C34-5286-353B-4CF0-1658BAB45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524" y="2589984"/>
                <a:ext cx="23083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FF0F1E-9997-FE3D-6484-55FEDF59CAB7}"/>
                  </a:ext>
                </a:extLst>
              </p:cNvPr>
              <p:cNvSpPr txBox="1"/>
              <p:nvPr/>
            </p:nvSpPr>
            <p:spPr>
              <a:xfrm>
                <a:off x="4250217" y="2180668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FF0F1E-9997-FE3D-6484-55FEDF59C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217" y="2180668"/>
                <a:ext cx="28341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DBDE9A8-5F36-5A76-BA82-16CA070EA474}"/>
                  </a:ext>
                </a:extLst>
              </p:cNvPr>
              <p:cNvSpPr txBox="1"/>
              <p:nvPr/>
            </p:nvSpPr>
            <p:spPr>
              <a:xfrm>
                <a:off x="4511412" y="2726432"/>
                <a:ext cx="2942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DBDE9A8-5F36-5A76-BA82-16CA070EA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412" y="2726432"/>
                <a:ext cx="29424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FA72A63D-88E5-4856-8BE4-91F043AFD826}"/>
              </a:ext>
            </a:extLst>
          </p:cNvPr>
          <p:cNvSpPr/>
          <p:nvPr/>
        </p:nvSpPr>
        <p:spPr>
          <a:xfrm>
            <a:off x="3856310" y="3103872"/>
            <a:ext cx="1054124" cy="101893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2724D6B-66B6-4780-9647-331EF26FA678}"/>
                  </a:ext>
                </a:extLst>
              </p:cNvPr>
              <p:cNvSpPr txBox="1"/>
              <p:nvPr/>
            </p:nvSpPr>
            <p:spPr>
              <a:xfrm>
                <a:off x="4856836" y="3703083"/>
                <a:ext cx="14090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2724D6B-66B6-4780-9647-331EF26FA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836" y="3703083"/>
                <a:ext cx="140903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1277CA2-E2CB-7B47-366C-4FE9A97E5C99}"/>
              </a:ext>
            </a:extLst>
          </p:cNvPr>
          <p:cNvSpPr/>
          <p:nvPr/>
        </p:nvSpPr>
        <p:spPr>
          <a:xfrm rot="18882252">
            <a:off x="4245589" y="3125758"/>
            <a:ext cx="1197944" cy="1779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8F4DC4-6BED-B783-D507-B42F35CA5BCF}"/>
              </a:ext>
            </a:extLst>
          </p:cNvPr>
          <p:cNvCxnSpPr>
            <a:cxnSpLocks/>
          </p:cNvCxnSpPr>
          <p:nvPr/>
        </p:nvCxnSpPr>
        <p:spPr>
          <a:xfrm flipV="1">
            <a:off x="4391923" y="2589984"/>
            <a:ext cx="0" cy="9946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FD527E89-6170-4D28-A2D3-F74701225A14}"/>
              </a:ext>
            </a:extLst>
          </p:cNvPr>
          <p:cNvSpPr/>
          <p:nvPr/>
        </p:nvSpPr>
        <p:spPr>
          <a:xfrm>
            <a:off x="4283297" y="3488578"/>
            <a:ext cx="230832" cy="18825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4DF14EB-DE7A-4644-91C5-A2E3FB11DA34}"/>
              </a:ext>
            </a:extLst>
          </p:cNvPr>
          <p:cNvSpPr/>
          <p:nvPr/>
        </p:nvSpPr>
        <p:spPr>
          <a:xfrm>
            <a:off x="4495108" y="3670165"/>
            <a:ext cx="467140" cy="298174"/>
          </a:xfrm>
          <a:custGeom>
            <a:avLst/>
            <a:gdLst>
              <a:gd name="connsiteX0" fmla="*/ 0 w 467140"/>
              <a:gd name="connsiteY0" fmla="*/ 0 h 298174"/>
              <a:gd name="connsiteX1" fmla="*/ 327992 w 467140"/>
              <a:gd name="connsiteY1" fmla="*/ 89452 h 298174"/>
              <a:gd name="connsiteX2" fmla="*/ 228600 w 467140"/>
              <a:gd name="connsiteY2" fmla="*/ 188844 h 298174"/>
              <a:gd name="connsiteX3" fmla="*/ 467140 w 467140"/>
              <a:gd name="connsiteY3" fmla="*/ 298174 h 29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140" h="298174">
                <a:moveTo>
                  <a:pt x="0" y="0"/>
                </a:moveTo>
                <a:cubicBezTo>
                  <a:pt x="144946" y="28989"/>
                  <a:pt x="289892" y="57978"/>
                  <a:pt x="327992" y="89452"/>
                </a:cubicBezTo>
                <a:cubicBezTo>
                  <a:pt x="366092" y="120926"/>
                  <a:pt x="205409" y="154057"/>
                  <a:pt x="228600" y="188844"/>
                </a:cubicBezTo>
                <a:cubicBezTo>
                  <a:pt x="251791" y="223631"/>
                  <a:pt x="359465" y="260902"/>
                  <a:pt x="467140" y="298174"/>
                </a:cubicBezTo>
              </a:path>
            </a:pathLst>
          </a:custGeom>
          <a:noFill/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6F57F85-D5B9-4812-8DBC-8B491777FAFD}"/>
                  </a:ext>
                </a:extLst>
              </p:cNvPr>
              <p:cNvSpPr txBox="1"/>
              <p:nvPr/>
            </p:nvSpPr>
            <p:spPr>
              <a:xfrm>
                <a:off x="4128193" y="3656902"/>
                <a:ext cx="3235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6F57F85-D5B9-4812-8DBC-8B491777F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193" y="3656902"/>
                <a:ext cx="32355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76A9BC-3CFC-4CF2-883B-61FBE186E172}"/>
                  </a:ext>
                </a:extLst>
              </p:cNvPr>
              <p:cNvSpPr txBox="1"/>
              <p:nvPr/>
            </p:nvSpPr>
            <p:spPr>
              <a:xfrm>
                <a:off x="715925" y="4640819"/>
                <a:ext cx="8492646" cy="988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We’ll tabulate the two components  of the force in arrays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76A9BC-3CFC-4CF2-883B-61FBE186E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25" y="4640819"/>
                <a:ext cx="8492646" cy="988091"/>
              </a:xfrm>
              <a:prstGeom prst="rect">
                <a:avLst/>
              </a:prstGeom>
              <a:blipFill>
                <a:blip r:embed="rId9"/>
                <a:stretch>
                  <a:fillRect l="-1435" t="-5556" r="-430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620A9A1-64D4-4A3C-BEB0-257231DEB018}"/>
              </a:ext>
            </a:extLst>
          </p:cNvPr>
          <p:cNvSpPr txBox="1"/>
          <p:nvPr/>
        </p:nvSpPr>
        <p:spPr>
          <a:xfrm>
            <a:off x="715925" y="5825049"/>
            <a:ext cx="7459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and compute their Fourier transforms numerically</a:t>
            </a:r>
          </a:p>
        </p:txBody>
      </p:sp>
    </p:spTree>
    <p:extLst>
      <p:ext uri="{BB962C8B-B14F-4D97-AF65-F5344CB8AC3E}">
        <p14:creationId xmlns:p14="http://schemas.microsoft.com/office/powerpoint/2010/main" val="29671964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5608B2-1506-948F-C3F6-7FC6DD181358}"/>
                  </a:ext>
                </a:extLst>
              </p:cNvPr>
              <p:cNvSpPr txBox="1"/>
              <p:nvPr/>
            </p:nvSpPr>
            <p:spPr>
              <a:xfrm>
                <a:off x="0" y="210490"/>
                <a:ext cx="12586279" cy="6437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</a:rPr>
                  <a:t>solution strategy:</a:t>
                </a:r>
              </a:p>
              <a:p>
                <a:endParaRPr lang="en-US" sz="3200" dirty="0">
                  <a:solidFill>
                    <a:schemeClr val="tx1"/>
                  </a:solidFill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	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on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grid</a:t>
                </a:r>
              </a:p>
              <a:p>
                <a:endParaRPr lang="en-US" sz="3200" dirty="0">
                  <a:solidFill>
                    <a:schemeClr val="tx1"/>
                  </a:solidFill>
                </a:endParaRPr>
              </a:p>
              <a:p>
                <a:r>
                  <a:rPr lang="en-US" sz="3200" dirty="0"/>
                  <a:t>	take numerical Fourier transforms to get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acc>
                  </m:oMath>
                </a14:m>
                <a:endParaRPr lang="en-US" sz="3200" dirty="0"/>
              </a:p>
              <a:p>
                <a:r>
                  <a:rPr lang="en-US" sz="3200" dirty="0"/>
                  <a:t>	</a:t>
                </a:r>
              </a:p>
              <a:p>
                <a:r>
                  <a:rPr lang="en-US" sz="3200" dirty="0"/>
                  <a:t>	construct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acc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	</a:t>
                </a:r>
              </a:p>
              <a:p>
                <a:r>
                  <a:rPr lang="en-US" sz="3200" dirty="0"/>
                  <a:t>	</a:t>
                </a:r>
                <a:r>
                  <a:rPr lang="en-US" sz="3200" dirty="0">
                    <a:solidFill>
                      <a:schemeClr val="tx1"/>
                    </a:solidFill>
                  </a:rPr>
                  <a:t>evaluate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 on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grid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	</a:t>
                </a:r>
              </a:p>
              <a:p>
                <a:r>
                  <a:rPr lang="en-US" sz="3200" dirty="0"/>
                  <a:t>	</a:t>
                </a:r>
                <a:r>
                  <a:rPr lang="en-US" sz="3200" dirty="0">
                    <a:solidFill>
                      <a:schemeClr val="tx1"/>
                    </a:solidFill>
                  </a:rPr>
                  <a:t>inverse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Fouier</a:t>
                </a:r>
                <a:r>
                  <a:rPr lang="en-US" sz="3200" dirty="0">
                    <a:solidFill>
                      <a:schemeClr val="tx1"/>
                    </a:solidFill>
                  </a:rPr>
                  <a:t> transform to get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5608B2-1506-948F-C3F6-7FC6DD181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0490"/>
                <a:ext cx="12586279" cy="6437019"/>
              </a:xfrm>
              <a:prstGeom prst="rect">
                <a:avLst/>
              </a:prstGeom>
              <a:blipFill>
                <a:blip r:embed="rId2"/>
                <a:stretch>
                  <a:fillRect l="-1211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698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B01ED-92AF-FBF2-E5F2-FE2122AC89F1}"/>
                  </a:ext>
                </a:extLst>
              </p:cNvPr>
              <p:cNvSpPr txBox="1"/>
              <p:nvPr/>
            </p:nvSpPr>
            <p:spPr>
              <a:xfrm>
                <a:off x="1836347" y="541770"/>
                <a:ext cx="8190640" cy="1417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B01ED-92AF-FBF2-E5F2-FE2122AC8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347" y="541770"/>
                <a:ext cx="8190640" cy="14170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4FEE3D-92AD-C4A3-8899-566C83793A11}"/>
                  </a:ext>
                </a:extLst>
              </p:cNvPr>
              <p:cNvSpPr txBox="1"/>
              <p:nvPr/>
            </p:nvSpPr>
            <p:spPr>
              <a:xfrm>
                <a:off x="3224277" y="2550185"/>
                <a:ext cx="7115794" cy="1472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4FEE3D-92AD-C4A3-8899-566C83793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277" y="2550185"/>
                <a:ext cx="7115794" cy="1472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386EAD-9698-7A0E-3C1A-B9AB614F48CB}"/>
                  </a:ext>
                </a:extLst>
              </p:cNvPr>
              <p:cNvSpPr txBox="1"/>
              <p:nvPr/>
            </p:nvSpPr>
            <p:spPr>
              <a:xfrm>
                <a:off x="3148077" y="4302785"/>
                <a:ext cx="7077322" cy="1472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386EAD-9698-7A0E-3C1A-B9AB614F4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077" y="4302785"/>
                <a:ext cx="7077322" cy="1472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438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F8CFE5-EF40-4970-8D63-EAFA75DC8C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72" t="29296" r="30812" b="21315"/>
          <a:stretch/>
        </p:blipFill>
        <p:spPr>
          <a:xfrm>
            <a:off x="1060361" y="56752"/>
            <a:ext cx="9719257" cy="6744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7CA8EF-CA48-49CF-B120-9E2783F2C887}"/>
                  </a:ext>
                </a:extLst>
              </p:cNvPr>
              <p:cNvSpPr txBox="1"/>
              <p:nvPr/>
            </p:nvSpPr>
            <p:spPr>
              <a:xfrm>
                <a:off x="6254839" y="337182"/>
                <a:ext cx="5937161" cy="623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on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grid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7CA8EF-CA48-49CF-B120-9E2783F2C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39" y="337182"/>
                <a:ext cx="5937161" cy="623632"/>
              </a:xfrm>
              <a:prstGeom prst="rect">
                <a:avLst/>
              </a:prstGeom>
              <a:blipFill>
                <a:blip r:embed="rId3"/>
                <a:stretch>
                  <a:fillRect l="-2567" t="-11650" b="-25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8282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8D5A60-D978-4821-9B22-6A8B81EDAF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99" t="39452" r="27807" b="11050"/>
          <a:stretch/>
        </p:blipFill>
        <p:spPr>
          <a:xfrm>
            <a:off x="31570" y="110379"/>
            <a:ext cx="10311973" cy="66536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088577-102E-4819-AB46-02239D7B1042}"/>
                  </a:ext>
                </a:extLst>
              </p:cNvPr>
              <p:cNvSpPr txBox="1"/>
              <p:nvPr/>
            </p:nvSpPr>
            <p:spPr>
              <a:xfrm>
                <a:off x="5187556" y="93945"/>
                <a:ext cx="7740502" cy="66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take numerical Fourier transforms to get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acc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	</a:t>
                </a: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construct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acc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evaluate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 on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grid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	</a:t>
                </a: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inverse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Fouier</a:t>
                </a:r>
                <a:r>
                  <a:rPr lang="en-US" sz="2400" dirty="0">
                    <a:solidFill>
                      <a:srgbClr val="FF0000"/>
                    </a:solidFill>
                  </a:rPr>
                  <a:t> transform to get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088577-102E-4819-AB46-02239D7B1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556" y="93945"/>
                <a:ext cx="7740502" cy="6668300"/>
              </a:xfrm>
              <a:prstGeom prst="rect">
                <a:avLst/>
              </a:prstGeom>
              <a:blipFill>
                <a:blip r:embed="rId3"/>
                <a:stretch>
                  <a:fillRect l="-1260" t="-457" b="-1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EAD12AB-22BB-4273-A5A6-D2CD00E9142F}"/>
              </a:ext>
            </a:extLst>
          </p:cNvPr>
          <p:cNvSpPr/>
          <p:nvPr/>
        </p:nvSpPr>
        <p:spPr>
          <a:xfrm>
            <a:off x="1956391" y="3695001"/>
            <a:ext cx="3200400" cy="1206608"/>
          </a:xfrm>
          <a:custGeom>
            <a:avLst/>
            <a:gdLst>
              <a:gd name="connsiteX0" fmla="*/ 0 w 3200400"/>
              <a:gd name="connsiteY0" fmla="*/ 1206608 h 1206608"/>
              <a:gd name="connsiteX1" fmla="*/ 1871330 w 3200400"/>
              <a:gd name="connsiteY1" fmla="*/ 419799 h 1206608"/>
              <a:gd name="connsiteX2" fmla="*/ 1658679 w 3200400"/>
              <a:gd name="connsiteY2" fmla="*/ 58292 h 1206608"/>
              <a:gd name="connsiteX3" fmla="*/ 3200400 w 3200400"/>
              <a:gd name="connsiteY3" fmla="*/ 5129 h 120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1206608">
                <a:moveTo>
                  <a:pt x="0" y="1206608"/>
                </a:moveTo>
                <a:cubicBezTo>
                  <a:pt x="797442" y="908896"/>
                  <a:pt x="1594884" y="611185"/>
                  <a:pt x="1871330" y="419799"/>
                </a:cubicBezTo>
                <a:cubicBezTo>
                  <a:pt x="2147776" y="228413"/>
                  <a:pt x="1437167" y="127404"/>
                  <a:pt x="1658679" y="58292"/>
                </a:cubicBezTo>
                <a:cubicBezTo>
                  <a:pt x="1880191" y="-10820"/>
                  <a:pt x="2540295" y="-2846"/>
                  <a:pt x="3200400" y="5129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D6E1C27-AD7B-458E-A583-190D8F841DFF}"/>
              </a:ext>
            </a:extLst>
          </p:cNvPr>
          <p:cNvSpPr/>
          <p:nvPr/>
        </p:nvSpPr>
        <p:spPr>
          <a:xfrm>
            <a:off x="2725479" y="4189228"/>
            <a:ext cx="2431312" cy="1040300"/>
          </a:xfrm>
          <a:custGeom>
            <a:avLst/>
            <a:gdLst>
              <a:gd name="connsiteX0" fmla="*/ 0 w 3200400"/>
              <a:gd name="connsiteY0" fmla="*/ 1206608 h 1206608"/>
              <a:gd name="connsiteX1" fmla="*/ 1871330 w 3200400"/>
              <a:gd name="connsiteY1" fmla="*/ 419799 h 1206608"/>
              <a:gd name="connsiteX2" fmla="*/ 1658679 w 3200400"/>
              <a:gd name="connsiteY2" fmla="*/ 58292 h 1206608"/>
              <a:gd name="connsiteX3" fmla="*/ 3200400 w 3200400"/>
              <a:gd name="connsiteY3" fmla="*/ 5129 h 120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1206608">
                <a:moveTo>
                  <a:pt x="0" y="1206608"/>
                </a:moveTo>
                <a:cubicBezTo>
                  <a:pt x="797442" y="908896"/>
                  <a:pt x="1594884" y="611185"/>
                  <a:pt x="1871330" y="419799"/>
                </a:cubicBezTo>
                <a:cubicBezTo>
                  <a:pt x="2147776" y="228413"/>
                  <a:pt x="1437167" y="127404"/>
                  <a:pt x="1658679" y="58292"/>
                </a:cubicBezTo>
                <a:cubicBezTo>
                  <a:pt x="1880191" y="-10820"/>
                  <a:pt x="2540295" y="-2846"/>
                  <a:pt x="3200400" y="5129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361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91A93A-9E46-43A4-DA1B-90078075F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78" y="122722"/>
            <a:ext cx="8800699" cy="6600524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1C5A463A-7EE1-36F1-36FF-DDF46FCBB581}"/>
              </a:ext>
            </a:extLst>
          </p:cNvPr>
          <p:cNvSpPr/>
          <p:nvPr/>
        </p:nvSpPr>
        <p:spPr>
          <a:xfrm rot="10800000">
            <a:off x="4966636" y="2975409"/>
            <a:ext cx="510139" cy="104915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8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B01ED-92AF-FBF2-E5F2-FE2122AC89F1}"/>
                  </a:ext>
                </a:extLst>
              </p:cNvPr>
              <p:cNvSpPr txBox="1"/>
              <p:nvPr/>
            </p:nvSpPr>
            <p:spPr>
              <a:xfrm>
                <a:off x="1836347" y="541770"/>
                <a:ext cx="8471806" cy="1435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B01ED-92AF-FBF2-E5F2-FE2122AC8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347" y="541770"/>
                <a:ext cx="8471806" cy="14352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4FEE3D-92AD-C4A3-8899-566C83793A11}"/>
                  </a:ext>
                </a:extLst>
              </p:cNvPr>
              <p:cNvSpPr txBox="1"/>
              <p:nvPr/>
            </p:nvSpPr>
            <p:spPr>
              <a:xfrm>
                <a:off x="3224277" y="2550185"/>
                <a:ext cx="7289111" cy="1472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4FEE3D-92AD-C4A3-8899-566C83793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277" y="2550185"/>
                <a:ext cx="7289111" cy="1472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386EAD-9698-7A0E-3C1A-B9AB614F48CB}"/>
                  </a:ext>
                </a:extLst>
              </p:cNvPr>
              <p:cNvSpPr txBox="1"/>
              <p:nvPr/>
            </p:nvSpPr>
            <p:spPr>
              <a:xfrm>
                <a:off x="3148077" y="4302785"/>
                <a:ext cx="7190109" cy="1472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386EAD-9698-7A0E-3C1A-B9AB614F4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077" y="4302785"/>
                <a:ext cx="7190109" cy="1472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8308281-0160-E0CE-4EDF-FE9AAABB6739}"/>
              </a:ext>
            </a:extLst>
          </p:cNvPr>
          <p:cNvSpPr/>
          <p:nvPr/>
        </p:nvSpPr>
        <p:spPr>
          <a:xfrm>
            <a:off x="3690257" y="1624693"/>
            <a:ext cx="1382184" cy="1396093"/>
          </a:xfrm>
          <a:custGeom>
            <a:avLst/>
            <a:gdLst>
              <a:gd name="connsiteX0" fmla="*/ 0 w 1382184"/>
              <a:gd name="connsiteY0" fmla="*/ 1396093 h 1396093"/>
              <a:gd name="connsiteX1" fmla="*/ 604157 w 1382184"/>
              <a:gd name="connsiteY1" fmla="*/ 857250 h 1396093"/>
              <a:gd name="connsiteX2" fmla="*/ 1338943 w 1382184"/>
              <a:gd name="connsiteY2" fmla="*/ 775607 h 1396093"/>
              <a:gd name="connsiteX3" fmla="*/ 1232807 w 1382184"/>
              <a:gd name="connsiteY3" fmla="*/ 0 h 139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184" h="1396093">
                <a:moveTo>
                  <a:pt x="0" y="1396093"/>
                </a:moveTo>
                <a:cubicBezTo>
                  <a:pt x="190500" y="1178378"/>
                  <a:pt x="381000" y="960664"/>
                  <a:pt x="604157" y="857250"/>
                </a:cubicBezTo>
                <a:cubicBezTo>
                  <a:pt x="827314" y="753836"/>
                  <a:pt x="1234168" y="918482"/>
                  <a:pt x="1338943" y="775607"/>
                </a:cubicBezTo>
                <a:cubicBezTo>
                  <a:pt x="1443718" y="632732"/>
                  <a:pt x="1338262" y="316366"/>
                  <a:pt x="1232807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07B103E-A811-1615-74F8-FDF6D081D783}"/>
              </a:ext>
            </a:extLst>
          </p:cNvPr>
          <p:cNvSpPr/>
          <p:nvPr/>
        </p:nvSpPr>
        <p:spPr>
          <a:xfrm>
            <a:off x="3690256" y="1621163"/>
            <a:ext cx="7371673" cy="3099394"/>
          </a:xfrm>
          <a:custGeom>
            <a:avLst/>
            <a:gdLst>
              <a:gd name="connsiteX0" fmla="*/ 0 w 1382184"/>
              <a:gd name="connsiteY0" fmla="*/ 1396093 h 1396093"/>
              <a:gd name="connsiteX1" fmla="*/ 604157 w 1382184"/>
              <a:gd name="connsiteY1" fmla="*/ 857250 h 1396093"/>
              <a:gd name="connsiteX2" fmla="*/ 1338943 w 1382184"/>
              <a:gd name="connsiteY2" fmla="*/ 775607 h 1396093"/>
              <a:gd name="connsiteX3" fmla="*/ 1232807 w 1382184"/>
              <a:gd name="connsiteY3" fmla="*/ 0 h 1396093"/>
              <a:gd name="connsiteX0" fmla="*/ 0 w 1352110"/>
              <a:gd name="connsiteY0" fmla="*/ 2577448 h 2577448"/>
              <a:gd name="connsiteX1" fmla="*/ 604157 w 1352110"/>
              <a:gd name="connsiteY1" fmla="*/ 2038605 h 2577448"/>
              <a:gd name="connsiteX2" fmla="*/ 1338943 w 1352110"/>
              <a:gd name="connsiteY2" fmla="*/ 1956962 h 2577448"/>
              <a:gd name="connsiteX3" fmla="*/ 786555 w 1352110"/>
              <a:gd name="connsiteY3" fmla="*/ 0 h 2577448"/>
              <a:gd name="connsiteX0" fmla="*/ 0 w 1352110"/>
              <a:gd name="connsiteY0" fmla="*/ 2577448 h 2577448"/>
              <a:gd name="connsiteX1" fmla="*/ 271046 w 1352110"/>
              <a:gd name="connsiteY1" fmla="*/ 2290963 h 2577448"/>
              <a:gd name="connsiteX2" fmla="*/ 604157 w 1352110"/>
              <a:gd name="connsiteY2" fmla="*/ 2038605 h 2577448"/>
              <a:gd name="connsiteX3" fmla="*/ 1338943 w 1352110"/>
              <a:gd name="connsiteY3" fmla="*/ 1956962 h 2577448"/>
              <a:gd name="connsiteX4" fmla="*/ 786555 w 1352110"/>
              <a:gd name="connsiteY4" fmla="*/ 0 h 2577448"/>
              <a:gd name="connsiteX0" fmla="*/ 0 w 1352110"/>
              <a:gd name="connsiteY0" fmla="*/ 2577448 h 2577448"/>
              <a:gd name="connsiteX1" fmla="*/ 245589 w 1352110"/>
              <a:gd name="connsiteY1" fmla="*/ 2175544 h 2577448"/>
              <a:gd name="connsiteX2" fmla="*/ 604157 w 1352110"/>
              <a:gd name="connsiteY2" fmla="*/ 2038605 h 2577448"/>
              <a:gd name="connsiteX3" fmla="*/ 1338943 w 1352110"/>
              <a:gd name="connsiteY3" fmla="*/ 1956962 h 2577448"/>
              <a:gd name="connsiteX4" fmla="*/ 786555 w 1352110"/>
              <a:gd name="connsiteY4" fmla="*/ 0 h 257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110" h="2577448">
                <a:moveTo>
                  <a:pt x="0" y="2577448"/>
                </a:moveTo>
                <a:cubicBezTo>
                  <a:pt x="45174" y="2529701"/>
                  <a:pt x="144896" y="2265351"/>
                  <a:pt x="245589" y="2175544"/>
                </a:cubicBezTo>
                <a:cubicBezTo>
                  <a:pt x="346282" y="2085737"/>
                  <a:pt x="421931" y="2075035"/>
                  <a:pt x="604157" y="2038605"/>
                </a:cubicBezTo>
                <a:cubicBezTo>
                  <a:pt x="786383" y="2002175"/>
                  <a:pt x="1234168" y="2099837"/>
                  <a:pt x="1338943" y="1956962"/>
                </a:cubicBezTo>
                <a:cubicBezTo>
                  <a:pt x="1443718" y="1814087"/>
                  <a:pt x="892010" y="316366"/>
                  <a:pt x="786555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51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B01ED-92AF-FBF2-E5F2-FE2122AC89F1}"/>
                  </a:ext>
                </a:extLst>
              </p:cNvPr>
              <p:cNvSpPr txBox="1"/>
              <p:nvPr/>
            </p:nvSpPr>
            <p:spPr>
              <a:xfrm>
                <a:off x="1836347" y="541770"/>
                <a:ext cx="7338804" cy="1472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B01ED-92AF-FBF2-E5F2-FE2122AC8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347" y="541770"/>
                <a:ext cx="7338804" cy="1472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4FEE3D-92AD-C4A3-8899-566C83793A11}"/>
                  </a:ext>
                </a:extLst>
              </p:cNvPr>
              <p:cNvSpPr txBox="1"/>
              <p:nvPr/>
            </p:nvSpPr>
            <p:spPr>
              <a:xfrm>
                <a:off x="5066597" y="2171059"/>
                <a:ext cx="4065472" cy="567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4FEE3D-92AD-C4A3-8899-566C83793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597" y="2171059"/>
                <a:ext cx="4065472" cy="5672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7E82E0-EBA9-F5D4-BF97-77A3C42719DA}"/>
                  </a:ext>
                </a:extLst>
              </p:cNvPr>
              <p:cNvSpPr txBox="1"/>
              <p:nvPr/>
            </p:nvSpPr>
            <p:spPr>
              <a:xfrm>
                <a:off x="5041535" y="3236922"/>
                <a:ext cx="4040209" cy="567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7E82E0-EBA9-F5D4-BF97-77A3C4271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535" y="3236922"/>
                <a:ext cx="4040209" cy="5672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1E815A-5C4B-FF94-6467-D70258DDFF22}"/>
                  </a:ext>
                </a:extLst>
              </p:cNvPr>
              <p:cNvSpPr txBox="1"/>
              <p:nvPr/>
            </p:nvSpPr>
            <p:spPr>
              <a:xfrm>
                <a:off x="5063306" y="4196079"/>
                <a:ext cx="4113755" cy="567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1E815A-5C4B-FF94-6467-D70258DDF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306" y="4196079"/>
                <a:ext cx="4113755" cy="5672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41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513A9ACD-4071-AA51-EF2F-1417B6E9D36A}"/>
              </a:ext>
            </a:extLst>
          </p:cNvPr>
          <p:cNvSpPr/>
          <p:nvPr/>
        </p:nvSpPr>
        <p:spPr>
          <a:xfrm>
            <a:off x="1757221" y="577404"/>
            <a:ext cx="2027208" cy="65560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FFT2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E55D5610-7BE1-DBFD-77FC-9AB8B24B55CE}"/>
              </a:ext>
            </a:extLst>
          </p:cNvPr>
          <p:cNvSpPr/>
          <p:nvPr/>
        </p:nvSpPr>
        <p:spPr>
          <a:xfrm>
            <a:off x="1691085" y="1615450"/>
            <a:ext cx="1963947" cy="655608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IFFT2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D382F8-79B7-FBB5-FB19-6953022F7CD2}"/>
              </a:ext>
            </a:extLst>
          </p:cNvPr>
          <p:cNvSpPr txBox="1"/>
          <p:nvPr/>
        </p:nvSpPr>
        <p:spPr>
          <a:xfrm>
            <a:off x="4117265" y="587006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np.fft.fft2(D);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C7AE44-0567-C37D-2BB7-3CDA89B36C99}"/>
              </a:ext>
            </a:extLst>
          </p:cNvPr>
          <p:cNvSpPr txBox="1"/>
          <p:nvPr/>
        </p:nvSpPr>
        <p:spPr>
          <a:xfrm>
            <a:off x="4117265" y="1712421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 = np.fft.ifft2(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52AE224-9F60-3CE5-71DB-54F1138E4EE7}"/>
                  </a:ext>
                </a:extLst>
              </p:cNvPr>
              <p:cNvSpPr/>
              <p:nvPr/>
            </p:nvSpPr>
            <p:spPr>
              <a:xfrm>
                <a:off x="1757221" y="2837836"/>
                <a:ext cx="2775857" cy="27104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52AE224-9F60-3CE5-71DB-54F1138E4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221" y="2837836"/>
                <a:ext cx="2775857" cy="2710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DE4720-74CA-4A05-64A5-682E9F5E93CF}"/>
                  </a:ext>
                </a:extLst>
              </p:cNvPr>
              <p:cNvSpPr txBox="1"/>
              <p:nvPr/>
            </p:nvSpPr>
            <p:spPr>
              <a:xfrm>
                <a:off x="1457325" y="5666014"/>
                <a:ext cx="3367768" cy="2753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DE4720-74CA-4A05-64A5-682E9F5E9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25" y="5666014"/>
                <a:ext cx="3367768" cy="275303"/>
              </a:xfrm>
              <a:prstGeom prst="rect">
                <a:avLst/>
              </a:prstGeom>
              <a:blipFill>
                <a:blip r:embed="rId4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90F64E-E2A9-A8E0-6DD1-0733E6BE842F}"/>
                  </a:ext>
                </a:extLst>
              </p:cNvPr>
              <p:cNvSpPr txBox="1"/>
              <p:nvPr/>
            </p:nvSpPr>
            <p:spPr>
              <a:xfrm>
                <a:off x="1139095" y="2803380"/>
                <a:ext cx="454292" cy="2779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90F64E-E2A9-A8E0-6DD1-0733E6BE8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095" y="2803380"/>
                <a:ext cx="454292" cy="27793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6D9308-3F7D-9A89-6BF0-BB34EEABEC5B}"/>
                  </a:ext>
                </a:extLst>
              </p:cNvPr>
              <p:cNvSpPr txBox="1"/>
              <p:nvPr/>
            </p:nvSpPr>
            <p:spPr>
              <a:xfrm>
                <a:off x="2392347" y="5904249"/>
                <a:ext cx="32989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6D9308-3F7D-9A89-6BF0-BB34EEABE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347" y="5904249"/>
                <a:ext cx="329899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CBE0DD-9329-01BD-A5E8-9D71BC127D77}"/>
                  </a:ext>
                </a:extLst>
              </p:cNvPr>
              <p:cNvSpPr txBox="1"/>
              <p:nvPr/>
            </p:nvSpPr>
            <p:spPr>
              <a:xfrm>
                <a:off x="653734" y="3706334"/>
                <a:ext cx="40344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CBE0DD-9329-01BD-A5E8-9D71BC127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34" y="3706334"/>
                <a:ext cx="403444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837140-6ABC-8380-3CEE-D031B628A430}"/>
              </a:ext>
            </a:extLst>
          </p:cNvPr>
          <p:cNvCxnSpPr>
            <a:cxnSpLocks/>
          </p:cNvCxnSpPr>
          <p:nvPr/>
        </p:nvCxnSpPr>
        <p:spPr>
          <a:xfrm>
            <a:off x="855456" y="4465864"/>
            <a:ext cx="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40D9C6-9A37-D8A6-C86C-B38A6812A4DC}"/>
              </a:ext>
            </a:extLst>
          </p:cNvPr>
          <p:cNvCxnSpPr>
            <a:cxnSpLocks/>
          </p:cNvCxnSpPr>
          <p:nvPr/>
        </p:nvCxnSpPr>
        <p:spPr>
          <a:xfrm>
            <a:off x="2803485" y="6303180"/>
            <a:ext cx="76451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3FE33-4E91-5A3D-0F15-EF270DD32629}"/>
                  </a:ext>
                </a:extLst>
              </p:cNvPr>
              <p:cNvSpPr/>
              <p:nvPr/>
            </p:nvSpPr>
            <p:spPr>
              <a:xfrm>
                <a:off x="7616456" y="2914505"/>
                <a:ext cx="2775857" cy="27104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</m:acc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3FE33-4E91-5A3D-0F15-EF270DD32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456" y="2914505"/>
                <a:ext cx="2775857" cy="27104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D5346E-2EAF-60F0-5034-AEE559EBADD3}"/>
                  </a:ext>
                </a:extLst>
              </p:cNvPr>
              <p:cNvSpPr txBox="1"/>
              <p:nvPr/>
            </p:nvSpPr>
            <p:spPr>
              <a:xfrm>
                <a:off x="7316560" y="5742683"/>
                <a:ext cx="336776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D5346E-2EAF-60F0-5034-AEE559EBA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560" y="5742683"/>
                <a:ext cx="3367768" cy="246221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E2CE0A-05C4-7B27-1B9B-C1CE89E3FF35}"/>
                  </a:ext>
                </a:extLst>
              </p:cNvPr>
              <p:cNvSpPr txBox="1"/>
              <p:nvPr/>
            </p:nvSpPr>
            <p:spPr>
              <a:xfrm>
                <a:off x="6924854" y="2880049"/>
                <a:ext cx="683520" cy="2779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E2CE0A-05C4-7B27-1B9B-C1CE89E3F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854" y="2880049"/>
                <a:ext cx="683520" cy="27793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88FF79-B709-0D41-6C56-E632B4EB26EA}"/>
                  </a:ext>
                </a:extLst>
              </p:cNvPr>
              <p:cNvSpPr txBox="1"/>
              <p:nvPr/>
            </p:nvSpPr>
            <p:spPr>
              <a:xfrm>
                <a:off x="8390383" y="5988904"/>
                <a:ext cx="63136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88FF79-B709-0D41-6C56-E632B4EB2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83" y="5988904"/>
                <a:ext cx="631363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1B66B88-1CF9-1FD5-FA00-115151BC94ED}"/>
                  </a:ext>
                </a:extLst>
              </p:cNvPr>
              <p:cNvSpPr txBox="1"/>
              <p:nvPr/>
            </p:nvSpPr>
            <p:spPr>
              <a:xfrm>
                <a:off x="6425473" y="3850311"/>
                <a:ext cx="531171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1B66B88-1CF9-1FD5-FA00-115151BC9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473" y="3850311"/>
                <a:ext cx="531171" cy="12311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DF8F6A-69EB-65F3-6025-58210A18A36B}"/>
              </a:ext>
            </a:extLst>
          </p:cNvPr>
          <p:cNvCxnSpPr>
            <a:cxnSpLocks/>
          </p:cNvCxnSpPr>
          <p:nvPr/>
        </p:nvCxnSpPr>
        <p:spPr>
          <a:xfrm>
            <a:off x="6657543" y="4542533"/>
            <a:ext cx="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78296FB-3229-E395-241B-6ACFC157684D}"/>
              </a:ext>
            </a:extLst>
          </p:cNvPr>
          <p:cNvCxnSpPr>
            <a:cxnSpLocks/>
          </p:cNvCxnSpPr>
          <p:nvPr/>
        </p:nvCxnSpPr>
        <p:spPr>
          <a:xfrm>
            <a:off x="9000444" y="6333340"/>
            <a:ext cx="76451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78323569-B7BB-A0C7-5626-0169B9A79944}"/>
              </a:ext>
            </a:extLst>
          </p:cNvPr>
          <p:cNvSpPr/>
          <p:nvPr/>
        </p:nvSpPr>
        <p:spPr>
          <a:xfrm>
            <a:off x="5012091" y="3937166"/>
            <a:ext cx="1183821" cy="46166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9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FCD3F0-761B-0FA3-5E88-5B4483E0D7CF}"/>
              </a:ext>
            </a:extLst>
          </p:cNvPr>
          <p:cNvCxnSpPr/>
          <p:nvPr/>
        </p:nvCxnSpPr>
        <p:spPr>
          <a:xfrm>
            <a:off x="3649435" y="3592285"/>
            <a:ext cx="52169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FB87A6-3375-17B2-584E-733894FFB38F}"/>
              </a:ext>
            </a:extLst>
          </p:cNvPr>
          <p:cNvCxnSpPr>
            <a:cxnSpLocks/>
          </p:cNvCxnSpPr>
          <p:nvPr/>
        </p:nvCxnSpPr>
        <p:spPr>
          <a:xfrm flipV="1">
            <a:off x="6182527" y="1441676"/>
            <a:ext cx="0" cy="4301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562924-55FA-D1FF-83D8-CE8FBBA0C157}"/>
                  </a:ext>
                </a:extLst>
              </p:cNvPr>
              <p:cNvSpPr txBox="1"/>
              <p:nvPr/>
            </p:nvSpPr>
            <p:spPr>
              <a:xfrm>
                <a:off x="5996225" y="887678"/>
                <a:ext cx="3726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562924-55FA-D1FF-83D8-CE8FBBA0C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225" y="887678"/>
                <a:ext cx="37260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B2BCFB-B9F3-4ECF-955A-6FF87A455FA0}"/>
                  </a:ext>
                </a:extLst>
              </p:cNvPr>
              <p:cNvSpPr txBox="1"/>
              <p:nvPr/>
            </p:nvSpPr>
            <p:spPr>
              <a:xfrm>
                <a:off x="8959202" y="3267161"/>
                <a:ext cx="4493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B2BCFB-B9F3-4ECF-955A-6FF87A455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202" y="3267161"/>
                <a:ext cx="449354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D2C490-E968-79CA-B94B-54905425F970}"/>
              </a:ext>
            </a:extLst>
          </p:cNvPr>
          <p:cNvCxnSpPr/>
          <p:nvPr/>
        </p:nvCxnSpPr>
        <p:spPr>
          <a:xfrm>
            <a:off x="8508733" y="3429000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B8044E-BA9C-9CF6-905D-6B4509774404}"/>
              </a:ext>
            </a:extLst>
          </p:cNvPr>
          <p:cNvCxnSpPr/>
          <p:nvPr/>
        </p:nvCxnSpPr>
        <p:spPr>
          <a:xfrm>
            <a:off x="4002506" y="3439083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1F8239-EC72-1C7D-0CB8-495A654F85E0}"/>
              </a:ext>
            </a:extLst>
          </p:cNvPr>
          <p:cNvCxnSpPr>
            <a:cxnSpLocks/>
          </p:cNvCxnSpPr>
          <p:nvPr/>
        </p:nvCxnSpPr>
        <p:spPr>
          <a:xfrm rot="5400000">
            <a:off x="6182525" y="1608678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AF43B3-4D75-FFB3-0D0D-D3B7E96F9298}"/>
              </a:ext>
            </a:extLst>
          </p:cNvPr>
          <p:cNvCxnSpPr>
            <a:cxnSpLocks/>
          </p:cNvCxnSpPr>
          <p:nvPr/>
        </p:nvCxnSpPr>
        <p:spPr>
          <a:xfrm rot="5400000">
            <a:off x="6164776" y="5316010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2A243A-CA13-C79B-EBE2-0708326265A4}"/>
                  </a:ext>
                </a:extLst>
              </p:cNvPr>
              <p:cNvSpPr txBox="1"/>
              <p:nvPr/>
            </p:nvSpPr>
            <p:spPr>
              <a:xfrm>
                <a:off x="8031413" y="3544160"/>
                <a:ext cx="881395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2A243A-CA13-C79B-EBE2-070832626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413" y="3544160"/>
                <a:ext cx="881395" cy="5977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B59B27-8393-32DC-242E-9B853D7F5FF8}"/>
                  </a:ext>
                </a:extLst>
              </p:cNvPr>
              <p:cNvSpPr txBox="1"/>
              <p:nvPr/>
            </p:nvSpPr>
            <p:spPr>
              <a:xfrm>
                <a:off x="3419023" y="3638463"/>
                <a:ext cx="1226041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B59B27-8393-32DC-242E-9B853D7F5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023" y="3638463"/>
                <a:ext cx="1226041" cy="5977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8F0E30-074F-42C4-E42F-C1C0366327BA}"/>
                  </a:ext>
                </a:extLst>
              </p:cNvPr>
              <p:cNvSpPr txBox="1"/>
              <p:nvPr/>
            </p:nvSpPr>
            <p:spPr>
              <a:xfrm>
                <a:off x="6330221" y="5145166"/>
                <a:ext cx="1163908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8F0E30-074F-42C4-E42F-C1C036632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221" y="5145166"/>
                <a:ext cx="1163908" cy="5977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DB0731-5DFE-1F6F-EFD4-8E1212664F79}"/>
                  </a:ext>
                </a:extLst>
              </p:cNvPr>
              <p:cNvSpPr txBox="1"/>
              <p:nvPr/>
            </p:nvSpPr>
            <p:spPr>
              <a:xfrm>
                <a:off x="6364771" y="1439755"/>
                <a:ext cx="819263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DB0731-5DFE-1F6F-EFD4-8E1212664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771" y="1439755"/>
                <a:ext cx="819263" cy="5977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C12D49-1B82-568C-F85C-E2E2F9D23F77}"/>
                  </a:ext>
                </a:extLst>
              </p:cNvPr>
              <p:cNvSpPr txBox="1"/>
              <p:nvPr/>
            </p:nvSpPr>
            <p:spPr>
              <a:xfrm>
                <a:off x="670246" y="700928"/>
                <a:ext cx="230793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/>
                  <a:t> plane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C12D49-1B82-568C-F85C-E2E2F9D23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46" y="700928"/>
                <a:ext cx="2307939" cy="553998"/>
              </a:xfrm>
              <a:prstGeom prst="rect">
                <a:avLst/>
              </a:prstGeom>
              <a:blipFill>
                <a:blip r:embed="rId8"/>
                <a:stretch>
                  <a:fillRect t="-25275" r="-10554" b="-4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59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FCD3F0-761B-0FA3-5E88-5B4483E0D7CF}"/>
              </a:ext>
            </a:extLst>
          </p:cNvPr>
          <p:cNvCxnSpPr/>
          <p:nvPr/>
        </p:nvCxnSpPr>
        <p:spPr>
          <a:xfrm>
            <a:off x="3649435" y="3592285"/>
            <a:ext cx="52169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FB87A6-3375-17B2-584E-733894FFB38F}"/>
              </a:ext>
            </a:extLst>
          </p:cNvPr>
          <p:cNvCxnSpPr>
            <a:cxnSpLocks/>
          </p:cNvCxnSpPr>
          <p:nvPr/>
        </p:nvCxnSpPr>
        <p:spPr>
          <a:xfrm flipV="1">
            <a:off x="6182527" y="1441676"/>
            <a:ext cx="0" cy="4301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562924-55FA-D1FF-83D8-CE8FBBA0C157}"/>
                  </a:ext>
                </a:extLst>
              </p:cNvPr>
              <p:cNvSpPr txBox="1"/>
              <p:nvPr/>
            </p:nvSpPr>
            <p:spPr>
              <a:xfrm>
                <a:off x="5996225" y="887678"/>
                <a:ext cx="3726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562924-55FA-D1FF-83D8-CE8FBBA0C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225" y="887678"/>
                <a:ext cx="37260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B2BCFB-B9F3-4ECF-955A-6FF87A455FA0}"/>
                  </a:ext>
                </a:extLst>
              </p:cNvPr>
              <p:cNvSpPr txBox="1"/>
              <p:nvPr/>
            </p:nvSpPr>
            <p:spPr>
              <a:xfrm>
                <a:off x="8959202" y="3267161"/>
                <a:ext cx="4493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B2BCFB-B9F3-4ECF-955A-6FF87A455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202" y="3267161"/>
                <a:ext cx="449354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D2C490-E968-79CA-B94B-54905425F970}"/>
              </a:ext>
            </a:extLst>
          </p:cNvPr>
          <p:cNvCxnSpPr/>
          <p:nvPr/>
        </p:nvCxnSpPr>
        <p:spPr>
          <a:xfrm>
            <a:off x="8508733" y="3429000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B8044E-BA9C-9CF6-905D-6B4509774404}"/>
              </a:ext>
            </a:extLst>
          </p:cNvPr>
          <p:cNvCxnSpPr/>
          <p:nvPr/>
        </p:nvCxnSpPr>
        <p:spPr>
          <a:xfrm>
            <a:off x="4002506" y="3439083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1F8239-EC72-1C7D-0CB8-495A654F85E0}"/>
              </a:ext>
            </a:extLst>
          </p:cNvPr>
          <p:cNvCxnSpPr>
            <a:cxnSpLocks/>
          </p:cNvCxnSpPr>
          <p:nvPr/>
        </p:nvCxnSpPr>
        <p:spPr>
          <a:xfrm rot="5400000">
            <a:off x="6182525" y="1608678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AF43B3-4D75-FFB3-0D0D-D3B7E96F9298}"/>
              </a:ext>
            </a:extLst>
          </p:cNvPr>
          <p:cNvCxnSpPr>
            <a:cxnSpLocks/>
          </p:cNvCxnSpPr>
          <p:nvPr/>
        </p:nvCxnSpPr>
        <p:spPr>
          <a:xfrm rot="5400000">
            <a:off x="6164776" y="5316010"/>
            <a:ext cx="0" cy="259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2A243A-CA13-C79B-EBE2-0708326265A4}"/>
                  </a:ext>
                </a:extLst>
              </p:cNvPr>
              <p:cNvSpPr txBox="1"/>
              <p:nvPr/>
            </p:nvSpPr>
            <p:spPr>
              <a:xfrm>
                <a:off x="8031413" y="3544160"/>
                <a:ext cx="881395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2A243A-CA13-C79B-EBE2-070832626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413" y="3544160"/>
                <a:ext cx="881395" cy="5977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B59B27-8393-32DC-242E-9B853D7F5FF8}"/>
                  </a:ext>
                </a:extLst>
              </p:cNvPr>
              <p:cNvSpPr txBox="1"/>
              <p:nvPr/>
            </p:nvSpPr>
            <p:spPr>
              <a:xfrm>
                <a:off x="3419023" y="3638463"/>
                <a:ext cx="1226041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B59B27-8393-32DC-242E-9B853D7F5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023" y="3638463"/>
                <a:ext cx="1226041" cy="5977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8F0E30-074F-42C4-E42F-C1C0366327BA}"/>
                  </a:ext>
                </a:extLst>
              </p:cNvPr>
              <p:cNvSpPr txBox="1"/>
              <p:nvPr/>
            </p:nvSpPr>
            <p:spPr>
              <a:xfrm>
                <a:off x="6330221" y="5145166"/>
                <a:ext cx="1163908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8F0E30-074F-42C4-E42F-C1C036632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221" y="5145166"/>
                <a:ext cx="1163908" cy="5977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DB0731-5DFE-1F6F-EFD4-8E1212664F79}"/>
                  </a:ext>
                </a:extLst>
              </p:cNvPr>
              <p:cNvSpPr txBox="1"/>
              <p:nvPr/>
            </p:nvSpPr>
            <p:spPr>
              <a:xfrm>
                <a:off x="6364771" y="1439755"/>
                <a:ext cx="819263" cy="597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𝑛𝑦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DB0731-5DFE-1F6F-EFD4-8E1212664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771" y="1439755"/>
                <a:ext cx="819263" cy="5977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C12D49-1B82-568C-F85C-E2E2F9D23F77}"/>
                  </a:ext>
                </a:extLst>
              </p:cNvPr>
              <p:cNvSpPr txBox="1"/>
              <p:nvPr/>
            </p:nvSpPr>
            <p:spPr>
              <a:xfrm>
                <a:off x="670246" y="700928"/>
                <a:ext cx="230793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dirty="0"/>
                  <a:t> plane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C12D49-1B82-568C-F85C-E2E2F9D23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46" y="700928"/>
                <a:ext cx="2307939" cy="553998"/>
              </a:xfrm>
              <a:prstGeom prst="rect">
                <a:avLst/>
              </a:prstGeom>
              <a:blipFill>
                <a:blip r:embed="rId8"/>
                <a:stretch>
                  <a:fillRect t="-25275" r="-10554" b="-48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F926F2BF-3A99-7B2D-A5ED-F13B215508D6}"/>
              </a:ext>
            </a:extLst>
          </p:cNvPr>
          <p:cNvSpPr/>
          <p:nvPr/>
        </p:nvSpPr>
        <p:spPr>
          <a:xfrm>
            <a:off x="7334185" y="2511697"/>
            <a:ext cx="236679" cy="2021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C80EF6-3456-CC0A-A382-4DDD9FD25E64}"/>
                  </a:ext>
                </a:extLst>
              </p:cNvPr>
              <p:cNvSpPr txBox="1"/>
              <p:nvPr/>
            </p:nvSpPr>
            <p:spPr>
              <a:xfrm>
                <a:off x="7737436" y="2290728"/>
                <a:ext cx="12950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C80EF6-3456-CC0A-A382-4DDD9FD25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436" y="2290728"/>
                <a:ext cx="1295098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634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1358</Words>
  <Application>Microsoft Office PowerPoint</Application>
  <PresentationFormat>Widescreen</PresentationFormat>
  <Paragraphs>320</Paragraphs>
  <Slides>42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useful fact</vt:lpstr>
      <vt:lpstr>PowerPoint Presentation</vt:lpstr>
      <vt:lpstr>PowerPoint Presentation</vt:lpstr>
      <vt:lpstr>PowerPoint Presentation</vt:lpstr>
      <vt:lpstr>Using Fourier Transforms to model acoustic waves in (x,y,t)</vt:lpstr>
      <vt:lpstr> </vt:lpstr>
      <vt:lpstr>PowerPoint Presentation</vt:lpstr>
      <vt:lpstr>PowerPoint Presentation</vt:lpstr>
      <vt:lpstr>m a=f</vt:lpstr>
      <vt:lpstr>m a=f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William Menke</cp:lastModifiedBy>
  <cp:revision>62</cp:revision>
  <dcterms:created xsi:type="dcterms:W3CDTF">2023-10-13T16:14:50Z</dcterms:created>
  <dcterms:modified xsi:type="dcterms:W3CDTF">2025-08-15T20:59:17Z</dcterms:modified>
</cp:coreProperties>
</file>