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518" r:id="rId3"/>
    <p:sldId id="526" r:id="rId4"/>
    <p:sldId id="524" r:id="rId5"/>
    <p:sldId id="525" r:id="rId6"/>
    <p:sldId id="527" r:id="rId7"/>
    <p:sldId id="528" r:id="rId8"/>
    <p:sldId id="529" r:id="rId9"/>
    <p:sldId id="530" r:id="rId10"/>
    <p:sldId id="531" r:id="rId11"/>
    <p:sldId id="532" r:id="rId12"/>
    <p:sldId id="533" r:id="rId13"/>
    <p:sldId id="534" r:id="rId14"/>
    <p:sldId id="535" r:id="rId15"/>
    <p:sldId id="536" r:id="rId16"/>
    <p:sldId id="537" r:id="rId17"/>
    <p:sldId id="538" r:id="rId18"/>
    <p:sldId id="539" r:id="rId19"/>
    <p:sldId id="540" r:id="rId20"/>
    <p:sldId id="541" r:id="rId21"/>
    <p:sldId id="542" r:id="rId22"/>
    <p:sldId id="543" r:id="rId23"/>
    <p:sldId id="544" r:id="rId24"/>
    <p:sldId id="545" r:id="rId25"/>
    <p:sldId id="546" r:id="rId26"/>
    <p:sldId id="547" r:id="rId27"/>
    <p:sldId id="548" r:id="rId28"/>
    <p:sldId id="549" r:id="rId29"/>
    <p:sldId id="550" r:id="rId30"/>
    <p:sldId id="551" r:id="rId31"/>
    <p:sldId id="55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E6C500B-771F-4A27-AB1E-B0628560A827}">
          <p14:sldIdLst>
            <p14:sldId id="257"/>
            <p14:sldId id="518"/>
            <p14:sldId id="526"/>
            <p14:sldId id="524"/>
            <p14:sldId id="525"/>
            <p14:sldId id="527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536"/>
            <p14:sldId id="537"/>
            <p14:sldId id="538"/>
            <p14:sldId id="539"/>
            <p14:sldId id="540"/>
            <p14:sldId id="541"/>
            <p14:sldId id="542"/>
            <p14:sldId id="543"/>
            <p14:sldId id="544"/>
            <p14:sldId id="545"/>
            <p14:sldId id="546"/>
            <p14:sldId id="547"/>
            <p14:sldId id="548"/>
            <p14:sldId id="549"/>
            <p14:sldId id="550"/>
            <p14:sldId id="551"/>
            <p14:sldId id="552"/>
          </p14:sldIdLst>
        </p14:section>
        <p14:section name="Untitled Section" id="{B3F78253-7EF0-4999-8F0B-FB8FF31FD15B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" initials="AU" lastIdx="1" clrIdx="0">
    <p:extLst>
      <p:ext uri="{19B8F6BF-5375-455C-9EA6-DF929625EA0E}">
        <p15:presenceInfo xmlns:p15="http://schemas.microsoft.com/office/powerpoint/2012/main" userId="AU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5" autoAdjust="0"/>
    <p:restoredTop sz="84741" autoAdjust="0"/>
  </p:normalViewPr>
  <p:slideViewPr>
    <p:cSldViewPr snapToGrid="0">
      <p:cViewPr varScale="1">
        <p:scale>
          <a:sx n="70" d="100"/>
          <a:sy n="70" d="100"/>
        </p:scale>
        <p:origin x="192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9A8DE-9D9C-4C99-A102-396ACD540F71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71043-8DF1-4871-A3DC-820FFF21BB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438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571043-8DF1-4871-A3DC-820FFF21BB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934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80D91-A479-5222-7585-AE48F33CF7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9D4CC4-F6E8-9AD5-FFAF-CA63470BC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617C0-AEAB-CD5A-1403-531F6CFC7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B06E6-3CB6-49B9-A981-7D98574D5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67CD9-1E3B-CF29-6D80-454B19D90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11043-F92D-DB42-2554-43EBEEFCE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FCA3B-D39C-6525-2419-3198DE5D70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74B3-E579-36BB-04E2-457E3D9DE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5CE86-BB85-C129-4C86-51935B756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67A1A-0E66-FBBD-4D03-91A93C480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7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83C0C4-3869-F518-8BBE-A2850A026B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574ABF-8E23-7C10-54A5-5F6384E4FF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AFDDE-FDFB-5A23-B87F-8980B63E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3F473D-7891-5072-0E00-39D75F73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8B5467-C466-5EFD-C96C-A7266F6D7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053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27C65-71A2-878F-3E0A-E2FB2E6E9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8FD4-87EF-F808-0058-93A391BD2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75D37B-53A9-31E0-09F3-3E8A04998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999BA-9DE1-7C5E-C9FF-A344692B2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3B5DD-E983-99FD-623F-F9E33512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9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0C9D9-2205-D701-5C00-AA5A44AA6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67143-5919-CE6E-E422-DD503CF2A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18501-4F70-2F35-0F7D-F141BB65A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BDA1E-9922-E0E4-53FE-0EEE347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AA6B5B-3FD0-0B0B-E58E-97B315C0A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192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39AFB-D4BF-0F77-94B6-A4A6088FA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0E7CA-482D-0FBB-E15B-2122C1DEF6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8B0E23-A188-4A52-04E8-E049F6F2D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14CCC-0586-DDA1-DB7E-6BE597AA7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FDE815-FB52-3DFD-133E-6811AAF35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94B6E-342E-4E53-07A0-732BCA069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42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E37C0-4901-56F7-2DC9-210D02108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7D6B1-A1AD-8653-E6B0-8211DCC6C4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9368E-40D2-B1E0-283E-00872A989F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43C6FE-4710-0EE6-0AE5-4CCDD03395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C4E302-B9BD-20D4-0081-497759E6A8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B90B876-AF1F-F5E2-CBC1-366A904EF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01FCF6-56AE-F672-3794-65D03408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6A27D6-5803-2509-4C37-BA353517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96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66931-26DE-114B-F9D3-1A5F1599B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28B325-0FEB-0C6D-AE91-66E4722AE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07D8F5-BC51-AD50-05C7-4DD795AF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30860-5578-47F7-6DD4-877F2CBA1E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AE8ECE9-736E-DCE6-7A4E-8CD7BF01B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8134B0-D436-07A1-6E4A-484C8A0D1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430C1-9F61-7C29-5340-808ABD808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8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5EB0F-A49B-0A7E-C516-3F2C934E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0C557-3E87-595B-6960-0B9815D88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2A0C21-5BCE-8EFF-FD0A-3ECEA8A2A3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462A4-20DF-938C-5914-2F0137EA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437CE-56B4-3164-26D1-EAC436442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FD9E9-E2B5-A0FB-2DCC-148B03269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8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17C8A-B99D-0E47-30E6-B03A91741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2CC987-AC26-1D86-B8A4-A30FB5960F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6E8AB3-83B7-ABC2-558F-E2CE56552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7D908E-9F4B-1693-7FEB-7EDB5BCCD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4281AA-D4E2-E0C2-9D47-92A64244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6DAED-045E-D3B0-D809-413B94D9F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054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0F9BC-CF58-DC22-32DB-C8ED69C0A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BEC15F-20A7-D0BA-C18C-03EB356F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778C2D-86A5-3526-C38F-904E606B7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AB0CD-5079-4FF0-87B0-4778CB467310}" type="datetimeFigureOut">
              <a:rPr lang="en-US" smtClean="0"/>
              <a:t>8/15/2025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D10F4E-027A-968C-96D4-9D24FEC0BD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3BE93-BFD3-DF0A-FB6D-97BC3C74E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16D0-EADF-4770-9428-1D8472F702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25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55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7.png"/><Relationship Id="rId7" Type="http://schemas.openxmlformats.org/officeDocument/2006/relationships/image" Target="../media/image74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7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7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496532" y="2628769"/>
            <a:ext cx="107958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2025 </a:t>
            </a:r>
            <a:r>
              <a:rPr lang="en-US" sz="2800" b="1" dirty="0"/>
              <a:t>EESC </a:t>
            </a:r>
            <a:r>
              <a:rPr lang="en-US" sz="2800" b="1" dirty="0" smtClean="0"/>
              <a:t>W3400</a:t>
            </a:r>
          </a:p>
          <a:p>
            <a:pPr algn="ctr"/>
            <a:r>
              <a:rPr lang="en-US" sz="2800" b="1" dirty="0"/>
              <a:t>Computational Earth Science</a:t>
            </a:r>
          </a:p>
          <a:p>
            <a:pPr algn="ctr"/>
            <a:r>
              <a:rPr lang="en-US" sz="2800" b="1" dirty="0" err="1"/>
              <a:t>Lec</a:t>
            </a:r>
            <a:r>
              <a:rPr lang="en-US" sz="2800" b="1" dirty="0"/>
              <a:t> 16: Natural textures created using the 2D </a:t>
            </a:r>
            <a:r>
              <a:rPr lang="en-US" sz="2800" b="1" dirty="0" smtClean="0"/>
              <a:t>FFT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33802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411A5B5-69FE-A661-1235-0720D07C50CA}"/>
              </a:ext>
            </a:extLst>
          </p:cNvPr>
          <p:cNvSpPr txBox="1"/>
          <p:nvPr/>
        </p:nvSpPr>
        <p:spPr>
          <a:xfrm>
            <a:off x="1976718" y="1659285"/>
            <a:ext cx="848238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many uses for random data</a:t>
            </a:r>
          </a:p>
          <a:p>
            <a:pPr algn="ctr"/>
            <a:endParaRPr lang="en-US" sz="2800" b="1" i="1" dirty="0"/>
          </a:p>
          <a:p>
            <a:pPr algn="ctr"/>
            <a:r>
              <a:rPr lang="en-US" sz="2800" b="1" i="1" dirty="0"/>
              <a:t>the one we’ll investigate today</a:t>
            </a:r>
          </a:p>
          <a:p>
            <a:pPr algn="ctr"/>
            <a:r>
              <a:rPr lang="en-US" sz="2800" b="1" i="1" dirty="0"/>
              <a:t>is making data that</a:t>
            </a:r>
          </a:p>
          <a:p>
            <a:pPr algn="ctr"/>
            <a:r>
              <a:rPr lang="en-US" sz="2800" b="1" i="1" dirty="0"/>
              <a:t>“matches the texture”</a:t>
            </a:r>
          </a:p>
          <a:p>
            <a:pPr algn="ctr"/>
            <a:r>
              <a:rPr lang="en-US" sz="2800" b="1" i="1" dirty="0"/>
              <a:t>natural data</a:t>
            </a:r>
          </a:p>
          <a:p>
            <a:pPr algn="ctr"/>
            <a:endParaRPr lang="en-US" sz="2800" b="1" i="1" dirty="0"/>
          </a:p>
          <a:p>
            <a:pPr algn="ctr"/>
            <a:r>
              <a:rPr lang="en-US" sz="2800" b="1" i="1" dirty="0"/>
              <a:t>(which could then be used to test data analysis code)</a:t>
            </a:r>
          </a:p>
        </p:txBody>
      </p:sp>
    </p:spTree>
    <p:extLst>
      <p:ext uri="{BB962C8B-B14F-4D97-AF65-F5344CB8AC3E}">
        <p14:creationId xmlns:p14="http://schemas.microsoft.com/office/powerpoint/2010/main" val="763454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03D7DC-DF57-EAE5-9C6F-91ED7FBD1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81" t="26992" r="6250" b="6078"/>
          <a:stretch/>
        </p:blipFill>
        <p:spPr>
          <a:xfrm>
            <a:off x="174811" y="533290"/>
            <a:ext cx="11544212" cy="528928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72977" y="76090"/>
            <a:ext cx="113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most “real” data doesn’t look like this</a:t>
            </a:r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69740-43AE-F66E-AB67-82CA388279F8}"/>
              </a:ext>
            </a:extLst>
          </p:cNvPr>
          <p:cNvSpPr txBox="1"/>
          <p:nvPr/>
        </p:nvSpPr>
        <p:spPr>
          <a:xfrm>
            <a:off x="551617" y="5903893"/>
            <a:ext cx="10790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/>
              <a:t>and the reason is that this fake data lacks “correlation” between neighboring data points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31741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03D7DC-DF57-EAE5-9C6F-91ED7FBD1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62" t="41537" r="7002" b="25329"/>
          <a:stretch/>
        </p:blipFill>
        <p:spPr>
          <a:xfrm>
            <a:off x="-351663" y="193963"/>
            <a:ext cx="12017189" cy="2618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2AE2E94-8E90-48E7-A14F-C107439068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140" t="32157" r="59100" b="5098"/>
          <a:stretch/>
        </p:blipFill>
        <p:spPr>
          <a:xfrm>
            <a:off x="656596" y="3072969"/>
            <a:ext cx="3628264" cy="2783541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276E877-750B-8B6A-E8B4-046C8E559195}"/>
              </a:ext>
            </a:extLst>
          </p:cNvPr>
          <p:cNvSpPr/>
          <p:nvPr/>
        </p:nvSpPr>
        <p:spPr>
          <a:xfrm rot="20937552">
            <a:off x="1765814" y="659512"/>
            <a:ext cx="94707" cy="188668"/>
          </a:xfrm>
          <a:custGeom>
            <a:avLst/>
            <a:gdLst>
              <a:gd name="connsiteX0" fmla="*/ 0 w 94707"/>
              <a:gd name="connsiteY0" fmla="*/ 148326 h 188668"/>
              <a:gd name="connsiteX1" fmla="*/ 80682 w 94707"/>
              <a:gd name="connsiteY1" fmla="*/ 409 h 188668"/>
              <a:gd name="connsiteX2" fmla="*/ 94129 w 94707"/>
              <a:gd name="connsiteY2" fmla="*/ 188668 h 18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7" h="188668">
                <a:moveTo>
                  <a:pt x="0" y="148326"/>
                </a:moveTo>
                <a:cubicBezTo>
                  <a:pt x="32497" y="71005"/>
                  <a:pt x="64994" y="-6315"/>
                  <a:pt x="80682" y="409"/>
                </a:cubicBezTo>
                <a:cubicBezTo>
                  <a:pt x="96370" y="7133"/>
                  <a:pt x="95249" y="97900"/>
                  <a:pt x="94129" y="18866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095F7A-EAB8-77F2-B8C9-0580E9AF33F0}"/>
                  </a:ext>
                </a:extLst>
              </p:cNvPr>
              <p:cNvSpPr txBox="1"/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7095F7A-EAB8-77F2-B8C9-0580E9AF3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8C48B7-CEC6-2F3A-496E-39996DE1591E}"/>
                  </a:ext>
                </a:extLst>
              </p:cNvPr>
              <p:cNvSpPr txBox="1"/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28C48B7-CEC6-2F3A-496E-39996DE15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A2C44B6-C09D-9A6D-8ACB-C3CBBB8AE2DF}"/>
              </a:ext>
            </a:extLst>
          </p:cNvPr>
          <p:cNvSpPr txBox="1"/>
          <p:nvPr/>
        </p:nvSpPr>
        <p:spPr>
          <a:xfrm>
            <a:off x="5656931" y="3271187"/>
            <a:ext cx="39375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 correlation:</a:t>
            </a:r>
          </a:p>
          <a:p>
            <a:endParaRPr lang="en-US" sz="2800" b="1" dirty="0"/>
          </a:p>
          <a:p>
            <a:r>
              <a:rPr lang="en-US" sz="2800" b="1" dirty="0"/>
              <a:t>if a point is high,</a:t>
            </a:r>
          </a:p>
          <a:p>
            <a:r>
              <a:rPr lang="en-US" sz="2800" b="1" dirty="0"/>
              <a:t>equal probability that a neighboring point is low or high</a:t>
            </a:r>
            <a:endParaRPr lang="en-US" sz="2800" i="1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9576F85-0C5B-F60D-729B-D98E74086ABA}"/>
              </a:ext>
            </a:extLst>
          </p:cNvPr>
          <p:cNvSpPr/>
          <p:nvPr/>
        </p:nvSpPr>
        <p:spPr>
          <a:xfrm rot="20937552">
            <a:off x="2585408" y="1147377"/>
            <a:ext cx="186396" cy="1215665"/>
          </a:xfrm>
          <a:custGeom>
            <a:avLst/>
            <a:gdLst>
              <a:gd name="connsiteX0" fmla="*/ 0 w 94707"/>
              <a:gd name="connsiteY0" fmla="*/ 148326 h 188668"/>
              <a:gd name="connsiteX1" fmla="*/ 80682 w 94707"/>
              <a:gd name="connsiteY1" fmla="*/ 409 h 188668"/>
              <a:gd name="connsiteX2" fmla="*/ 94129 w 94707"/>
              <a:gd name="connsiteY2" fmla="*/ 188668 h 188668"/>
              <a:gd name="connsiteX0" fmla="*/ 237480 w 318698"/>
              <a:gd name="connsiteY0" fmla="*/ 148326 h 1034599"/>
              <a:gd name="connsiteX1" fmla="*/ 318162 w 318698"/>
              <a:gd name="connsiteY1" fmla="*/ 409 h 1034599"/>
              <a:gd name="connsiteX2" fmla="*/ 1 w 318698"/>
              <a:gd name="connsiteY2" fmla="*/ 1034599 h 1034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698" h="1034599">
                <a:moveTo>
                  <a:pt x="237480" y="148326"/>
                </a:moveTo>
                <a:cubicBezTo>
                  <a:pt x="269977" y="71005"/>
                  <a:pt x="302474" y="-6315"/>
                  <a:pt x="318162" y="409"/>
                </a:cubicBezTo>
                <a:cubicBezTo>
                  <a:pt x="333850" y="7133"/>
                  <a:pt x="1121" y="943831"/>
                  <a:pt x="1" y="103459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49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72977" y="76090"/>
            <a:ext cx="113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here’s a dataset with some correlation</a:t>
            </a:r>
            <a:endParaRPr lang="en-US" sz="2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CF5AA-D1BC-DE9D-65F8-D3F874FC6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4" t="41577" r="6856" b="25305"/>
          <a:stretch/>
        </p:blipFill>
        <p:spPr>
          <a:xfrm>
            <a:off x="290356" y="865239"/>
            <a:ext cx="9940269" cy="2271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5EA1B-471D-9DE4-8D98-9A0A308A4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3" t="29964" r="58791" b="9964"/>
          <a:stretch/>
        </p:blipFill>
        <p:spPr>
          <a:xfrm>
            <a:off x="1128581" y="3135558"/>
            <a:ext cx="3293808" cy="2595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/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/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700585-CFB5-23AD-5A04-8652CAF16EE4}"/>
              </a:ext>
            </a:extLst>
          </p:cNvPr>
          <p:cNvSpPr/>
          <p:nvPr/>
        </p:nvSpPr>
        <p:spPr>
          <a:xfrm rot="20937552">
            <a:off x="3722433" y="930735"/>
            <a:ext cx="94707" cy="188668"/>
          </a:xfrm>
          <a:custGeom>
            <a:avLst/>
            <a:gdLst>
              <a:gd name="connsiteX0" fmla="*/ 0 w 94707"/>
              <a:gd name="connsiteY0" fmla="*/ 148326 h 188668"/>
              <a:gd name="connsiteX1" fmla="*/ 80682 w 94707"/>
              <a:gd name="connsiteY1" fmla="*/ 409 h 188668"/>
              <a:gd name="connsiteX2" fmla="*/ 94129 w 94707"/>
              <a:gd name="connsiteY2" fmla="*/ 188668 h 18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7" h="188668">
                <a:moveTo>
                  <a:pt x="0" y="148326"/>
                </a:moveTo>
                <a:cubicBezTo>
                  <a:pt x="32497" y="71005"/>
                  <a:pt x="64994" y="-6315"/>
                  <a:pt x="80682" y="409"/>
                </a:cubicBezTo>
                <a:cubicBezTo>
                  <a:pt x="96370" y="7133"/>
                  <a:pt x="95249" y="97900"/>
                  <a:pt x="94129" y="18866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15C770-32B9-DE36-AB66-8586BEE7490F}"/>
              </a:ext>
            </a:extLst>
          </p:cNvPr>
          <p:cNvSpPr/>
          <p:nvPr/>
        </p:nvSpPr>
        <p:spPr>
          <a:xfrm rot="10067654">
            <a:off x="8004382" y="2662739"/>
            <a:ext cx="94707" cy="188668"/>
          </a:xfrm>
          <a:custGeom>
            <a:avLst/>
            <a:gdLst>
              <a:gd name="connsiteX0" fmla="*/ 0 w 94707"/>
              <a:gd name="connsiteY0" fmla="*/ 148326 h 188668"/>
              <a:gd name="connsiteX1" fmla="*/ 80682 w 94707"/>
              <a:gd name="connsiteY1" fmla="*/ 409 h 188668"/>
              <a:gd name="connsiteX2" fmla="*/ 94129 w 94707"/>
              <a:gd name="connsiteY2" fmla="*/ 188668 h 18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7" h="188668">
                <a:moveTo>
                  <a:pt x="0" y="148326"/>
                </a:moveTo>
                <a:cubicBezTo>
                  <a:pt x="32497" y="71005"/>
                  <a:pt x="64994" y="-6315"/>
                  <a:pt x="80682" y="409"/>
                </a:cubicBezTo>
                <a:cubicBezTo>
                  <a:pt x="96370" y="7133"/>
                  <a:pt x="95249" y="97900"/>
                  <a:pt x="94129" y="18866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9673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72977" y="76090"/>
            <a:ext cx="113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but scatter plot of points offset by two has little correlation</a:t>
            </a:r>
            <a:endParaRPr lang="en-US" sz="2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BCF5AA-D1BC-DE9D-65F8-D3F874FC63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4" t="41577" r="6856" b="25305"/>
          <a:stretch/>
        </p:blipFill>
        <p:spPr>
          <a:xfrm>
            <a:off x="290356" y="865239"/>
            <a:ext cx="9940269" cy="22712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F5EA1B-471D-9DE4-8D98-9A0A308A45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93" t="29964" r="31274" b="9964"/>
          <a:stretch/>
        </p:blipFill>
        <p:spPr>
          <a:xfrm>
            <a:off x="1128580" y="3135558"/>
            <a:ext cx="6648735" cy="25957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/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/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F700585-CFB5-23AD-5A04-8652CAF16EE4}"/>
              </a:ext>
            </a:extLst>
          </p:cNvPr>
          <p:cNvSpPr/>
          <p:nvPr/>
        </p:nvSpPr>
        <p:spPr>
          <a:xfrm rot="20937552">
            <a:off x="1744635" y="667833"/>
            <a:ext cx="192505" cy="798406"/>
          </a:xfrm>
          <a:custGeom>
            <a:avLst/>
            <a:gdLst>
              <a:gd name="connsiteX0" fmla="*/ 0 w 94707"/>
              <a:gd name="connsiteY0" fmla="*/ 148326 h 188668"/>
              <a:gd name="connsiteX1" fmla="*/ 80682 w 94707"/>
              <a:gd name="connsiteY1" fmla="*/ 409 h 188668"/>
              <a:gd name="connsiteX2" fmla="*/ 94129 w 94707"/>
              <a:gd name="connsiteY2" fmla="*/ 188668 h 188668"/>
              <a:gd name="connsiteX0" fmla="*/ 0 w 82760"/>
              <a:gd name="connsiteY0" fmla="*/ 148326 h 383658"/>
              <a:gd name="connsiteX1" fmla="*/ 80682 w 82760"/>
              <a:gd name="connsiteY1" fmla="*/ 409 h 383658"/>
              <a:gd name="connsiteX2" fmla="*/ 17024 w 82760"/>
              <a:gd name="connsiteY2" fmla="*/ 383658 h 383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2760" h="383658">
                <a:moveTo>
                  <a:pt x="0" y="148326"/>
                </a:moveTo>
                <a:cubicBezTo>
                  <a:pt x="32497" y="71005"/>
                  <a:pt x="64994" y="-6315"/>
                  <a:pt x="80682" y="409"/>
                </a:cubicBezTo>
                <a:cubicBezTo>
                  <a:pt x="96370" y="7133"/>
                  <a:pt x="18144" y="292890"/>
                  <a:pt x="17024" y="38365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C15C770-32B9-DE36-AB66-8586BEE7490F}"/>
              </a:ext>
            </a:extLst>
          </p:cNvPr>
          <p:cNvSpPr/>
          <p:nvPr/>
        </p:nvSpPr>
        <p:spPr>
          <a:xfrm rot="10067654">
            <a:off x="7964473" y="2289819"/>
            <a:ext cx="232145" cy="550822"/>
          </a:xfrm>
          <a:custGeom>
            <a:avLst/>
            <a:gdLst>
              <a:gd name="connsiteX0" fmla="*/ 0 w 94707"/>
              <a:gd name="connsiteY0" fmla="*/ 148326 h 188668"/>
              <a:gd name="connsiteX1" fmla="*/ 80682 w 94707"/>
              <a:gd name="connsiteY1" fmla="*/ 409 h 188668"/>
              <a:gd name="connsiteX2" fmla="*/ 94129 w 94707"/>
              <a:gd name="connsiteY2" fmla="*/ 188668 h 188668"/>
              <a:gd name="connsiteX0" fmla="*/ 0 w 232145"/>
              <a:gd name="connsiteY0" fmla="*/ 550822 h 550822"/>
              <a:gd name="connsiteX1" fmla="*/ 218120 w 232145"/>
              <a:gd name="connsiteY1" fmla="*/ 70 h 550822"/>
              <a:gd name="connsiteX2" fmla="*/ 231567 w 232145"/>
              <a:gd name="connsiteY2" fmla="*/ 188329 h 55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32145" h="550822">
                <a:moveTo>
                  <a:pt x="0" y="550822"/>
                </a:moveTo>
                <a:cubicBezTo>
                  <a:pt x="32497" y="473501"/>
                  <a:pt x="202432" y="-6654"/>
                  <a:pt x="218120" y="70"/>
                </a:cubicBezTo>
                <a:cubicBezTo>
                  <a:pt x="233808" y="6794"/>
                  <a:pt x="232687" y="97561"/>
                  <a:pt x="231567" y="188329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F65E4B-6C13-392B-851A-4A3DCE37D0D3}"/>
                  </a:ext>
                </a:extLst>
              </p:cNvPr>
              <p:cNvSpPr txBox="1"/>
              <p:nvPr/>
            </p:nvSpPr>
            <p:spPr>
              <a:xfrm>
                <a:off x="5412657" y="5731274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9F65E4B-6C13-392B-851A-4A3DCE37D0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657" y="5731274"/>
                <a:ext cx="1175578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8795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72977" y="76090"/>
            <a:ext cx="11356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here’s a dataset with more correlation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/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9765" y="5672739"/>
                <a:ext cx="1175578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/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12" y="3857916"/>
                <a:ext cx="636969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17680156-CD83-29DE-6FA3-EB88B84465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435" t="45303" r="7743" b="29033"/>
          <a:stretch/>
        </p:blipFill>
        <p:spPr>
          <a:xfrm>
            <a:off x="810096" y="796414"/>
            <a:ext cx="9488129" cy="17599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CF97742-806D-76E9-52DA-5ED0FCFBC8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52" t="29964" r="6645" b="9247"/>
          <a:stretch/>
        </p:blipFill>
        <p:spPr>
          <a:xfrm>
            <a:off x="1128581" y="2766315"/>
            <a:ext cx="9680923" cy="2794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930B36-BA1D-247D-7F00-DD544DEC7454}"/>
                  </a:ext>
                </a:extLst>
              </p:cNvPr>
              <p:cNvSpPr txBox="1"/>
              <p:nvPr/>
            </p:nvSpPr>
            <p:spPr>
              <a:xfrm>
                <a:off x="5508211" y="5599989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930B36-BA1D-247D-7F00-DD544DEC7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211" y="5599989"/>
                <a:ext cx="1175578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15CE42-599E-3F85-C346-16B6CE8DA4EA}"/>
                  </a:ext>
                </a:extLst>
              </p:cNvPr>
              <p:cNvSpPr txBox="1"/>
              <p:nvPr/>
            </p:nvSpPr>
            <p:spPr>
              <a:xfrm>
                <a:off x="8738107" y="5599989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15CE42-599E-3F85-C346-16B6CE8DA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38107" y="5599989"/>
                <a:ext cx="1175578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5001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2B81DE-E194-2DFB-C4EA-CDEE5E485552}"/>
                  </a:ext>
                </a:extLst>
              </p:cNvPr>
              <p:cNvSpPr txBox="1"/>
              <p:nvPr/>
            </p:nvSpPr>
            <p:spPr>
              <a:xfrm>
                <a:off x="472977" y="76090"/>
                <a:ext cx="1135611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correlation coefficient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800" b="1" dirty="0"/>
                  <a:t>: measure of how “linear” the scatter plot</a:t>
                </a:r>
                <a:endParaRPr lang="en-US" sz="280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2B81DE-E194-2DFB-C4EA-CDEE5E485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7" y="76090"/>
                <a:ext cx="11356114" cy="523220"/>
              </a:xfrm>
              <a:prstGeom prst="rect">
                <a:avLst/>
              </a:prstGeom>
              <a:blipFill>
                <a:blip r:embed="rId2"/>
                <a:stretch>
                  <a:fillRect l="-1128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/>
              <p:nvPr/>
            </p:nvSpPr>
            <p:spPr>
              <a:xfrm>
                <a:off x="1695133" y="4099577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99AB6A-29B0-A2AF-993B-2015744887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5133" y="4099577"/>
                <a:ext cx="1175578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/>
              <p:nvPr/>
            </p:nvSpPr>
            <p:spPr>
              <a:xfrm>
                <a:off x="176980" y="2284754"/>
                <a:ext cx="636969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02F359-7FD1-A51A-B018-A3B71F0533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980" y="2284754"/>
                <a:ext cx="636969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>
            <a:extLst>
              <a:ext uri="{FF2B5EF4-FFF2-40B4-BE49-F238E27FC236}">
                <a16:creationId xmlns:a16="http://schemas.microsoft.com/office/drawing/2014/main" id="{5CF97742-806D-76E9-52DA-5ED0FCFBC84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52" t="29964" r="6645" b="9247"/>
          <a:stretch/>
        </p:blipFill>
        <p:spPr>
          <a:xfrm>
            <a:off x="813949" y="1193153"/>
            <a:ext cx="9680923" cy="279481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930B36-BA1D-247D-7F00-DD544DEC7454}"/>
                  </a:ext>
                </a:extLst>
              </p:cNvPr>
              <p:cNvSpPr txBox="1"/>
              <p:nvPr/>
            </p:nvSpPr>
            <p:spPr>
              <a:xfrm>
                <a:off x="5193579" y="4026827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7930B36-BA1D-247D-7F00-DD544DEC7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579" y="4026827"/>
                <a:ext cx="1175578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15CE42-599E-3F85-C346-16B6CE8DA4EA}"/>
                  </a:ext>
                </a:extLst>
              </p:cNvPr>
              <p:cNvSpPr txBox="1"/>
              <p:nvPr/>
            </p:nvSpPr>
            <p:spPr>
              <a:xfrm>
                <a:off x="8423475" y="4026827"/>
                <a:ext cx="117557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+3</m:t>
                          </m:r>
                        </m:sub>
                      </m:sSub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15CE42-599E-3F85-C346-16B6CE8DA4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3475" y="4026827"/>
                <a:ext cx="1175578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5F57D1B-AAD1-09ED-5FBB-39A2A03F913A}"/>
              </a:ext>
            </a:extLst>
          </p:cNvPr>
          <p:cNvCxnSpPr>
            <a:cxnSpLocks/>
          </p:cNvCxnSpPr>
          <p:nvPr/>
        </p:nvCxnSpPr>
        <p:spPr>
          <a:xfrm>
            <a:off x="3789829" y="6236663"/>
            <a:ext cx="46123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8DBE2AE-1708-87F6-6D3A-2DBC7E8B3817}"/>
              </a:ext>
            </a:extLst>
          </p:cNvPr>
          <p:cNvCxnSpPr>
            <a:cxnSpLocks/>
          </p:cNvCxnSpPr>
          <p:nvPr/>
        </p:nvCxnSpPr>
        <p:spPr>
          <a:xfrm flipV="1">
            <a:off x="3789829" y="4708836"/>
            <a:ext cx="0" cy="177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2E4CC6-6A00-53FE-002C-4A339B98F91A}"/>
                  </a:ext>
                </a:extLst>
              </p:cNvPr>
              <p:cNvSpPr txBox="1"/>
              <p:nvPr/>
            </p:nvSpPr>
            <p:spPr>
              <a:xfrm>
                <a:off x="8387293" y="5975053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lag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2E4CC6-6A00-53FE-002C-4A339B98F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7293" y="5975053"/>
                <a:ext cx="82258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1CE22F-864A-E7E8-CF57-DB8756D23AE5}"/>
              </a:ext>
            </a:extLst>
          </p:cNvPr>
          <p:cNvCxnSpPr>
            <a:cxnSpLocks/>
          </p:cNvCxnSpPr>
          <p:nvPr/>
        </p:nvCxnSpPr>
        <p:spPr>
          <a:xfrm>
            <a:off x="4414281" y="6050435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220427-BA0D-9D55-D06F-B72279D8314A}"/>
                  </a:ext>
                </a:extLst>
              </p:cNvPr>
              <p:cNvSpPr txBox="1"/>
              <p:nvPr/>
            </p:nvSpPr>
            <p:spPr>
              <a:xfrm>
                <a:off x="3620853" y="4258788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0220427-BA0D-9D55-D06F-B72279D83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0853" y="4258788"/>
                <a:ext cx="82258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135D761-60A4-1397-0B13-BB74FFFDF263}"/>
              </a:ext>
            </a:extLst>
          </p:cNvPr>
          <p:cNvCxnSpPr>
            <a:cxnSpLocks/>
          </p:cNvCxnSpPr>
          <p:nvPr/>
        </p:nvCxnSpPr>
        <p:spPr>
          <a:xfrm>
            <a:off x="4974719" y="6050435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6E5C6DE-9474-4C66-247F-158BA4D22B42}"/>
              </a:ext>
            </a:extLst>
          </p:cNvPr>
          <p:cNvCxnSpPr>
            <a:cxnSpLocks/>
          </p:cNvCxnSpPr>
          <p:nvPr/>
        </p:nvCxnSpPr>
        <p:spPr>
          <a:xfrm>
            <a:off x="5535158" y="6050435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46AA64-065D-05AE-2776-683BAB7FB354}"/>
                  </a:ext>
                </a:extLst>
              </p:cNvPr>
              <p:cNvSpPr txBox="1"/>
              <p:nvPr/>
            </p:nvSpPr>
            <p:spPr>
              <a:xfrm>
                <a:off x="4196380" y="6325316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E46AA64-065D-05AE-2776-683BAB7FB3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6380" y="6325316"/>
                <a:ext cx="82258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D5FE3-5E55-5D3C-B177-0FBA4F0C579F}"/>
                  </a:ext>
                </a:extLst>
              </p:cNvPr>
              <p:cNvSpPr txBox="1"/>
              <p:nvPr/>
            </p:nvSpPr>
            <p:spPr>
              <a:xfrm>
                <a:off x="4784550" y="6325316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DD5FE3-5E55-5D3C-B177-0FBA4F0C57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550" y="6325316"/>
                <a:ext cx="82258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555972-C0A5-16CB-63C5-A94FC64912A2}"/>
                  </a:ext>
                </a:extLst>
              </p:cNvPr>
              <p:cNvSpPr txBox="1"/>
              <p:nvPr/>
            </p:nvSpPr>
            <p:spPr>
              <a:xfrm>
                <a:off x="5370076" y="6325316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555972-C0A5-16CB-63C5-A94FC64912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0076" y="6325316"/>
                <a:ext cx="82258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8AE4FC-AA5B-E337-5A76-28E0C0F83881}"/>
                  </a:ext>
                </a:extLst>
              </p:cNvPr>
              <p:cNvSpPr txBox="1"/>
              <p:nvPr/>
            </p:nvSpPr>
            <p:spPr>
              <a:xfrm>
                <a:off x="2006404" y="1843338"/>
                <a:ext cx="553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0.9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D8AE4FC-AA5B-E337-5A76-28E0C0F83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6404" y="1843338"/>
                <a:ext cx="553036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9A14468-E623-8A48-62CC-3096E8F946E9}"/>
                  </a:ext>
                </a:extLst>
              </p:cNvPr>
              <p:cNvSpPr txBox="1"/>
              <p:nvPr/>
            </p:nvSpPr>
            <p:spPr>
              <a:xfrm>
                <a:off x="5090378" y="1835805"/>
                <a:ext cx="55303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9A14468-E623-8A48-62CC-3096E8F946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378" y="1835805"/>
                <a:ext cx="553037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B9CDC67-9099-92E9-AFA8-F4A54600405F}"/>
                  </a:ext>
                </a:extLst>
              </p:cNvPr>
              <p:cNvSpPr txBox="1"/>
              <p:nvPr/>
            </p:nvSpPr>
            <p:spPr>
              <a:xfrm>
                <a:off x="8225529" y="1870428"/>
                <a:ext cx="55303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0.7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B9CDC67-9099-92E9-AFA8-F4A5460040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529" y="1870428"/>
                <a:ext cx="553036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D6773CBC-2BD7-EA61-D2AB-FE2A85E411A6}"/>
              </a:ext>
            </a:extLst>
          </p:cNvPr>
          <p:cNvSpPr/>
          <p:nvPr/>
        </p:nvSpPr>
        <p:spPr>
          <a:xfrm>
            <a:off x="4274460" y="5208689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4CE7591-38A5-429D-A6E0-AD49066DF3F6}"/>
              </a:ext>
            </a:extLst>
          </p:cNvPr>
          <p:cNvSpPr/>
          <p:nvPr/>
        </p:nvSpPr>
        <p:spPr>
          <a:xfrm>
            <a:off x="4843803" y="5451251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A505F7-3CBE-8D96-1CAF-4CADEF3B7270}"/>
              </a:ext>
            </a:extLst>
          </p:cNvPr>
          <p:cNvSpPr/>
          <p:nvPr/>
        </p:nvSpPr>
        <p:spPr>
          <a:xfrm>
            <a:off x="5413147" y="5654745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457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2B81DE-E194-2DFB-C4EA-CDEE5E485552}"/>
                  </a:ext>
                </a:extLst>
              </p:cNvPr>
              <p:cNvSpPr txBox="1"/>
              <p:nvPr/>
            </p:nvSpPr>
            <p:spPr>
              <a:xfrm>
                <a:off x="472977" y="76090"/>
                <a:ext cx="11356114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autocorrelation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sz="2800" i="1" dirty="0">
                  <a:solidFill>
                    <a:schemeClr val="tx1"/>
                  </a:solidFill>
                </a:endParaRPr>
              </a:p>
              <a:p>
                <a:endParaRPr lang="en-US" sz="2800" i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42B81DE-E194-2DFB-C4EA-CDEE5E4855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977" y="76090"/>
                <a:ext cx="11356114" cy="954107"/>
              </a:xfrm>
              <a:prstGeom prst="rect">
                <a:avLst/>
              </a:prstGeom>
              <a:blipFill>
                <a:blip r:embed="rId2"/>
                <a:stretch>
                  <a:fillRect l="-1128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8D1639-AF05-BC84-2C60-C249721FDA40}"/>
              </a:ext>
            </a:extLst>
          </p:cNvPr>
          <p:cNvCxnSpPr>
            <a:cxnSpLocks/>
          </p:cNvCxnSpPr>
          <p:nvPr/>
        </p:nvCxnSpPr>
        <p:spPr>
          <a:xfrm>
            <a:off x="3026154" y="2699644"/>
            <a:ext cx="46123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6D13A3A-943C-35C4-4D7F-35E41C3D7D29}"/>
              </a:ext>
            </a:extLst>
          </p:cNvPr>
          <p:cNvCxnSpPr>
            <a:cxnSpLocks/>
          </p:cNvCxnSpPr>
          <p:nvPr/>
        </p:nvCxnSpPr>
        <p:spPr>
          <a:xfrm flipV="1">
            <a:off x="3026154" y="1171817"/>
            <a:ext cx="0" cy="177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685877-632A-9B37-0B73-36349C08F2BA}"/>
                  </a:ext>
                </a:extLst>
              </p:cNvPr>
              <p:cNvSpPr txBox="1"/>
              <p:nvPr/>
            </p:nvSpPr>
            <p:spPr>
              <a:xfrm>
                <a:off x="7623618" y="2438034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lag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D685877-632A-9B37-0B73-36349C08F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3618" y="2438034"/>
                <a:ext cx="82258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C161CC3-17B4-5C9A-D2B5-8220316F0761}"/>
              </a:ext>
            </a:extLst>
          </p:cNvPr>
          <p:cNvCxnSpPr>
            <a:cxnSpLocks/>
          </p:cNvCxnSpPr>
          <p:nvPr/>
        </p:nvCxnSpPr>
        <p:spPr>
          <a:xfrm>
            <a:off x="3650606" y="2513416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93068F-EA10-45B7-3A76-2BFC7AEFA592}"/>
                  </a:ext>
                </a:extLst>
              </p:cNvPr>
              <p:cNvSpPr txBox="1"/>
              <p:nvPr/>
            </p:nvSpPr>
            <p:spPr>
              <a:xfrm>
                <a:off x="2857178" y="721769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A93068F-EA10-45B7-3A76-2BFC7AEFA5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178" y="721769"/>
                <a:ext cx="82258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C7C010-4B48-0C63-FAEA-1B2D168DCB84}"/>
              </a:ext>
            </a:extLst>
          </p:cNvPr>
          <p:cNvCxnSpPr>
            <a:cxnSpLocks/>
          </p:cNvCxnSpPr>
          <p:nvPr/>
        </p:nvCxnSpPr>
        <p:spPr>
          <a:xfrm>
            <a:off x="4211044" y="2513416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53BFBF2-0DBE-E0C9-4705-8DBE051B61BE}"/>
              </a:ext>
            </a:extLst>
          </p:cNvPr>
          <p:cNvCxnSpPr>
            <a:cxnSpLocks/>
          </p:cNvCxnSpPr>
          <p:nvPr/>
        </p:nvCxnSpPr>
        <p:spPr>
          <a:xfrm>
            <a:off x="4771483" y="2513416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162DE0-7664-10EA-54B1-B7C54AB4C0FD}"/>
                  </a:ext>
                </a:extLst>
              </p:cNvPr>
              <p:cNvSpPr txBox="1"/>
              <p:nvPr/>
            </p:nvSpPr>
            <p:spPr>
              <a:xfrm>
                <a:off x="3432705" y="2788297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21162DE0-7664-10EA-54B1-B7C54AB4C0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705" y="2788297"/>
                <a:ext cx="8225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EF69E4-8697-61DD-F3DB-68D593A2090E}"/>
                  </a:ext>
                </a:extLst>
              </p:cNvPr>
              <p:cNvSpPr txBox="1"/>
              <p:nvPr/>
            </p:nvSpPr>
            <p:spPr>
              <a:xfrm>
                <a:off x="4020875" y="2788297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EF69E4-8697-61DD-F3DB-68D593A209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875" y="2788297"/>
                <a:ext cx="822584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96F629-545C-C1C0-9ABC-E8DBA2BBDBD2}"/>
                  </a:ext>
                </a:extLst>
              </p:cNvPr>
              <p:cNvSpPr txBox="1"/>
              <p:nvPr/>
            </p:nvSpPr>
            <p:spPr>
              <a:xfrm>
                <a:off x="4606401" y="2788297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996F629-545C-C1C0-9ABC-E8DBA2BBD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401" y="2788297"/>
                <a:ext cx="82258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>
            <a:extLst>
              <a:ext uri="{FF2B5EF4-FFF2-40B4-BE49-F238E27FC236}">
                <a16:creationId xmlns:a16="http://schemas.microsoft.com/office/drawing/2014/main" id="{089A98B2-30AB-9FBC-CA0F-8B98AEF9678A}"/>
              </a:ext>
            </a:extLst>
          </p:cNvPr>
          <p:cNvSpPr/>
          <p:nvPr/>
        </p:nvSpPr>
        <p:spPr>
          <a:xfrm>
            <a:off x="3510785" y="1671670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C10056F-6744-9ABE-02AE-ED1D670D6DAC}"/>
              </a:ext>
            </a:extLst>
          </p:cNvPr>
          <p:cNvSpPr/>
          <p:nvPr/>
        </p:nvSpPr>
        <p:spPr>
          <a:xfrm>
            <a:off x="4080128" y="1914232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6660B93-2641-C689-A143-C80F9F2E4716}"/>
              </a:ext>
            </a:extLst>
          </p:cNvPr>
          <p:cNvSpPr/>
          <p:nvPr/>
        </p:nvSpPr>
        <p:spPr>
          <a:xfrm>
            <a:off x="4649472" y="2117726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D1A478EA-950C-D8EB-92FC-CC4FBBFC2D76}"/>
              </a:ext>
            </a:extLst>
          </p:cNvPr>
          <p:cNvCxnSpPr>
            <a:cxnSpLocks/>
          </p:cNvCxnSpPr>
          <p:nvPr/>
        </p:nvCxnSpPr>
        <p:spPr>
          <a:xfrm>
            <a:off x="3026154" y="5548419"/>
            <a:ext cx="46123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1355F353-6337-5EAE-4580-545483C37FA9}"/>
              </a:ext>
            </a:extLst>
          </p:cNvPr>
          <p:cNvCxnSpPr>
            <a:cxnSpLocks/>
          </p:cNvCxnSpPr>
          <p:nvPr/>
        </p:nvCxnSpPr>
        <p:spPr>
          <a:xfrm flipV="1">
            <a:off x="3026154" y="3900016"/>
            <a:ext cx="0" cy="177664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57B5091-00CC-B1EA-6FDB-62A7605C869E}"/>
              </a:ext>
            </a:extLst>
          </p:cNvPr>
          <p:cNvCxnSpPr>
            <a:cxnSpLocks/>
          </p:cNvCxnSpPr>
          <p:nvPr/>
        </p:nvCxnSpPr>
        <p:spPr>
          <a:xfrm>
            <a:off x="3650606" y="5362191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5FA5C2-9B9C-94E9-869B-65DC72C7BDF2}"/>
                  </a:ext>
                </a:extLst>
              </p:cNvPr>
              <p:cNvSpPr txBox="1"/>
              <p:nvPr/>
            </p:nvSpPr>
            <p:spPr>
              <a:xfrm>
                <a:off x="1803204" y="4615051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85FA5C2-9B9C-94E9-869B-65DC72C7B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204" y="4615051"/>
                <a:ext cx="822584" cy="523220"/>
              </a:xfrm>
              <a:prstGeom prst="rect">
                <a:avLst/>
              </a:prstGeom>
              <a:blipFill>
                <a:blip r:embed="rId8"/>
                <a:stretch>
                  <a:fillRect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C4ECB7-76BB-45EB-B802-3095BAD59F30}"/>
              </a:ext>
            </a:extLst>
          </p:cNvPr>
          <p:cNvCxnSpPr>
            <a:cxnSpLocks/>
          </p:cNvCxnSpPr>
          <p:nvPr/>
        </p:nvCxnSpPr>
        <p:spPr>
          <a:xfrm>
            <a:off x="4211044" y="5362191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1FF5DA0-06F1-3FD5-2848-1025DCACA93A}"/>
              </a:ext>
            </a:extLst>
          </p:cNvPr>
          <p:cNvCxnSpPr>
            <a:cxnSpLocks/>
          </p:cNvCxnSpPr>
          <p:nvPr/>
        </p:nvCxnSpPr>
        <p:spPr>
          <a:xfrm>
            <a:off x="4771483" y="5362191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DEC6286-0A88-DAC4-490B-7DC02EBEBC4D}"/>
                  </a:ext>
                </a:extLst>
              </p:cNvPr>
              <p:cNvSpPr txBox="1"/>
              <p:nvPr/>
            </p:nvSpPr>
            <p:spPr>
              <a:xfrm>
                <a:off x="3432705" y="5637072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ADEC6286-0A88-DAC4-490B-7DC02EBEB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2705" y="5637072"/>
                <a:ext cx="82258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1F7548D-85C4-1000-E095-681EFDD5D0A7}"/>
                  </a:ext>
                </a:extLst>
              </p:cNvPr>
              <p:cNvSpPr txBox="1"/>
              <p:nvPr/>
            </p:nvSpPr>
            <p:spPr>
              <a:xfrm>
                <a:off x="4020875" y="5637072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01F7548D-85C4-1000-E095-681EFDD5D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875" y="5637072"/>
                <a:ext cx="82258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6E2AEC-6EC7-3A37-0F05-E29AC2B37424}"/>
                  </a:ext>
                </a:extLst>
              </p:cNvPr>
              <p:cNvSpPr txBox="1"/>
              <p:nvPr/>
            </p:nvSpPr>
            <p:spPr>
              <a:xfrm>
                <a:off x="4606401" y="5637072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36E2AEC-6EC7-3A37-0F05-E29AC2B37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401" y="5637072"/>
                <a:ext cx="822584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Oval 46">
            <a:extLst>
              <a:ext uri="{FF2B5EF4-FFF2-40B4-BE49-F238E27FC236}">
                <a16:creationId xmlns:a16="http://schemas.microsoft.com/office/drawing/2014/main" id="{CFFCC6FB-6DB1-E362-5052-DB032B99DD08}"/>
              </a:ext>
            </a:extLst>
          </p:cNvPr>
          <p:cNvSpPr/>
          <p:nvPr/>
        </p:nvSpPr>
        <p:spPr>
          <a:xfrm>
            <a:off x="3510785" y="4520445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8800DE3-1778-E08D-3648-38D06FFBD7D4}"/>
              </a:ext>
            </a:extLst>
          </p:cNvPr>
          <p:cNvSpPr/>
          <p:nvPr/>
        </p:nvSpPr>
        <p:spPr>
          <a:xfrm>
            <a:off x="4080128" y="4763007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106DFEC-96FA-5581-DC27-5B0A608DC6D7}"/>
              </a:ext>
            </a:extLst>
          </p:cNvPr>
          <p:cNvSpPr/>
          <p:nvPr/>
        </p:nvSpPr>
        <p:spPr>
          <a:xfrm>
            <a:off x="4649472" y="4966501"/>
            <a:ext cx="209035" cy="189212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52FB75A-E5D9-B555-4098-0F3A30260E78}"/>
              </a:ext>
            </a:extLst>
          </p:cNvPr>
          <p:cNvCxnSpPr>
            <a:cxnSpLocks/>
          </p:cNvCxnSpPr>
          <p:nvPr/>
        </p:nvCxnSpPr>
        <p:spPr>
          <a:xfrm rot="5400000">
            <a:off x="3043405" y="4124279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CCE892F-44C9-02C2-7EF3-D1E0A9884D30}"/>
                  </a:ext>
                </a:extLst>
              </p:cNvPr>
              <p:cNvSpPr txBox="1"/>
              <p:nvPr/>
            </p:nvSpPr>
            <p:spPr>
              <a:xfrm>
                <a:off x="2511516" y="3997225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7CCE892F-44C9-02C2-7EF3-D1E0A9884D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1516" y="3997225"/>
                <a:ext cx="82258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CA2B0075-9CA8-82AD-333C-EF9BE8384EAC}"/>
              </a:ext>
            </a:extLst>
          </p:cNvPr>
          <p:cNvSpPr/>
          <p:nvPr/>
        </p:nvSpPr>
        <p:spPr>
          <a:xfrm>
            <a:off x="3014505" y="4320791"/>
            <a:ext cx="4340888" cy="1115367"/>
          </a:xfrm>
          <a:custGeom>
            <a:avLst/>
            <a:gdLst>
              <a:gd name="connsiteX0" fmla="*/ 0 w 4340888"/>
              <a:gd name="connsiteY0" fmla="*/ 0 h 1115367"/>
              <a:gd name="connsiteX1" fmla="*/ 622998 w 4340888"/>
              <a:gd name="connsiteY1" fmla="*/ 311499 h 1115367"/>
              <a:gd name="connsiteX2" fmla="*/ 1195754 w 4340888"/>
              <a:gd name="connsiteY2" fmla="*/ 542611 h 1115367"/>
              <a:gd name="connsiteX3" fmla="*/ 1768510 w 4340888"/>
              <a:gd name="connsiteY3" fmla="*/ 753627 h 1115367"/>
              <a:gd name="connsiteX4" fmla="*/ 2893926 w 4340888"/>
              <a:gd name="connsiteY4" fmla="*/ 1014884 h 1115367"/>
              <a:gd name="connsiteX5" fmla="*/ 4340888 w 4340888"/>
              <a:gd name="connsiteY5" fmla="*/ 1115367 h 1115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40888" h="1115367">
                <a:moveTo>
                  <a:pt x="0" y="0"/>
                </a:moveTo>
                <a:cubicBezTo>
                  <a:pt x="211853" y="110532"/>
                  <a:pt x="423706" y="221064"/>
                  <a:pt x="622998" y="311499"/>
                </a:cubicBezTo>
                <a:cubicBezTo>
                  <a:pt x="822290" y="401934"/>
                  <a:pt x="1004835" y="468923"/>
                  <a:pt x="1195754" y="542611"/>
                </a:cubicBezTo>
                <a:cubicBezTo>
                  <a:pt x="1386673" y="616299"/>
                  <a:pt x="1485481" y="674915"/>
                  <a:pt x="1768510" y="753627"/>
                </a:cubicBezTo>
                <a:cubicBezTo>
                  <a:pt x="2051539" y="832339"/>
                  <a:pt x="2465196" y="954594"/>
                  <a:pt x="2893926" y="1014884"/>
                </a:cubicBezTo>
                <a:cubicBezTo>
                  <a:pt x="3322656" y="1075174"/>
                  <a:pt x="3831772" y="1095270"/>
                  <a:pt x="4340888" y="111536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FFFA688-4545-0BA6-EE85-0359D2202863}"/>
                  </a:ext>
                </a:extLst>
              </p:cNvPr>
              <p:cNvSpPr txBox="1"/>
              <p:nvPr/>
            </p:nvSpPr>
            <p:spPr>
              <a:xfrm>
                <a:off x="2834819" y="5635628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EFFFA688-4545-0BA6-EE85-0359D22028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4819" y="5635628"/>
                <a:ext cx="822584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5BFFED7-E21B-FB9B-19E2-C57A8E4BE4BE}"/>
                  </a:ext>
                </a:extLst>
              </p:cNvPr>
              <p:cNvSpPr txBox="1"/>
              <p:nvPr/>
            </p:nvSpPr>
            <p:spPr>
              <a:xfrm>
                <a:off x="7650144" y="5286808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lag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5BFFED7-E21B-FB9B-19E2-C57A8E4BE4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0144" y="5286808"/>
                <a:ext cx="822584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15089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17943" y="114471"/>
            <a:ext cx="1135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shape of autocorrelation matters</a:t>
            </a:r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D7AA4-FBBF-9405-4E70-65491BA0E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1" t="30476" r="8434" b="7692"/>
          <a:stretch/>
        </p:blipFill>
        <p:spPr>
          <a:xfrm>
            <a:off x="743578" y="2441029"/>
            <a:ext cx="4541855" cy="1975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65162-5296-EB87-BC9E-69101FD38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80" t="32675" r="7610" b="4908"/>
          <a:stretch/>
        </p:blipFill>
        <p:spPr>
          <a:xfrm>
            <a:off x="6300317" y="2535007"/>
            <a:ext cx="4079631" cy="1787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/>
              <p:nvPr/>
            </p:nvSpPr>
            <p:spPr>
              <a:xfrm rot="16200000">
                <a:off x="-73376" y="3004306"/>
                <a:ext cx="1190967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3376" y="3004306"/>
                <a:ext cx="119096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/>
              <p:nvPr/>
            </p:nvSpPr>
            <p:spPr>
              <a:xfrm>
                <a:off x="2942803" y="4322993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03" y="4322993"/>
                <a:ext cx="445058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/>
              <p:nvPr/>
            </p:nvSpPr>
            <p:spPr>
              <a:xfrm>
                <a:off x="8229911" y="4188949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11" y="4188949"/>
                <a:ext cx="445058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/>
              <p:nvPr/>
            </p:nvSpPr>
            <p:spPr>
              <a:xfrm rot="16200000">
                <a:off x="5332617" y="3004307"/>
                <a:ext cx="1258293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32617" y="3004307"/>
                <a:ext cx="1258293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5CDCB5BB-60FD-6896-4D81-01EE83C6BA3D}"/>
              </a:ext>
            </a:extLst>
          </p:cNvPr>
          <p:cNvSpPr/>
          <p:nvPr/>
        </p:nvSpPr>
        <p:spPr>
          <a:xfrm>
            <a:off x="3014505" y="3768132"/>
            <a:ext cx="373356" cy="8038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1264FC-936F-FF62-A8DD-B886F22B883C}"/>
              </a:ext>
            </a:extLst>
          </p:cNvPr>
          <p:cNvSpPr txBox="1"/>
          <p:nvPr/>
        </p:nvSpPr>
        <p:spPr>
          <a:xfrm>
            <a:off x="3427894" y="3429000"/>
            <a:ext cx="12383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wide</a:t>
            </a:r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64266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17943" y="114471"/>
            <a:ext cx="1135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shape of autocorrelation matters</a:t>
            </a:r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/>
              <p:nvPr/>
            </p:nvSpPr>
            <p:spPr>
              <a:xfrm rot="16200000">
                <a:off x="-73376" y="3004306"/>
                <a:ext cx="1190967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3376" y="3004306"/>
                <a:ext cx="1190967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/>
              <p:nvPr/>
            </p:nvSpPr>
            <p:spPr>
              <a:xfrm>
                <a:off x="2942803" y="4322993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03" y="4322993"/>
                <a:ext cx="445058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/>
              <p:nvPr/>
            </p:nvSpPr>
            <p:spPr>
              <a:xfrm>
                <a:off x="8229911" y="4188949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11" y="4188949"/>
                <a:ext cx="44505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C77ED06-03EE-1A33-2267-ABA53DB257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928" t="28571" r="6099" b="7546"/>
          <a:stretch/>
        </p:blipFill>
        <p:spPr>
          <a:xfrm>
            <a:off x="894404" y="2408604"/>
            <a:ext cx="4541855" cy="20407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EED7751-2CF2-A516-F4AE-18648362C39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539" t="29744" r="7335" b="7253"/>
          <a:stretch/>
        </p:blipFill>
        <p:spPr>
          <a:xfrm>
            <a:off x="6198965" y="2548562"/>
            <a:ext cx="4061892" cy="17744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/>
              <p:nvPr/>
            </p:nvSpPr>
            <p:spPr>
              <a:xfrm rot="16200000">
                <a:off x="5332617" y="3004307"/>
                <a:ext cx="1258293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32617" y="3004307"/>
                <a:ext cx="1258293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C8548437-7903-FD66-A71D-F82EB6DD6FAB}"/>
              </a:ext>
            </a:extLst>
          </p:cNvPr>
          <p:cNvSpPr/>
          <p:nvPr/>
        </p:nvSpPr>
        <p:spPr>
          <a:xfrm>
            <a:off x="3180989" y="3768132"/>
            <a:ext cx="95811" cy="4571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D01F66-E652-AAAA-47B4-0E5F5D3B7787}"/>
              </a:ext>
            </a:extLst>
          </p:cNvPr>
          <p:cNvSpPr txBox="1"/>
          <p:nvPr/>
        </p:nvSpPr>
        <p:spPr>
          <a:xfrm>
            <a:off x="3427894" y="3429000"/>
            <a:ext cx="16465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narrow</a:t>
            </a:r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9113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Today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Use of the Fast Fourier Transform in Modeling</a:t>
            </a:r>
          </a:p>
          <a:p>
            <a:pPr algn="ctr"/>
            <a:r>
              <a:rPr lang="en-US" sz="2800" b="1" dirty="0"/>
              <a:t>“random textures”</a:t>
            </a:r>
          </a:p>
          <a:p>
            <a:pPr algn="ctr"/>
            <a:r>
              <a:rPr lang="en-US" sz="2800" b="1" dirty="0"/>
              <a:t>of natural phenomenon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75739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17943" y="114471"/>
            <a:ext cx="1135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shape of autocorrelation matters</a:t>
            </a:r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2D7AA4-FBBF-9405-4E70-65491BA0E6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21" t="30476" r="8434" b="7692"/>
          <a:stretch/>
        </p:blipFill>
        <p:spPr>
          <a:xfrm>
            <a:off x="977968" y="1068578"/>
            <a:ext cx="4541855" cy="19759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6465162-5296-EB87-BC9E-69101FD387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80" t="32675" r="7610" b="4908"/>
          <a:stretch/>
        </p:blipFill>
        <p:spPr>
          <a:xfrm>
            <a:off x="6534707" y="1162556"/>
            <a:ext cx="4079631" cy="17879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/>
              <p:nvPr/>
            </p:nvSpPr>
            <p:spPr>
              <a:xfrm rot="16200000">
                <a:off x="161014" y="1631855"/>
                <a:ext cx="1190967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61014" y="1631855"/>
                <a:ext cx="1190967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/>
              <p:nvPr/>
            </p:nvSpPr>
            <p:spPr>
              <a:xfrm>
                <a:off x="3177193" y="2950542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193" y="2950542"/>
                <a:ext cx="445058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/>
              <p:nvPr/>
            </p:nvSpPr>
            <p:spPr>
              <a:xfrm>
                <a:off x="8464301" y="2816498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301" y="2816498"/>
                <a:ext cx="445058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/>
              <p:nvPr/>
            </p:nvSpPr>
            <p:spPr>
              <a:xfrm rot="16200000">
                <a:off x="5567007" y="1631856"/>
                <a:ext cx="1258293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67007" y="1631856"/>
                <a:ext cx="1258293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560D79CC-0993-8EAF-CCA5-E71839B58BD3}"/>
              </a:ext>
            </a:extLst>
          </p:cNvPr>
          <p:cNvSpPr txBox="1"/>
          <p:nvPr/>
        </p:nvSpPr>
        <p:spPr>
          <a:xfrm>
            <a:off x="3962034" y="744698"/>
            <a:ext cx="1424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smooth</a:t>
            </a:r>
            <a:endParaRPr lang="en-US" sz="2800" i="1" dirty="0">
              <a:solidFill>
                <a:srgbClr val="FF0000"/>
              </a:solidFill>
            </a:endParaRPr>
          </a:p>
          <a:p>
            <a:endParaRPr lang="en-US" sz="2800" i="1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E00FB70-F8F1-B6EB-F9E2-825FFFAE02C8}"/>
              </a:ext>
            </a:extLst>
          </p:cNvPr>
          <p:cNvCxnSpPr>
            <a:cxnSpLocks/>
          </p:cNvCxnSpPr>
          <p:nvPr/>
        </p:nvCxnSpPr>
        <p:spPr>
          <a:xfrm flipH="1">
            <a:off x="3569918" y="1014608"/>
            <a:ext cx="400833" cy="13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5C647D44-6B19-E6F3-C0AA-B9832F0F39B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1814" t="27377" r="5993" b="7945"/>
          <a:stretch/>
        </p:blipFill>
        <p:spPr>
          <a:xfrm>
            <a:off x="902525" y="3712233"/>
            <a:ext cx="4692740" cy="20771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7A98AB-6A82-32A2-E5FD-86A215379330}"/>
                  </a:ext>
                </a:extLst>
              </p:cNvPr>
              <p:cNvSpPr txBox="1"/>
              <p:nvPr/>
            </p:nvSpPr>
            <p:spPr>
              <a:xfrm rot="16200000">
                <a:off x="108681" y="4524705"/>
                <a:ext cx="1190967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47A98AB-6A82-32A2-E5FD-86A2153793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08681" y="4524705"/>
                <a:ext cx="1190967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E31E3E-5075-D459-E40F-313C96109032}"/>
                  </a:ext>
                </a:extLst>
              </p:cNvPr>
              <p:cNvSpPr txBox="1"/>
              <p:nvPr/>
            </p:nvSpPr>
            <p:spPr>
              <a:xfrm>
                <a:off x="3124860" y="5843392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E31E3E-5075-D459-E40F-313C961090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860" y="5843392"/>
                <a:ext cx="445058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9637285D-23CA-21CC-0583-5619BCBCAFB6}"/>
              </a:ext>
            </a:extLst>
          </p:cNvPr>
          <p:cNvSpPr txBox="1"/>
          <p:nvPr/>
        </p:nvSpPr>
        <p:spPr>
          <a:xfrm>
            <a:off x="3901513" y="3658263"/>
            <a:ext cx="14241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cusp</a:t>
            </a:r>
            <a:endParaRPr lang="en-US" sz="2800" dirty="0">
              <a:solidFill>
                <a:srgbClr val="FF0000"/>
              </a:solidFill>
            </a:endParaRPr>
          </a:p>
          <a:p>
            <a:endParaRPr lang="en-US" sz="2800" i="1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45CAB23-373F-7131-3A95-C6D2D10D439B}"/>
              </a:ext>
            </a:extLst>
          </p:cNvPr>
          <p:cNvCxnSpPr>
            <a:cxnSpLocks/>
          </p:cNvCxnSpPr>
          <p:nvPr/>
        </p:nvCxnSpPr>
        <p:spPr>
          <a:xfrm flipH="1">
            <a:off x="3509397" y="3928173"/>
            <a:ext cx="400833" cy="1377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18559797-115B-64DE-AD28-1ACAF9175598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11815" t="29929" r="7403" b="6667"/>
          <a:stretch/>
        </p:blipFill>
        <p:spPr>
          <a:xfrm>
            <a:off x="6500482" y="3838414"/>
            <a:ext cx="4133293" cy="18248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6EE3BA-819A-D38E-D3C8-4688415874A7}"/>
                  </a:ext>
                </a:extLst>
              </p:cNvPr>
              <p:cNvSpPr txBox="1"/>
              <p:nvPr/>
            </p:nvSpPr>
            <p:spPr>
              <a:xfrm>
                <a:off x="8464301" y="5586334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86EE3BA-819A-D38E-D3C8-4688415874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4301" y="5586334"/>
                <a:ext cx="445058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A11933-BB58-DDB4-5985-E9EE2F4C7778}"/>
                  </a:ext>
                </a:extLst>
              </p:cNvPr>
              <p:cNvSpPr txBox="1"/>
              <p:nvPr/>
            </p:nvSpPr>
            <p:spPr>
              <a:xfrm rot="16200000">
                <a:off x="5567007" y="4401692"/>
                <a:ext cx="1258293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0A11933-BB58-DDB4-5985-E9EE2F4C7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567007" y="4401692"/>
                <a:ext cx="1258293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30036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9E56D42-90B7-496D-3410-D7F4D13268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10" t="30137" r="6856" b="7214"/>
          <a:stretch/>
        </p:blipFill>
        <p:spPr>
          <a:xfrm>
            <a:off x="6257860" y="2386249"/>
            <a:ext cx="4484526" cy="19382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2B81DE-E194-2DFB-C4EA-CDEE5E485552}"/>
              </a:ext>
            </a:extLst>
          </p:cNvPr>
          <p:cNvSpPr txBox="1"/>
          <p:nvPr/>
        </p:nvSpPr>
        <p:spPr>
          <a:xfrm>
            <a:off x="417943" y="114471"/>
            <a:ext cx="1135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autocorrelation can be oscillatory</a:t>
            </a:r>
            <a:endParaRPr lang="en-US" sz="2800" i="1" dirty="0">
              <a:solidFill>
                <a:schemeClr val="tx1"/>
              </a:solidFill>
            </a:endParaRPr>
          </a:p>
          <a:p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/>
              <p:nvPr/>
            </p:nvSpPr>
            <p:spPr>
              <a:xfrm>
                <a:off x="2942803" y="4322993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7658648-4F9E-7D57-E1AD-177B72C945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2803" y="4322993"/>
                <a:ext cx="445058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/>
              <p:nvPr/>
            </p:nvSpPr>
            <p:spPr>
              <a:xfrm>
                <a:off x="8229911" y="4188949"/>
                <a:ext cx="445058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7F21E97-4254-8A4F-3DE6-9E34679AEE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911" y="4188949"/>
                <a:ext cx="44505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/>
              <p:nvPr/>
            </p:nvSpPr>
            <p:spPr>
              <a:xfrm rot="16200000">
                <a:off x="5332617" y="3004307"/>
                <a:ext cx="1258293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127E1C7-2CA1-66B3-7A35-94F90611A9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5332617" y="3004307"/>
                <a:ext cx="1258293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1264FC-936F-FF62-A8DD-B886F22B883C}"/>
                  </a:ext>
                </a:extLst>
              </p:cNvPr>
              <p:cNvSpPr txBox="1"/>
              <p:nvPr/>
            </p:nvSpPr>
            <p:spPr>
              <a:xfrm>
                <a:off x="3908120" y="1430923"/>
                <a:ext cx="21878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wavelength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</a:endParaRPr>
              </a:p>
              <a:p>
                <a:endParaRPr lang="en-US" sz="2800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D1264FC-936F-FF62-A8DD-B886F22B88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8120" y="1430923"/>
                <a:ext cx="2187879" cy="954107"/>
              </a:xfrm>
              <a:prstGeom prst="rect">
                <a:avLst/>
              </a:prstGeom>
              <a:blipFill>
                <a:blip r:embed="rId6"/>
                <a:stretch>
                  <a:fillRect l="-5571" t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1ABC3C1-8D8F-2E0D-4FE2-2333CEE7BC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610" t="34338" r="6610" b="5753"/>
          <a:stretch/>
        </p:blipFill>
        <p:spPr>
          <a:xfrm>
            <a:off x="622171" y="2328959"/>
            <a:ext cx="4839177" cy="199403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/>
              <p:nvPr/>
            </p:nvSpPr>
            <p:spPr>
              <a:xfrm rot="16200000">
                <a:off x="-73376" y="3004306"/>
                <a:ext cx="1190967" cy="67710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01A5A4F-CB93-A4F7-3650-74F6D1652A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-73376" y="3004306"/>
                <a:ext cx="1190967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ED7D7C9-5A19-99E1-2B89-AE62E558ABDF}"/>
              </a:ext>
            </a:extLst>
          </p:cNvPr>
          <p:cNvCxnSpPr/>
          <p:nvPr/>
        </p:nvCxnSpPr>
        <p:spPr>
          <a:xfrm flipV="1">
            <a:off x="3256767" y="1753644"/>
            <a:ext cx="501041" cy="57531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F6ABF19-AE7F-CD6D-5FFA-4E896A2F4250}"/>
              </a:ext>
            </a:extLst>
          </p:cNvPr>
          <p:cNvCxnSpPr>
            <a:cxnSpLocks/>
          </p:cNvCxnSpPr>
          <p:nvPr/>
        </p:nvCxnSpPr>
        <p:spPr>
          <a:xfrm flipV="1">
            <a:off x="3425439" y="1878904"/>
            <a:ext cx="482682" cy="1122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775AB6D2-05A9-D5ED-26FC-DDEE572BB358}"/>
              </a:ext>
            </a:extLst>
          </p:cNvPr>
          <p:cNvCxnSpPr>
            <a:cxnSpLocks/>
          </p:cNvCxnSpPr>
          <p:nvPr/>
        </p:nvCxnSpPr>
        <p:spPr>
          <a:xfrm flipV="1">
            <a:off x="8976556" y="1620319"/>
            <a:ext cx="618381" cy="112705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8F2F481-7BDE-E021-2B64-10B1C32C5C73}"/>
              </a:ext>
            </a:extLst>
          </p:cNvPr>
          <p:cNvCxnSpPr>
            <a:cxnSpLocks/>
          </p:cNvCxnSpPr>
          <p:nvPr/>
        </p:nvCxnSpPr>
        <p:spPr>
          <a:xfrm flipV="1">
            <a:off x="9227077" y="1555301"/>
            <a:ext cx="482682" cy="11224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7B589E-5575-9B7E-ADA5-177009A959E3}"/>
                  </a:ext>
                </a:extLst>
              </p:cNvPr>
              <p:cNvSpPr txBox="1"/>
              <p:nvPr/>
            </p:nvSpPr>
            <p:spPr>
              <a:xfrm>
                <a:off x="8674969" y="1007846"/>
                <a:ext cx="2187879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wavelength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endParaRPr lang="en-US" sz="2800" i="1" dirty="0">
                  <a:solidFill>
                    <a:srgbClr val="FF0000"/>
                  </a:solidFill>
                </a:endParaRPr>
              </a:p>
              <a:p>
                <a:endParaRPr lang="en-US" sz="2800" i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17B589E-5575-9B7E-ADA5-177009A959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74969" y="1007846"/>
                <a:ext cx="2187879" cy="954107"/>
              </a:xfrm>
              <a:prstGeom prst="rect">
                <a:avLst/>
              </a:prstGeom>
              <a:blipFill>
                <a:blip r:embed="rId9"/>
                <a:stretch>
                  <a:fillRect l="-5571" t="-5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700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C4512F-EC60-FEA3-9508-641EAC8903E8}"/>
              </a:ext>
            </a:extLst>
          </p:cNvPr>
          <p:cNvSpPr txBox="1"/>
          <p:nvPr/>
        </p:nvSpPr>
        <p:spPr>
          <a:xfrm>
            <a:off x="417943" y="114471"/>
            <a:ext cx="1135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making a random dataset with a specified autocorrelation</a:t>
            </a:r>
          </a:p>
          <a:p>
            <a:r>
              <a:rPr lang="en-US" sz="2800" b="1" i="1" dirty="0"/>
              <a:t>relies on two rules</a:t>
            </a:r>
            <a:endParaRPr lang="en-US" sz="2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48D649-56C5-9084-B612-C52FC1E06A61}"/>
              </a:ext>
            </a:extLst>
          </p:cNvPr>
          <p:cNvSpPr txBox="1"/>
          <p:nvPr/>
        </p:nvSpPr>
        <p:spPr>
          <a:xfrm>
            <a:off x="1321904" y="2006469"/>
            <a:ext cx="1135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Rule 1:</a:t>
            </a:r>
          </a:p>
          <a:p>
            <a:r>
              <a:rPr lang="en-US" sz="2800" b="1" i="1" dirty="0"/>
              <a:t>	ASD of autocorrelation is PSD of dataset</a:t>
            </a:r>
            <a:endParaRPr lang="en-US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69398-A8DE-5E4F-6DD5-087CD5A3CD7D}"/>
              </a:ext>
            </a:extLst>
          </p:cNvPr>
          <p:cNvSpPr txBox="1"/>
          <p:nvPr/>
        </p:nvSpPr>
        <p:spPr>
          <a:xfrm>
            <a:off x="1321904" y="3429000"/>
            <a:ext cx="113561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Rule 2:</a:t>
            </a:r>
          </a:p>
          <a:p>
            <a:r>
              <a:rPr lang="en-US" sz="2800" b="1" i="1" dirty="0"/>
              <a:t>	ASD of uncorrelated noise is approximately constant</a:t>
            </a:r>
            <a:endParaRPr lang="en-US" sz="28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3EAF4-FC5B-EC6E-5373-AFF1D107FDEB}"/>
              </a:ext>
            </a:extLst>
          </p:cNvPr>
          <p:cNvSpPr txBox="1"/>
          <p:nvPr/>
        </p:nvSpPr>
        <p:spPr>
          <a:xfrm>
            <a:off x="5131904" y="5603526"/>
            <a:ext cx="68429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ASD = amplitude spectral density = | FT d |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PSD = power spectral density = ASD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431168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C4512F-EC60-FEA3-9508-641EAC8903E8}"/>
              </a:ext>
            </a:extLst>
          </p:cNvPr>
          <p:cNvSpPr txBox="1"/>
          <p:nvPr/>
        </p:nvSpPr>
        <p:spPr>
          <a:xfrm>
            <a:off x="242578" y="86329"/>
            <a:ext cx="187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start with</a:t>
            </a:r>
            <a:endParaRPr lang="en-US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69398-A8DE-5E4F-6DD5-087CD5A3CD7D}"/>
              </a:ext>
            </a:extLst>
          </p:cNvPr>
          <p:cNvSpPr txBox="1"/>
          <p:nvPr/>
        </p:nvSpPr>
        <p:spPr>
          <a:xfrm>
            <a:off x="2174306" y="3155310"/>
            <a:ext cx="5159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replace dt with</a:t>
            </a:r>
          </a:p>
          <a:p>
            <a:r>
              <a:rPr lang="en-US" sz="2800" b="1" i="1" dirty="0"/>
              <a:t>dt sqrt [ASD(c)] / ASD(d)</a:t>
            </a:r>
          </a:p>
          <a:p>
            <a:endParaRPr lang="en-US" sz="28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53EAF4-FC5B-EC6E-5373-AFF1D107FDEB}"/>
              </a:ext>
            </a:extLst>
          </p:cNvPr>
          <p:cNvSpPr txBox="1"/>
          <p:nvPr/>
        </p:nvSpPr>
        <p:spPr>
          <a:xfrm>
            <a:off x="5349022" y="4964420"/>
            <a:ext cx="684297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ASD = amplitude spectral density = | FT d |</a:t>
            </a:r>
          </a:p>
          <a:p>
            <a:r>
              <a:rPr lang="en-US" sz="2800" dirty="0">
                <a:solidFill>
                  <a:srgbClr val="FF0000"/>
                </a:solidFill>
              </a:rPr>
              <a:t>PSD = power spectral density = ASD</a:t>
            </a:r>
            <a:r>
              <a:rPr lang="en-US" sz="2800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n-US" sz="2800" dirty="0">
                <a:solidFill>
                  <a:srgbClr val="FF0000"/>
                </a:solidFill>
              </a:rPr>
              <a:t>STD = standard deviation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FE424F-9343-8656-2E48-DA1B13DA0680}"/>
              </a:ext>
            </a:extLst>
          </p:cNvPr>
          <p:cNvSpPr txBox="1"/>
          <p:nvPr/>
        </p:nvSpPr>
        <p:spPr>
          <a:xfrm>
            <a:off x="2252063" y="127117"/>
            <a:ext cx="5759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desired c</a:t>
            </a:r>
          </a:p>
          <a:p>
            <a:r>
              <a:rPr lang="en-US" sz="2800" b="1" dirty="0"/>
              <a:t>desired standard deviation </a:t>
            </a:r>
            <a:r>
              <a:rPr lang="en-US" sz="2800" b="1" dirty="0" err="1"/>
              <a:t>sd</a:t>
            </a:r>
            <a:endParaRPr lang="en-US" sz="2800" b="1" dirty="0"/>
          </a:p>
          <a:p>
            <a:r>
              <a:rPr lang="en-US" sz="2800" b="1" i="1" dirty="0"/>
              <a:t>d = uncorrelated noise</a:t>
            </a:r>
            <a:endParaRPr lang="en-US" sz="28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9C6D5-629E-E1F6-B0DF-C5402386BDFB}"/>
              </a:ext>
            </a:extLst>
          </p:cNvPr>
          <p:cNvSpPr txBox="1"/>
          <p:nvPr/>
        </p:nvSpPr>
        <p:spPr>
          <a:xfrm>
            <a:off x="242578" y="1696282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take FT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D0D428-6869-3390-CB09-B041EB18082F}"/>
              </a:ext>
            </a:extLst>
          </p:cNvPr>
          <p:cNvSpPr txBox="1"/>
          <p:nvPr/>
        </p:nvSpPr>
        <p:spPr>
          <a:xfrm>
            <a:off x="4142152" y="1886809"/>
            <a:ext cx="5381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ASD(d) = |dt|</a:t>
            </a:r>
          </a:p>
          <a:p>
            <a:r>
              <a:rPr lang="en-US" sz="2800" b="1" i="1" dirty="0"/>
              <a:t>ASD(c) = |</a:t>
            </a:r>
            <a:r>
              <a:rPr lang="en-US" sz="2800" b="1" i="1" dirty="0" err="1"/>
              <a:t>ct</a:t>
            </a:r>
            <a:r>
              <a:rPr lang="en-US" sz="2800" b="1" i="1" dirty="0"/>
              <a:t>|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E35FF-46EF-7734-113A-839D8A196A0A}"/>
              </a:ext>
            </a:extLst>
          </p:cNvPr>
          <p:cNvSpPr txBox="1"/>
          <p:nvPr/>
        </p:nvSpPr>
        <p:spPr>
          <a:xfrm>
            <a:off x="2192365" y="4484114"/>
            <a:ext cx="3425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d = IFT dt</a:t>
            </a:r>
          </a:p>
          <a:p>
            <a:endParaRPr lang="en-US" sz="2800" b="1" i="1" dirty="0"/>
          </a:p>
          <a:p>
            <a:r>
              <a:rPr lang="en-US" sz="2800" b="1" i="1" dirty="0"/>
              <a:t>scale to desired</a:t>
            </a:r>
          </a:p>
          <a:p>
            <a:r>
              <a:rPr lang="en-US" sz="2800" b="1" i="1" dirty="0"/>
              <a:t>d = </a:t>
            </a:r>
            <a:r>
              <a:rPr lang="en-US" sz="2800" b="1" i="1" dirty="0" err="1"/>
              <a:t>sd</a:t>
            </a:r>
            <a:r>
              <a:rPr lang="en-US" sz="2800" b="1" i="1" dirty="0"/>
              <a:t> d / STD(d)</a:t>
            </a:r>
          </a:p>
          <a:p>
            <a:endParaRPr lang="en-US" sz="28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85EBC3-3184-E93F-3050-0F9C4B2A1673}"/>
              </a:ext>
            </a:extLst>
          </p:cNvPr>
          <p:cNvSpPr txBox="1"/>
          <p:nvPr/>
        </p:nvSpPr>
        <p:spPr>
          <a:xfrm>
            <a:off x="2192365" y="1886809"/>
            <a:ext cx="1751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dt = FT d</a:t>
            </a:r>
          </a:p>
          <a:p>
            <a:r>
              <a:rPr lang="en-US" sz="2800" b="1" i="1" dirty="0" err="1"/>
              <a:t>ct</a:t>
            </a:r>
            <a:r>
              <a:rPr lang="en-US" sz="2800" b="1" i="1" dirty="0"/>
              <a:t> = FT c </a:t>
            </a:r>
            <a:endParaRPr lang="en-US" sz="28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8BDFFB-17A6-8101-2D6F-A0B41BBF97AD}"/>
              </a:ext>
            </a:extLst>
          </p:cNvPr>
          <p:cNvSpPr txBox="1"/>
          <p:nvPr/>
        </p:nvSpPr>
        <p:spPr>
          <a:xfrm>
            <a:off x="242577" y="3155310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modify 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3818F-4F2E-3D50-80CD-626EA8E5CAB9}"/>
              </a:ext>
            </a:extLst>
          </p:cNvPr>
          <p:cNvSpPr txBox="1"/>
          <p:nvPr/>
        </p:nvSpPr>
        <p:spPr>
          <a:xfrm>
            <a:off x="365545" y="4484114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take 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4B1E5-35BB-8CB0-EBED-A19081CCF9C2}"/>
              </a:ext>
            </a:extLst>
          </p:cNvPr>
          <p:cNvSpPr txBox="1"/>
          <p:nvPr/>
        </p:nvSpPr>
        <p:spPr>
          <a:xfrm>
            <a:off x="365545" y="5341916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rescale</a:t>
            </a:r>
          </a:p>
        </p:txBody>
      </p:sp>
    </p:spTree>
    <p:extLst>
      <p:ext uri="{BB962C8B-B14F-4D97-AF65-F5344CB8AC3E}">
        <p14:creationId xmlns:p14="http://schemas.microsoft.com/office/powerpoint/2010/main" val="23037379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C4512F-EC60-FEA3-9508-641EAC8903E8}"/>
              </a:ext>
            </a:extLst>
          </p:cNvPr>
          <p:cNvSpPr txBox="1"/>
          <p:nvPr/>
        </p:nvSpPr>
        <p:spPr>
          <a:xfrm>
            <a:off x="242578" y="86329"/>
            <a:ext cx="187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start with</a:t>
            </a:r>
            <a:endParaRPr lang="en-US" sz="2800" i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469398-A8DE-5E4F-6DD5-087CD5A3CD7D}"/>
              </a:ext>
            </a:extLst>
          </p:cNvPr>
          <p:cNvSpPr txBox="1"/>
          <p:nvPr/>
        </p:nvSpPr>
        <p:spPr>
          <a:xfrm>
            <a:off x="2174306" y="3155310"/>
            <a:ext cx="51599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replace dt with</a:t>
            </a:r>
          </a:p>
          <a:p>
            <a:r>
              <a:rPr lang="en-US" sz="2800" b="1" i="1" dirty="0"/>
              <a:t>dt sqrt [ASD(c)] / ASD(d)</a:t>
            </a:r>
          </a:p>
          <a:p>
            <a:endParaRPr lang="en-US" sz="2800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AFE424F-9343-8656-2E48-DA1B13DA0680}"/>
              </a:ext>
            </a:extLst>
          </p:cNvPr>
          <p:cNvSpPr txBox="1"/>
          <p:nvPr/>
        </p:nvSpPr>
        <p:spPr>
          <a:xfrm>
            <a:off x="2252063" y="127117"/>
            <a:ext cx="57596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desired c</a:t>
            </a:r>
          </a:p>
          <a:p>
            <a:r>
              <a:rPr lang="en-US" sz="2800" b="1" dirty="0"/>
              <a:t>desired standard deviation </a:t>
            </a:r>
            <a:r>
              <a:rPr lang="en-US" sz="2800" b="1" dirty="0" err="1"/>
              <a:t>sd</a:t>
            </a:r>
            <a:endParaRPr lang="en-US" sz="2800" b="1" dirty="0"/>
          </a:p>
          <a:p>
            <a:r>
              <a:rPr lang="en-US" sz="2800" b="1" i="1" dirty="0"/>
              <a:t>d = uncorrelated noise</a:t>
            </a:r>
            <a:endParaRPr lang="en-US" sz="28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9C6D5-629E-E1F6-B0DF-C5402386BDFB}"/>
              </a:ext>
            </a:extLst>
          </p:cNvPr>
          <p:cNvSpPr txBox="1"/>
          <p:nvPr/>
        </p:nvSpPr>
        <p:spPr>
          <a:xfrm>
            <a:off x="242578" y="1696282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take FT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2E35FF-46EF-7734-113A-839D8A196A0A}"/>
              </a:ext>
            </a:extLst>
          </p:cNvPr>
          <p:cNvSpPr txBox="1"/>
          <p:nvPr/>
        </p:nvSpPr>
        <p:spPr>
          <a:xfrm>
            <a:off x="2192365" y="4484114"/>
            <a:ext cx="34258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d = IFT dt</a:t>
            </a:r>
          </a:p>
          <a:p>
            <a:endParaRPr lang="en-US" sz="2800" b="1" i="1" dirty="0"/>
          </a:p>
          <a:p>
            <a:r>
              <a:rPr lang="en-US" sz="2800" b="1" i="1" dirty="0"/>
              <a:t>scale to desired</a:t>
            </a:r>
          </a:p>
          <a:p>
            <a:r>
              <a:rPr lang="en-US" sz="2800" b="1" i="1" dirty="0"/>
              <a:t>d = </a:t>
            </a:r>
            <a:r>
              <a:rPr lang="en-US" sz="2800" b="1" i="1" dirty="0" err="1"/>
              <a:t>sd</a:t>
            </a:r>
            <a:r>
              <a:rPr lang="en-US" sz="2800" b="1" i="1" dirty="0"/>
              <a:t> d / STD(d)</a:t>
            </a:r>
          </a:p>
          <a:p>
            <a:endParaRPr lang="en-US" sz="2800" i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85EBC3-3184-E93F-3050-0F9C4B2A1673}"/>
              </a:ext>
            </a:extLst>
          </p:cNvPr>
          <p:cNvSpPr txBox="1"/>
          <p:nvPr/>
        </p:nvSpPr>
        <p:spPr>
          <a:xfrm>
            <a:off x="2192365" y="1886809"/>
            <a:ext cx="1751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dt = FT d</a:t>
            </a:r>
          </a:p>
          <a:p>
            <a:r>
              <a:rPr lang="en-US" sz="2800" b="1" i="1" dirty="0" err="1"/>
              <a:t>ct</a:t>
            </a:r>
            <a:r>
              <a:rPr lang="en-US" sz="2800" b="1" i="1" dirty="0"/>
              <a:t> = FT c </a:t>
            </a:r>
            <a:endParaRPr lang="en-US" sz="2800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8BDFFB-17A6-8101-2D6F-A0B41BBF97AD}"/>
              </a:ext>
            </a:extLst>
          </p:cNvPr>
          <p:cNvSpPr txBox="1"/>
          <p:nvPr/>
        </p:nvSpPr>
        <p:spPr>
          <a:xfrm>
            <a:off x="242577" y="3155310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modify 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3818F-4F2E-3D50-80CD-626EA8E5CAB9}"/>
              </a:ext>
            </a:extLst>
          </p:cNvPr>
          <p:cNvSpPr txBox="1"/>
          <p:nvPr/>
        </p:nvSpPr>
        <p:spPr>
          <a:xfrm>
            <a:off x="365545" y="4484114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take 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4B1E5-35BB-8CB0-EBED-A19081CCF9C2}"/>
              </a:ext>
            </a:extLst>
          </p:cNvPr>
          <p:cNvSpPr txBox="1"/>
          <p:nvPr/>
        </p:nvSpPr>
        <p:spPr>
          <a:xfrm>
            <a:off x="365545" y="5341916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rescale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C51A638-6720-F3B3-AA75-2468492CD87D}"/>
              </a:ext>
            </a:extLst>
          </p:cNvPr>
          <p:cNvSpPr/>
          <p:nvPr/>
        </p:nvSpPr>
        <p:spPr>
          <a:xfrm>
            <a:off x="4552950" y="3429000"/>
            <a:ext cx="1543050" cy="7407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30A83A3-C728-5AA3-2621-EF8A5BA83542}"/>
              </a:ext>
            </a:extLst>
          </p:cNvPr>
          <p:cNvSpPr txBox="1"/>
          <p:nvPr/>
        </p:nvSpPr>
        <p:spPr>
          <a:xfrm>
            <a:off x="6596205" y="2885326"/>
            <a:ext cx="46813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if you omit this division,</a:t>
            </a:r>
          </a:p>
          <a:p>
            <a:r>
              <a:rPr lang="en-US" sz="2800" dirty="0">
                <a:solidFill>
                  <a:srgbClr val="FF0000"/>
                </a:solidFill>
              </a:rPr>
              <a:t>the result is inexact but</a:t>
            </a:r>
          </a:p>
          <a:p>
            <a:r>
              <a:rPr lang="en-US" sz="2800" dirty="0">
                <a:solidFill>
                  <a:srgbClr val="FF0000"/>
                </a:solidFill>
              </a:rPr>
              <a:t>“more random”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and that sometimes is helpful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5477A5-9C80-CC72-055C-E4934B60A4AB}"/>
              </a:ext>
            </a:extLst>
          </p:cNvPr>
          <p:cNvSpPr txBox="1"/>
          <p:nvPr/>
        </p:nvSpPr>
        <p:spPr>
          <a:xfrm>
            <a:off x="4142152" y="1886809"/>
            <a:ext cx="5381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ASD(d) = |dt|</a:t>
            </a:r>
          </a:p>
          <a:p>
            <a:r>
              <a:rPr lang="en-US" sz="2800" b="1" i="1" dirty="0"/>
              <a:t>ASD(c) = |</a:t>
            </a:r>
            <a:r>
              <a:rPr lang="en-US" sz="2800" b="1" i="1" dirty="0" err="1"/>
              <a:t>ct</a:t>
            </a:r>
            <a:r>
              <a:rPr lang="en-US" sz="2800" b="1" i="1" dirty="0"/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2580592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C4512F-EC60-FEA3-9508-641EAC8903E8}"/>
              </a:ext>
            </a:extLst>
          </p:cNvPr>
          <p:cNvSpPr txBox="1"/>
          <p:nvPr/>
        </p:nvSpPr>
        <p:spPr>
          <a:xfrm>
            <a:off x="242578" y="86329"/>
            <a:ext cx="1874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start with</a:t>
            </a:r>
            <a:endParaRPr lang="en-US" sz="2800" i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F9C6D5-629E-E1F6-B0DF-C5402386BDFB}"/>
              </a:ext>
            </a:extLst>
          </p:cNvPr>
          <p:cNvSpPr txBox="1"/>
          <p:nvPr/>
        </p:nvSpPr>
        <p:spPr>
          <a:xfrm>
            <a:off x="242577" y="1143116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take FT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38BDFFB-17A6-8101-2D6F-A0B41BBF97AD}"/>
              </a:ext>
            </a:extLst>
          </p:cNvPr>
          <p:cNvSpPr txBox="1"/>
          <p:nvPr/>
        </p:nvSpPr>
        <p:spPr>
          <a:xfrm>
            <a:off x="242577" y="3155310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modify 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4C3818F-4F2E-3D50-80CD-626EA8E5CAB9}"/>
              </a:ext>
            </a:extLst>
          </p:cNvPr>
          <p:cNvSpPr txBox="1"/>
          <p:nvPr/>
        </p:nvSpPr>
        <p:spPr>
          <a:xfrm>
            <a:off x="332129" y="4765263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take IFT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84B1E5-35BB-8CB0-EBED-A19081CCF9C2}"/>
              </a:ext>
            </a:extLst>
          </p:cNvPr>
          <p:cNvSpPr txBox="1"/>
          <p:nvPr/>
        </p:nvSpPr>
        <p:spPr>
          <a:xfrm>
            <a:off x="332130" y="5701071"/>
            <a:ext cx="1751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rescale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A2897C-D874-2E7B-0DEA-4FFBCE12782E}"/>
              </a:ext>
            </a:extLst>
          </p:cNvPr>
          <p:cNvSpPr txBox="1"/>
          <p:nvPr/>
        </p:nvSpPr>
        <p:spPr>
          <a:xfrm>
            <a:off x="2355880" y="86329"/>
            <a:ext cx="9470575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np.random.normal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(loc=0.0,scale=1.0,size=(Nx,1));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c,axis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=0);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np.sqrt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cpsd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dt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d,axis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EXACT ):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(dt);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dt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np.divide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dt,dasd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dt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dt);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np.fft.fft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dt,axis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=0));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*d/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np.std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(d);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dabsmax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np.max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(d));</a:t>
            </a:r>
          </a:p>
        </p:txBody>
      </p:sp>
    </p:spTree>
    <p:extLst>
      <p:ext uri="{BB962C8B-B14F-4D97-AF65-F5344CB8AC3E}">
        <p14:creationId xmlns:p14="http://schemas.microsoft.com/office/powerpoint/2010/main" val="36838475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F5897-21B8-7FF2-9027-EED895E79A9C}"/>
              </a:ext>
            </a:extLst>
          </p:cNvPr>
          <p:cNvSpPr txBox="1"/>
          <p:nvPr/>
        </p:nvSpPr>
        <p:spPr>
          <a:xfrm>
            <a:off x="255278" y="581629"/>
            <a:ext cx="747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several useful autocorrelation functions</a:t>
            </a:r>
            <a:endParaRPr lang="en-US" sz="2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D21C07-AC7D-3B9A-7C24-E141132E59F1}"/>
              </a:ext>
            </a:extLst>
          </p:cNvPr>
          <p:cNvSpPr txBox="1"/>
          <p:nvPr/>
        </p:nvSpPr>
        <p:spPr>
          <a:xfrm>
            <a:off x="255278" y="1965929"/>
            <a:ext cx="25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Gaussian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FB83C-160C-C3A0-9A0D-80C5B056B71D}"/>
                  </a:ext>
                </a:extLst>
              </p:cNvPr>
              <p:cNvSpPr txBox="1"/>
              <p:nvPr/>
            </p:nvSpPr>
            <p:spPr>
              <a:xfrm>
                <a:off x="2667000" y="1812041"/>
                <a:ext cx="5411289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sSubSup>
                                <m:sSub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FB83C-160C-C3A0-9A0D-80C5B056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812041"/>
                <a:ext cx="5411289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5FBD6DB-3740-EDE1-802F-A39A103AB3EF}"/>
              </a:ext>
            </a:extLst>
          </p:cNvPr>
          <p:cNvSpPr txBox="1"/>
          <p:nvPr/>
        </p:nvSpPr>
        <p:spPr>
          <a:xfrm>
            <a:off x="255278" y="3821669"/>
            <a:ext cx="2564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Exponential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E7B21-3074-F729-0E17-74502B0C407F}"/>
                  </a:ext>
                </a:extLst>
              </p:cNvPr>
              <p:cNvSpPr txBox="1"/>
              <p:nvPr/>
            </p:nvSpPr>
            <p:spPr>
              <a:xfrm>
                <a:off x="2667000" y="3770615"/>
                <a:ext cx="517968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E7B21-3074-F729-0E17-74502B0C4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770615"/>
                <a:ext cx="5179687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B58F87-BA0A-4FB2-DE2E-178C6BB63CA5}"/>
                  </a:ext>
                </a:extLst>
              </p:cNvPr>
              <p:cNvSpPr txBox="1"/>
              <p:nvPr/>
            </p:nvSpPr>
            <p:spPr>
              <a:xfrm>
                <a:off x="8078289" y="5242581"/>
                <a:ext cx="373820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scale</m:t>
                      </m:r>
                      <m: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length</m:t>
                      </m:r>
                      <m: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B58F87-BA0A-4FB2-DE2E-178C6BB63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289" y="5242581"/>
                <a:ext cx="3738203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6122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4BF5897-21B8-7FF2-9027-EED895E79A9C}"/>
              </a:ext>
            </a:extLst>
          </p:cNvPr>
          <p:cNvSpPr txBox="1"/>
          <p:nvPr/>
        </p:nvSpPr>
        <p:spPr>
          <a:xfrm>
            <a:off x="255278" y="581629"/>
            <a:ext cx="74790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several useful autocorrelation functions</a:t>
            </a:r>
            <a:endParaRPr lang="en-US" sz="2800" i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D21C07-AC7D-3B9A-7C24-E141132E59F1}"/>
              </a:ext>
            </a:extLst>
          </p:cNvPr>
          <p:cNvSpPr txBox="1"/>
          <p:nvPr/>
        </p:nvSpPr>
        <p:spPr>
          <a:xfrm>
            <a:off x="255278" y="1965929"/>
            <a:ext cx="2564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Gaussian-</a:t>
            </a:r>
          </a:p>
          <a:p>
            <a:r>
              <a:rPr lang="en-US" sz="2800" b="1" i="1" dirty="0"/>
              <a:t>oscillatory</a:t>
            </a:r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FB83C-160C-C3A0-9A0D-80C5B056B71D}"/>
                  </a:ext>
                </a:extLst>
              </p:cNvPr>
              <p:cNvSpPr txBox="1"/>
              <p:nvPr/>
            </p:nvSpPr>
            <p:spPr>
              <a:xfrm>
                <a:off x="2667000" y="1812041"/>
                <a:ext cx="8560741" cy="15213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/2</m:t>
                              </m:r>
                              <m:sSubSup>
                                <m:sSubSup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func>
                            <m:func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4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4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𝜋</m:t>
                                      </m:r>
                                      <m:r>
                                        <a:rPr lang="en-US" sz="4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sz="440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US" sz="44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5D4FB83C-160C-C3A0-9A0D-80C5B056B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1812041"/>
                <a:ext cx="8560741" cy="152137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5FBD6DB-3740-EDE1-802F-A39A103AB3EF}"/>
              </a:ext>
            </a:extLst>
          </p:cNvPr>
          <p:cNvSpPr txBox="1"/>
          <p:nvPr/>
        </p:nvSpPr>
        <p:spPr>
          <a:xfrm>
            <a:off x="255278" y="3821669"/>
            <a:ext cx="25641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Exponential</a:t>
            </a:r>
          </a:p>
          <a:p>
            <a:r>
              <a:rPr lang="en-US" sz="2800" b="1" i="1" dirty="0"/>
              <a:t>oscillatory</a:t>
            </a:r>
            <a:endParaRPr lang="en-US" sz="2800" i="1" dirty="0"/>
          </a:p>
          <a:p>
            <a:endParaRPr lang="en-US" sz="28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E7B21-3074-F729-0E17-74502B0C407F}"/>
                  </a:ext>
                </a:extLst>
              </p:cNvPr>
              <p:cNvSpPr txBox="1"/>
              <p:nvPr/>
            </p:nvSpPr>
            <p:spPr>
              <a:xfrm>
                <a:off x="2667000" y="3524581"/>
                <a:ext cx="8293489" cy="152137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4400" b="0" i="1" smtClean="0"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sSub>
                                <m:sSubPr>
                                  <m:ctrlP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sz="4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unc>
                        <m:funcPr>
                          <m:ctrlPr>
                            <a:rPr lang="en-US" sz="4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4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  <m:r>
                                    <a:rPr lang="en-US" sz="4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4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US" sz="4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CEE7B21-3074-F729-0E17-74502B0C4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3524581"/>
                <a:ext cx="8293489" cy="15213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B58F87-BA0A-4FB2-DE2E-178C6BB63CA5}"/>
                  </a:ext>
                </a:extLst>
              </p:cNvPr>
              <p:cNvSpPr txBox="1"/>
              <p:nvPr/>
            </p:nvSpPr>
            <p:spPr>
              <a:xfrm>
                <a:off x="8078289" y="5242581"/>
                <a:ext cx="3738203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scale</m:t>
                      </m:r>
                      <m: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length</m:t>
                      </m:r>
                      <m: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1B58F87-BA0A-4FB2-DE2E-178C6BB63C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289" y="5242581"/>
                <a:ext cx="3738203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3D3435-1956-7A1D-D195-F4A94715692D}"/>
                  </a:ext>
                </a:extLst>
              </p:cNvPr>
              <p:cNvSpPr txBox="1"/>
              <p:nvPr/>
            </p:nvSpPr>
            <p:spPr>
              <a:xfrm>
                <a:off x="6540500" y="5937817"/>
                <a:ext cx="537884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wavelength</m:t>
                      </m:r>
                      <m: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length</m:t>
                      </m:r>
                      <m:r>
                        <a:rPr lang="en-US" sz="4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sz="4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4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83D3435-1956-7A1D-D195-F4A947156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0500" y="5937817"/>
                <a:ext cx="537884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29270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AE844B-F5FB-BA09-3BDC-AFDE9489B800}"/>
              </a:ext>
            </a:extLst>
          </p:cNvPr>
          <p:cNvSpPr txBox="1"/>
          <p:nvPr/>
        </p:nvSpPr>
        <p:spPr>
          <a:xfrm>
            <a:off x="2032000" y="2844225"/>
            <a:ext cx="8479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the algorithm works in any number of dimensions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AB36F4-B64F-06E2-5AF8-745892888F62}"/>
              </a:ext>
            </a:extLst>
          </p:cNvPr>
          <p:cNvSpPr txBox="1"/>
          <p:nvPr/>
        </p:nvSpPr>
        <p:spPr>
          <a:xfrm>
            <a:off x="3594100" y="1752025"/>
            <a:ext cx="5736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2D (and higher datasets) are easy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C7AB95-28D5-9B01-9AEB-A3C8AF8A58F3}"/>
              </a:ext>
            </a:extLst>
          </p:cNvPr>
          <p:cNvSpPr txBox="1"/>
          <p:nvPr/>
        </p:nvSpPr>
        <p:spPr>
          <a:xfrm>
            <a:off x="5495993" y="2309675"/>
            <a:ext cx="15518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because</a:t>
            </a:r>
          </a:p>
        </p:txBody>
      </p:sp>
    </p:spTree>
    <p:extLst>
      <p:ext uri="{BB962C8B-B14F-4D97-AF65-F5344CB8AC3E}">
        <p14:creationId xmlns:p14="http://schemas.microsoft.com/office/powerpoint/2010/main" val="68733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4D1FCF1-4348-BD78-19C4-F6D7FCE8FB7A}"/>
              </a:ext>
            </a:extLst>
          </p:cNvPr>
          <p:cNvSpPr txBox="1"/>
          <p:nvPr/>
        </p:nvSpPr>
        <p:spPr>
          <a:xfrm>
            <a:off x="431800" y="612844"/>
            <a:ext cx="113284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np.random.normal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(loc=0.0,scale=1.0,size=(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Nx,Ny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np.sqrt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(np.fft.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fft2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(c))); 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dt = np.fft.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fft2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(d);</a:t>
            </a:r>
          </a:p>
          <a:p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(dt);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if( EXACT ):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np.abs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(dt);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dt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np.divide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dt,dasd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else: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dt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np.multiply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dt);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np.real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(np.fft.</a:t>
            </a:r>
            <a:r>
              <a:rPr lang="en-US" sz="2400" b="1" dirty="0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ifft2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(dt));</a:t>
            </a:r>
          </a:p>
          <a:p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d = (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np.std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(d))*d; </a:t>
            </a:r>
          </a:p>
        </p:txBody>
      </p:sp>
    </p:spTree>
    <p:extLst>
      <p:ext uri="{BB962C8B-B14F-4D97-AF65-F5344CB8AC3E}">
        <p14:creationId xmlns:p14="http://schemas.microsoft.com/office/powerpoint/2010/main" val="3116158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786580" y="1799303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look at these two random “datasets”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540646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3FA982-4C7C-BCF8-E580-6CA5DB6A8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92" t="40696" r="71146" b="33101"/>
          <a:stretch/>
        </p:blipFill>
        <p:spPr>
          <a:xfrm>
            <a:off x="774700" y="564584"/>
            <a:ext cx="5092700" cy="52058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0DC733-FE23-717D-38B6-289666641CFF}"/>
              </a:ext>
            </a:extLst>
          </p:cNvPr>
          <p:cNvSpPr txBox="1"/>
          <p:nvPr/>
        </p:nvSpPr>
        <p:spPr>
          <a:xfrm>
            <a:off x="979726" y="154086"/>
            <a:ext cx="4366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Gaussian autocorrelation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A15F6-0801-6765-A5AB-C57CC3A9BC0A}"/>
              </a:ext>
            </a:extLst>
          </p:cNvPr>
          <p:cNvSpPr txBox="1"/>
          <p:nvPr/>
        </p:nvSpPr>
        <p:spPr>
          <a:xfrm>
            <a:off x="3139750" y="5597864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C784D-3648-49EE-72B2-816C419B5864}"/>
              </a:ext>
            </a:extLst>
          </p:cNvPr>
          <p:cNvSpPr txBox="1"/>
          <p:nvPr/>
        </p:nvSpPr>
        <p:spPr>
          <a:xfrm>
            <a:off x="412100" y="2844225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16A6F-6C41-7143-FD3C-5532D9EAD9DC}"/>
              </a:ext>
            </a:extLst>
          </p:cNvPr>
          <p:cNvSpPr txBox="1"/>
          <p:nvPr/>
        </p:nvSpPr>
        <p:spPr>
          <a:xfrm>
            <a:off x="597407" y="6061759"/>
            <a:ext cx="1897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with </a:t>
            </a:r>
            <a:r>
              <a:rPr lang="en-US" sz="3200" dirty="0" err="1"/>
              <a:t>sy</a:t>
            </a:r>
            <a:r>
              <a:rPr lang="en-US" sz="3200" dirty="0"/>
              <a:t>=</a:t>
            </a:r>
            <a:r>
              <a:rPr lang="en-US" sz="3200" dirty="0" err="1"/>
              <a:t>sx</a:t>
            </a:r>
            <a:endParaRPr lang="en-US" sz="32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4CE8A43-CE70-A510-C780-84A18537A8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94" t="30443" r="48125" b="11266"/>
          <a:stretch/>
        </p:blipFill>
        <p:spPr>
          <a:xfrm>
            <a:off x="5527350" y="737175"/>
            <a:ext cx="6915463" cy="520587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273BAE6-D324-927C-66A3-F210DBDEB059}"/>
              </a:ext>
            </a:extLst>
          </p:cNvPr>
          <p:cNvSpPr txBox="1"/>
          <p:nvPr/>
        </p:nvSpPr>
        <p:spPr>
          <a:xfrm>
            <a:off x="6656626" y="152400"/>
            <a:ext cx="436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dataset</a:t>
            </a:r>
          </a:p>
        </p:txBody>
      </p:sp>
    </p:spTree>
    <p:extLst>
      <p:ext uri="{BB962C8B-B14F-4D97-AF65-F5344CB8AC3E}">
        <p14:creationId xmlns:p14="http://schemas.microsoft.com/office/powerpoint/2010/main" val="839147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50DC733-FE23-717D-38B6-289666641CFF}"/>
              </a:ext>
            </a:extLst>
          </p:cNvPr>
          <p:cNvSpPr txBox="1"/>
          <p:nvPr/>
        </p:nvSpPr>
        <p:spPr>
          <a:xfrm>
            <a:off x="979726" y="154086"/>
            <a:ext cx="43663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Gaussian autocorrelation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FA15F6-0801-6765-A5AB-C57CC3A9BC0A}"/>
              </a:ext>
            </a:extLst>
          </p:cNvPr>
          <p:cNvSpPr txBox="1"/>
          <p:nvPr/>
        </p:nvSpPr>
        <p:spPr>
          <a:xfrm>
            <a:off x="3139750" y="5597864"/>
            <a:ext cx="3626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3C784D-3648-49EE-72B2-816C419B5864}"/>
              </a:ext>
            </a:extLst>
          </p:cNvPr>
          <p:cNvSpPr txBox="1"/>
          <p:nvPr/>
        </p:nvSpPr>
        <p:spPr>
          <a:xfrm>
            <a:off x="412100" y="2844225"/>
            <a:ext cx="370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316A6F-6C41-7143-FD3C-5532D9EAD9DC}"/>
              </a:ext>
            </a:extLst>
          </p:cNvPr>
          <p:cNvSpPr txBox="1"/>
          <p:nvPr/>
        </p:nvSpPr>
        <p:spPr>
          <a:xfrm>
            <a:off x="597407" y="6061759"/>
            <a:ext cx="21060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with </a:t>
            </a:r>
            <a:r>
              <a:rPr lang="en-US" sz="3200" dirty="0" err="1"/>
              <a:t>sy</a:t>
            </a:r>
            <a:r>
              <a:rPr lang="en-US" sz="3200" dirty="0"/>
              <a:t>=3sx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73BAE6-D324-927C-66A3-F210DBDEB059}"/>
              </a:ext>
            </a:extLst>
          </p:cNvPr>
          <p:cNvSpPr txBox="1"/>
          <p:nvPr/>
        </p:nvSpPr>
        <p:spPr>
          <a:xfrm>
            <a:off x="6656626" y="152400"/>
            <a:ext cx="4366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dataset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DF657D-BF98-9C51-C1B1-234A91242C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55" t="55886" r="72186" b="17599"/>
          <a:stretch/>
        </p:blipFill>
        <p:spPr>
          <a:xfrm>
            <a:off x="846007" y="889000"/>
            <a:ext cx="4716256" cy="4914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A5D9C1-2378-9BA5-0C6A-0A5040DA512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270" t="36329" r="48438" b="5189"/>
          <a:stretch/>
        </p:blipFill>
        <p:spPr>
          <a:xfrm>
            <a:off x="5905606" y="889000"/>
            <a:ext cx="6478732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93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03D7DC-DF57-EAE5-9C6F-91ED7FBD18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81" t="26992" r="6250" b="6078"/>
          <a:stretch/>
        </p:blipFill>
        <p:spPr>
          <a:xfrm>
            <a:off x="174811" y="533290"/>
            <a:ext cx="11544212" cy="528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95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7A259ED-CC67-DA7D-EC4D-D8758C3B39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1" t="26863" r="6802" b="6275"/>
          <a:stretch/>
        </p:blipFill>
        <p:spPr>
          <a:xfrm>
            <a:off x="309282" y="533289"/>
            <a:ext cx="11308977" cy="521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998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517639" y="494938"/>
            <a:ext cx="107958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about the same overall amplitude</a:t>
            </a:r>
            <a:endParaRPr lang="en-US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271D1-3508-64A2-7123-5ACE2415F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1" t="48377" r="59783" b="30431"/>
          <a:stretch/>
        </p:blipFill>
        <p:spPr>
          <a:xfrm>
            <a:off x="4974190" y="1667436"/>
            <a:ext cx="3957918" cy="1653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D6295-5593-722C-9166-91999014CF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4" t="47534" r="49043" b="34480"/>
          <a:stretch/>
        </p:blipFill>
        <p:spPr>
          <a:xfrm>
            <a:off x="1363857" y="1775012"/>
            <a:ext cx="3294529" cy="165398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CF7756-95AF-55C2-BE82-957B33B3E24D}"/>
                  </a:ext>
                </a:extLst>
              </p:cNvPr>
              <p:cNvSpPr txBox="1"/>
              <p:nvPr/>
            </p:nvSpPr>
            <p:spPr>
              <a:xfrm>
                <a:off x="2619863" y="3690913"/>
                <a:ext cx="8043655" cy="5595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in fact, they have the same variance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CF7756-95AF-55C2-BE82-957B33B3E2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9863" y="3690913"/>
                <a:ext cx="8043655" cy="559577"/>
              </a:xfrm>
              <a:prstGeom prst="rect">
                <a:avLst/>
              </a:prstGeom>
              <a:blipFill>
                <a:blip r:embed="rId4"/>
                <a:stretch>
                  <a:fillRect l="-1592" t="-6522" b="-27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041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/>
              <p:nvPr/>
            </p:nvSpPr>
            <p:spPr>
              <a:xfrm>
                <a:off x="517639" y="494938"/>
                <a:ext cx="11356114" cy="5637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/>
                  <a:t>but they are different in that the second is bounded,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&lt;1=</m:t>
                    </m:r>
                    <m:rad>
                      <m:radPr>
                        <m:degHide m:val="on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EAB23CB-46B8-3450-A01C-7841B2B59C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639" y="494938"/>
                <a:ext cx="11356114" cy="563744"/>
              </a:xfrm>
              <a:prstGeom prst="rect">
                <a:avLst/>
              </a:prstGeom>
              <a:blipFill>
                <a:blip r:embed="rId2"/>
                <a:stretch>
                  <a:fillRect l="-1127" t="-2151" b="-30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8D9271D1-3508-64A2-7123-5ACE2415FD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91" t="48377" r="59783" b="30431"/>
          <a:stretch/>
        </p:blipFill>
        <p:spPr>
          <a:xfrm>
            <a:off x="4974190" y="1667436"/>
            <a:ext cx="3957918" cy="1653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D6295-5593-722C-9166-91999014CF4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14" t="47534" r="49043" b="34480"/>
          <a:stretch/>
        </p:blipFill>
        <p:spPr>
          <a:xfrm>
            <a:off x="1363857" y="1775012"/>
            <a:ext cx="3294529" cy="165398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3F6317-A392-1B0E-0326-D42A3260D031}"/>
              </a:ext>
            </a:extLst>
          </p:cNvPr>
          <p:cNvSpPr txBox="1"/>
          <p:nvPr/>
        </p:nvSpPr>
        <p:spPr>
          <a:xfrm>
            <a:off x="7596431" y="1014117"/>
            <a:ext cx="4801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(whereas the first isn’t)</a:t>
            </a:r>
            <a:endParaRPr lang="en-US" sz="2800" i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1475DFB-6095-6B44-3B4B-DCF91B1B4EFA}"/>
              </a:ext>
            </a:extLst>
          </p:cNvPr>
          <p:cNvCxnSpPr/>
          <p:nvPr/>
        </p:nvCxnSpPr>
        <p:spPr>
          <a:xfrm>
            <a:off x="5748479" y="1667436"/>
            <a:ext cx="35108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CF464B-5736-D37F-00B6-EC3C914902DD}"/>
              </a:ext>
            </a:extLst>
          </p:cNvPr>
          <p:cNvCxnSpPr/>
          <p:nvPr/>
        </p:nvCxnSpPr>
        <p:spPr>
          <a:xfrm>
            <a:off x="5748481" y="3218330"/>
            <a:ext cx="35108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B0A4A0-9B82-851C-D1FF-346C7B0CDFC5}"/>
              </a:ext>
            </a:extLst>
          </p:cNvPr>
          <p:cNvCxnSpPr/>
          <p:nvPr/>
        </p:nvCxnSpPr>
        <p:spPr>
          <a:xfrm>
            <a:off x="5748480" y="2458572"/>
            <a:ext cx="351083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F6B1BC-36E5-3DA4-D7C4-214B5984E640}"/>
                  </a:ext>
                </a:extLst>
              </p:cNvPr>
              <p:cNvSpPr txBox="1"/>
              <p:nvPr/>
            </p:nvSpPr>
            <p:spPr>
              <a:xfrm>
                <a:off x="9259318" y="2956720"/>
                <a:ext cx="82258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F6B1BC-36E5-3DA4-D7C4-214B5984E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9318" y="2956720"/>
                <a:ext cx="822584" cy="57394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69DBA7-5C5F-0767-B185-E056411F28E0}"/>
                  </a:ext>
                </a:extLst>
              </p:cNvPr>
              <p:cNvSpPr txBox="1"/>
              <p:nvPr/>
            </p:nvSpPr>
            <p:spPr>
              <a:xfrm>
                <a:off x="9483364" y="1405826"/>
                <a:ext cx="82258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769DBA7-5C5F-0767-B185-E056411F28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364" y="1405826"/>
                <a:ext cx="822584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8328BF-9683-C68F-4AFF-F2D0A893ADF3}"/>
                  </a:ext>
                </a:extLst>
              </p:cNvPr>
              <p:cNvSpPr txBox="1"/>
              <p:nvPr/>
            </p:nvSpPr>
            <p:spPr>
              <a:xfrm>
                <a:off x="9483364" y="2196962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08328BF-9683-C68F-4AFF-F2D0A893A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3364" y="2196962"/>
                <a:ext cx="82258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7753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EAB23CB-46B8-3450-A01C-7841B2B59C5F}"/>
              </a:ext>
            </a:extLst>
          </p:cNvPr>
          <p:cNvSpPr txBox="1"/>
          <p:nvPr/>
        </p:nvSpPr>
        <p:spPr>
          <a:xfrm>
            <a:off x="350569" y="476345"/>
            <a:ext cx="7435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they have different probability density functions</a:t>
            </a:r>
            <a:endParaRPr lang="en-US" sz="2800" i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271D1-3508-64A2-7123-5ACE2415FD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691" t="48377" r="59783" b="30431"/>
          <a:stretch/>
        </p:blipFill>
        <p:spPr>
          <a:xfrm>
            <a:off x="4974190" y="1667436"/>
            <a:ext cx="3957918" cy="16539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DD6295-5593-722C-9166-91999014CF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4" t="47534" r="49043" b="34480"/>
          <a:stretch/>
        </p:blipFill>
        <p:spPr>
          <a:xfrm>
            <a:off x="1363857" y="1775012"/>
            <a:ext cx="3294529" cy="16539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3540C4-00B2-A37D-DF67-379164CC81A8}"/>
              </a:ext>
            </a:extLst>
          </p:cNvPr>
          <p:cNvSpPr txBox="1"/>
          <p:nvPr/>
        </p:nvSpPr>
        <p:spPr>
          <a:xfrm>
            <a:off x="2308002" y="3801037"/>
            <a:ext cx="140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normal</a:t>
            </a:r>
            <a:endParaRPr lang="en-US" sz="2800" i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002962-8D92-1AAA-3C60-105B56D2AA45}"/>
              </a:ext>
            </a:extLst>
          </p:cNvPr>
          <p:cNvSpPr txBox="1"/>
          <p:nvPr/>
        </p:nvSpPr>
        <p:spPr>
          <a:xfrm>
            <a:off x="6602096" y="3727685"/>
            <a:ext cx="1406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uniform</a:t>
            </a:r>
            <a:endParaRPr lang="en-US" sz="2800" i="1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54CCB3-6723-80CD-13A6-54E3BDF956A3}"/>
              </a:ext>
            </a:extLst>
          </p:cNvPr>
          <p:cNvCxnSpPr>
            <a:cxnSpLocks/>
          </p:cNvCxnSpPr>
          <p:nvPr/>
        </p:nvCxnSpPr>
        <p:spPr>
          <a:xfrm>
            <a:off x="605118" y="6067892"/>
            <a:ext cx="46123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23304FA-7CA8-0CA0-2FD2-C9D8896D6F4B}"/>
              </a:ext>
            </a:extLst>
          </p:cNvPr>
          <p:cNvCxnSpPr>
            <a:cxnSpLocks/>
          </p:cNvCxnSpPr>
          <p:nvPr/>
        </p:nvCxnSpPr>
        <p:spPr>
          <a:xfrm flipV="1">
            <a:off x="2877462" y="4552857"/>
            <a:ext cx="0" cy="15150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75F474-52BB-D429-BED7-4C55FCE4F030}"/>
                  </a:ext>
                </a:extLst>
              </p:cNvPr>
              <p:cNvSpPr txBox="1"/>
              <p:nvPr/>
            </p:nvSpPr>
            <p:spPr>
              <a:xfrm>
                <a:off x="5641041" y="2971800"/>
                <a:ext cx="20165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a:fld id="{4F299857-7AA8-4D60-AC80-8426CADAC250}" type="mathplaceholder">
                        <a:rPr lang="en-US" i="1" smtClean="0">
                          <a:latin typeface="Cambria Math" panose="02040503050406030204" pitchFamily="18" charset="0"/>
                        </a:rPr>
                        <a:t>Type equation here.</a:t>
                      </a:fl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D75F474-52BB-D429-BED7-4C55FCE4F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1041" y="2971800"/>
                <a:ext cx="2016578" cy="276999"/>
              </a:xfrm>
              <a:prstGeom prst="rect">
                <a:avLst/>
              </a:prstGeom>
              <a:blipFill>
                <a:blip r:embed="rId4"/>
                <a:stretch>
                  <a:fillRect l="-3323" r="-2719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1603B2-0FDF-3BC4-3648-98030ED5FA07}"/>
                  </a:ext>
                </a:extLst>
              </p:cNvPr>
              <p:cNvSpPr txBox="1"/>
              <p:nvPr/>
            </p:nvSpPr>
            <p:spPr>
              <a:xfrm>
                <a:off x="5202582" y="5806282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61603B2-0FDF-3BC4-3648-98030ED5FA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2582" y="5806282"/>
                <a:ext cx="822584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5DEF54-05EF-D9A0-EA5B-372D452C2DC9}"/>
              </a:ext>
            </a:extLst>
          </p:cNvPr>
          <p:cNvCxnSpPr/>
          <p:nvPr/>
        </p:nvCxnSpPr>
        <p:spPr>
          <a:xfrm>
            <a:off x="1559859" y="5957047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A394480-BE70-C884-AC6E-25920044BBC5}"/>
              </a:ext>
            </a:extLst>
          </p:cNvPr>
          <p:cNvCxnSpPr/>
          <p:nvPr/>
        </p:nvCxnSpPr>
        <p:spPr>
          <a:xfrm>
            <a:off x="4307542" y="5957047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1797D2-34CD-EA23-344C-D41AAA60C0E0}"/>
                  </a:ext>
                </a:extLst>
              </p:cNvPr>
              <p:cNvSpPr txBox="1"/>
              <p:nvPr/>
            </p:nvSpPr>
            <p:spPr>
              <a:xfrm>
                <a:off x="952565" y="6329502"/>
                <a:ext cx="82258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21797D2-34CD-EA23-344C-D41AAA60C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65" y="6329502"/>
                <a:ext cx="822584" cy="5739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4EAA19-0150-B30F-92A1-562160ADC4B9}"/>
                  </a:ext>
                </a:extLst>
              </p:cNvPr>
              <p:cNvSpPr txBox="1"/>
              <p:nvPr/>
            </p:nvSpPr>
            <p:spPr>
              <a:xfrm>
                <a:off x="3896250" y="6293444"/>
                <a:ext cx="82258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14EAA19-0150-B30F-92A1-562160ADC4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6250" y="6293444"/>
                <a:ext cx="822584" cy="57394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E86F61-3593-D74C-ABC8-148C1056C2EB}"/>
                  </a:ext>
                </a:extLst>
              </p:cNvPr>
              <p:cNvSpPr txBox="1"/>
              <p:nvPr/>
            </p:nvSpPr>
            <p:spPr>
              <a:xfrm>
                <a:off x="1896710" y="4345455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7E86F61-3593-D74C-ABC8-148C1056C2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710" y="4345455"/>
                <a:ext cx="822584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CCAE147C-EE82-6129-F6BD-91CD47ED673A}"/>
              </a:ext>
            </a:extLst>
          </p:cNvPr>
          <p:cNvSpPr/>
          <p:nvPr/>
        </p:nvSpPr>
        <p:spPr>
          <a:xfrm>
            <a:off x="699247" y="4974635"/>
            <a:ext cx="4074459" cy="1049647"/>
          </a:xfrm>
          <a:custGeom>
            <a:avLst/>
            <a:gdLst>
              <a:gd name="connsiteX0" fmla="*/ 0 w 4074459"/>
              <a:gd name="connsiteY0" fmla="*/ 1038234 h 1051681"/>
              <a:gd name="connsiteX1" fmla="*/ 605118 w 4074459"/>
              <a:gd name="connsiteY1" fmla="*/ 997893 h 1051681"/>
              <a:gd name="connsiteX2" fmla="*/ 1169894 w 4074459"/>
              <a:gd name="connsiteY2" fmla="*/ 769293 h 1051681"/>
              <a:gd name="connsiteX3" fmla="*/ 1869141 w 4074459"/>
              <a:gd name="connsiteY3" fmla="*/ 137281 h 1051681"/>
              <a:gd name="connsiteX4" fmla="*/ 2164977 w 4074459"/>
              <a:gd name="connsiteY4" fmla="*/ 2811 h 1051681"/>
              <a:gd name="connsiteX5" fmla="*/ 2743200 w 4074459"/>
              <a:gd name="connsiteY5" fmla="*/ 204517 h 1051681"/>
              <a:gd name="connsiteX6" fmla="*/ 3012141 w 4074459"/>
              <a:gd name="connsiteY6" fmla="*/ 661717 h 1051681"/>
              <a:gd name="connsiteX7" fmla="*/ 3455894 w 4074459"/>
              <a:gd name="connsiteY7" fmla="*/ 930658 h 1051681"/>
              <a:gd name="connsiteX8" fmla="*/ 4074459 w 4074459"/>
              <a:gd name="connsiteY8" fmla="*/ 1051681 h 1051681"/>
              <a:gd name="connsiteX0" fmla="*/ 0 w 4074459"/>
              <a:gd name="connsiteY0" fmla="*/ 1036200 h 1049647"/>
              <a:gd name="connsiteX1" fmla="*/ 605118 w 4074459"/>
              <a:gd name="connsiteY1" fmla="*/ 995859 h 1049647"/>
              <a:gd name="connsiteX2" fmla="*/ 1169894 w 4074459"/>
              <a:gd name="connsiteY2" fmla="*/ 767259 h 1049647"/>
              <a:gd name="connsiteX3" fmla="*/ 1869141 w 4074459"/>
              <a:gd name="connsiteY3" fmla="*/ 135247 h 1049647"/>
              <a:gd name="connsiteX4" fmla="*/ 2164977 w 4074459"/>
              <a:gd name="connsiteY4" fmla="*/ 777 h 1049647"/>
              <a:gd name="connsiteX5" fmla="*/ 2541494 w 4074459"/>
              <a:gd name="connsiteY5" fmla="*/ 162142 h 1049647"/>
              <a:gd name="connsiteX6" fmla="*/ 3012141 w 4074459"/>
              <a:gd name="connsiteY6" fmla="*/ 659683 h 1049647"/>
              <a:gd name="connsiteX7" fmla="*/ 3455894 w 4074459"/>
              <a:gd name="connsiteY7" fmla="*/ 928624 h 1049647"/>
              <a:gd name="connsiteX8" fmla="*/ 4074459 w 4074459"/>
              <a:gd name="connsiteY8" fmla="*/ 1049647 h 1049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74459" h="1049647">
                <a:moveTo>
                  <a:pt x="0" y="1036200"/>
                </a:moveTo>
                <a:cubicBezTo>
                  <a:pt x="205068" y="1038441"/>
                  <a:pt x="410136" y="1040683"/>
                  <a:pt x="605118" y="995859"/>
                </a:cubicBezTo>
                <a:cubicBezTo>
                  <a:pt x="800100" y="951035"/>
                  <a:pt x="959224" y="910694"/>
                  <a:pt x="1169894" y="767259"/>
                </a:cubicBezTo>
                <a:cubicBezTo>
                  <a:pt x="1380565" y="623824"/>
                  <a:pt x="1703294" y="262994"/>
                  <a:pt x="1869141" y="135247"/>
                </a:cubicBezTo>
                <a:cubicBezTo>
                  <a:pt x="2034988" y="7500"/>
                  <a:pt x="2052918" y="-3705"/>
                  <a:pt x="2164977" y="777"/>
                </a:cubicBezTo>
                <a:cubicBezTo>
                  <a:pt x="2277036" y="5259"/>
                  <a:pt x="2400300" y="52324"/>
                  <a:pt x="2541494" y="162142"/>
                </a:cubicBezTo>
                <a:cubicBezTo>
                  <a:pt x="2682688" y="271960"/>
                  <a:pt x="2859741" y="531936"/>
                  <a:pt x="3012141" y="659683"/>
                </a:cubicBezTo>
                <a:cubicBezTo>
                  <a:pt x="3164541" y="787430"/>
                  <a:pt x="3278841" y="863630"/>
                  <a:pt x="3455894" y="928624"/>
                </a:cubicBezTo>
                <a:cubicBezTo>
                  <a:pt x="3632947" y="993618"/>
                  <a:pt x="3853703" y="1021632"/>
                  <a:pt x="4074459" y="1049647"/>
                </a:cubicBezTo>
              </a:path>
            </a:pathLst>
          </a:cu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CA964E5-386B-793B-CA51-5D999A7E0F74}"/>
              </a:ext>
            </a:extLst>
          </p:cNvPr>
          <p:cNvCxnSpPr>
            <a:cxnSpLocks/>
          </p:cNvCxnSpPr>
          <p:nvPr/>
        </p:nvCxnSpPr>
        <p:spPr>
          <a:xfrm>
            <a:off x="5983942" y="6054024"/>
            <a:ext cx="4612341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1B613D7-3311-F42F-2A21-A46D7C2115A4}"/>
              </a:ext>
            </a:extLst>
          </p:cNvPr>
          <p:cNvCxnSpPr>
            <a:cxnSpLocks/>
          </p:cNvCxnSpPr>
          <p:nvPr/>
        </p:nvCxnSpPr>
        <p:spPr>
          <a:xfrm flipV="1">
            <a:off x="8256286" y="4538989"/>
            <a:ext cx="0" cy="1515035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8E714-DBFC-A977-6699-7ED3D5A42969}"/>
                  </a:ext>
                </a:extLst>
              </p:cNvPr>
              <p:cNvSpPr txBox="1"/>
              <p:nvPr/>
            </p:nvSpPr>
            <p:spPr>
              <a:xfrm>
                <a:off x="10581406" y="5792414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EF8E714-DBFC-A977-6699-7ED3D5A429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406" y="5792414"/>
                <a:ext cx="822584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1C5CA0F-983F-E958-FB71-EBFCB8A00AB9}"/>
              </a:ext>
            </a:extLst>
          </p:cNvPr>
          <p:cNvCxnSpPr/>
          <p:nvPr/>
        </p:nvCxnSpPr>
        <p:spPr>
          <a:xfrm>
            <a:off x="6938683" y="5943179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EFA8ECF-FA1B-D769-0EBA-E68ECD698723}"/>
              </a:ext>
            </a:extLst>
          </p:cNvPr>
          <p:cNvCxnSpPr/>
          <p:nvPr/>
        </p:nvCxnSpPr>
        <p:spPr>
          <a:xfrm>
            <a:off x="9686366" y="5943179"/>
            <a:ext cx="0" cy="3724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78AE5E-2DD0-0189-B9C3-327A2ADE81E5}"/>
                  </a:ext>
                </a:extLst>
              </p:cNvPr>
              <p:cNvSpPr txBox="1"/>
              <p:nvPr/>
            </p:nvSpPr>
            <p:spPr>
              <a:xfrm>
                <a:off x="6331389" y="6315634"/>
                <a:ext cx="82258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278AE5E-2DD0-0189-B9C3-327A2ADE81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389" y="6315634"/>
                <a:ext cx="822584" cy="57394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EFDAC3-2C85-E8DE-9426-D30504ABA07B}"/>
                  </a:ext>
                </a:extLst>
              </p:cNvPr>
              <p:cNvSpPr txBox="1"/>
              <p:nvPr/>
            </p:nvSpPr>
            <p:spPr>
              <a:xfrm>
                <a:off x="9275074" y="6279576"/>
                <a:ext cx="82258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2800" i="1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EFDAC3-2C85-E8DE-9426-D30504ABA0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074" y="6279576"/>
                <a:ext cx="822584" cy="57394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59AC5B-8737-18D8-8082-9A61763F4BB6}"/>
                  </a:ext>
                </a:extLst>
              </p:cNvPr>
              <p:cNvSpPr txBox="1"/>
              <p:nvPr/>
            </p:nvSpPr>
            <p:spPr>
              <a:xfrm>
                <a:off x="7275534" y="4331587"/>
                <a:ext cx="82258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</m:d>
                    </m:oMath>
                  </m:oMathPara>
                </a14:m>
                <a:endParaRPr lang="en-US" sz="28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259AC5B-8737-18D8-8082-9A61763F4B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5534" y="4331587"/>
                <a:ext cx="822584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77E50BBC-2E5E-1429-B75E-65D4B83FE796}"/>
              </a:ext>
            </a:extLst>
          </p:cNvPr>
          <p:cNvSpPr/>
          <p:nvPr/>
        </p:nvSpPr>
        <p:spPr>
          <a:xfrm>
            <a:off x="5983941" y="5096435"/>
            <a:ext cx="4370294" cy="968189"/>
          </a:xfrm>
          <a:custGeom>
            <a:avLst/>
            <a:gdLst>
              <a:gd name="connsiteX0" fmla="*/ 0 w 4370294"/>
              <a:gd name="connsiteY0" fmla="*/ 954741 h 968189"/>
              <a:gd name="connsiteX1" fmla="*/ 941294 w 4370294"/>
              <a:gd name="connsiteY1" fmla="*/ 954741 h 968189"/>
              <a:gd name="connsiteX2" fmla="*/ 954741 w 4370294"/>
              <a:gd name="connsiteY2" fmla="*/ 13447 h 968189"/>
              <a:gd name="connsiteX3" fmla="*/ 3724835 w 4370294"/>
              <a:gd name="connsiteY3" fmla="*/ 0 h 968189"/>
              <a:gd name="connsiteX4" fmla="*/ 3711388 w 4370294"/>
              <a:gd name="connsiteY4" fmla="*/ 941294 h 968189"/>
              <a:gd name="connsiteX5" fmla="*/ 4370294 w 4370294"/>
              <a:gd name="connsiteY5" fmla="*/ 968189 h 968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70294" h="968189">
                <a:moveTo>
                  <a:pt x="0" y="954741"/>
                </a:moveTo>
                <a:lnTo>
                  <a:pt x="941294" y="954741"/>
                </a:lnTo>
                <a:lnTo>
                  <a:pt x="954741" y="13447"/>
                </a:lnTo>
                <a:lnTo>
                  <a:pt x="3724835" y="0"/>
                </a:lnTo>
                <a:lnTo>
                  <a:pt x="3711388" y="941294"/>
                </a:lnTo>
                <a:lnTo>
                  <a:pt x="4370294" y="968189"/>
                </a:lnTo>
              </a:path>
            </a:pathLst>
          </a:cu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8505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8ABC445-45D6-952B-6284-496B4191223C}"/>
              </a:ext>
            </a:extLst>
          </p:cNvPr>
          <p:cNvSpPr txBox="1"/>
          <p:nvPr/>
        </p:nvSpPr>
        <p:spPr>
          <a:xfrm>
            <a:off x="117661" y="2875922"/>
            <a:ext cx="12074339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normal with mean 0 and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stddev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sigmad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np.random.normal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(loc=0.0,scale=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sigmad,size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=(Nx,1));</a:t>
            </a:r>
          </a:p>
          <a:p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# uniform with mean 0 and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stddev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sigmad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dhigh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sqrt(3)*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sigmad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d=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np.random.uniform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(low=-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dhigh,high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2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dhigh,size</a:t>
            </a: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=(Nx,1));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A5AEF6-F364-C7D2-0240-EBBB3BB2FEDD}"/>
              </a:ext>
            </a:extLst>
          </p:cNvPr>
          <p:cNvSpPr txBox="1"/>
          <p:nvPr/>
        </p:nvSpPr>
        <p:spPr>
          <a:xfrm>
            <a:off x="242993" y="1767257"/>
            <a:ext cx="7435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very easy to make random data with python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71016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3020</TotalTime>
  <Words>691</Words>
  <Application>Microsoft Office PowerPoint</Application>
  <PresentationFormat>Widescreen</PresentationFormat>
  <Paragraphs>236</Paragraphs>
  <Slides>31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</dc:creator>
  <cp:lastModifiedBy>William Menke</cp:lastModifiedBy>
  <cp:revision>103</cp:revision>
  <dcterms:created xsi:type="dcterms:W3CDTF">2023-10-13T16:14:50Z</dcterms:created>
  <dcterms:modified xsi:type="dcterms:W3CDTF">2025-08-16T01:22:42Z</dcterms:modified>
</cp:coreProperties>
</file>