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518" r:id="rId3"/>
    <p:sldId id="541" r:id="rId4"/>
    <p:sldId id="519" r:id="rId5"/>
    <p:sldId id="525" r:id="rId6"/>
    <p:sldId id="524" r:id="rId7"/>
    <p:sldId id="527" r:id="rId8"/>
    <p:sldId id="523" r:id="rId9"/>
    <p:sldId id="522" r:id="rId10"/>
    <p:sldId id="552" r:id="rId11"/>
    <p:sldId id="543" r:id="rId12"/>
    <p:sldId id="520" r:id="rId13"/>
    <p:sldId id="528" r:id="rId14"/>
    <p:sldId id="542" r:id="rId15"/>
    <p:sldId id="553" r:id="rId16"/>
    <p:sldId id="554" r:id="rId17"/>
    <p:sldId id="555" r:id="rId18"/>
    <p:sldId id="556" r:id="rId19"/>
    <p:sldId id="557" r:id="rId20"/>
    <p:sldId id="558" r:id="rId21"/>
    <p:sldId id="559" r:id="rId22"/>
    <p:sldId id="560" r:id="rId23"/>
    <p:sldId id="561" r:id="rId24"/>
    <p:sldId id="562" r:id="rId25"/>
    <p:sldId id="563" r:id="rId26"/>
    <p:sldId id="56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2225DA-4676-4A09-A310-99142C149A49}">
          <p14:sldIdLst>
            <p14:sldId id="257"/>
            <p14:sldId id="518"/>
            <p14:sldId id="541"/>
            <p14:sldId id="519"/>
            <p14:sldId id="525"/>
            <p14:sldId id="524"/>
            <p14:sldId id="527"/>
            <p14:sldId id="523"/>
            <p14:sldId id="522"/>
            <p14:sldId id="552"/>
            <p14:sldId id="543"/>
            <p14:sldId id="520"/>
            <p14:sldId id="528"/>
            <p14:sldId id="542"/>
            <p14:sldId id="553"/>
            <p14:sldId id="554"/>
            <p14:sldId id="555"/>
            <p14:sldId id="556"/>
            <p14:sldId id="557"/>
            <p14:sldId id="558"/>
            <p14:sldId id="559"/>
            <p14:sldId id="560"/>
            <p14:sldId id="561"/>
            <p14:sldId id="562"/>
            <p14:sldId id="563"/>
            <p14:sldId id="564"/>
          </p14:sldIdLst>
        </p14:section>
        <p14:section name="Untitled Section" id="{D4637710-D108-4CED-AAD3-7ACE30CFAD8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4" autoAdjust="0"/>
    <p:restoredTop sz="93733" autoAdjust="0"/>
  </p:normalViewPr>
  <p:slideViewPr>
    <p:cSldViewPr snapToGrid="0">
      <p:cViewPr varScale="1">
        <p:scale>
          <a:sx n="75" d="100"/>
          <a:sy n="75" d="100"/>
        </p:scale>
        <p:origin x="4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9A8DE-9D9C-4C99-A102-396ACD540F71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71043-8DF1-4871-A3DC-820FFF21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3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0D91-A479-5222-7585-AE48F33CF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D4CC4-F6E8-9AD5-FFAF-CA63470BC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617C0-AEAB-CD5A-1403-531F6CFC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06E6-3CB6-49B9-A981-7D98574D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67CD9-1E3B-CF29-6D80-454B19D9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0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1043-F92D-DB42-2554-43EBEEFC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FCA3B-D39C-6525-2419-3198DE5D7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74B3-E579-36BB-04E2-457E3D9D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5CE86-BB85-C129-4C86-51935B75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67A1A-0E66-FBBD-4D03-91A93C48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7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3C0C4-3869-F518-8BBE-A2850A026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574ABF-8E23-7C10-54A5-5F6384E4F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AFDDE-FDFB-5A23-B87F-8980B63E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F473D-7891-5072-0E00-39D75F739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B5467-C466-5EFD-C96C-A7266F6D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5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7C65-71A2-878F-3E0A-E2FB2E6E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78FD4-87EF-F808-0058-93A391BD2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5D37B-53A9-31E0-09F3-3E8A0499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999BA-9DE1-7C5E-C9FF-A344692B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3B5DD-E983-99FD-623F-F9E33512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9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C9D9-2205-D701-5C00-AA5A44AA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67143-5919-CE6E-E422-DD503CF2A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18501-4F70-2F35-0F7D-F141BB65A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BDA1E-9922-E0E4-53FE-0EEE347F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A6B5B-3FD0-0B0B-E58E-97B315C0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9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39AFB-D4BF-0F77-94B6-A4A6088F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0E7CA-482D-0FBB-E15B-2122C1DEF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B0E23-A188-4A52-04E8-E049F6F2D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14CCC-0586-DDA1-DB7E-6BE597AA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DE815-FB52-3DFD-133E-6811AAF3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94B6E-342E-4E53-07A0-732BCA06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4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37C0-4901-56F7-2DC9-210D0210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7D6B1-A1AD-8653-E6B0-8211DCC6C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9368E-40D2-B1E0-283E-00872A989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3C6FE-4710-0EE6-0AE5-4CCDD0339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4E302-B9BD-20D4-0081-497759E6A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90B876-AF1F-F5E2-CBC1-366A904E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1FCF6-56AE-F672-3794-65D03408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A27D6-5803-2509-4C37-BA3535179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6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6931-26DE-114B-F9D3-1A5F1599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8B325-0FEB-0C6D-AE91-66E4722A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7D8F5-BC51-AD50-05C7-4DD795AF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30860-5578-47F7-6DD4-877F2CBA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8ECE9-736E-DCE6-7A4E-8CD7BF01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134B0-D436-07A1-6E4A-484C8A0D1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430C1-9F61-7C29-5340-808ABD80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3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EB0F-A49B-0A7E-C516-3F2C934E9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0C557-3E87-595B-6960-0B9815D88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A0C21-5BCE-8EFF-FD0A-3ECEA8A2A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462A4-20DF-938C-5914-2F0137EA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437CE-56B4-3164-26D1-EAC43644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FD9E9-E2B5-A0FB-2DCC-148B0326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8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7C8A-B99D-0E47-30E6-B03A9174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CC987-AC26-1D86-B8A4-A30FB5960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E8AB3-83B7-ABC2-558F-E2CE56552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D908E-9F4B-1693-7FEB-7EDB5BCC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281AA-D4E2-E0C2-9D47-92A64244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6DAED-045E-D3B0-D809-413B94D9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5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0F9BC-CF58-DC22-32DB-C8ED69C0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EC15F-20A7-D0BA-C18C-03EB356F5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78C2D-86A5-3526-C38F-904E606B7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B0CD-5079-4FF0-87B0-4778CB46731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10F4E-027A-968C-96D4-9D24FEC0B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3BE93-BFD3-DF0A-FB6D-97BC3C74E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0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0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10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2.png"/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10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2419063"/>
            <a:ext cx="1079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2025 </a:t>
            </a:r>
            <a:r>
              <a:rPr lang="en-US" sz="2800" b="1" dirty="0"/>
              <a:t>EESC </a:t>
            </a:r>
            <a:r>
              <a:rPr lang="en-US" sz="2800" b="1" dirty="0" smtClean="0"/>
              <a:t>W3400</a:t>
            </a:r>
          </a:p>
          <a:p>
            <a:pPr algn="ctr"/>
            <a:r>
              <a:rPr lang="en-US" sz="2800" b="1" dirty="0"/>
              <a:t>Computational Earth </a:t>
            </a:r>
            <a:r>
              <a:rPr lang="en-US" sz="2800" b="1" dirty="0" smtClean="0"/>
              <a:t>Science</a:t>
            </a:r>
          </a:p>
          <a:p>
            <a:pPr algn="ctr"/>
            <a:r>
              <a:rPr lang="en-US" sz="2800" b="1" dirty="0" err="1" smtClean="0"/>
              <a:t>Lec</a:t>
            </a:r>
            <a:r>
              <a:rPr lang="en-US" sz="2800" b="1" dirty="0" smtClean="0"/>
              <a:t> </a:t>
            </a:r>
            <a:r>
              <a:rPr lang="en-US" sz="2800" b="1" dirty="0"/>
              <a:t>17: Chemical diffusion computed with the 2D </a:t>
            </a:r>
            <a:r>
              <a:rPr lang="en-US" sz="2800" b="1" dirty="0" smtClean="0"/>
              <a:t>FFT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3380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831185" y="773391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procedure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831185" y="1539108"/>
                <a:ext cx="107958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85" y="1539108"/>
                <a:ext cx="10795820" cy="523220"/>
              </a:xfrm>
              <a:prstGeom prst="rect">
                <a:avLst/>
              </a:prstGeom>
              <a:blipFill>
                <a:blip r:embed="rId2"/>
                <a:stretch>
                  <a:fillRect l="-1129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831185" y="2267894"/>
                <a:ext cx="3205556" cy="58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FT </a:t>
                </a:r>
                <a:r>
                  <a:rPr lang="en-US" sz="2800" b="1" dirty="0" smtClean="0"/>
                  <a:t>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85" y="2267894"/>
                <a:ext cx="3205556" cy="588046"/>
              </a:xfrm>
              <a:prstGeom prst="rect">
                <a:avLst/>
              </a:prstGeom>
              <a:blipFill>
                <a:blip r:embed="rId3"/>
                <a:stretch>
                  <a:fillRect l="-3802" t="-4167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845944" y="3764033"/>
                <a:ext cx="8758865" cy="58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Multiply by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</a:rPr>
                              <m:t>κ</m:t>
                            </m:r>
                            <m:d>
                              <m:d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l-G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l-G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to get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944" y="3764033"/>
                <a:ext cx="8758865" cy="588046"/>
              </a:xfrm>
              <a:prstGeom prst="rect">
                <a:avLst/>
              </a:prstGeom>
              <a:blipFill>
                <a:blip r:embed="rId4"/>
                <a:stretch>
                  <a:fillRect l="-1461" t="-4124" b="-2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845944" y="4529750"/>
                <a:ext cx="32055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IFT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944" y="4529750"/>
                <a:ext cx="3205556" cy="523220"/>
              </a:xfrm>
              <a:prstGeom prst="rect">
                <a:avLst/>
              </a:prstGeom>
              <a:blipFill>
                <a:blip r:embed="rId5"/>
                <a:stretch>
                  <a:fillRect l="-399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886939" y="3033611"/>
                <a:ext cx="51235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39" y="3033611"/>
                <a:ext cx="5123566" cy="523220"/>
              </a:xfrm>
              <a:prstGeom prst="rect">
                <a:avLst/>
              </a:prstGeom>
              <a:blipFill>
                <a:blip r:embed="rId6"/>
                <a:stretch>
                  <a:fillRect l="-2378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473594" y="4619112"/>
            <a:ext cx="38560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Can compute each time separately, so doesn’t need much storage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831185" y="773391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procedure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831185" y="1539108"/>
                <a:ext cx="107958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85" y="1539108"/>
                <a:ext cx="10795820" cy="523220"/>
              </a:xfrm>
              <a:prstGeom prst="rect">
                <a:avLst/>
              </a:prstGeom>
              <a:blipFill>
                <a:blip r:embed="rId2"/>
                <a:stretch>
                  <a:fillRect l="-1129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831185" y="2267894"/>
                <a:ext cx="3205556" cy="605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FT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85" y="2267894"/>
                <a:ext cx="3205556" cy="605230"/>
              </a:xfrm>
              <a:prstGeom prst="rect">
                <a:avLst/>
              </a:prstGeom>
              <a:blipFill>
                <a:blip r:embed="rId3"/>
                <a:stretch>
                  <a:fillRect l="-3802" t="-4040" b="-20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845944" y="3764033"/>
                <a:ext cx="8758865" cy="605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Multiply by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</a:rPr>
                              <m:t>κ</m:t>
                            </m:r>
                            <m:d>
                              <m:d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l-G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l-G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to get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944" y="3764033"/>
                <a:ext cx="8758865" cy="605230"/>
              </a:xfrm>
              <a:prstGeom prst="rect">
                <a:avLst/>
              </a:prstGeom>
              <a:blipFill>
                <a:blip r:embed="rId4"/>
                <a:stretch>
                  <a:fillRect l="-1461" t="-4000" b="-1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845944" y="4529750"/>
                <a:ext cx="32055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IFT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944" y="4529750"/>
                <a:ext cx="3205556" cy="523220"/>
              </a:xfrm>
              <a:prstGeom prst="rect">
                <a:avLst/>
              </a:prstGeom>
              <a:blipFill>
                <a:blip r:embed="rId5"/>
                <a:stretch>
                  <a:fillRect l="-399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886939" y="3033611"/>
                <a:ext cx="51235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39" y="3033611"/>
                <a:ext cx="5123566" cy="523220"/>
              </a:xfrm>
              <a:prstGeom prst="rect">
                <a:avLst/>
              </a:prstGeom>
              <a:blipFill>
                <a:blip r:embed="rId6"/>
                <a:stretch>
                  <a:fillRect l="-2378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473594" y="5147432"/>
            <a:ext cx="38560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Very similar to how we computed gravity anomalies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842335" y="1219440"/>
                <a:ext cx="10795820" cy="1069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</a:rPr>
                        <m:t>κ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35" y="1219440"/>
                <a:ext cx="10795820" cy="10691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515234" y="2910708"/>
                <a:ext cx="10795820" cy="911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</a:rPr>
                        <m:t>κ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l-G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34" y="2910708"/>
                <a:ext cx="10795820" cy="9115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713678" y="344226"/>
                <a:ext cx="23529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</a:t>
                </a:r>
                <a:r>
                  <a:rPr lang="en-US" sz="2800" b="0" dirty="0"/>
                  <a:t>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78" y="344226"/>
                <a:ext cx="2352907" cy="523220"/>
              </a:xfrm>
              <a:prstGeom prst="rect">
                <a:avLst/>
              </a:prstGeom>
              <a:blipFill>
                <a:blip r:embed="rId4"/>
                <a:stretch>
                  <a:fillRect l="-518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8788400" y="3822304"/>
            <a:ext cx="3281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first order </a:t>
            </a:r>
            <a:r>
              <a:rPr lang="en-US" sz="2800" b="1" dirty="0" err="1" smtClean="0">
                <a:solidFill>
                  <a:srgbClr val="FF0000"/>
                </a:solidFill>
              </a:rPr>
              <a:t>eqn</a:t>
            </a:r>
            <a:r>
              <a:rPr lang="en-US" sz="2800" b="1" dirty="0" smtClean="0">
                <a:solidFill>
                  <a:srgbClr val="FF0000"/>
                </a:solidFill>
              </a:rPr>
              <a:t> with time-variable source term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7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842335" y="1219440"/>
                <a:ext cx="10795820" cy="1069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</a:rPr>
                        <m:t>κ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35" y="1219440"/>
                <a:ext cx="10795820" cy="10691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515234" y="2910708"/>
                <a:ext cx="10795820" cy="911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</a:rPr>
                        <m:t>κ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l-G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34" y="2910708"/>
                <a:ext cx="10795820" cy="9115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674961" y="4651325"/>
                <a:ext cx="3064307" cy="911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961" y="4651325"/>
                <a:ext cx="3064307" cy="9115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312222" y="4757140"/>
            <a:ext cx="3856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We know how to solve this form numerically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713678" y="344226"/>
                <a:ext cx="23529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</a:t>
                </a:r>
                <a:r>
                  <a:rPr lang="en-US" sz="2800" b="0" dirty="0"/>
                  <a:t>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78" y="344226"/>
                <a:ext cx="2352907" cy="523220"/>
              </a:xfrm>
              <a:prstGeom prst="rect">
                <a:avLst/>
              </a:prstGeom>
              <a:blipFill>
                <a:blip r:embed="rId4"/>
                <a:stretch>
                  <a:fillRect l="-518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842335" y="1219440"/>
                <a:ext cx="10795820" cy="1069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</a:rPr>
                        <m:t>κ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35" y="1219440"/>
                <a:ext cx="10795820" cy="10691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515234" y="2910708"/>
                <a:ext cx="10795820" cy="911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</a:rPr>
                        <m:t>κ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l-G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34" y="2910708"/>
                <a:ext cx="10795820" cy="9115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674961" y="4651325"/>
                <a:ext cx="3064307" cy="911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961" y="4651325"/>
                <a:ext cx="3064307" cy="9115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4496217" y="4554734"/>
                <a:ext cx="3811439" cy="58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217" y="4554734"/>
                <a:ext cx="3811439" cy="5880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4496216" y="5879843"/>
                <a:ext cx="6263224" cy="58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216" y="5879843"/>
                <a:ext cx="6263224" cy="5880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4404731" y="5181767"/>
                <a:ext cx="7553093" cy="58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</a:rPr>
                        <m:t>κ</m:t>
                      </m:r>
                      <m:d>
                        <m:d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731" y="5181767"/>
                <a:ext cx="7553093" cy="5880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713678" y="344226"/>
                <a:ext cx="23529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</a:t>
                </a:r>
                <a:r>
                  <a:rPr lang="en-US" sz="2800" b="0" dirty="0"/>
                  <a:t>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78" y="344226"/>
                <a:ext cx="2352907" cy="523220"/>
              </a:xfrm>
              <a:prstGeom prst="rect">
                <a:avLst/>
              </a:prstGeom>
              <a:blipFill>
                <a:blip r:embed="rId4"/>
                <a:stretch>
                  <a:fillRect l="-518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2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831185" y="773391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procedure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831185" y="1539108"/>
                <a:ext cx="107958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85" y="1539108"/>
                <a:ext cx="10795820" cy="523220"/>
              </a:xfrm>
              <a:prstGeom prst="rect">
                <a:avLst/>
              </a:prstGeom>
              <a:blipFill>
                <a:blip r:embed="rId2"/>
                <a:stretch>
                  <a:fillRect l="-1129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831184" y="2267894"/>
                <a:ext cx="5935376" cy="58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FT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84" y="2267894"/>
                <a:ext cx="5935376" cy="588046"/>
              </a:xfrm>
              <a:prstGeom prst="rect">
                <a:avLst/>
              </a:prstGeom>
              <a:blipFill>
                <a:blip r:embed="rId3"/>
                <a:stretch>
                  <a:fillRect l="-2053" t="-4167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845944" y="3762397"/>
                <a:ext cx="9781061" cy="725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solve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κ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b="1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944" y="3762397"/>
                <a:ext cx="9781061" cy="725776"/>
              </a:xfrm>
              <a:prstGeom prst="rect">
                <a:avLst/>
              </a:prstGeom>
              <a:blipFill>
                <a:blip r:embed="rId4"/>
                <a:stretch>
                  <a:fillRect l="-1309" b="-10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831185" y="5060116"/>
                <a:ext cx="32055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IFT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85" y="5060116"/>
                <a:ext cx="3205556" cy="523220"/>
              </a:xfrm>
              <a:prstGeom prst="rect">
                <a:avLst/>
              </a:prstGeom>
              <a:blipFill>
                <a:blip r:embed="rId5"/>
                <a:stretch>
                  <a:fillRect l="-380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886939" y="3033611"/>
                <a:ext cx="5123566" cy="58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for </a:t>
                </a:r>
                <a:r>
                  <a:rPr lang="en-US" sz="2800" b="1" dirty="0" smtClean="0"/>
                  <a:t>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39" y="3033611"/>
                <a:ext cx="5123566" cy="588046"/>
              </a:xfrm>
              <a:prstGeom prst="rect">
                <a:avLst/>
              </a:prstGeom>
              <a:blipFill>
                <a:blip r:embed="rId6"/>
                <a:stretch>
                  <a:fillRect l="-2378" t="-5208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7473594" y="4680072"/>
                <a:ext cx="3856045" cy="992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but now you must store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at all times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594" y="4680072"/>
                <a:ext cx="3856045" cy="992195"/>
              </a:xfrm>
              <a:prstGeom prst="rect">
                <a:avLst/>
              </a:prstGeom>
              <a:blipFill>
                <a:blip r:embed="rId7"/>
                <a:stretch>
                  <a:fillRect l="-3318" t="-6173" r="-948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845944" y="4488173"/>
                <a:ext cx="107958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for a sequence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 smtClean="0"/>
                  <a:t>s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944" y="4488173"/>
                <a:ext cx="10795820" cy="523220"/>
              </a:xfrm>
              <a:prstGeom prst="rect">
                <a:avLst/>
              </a:prstGeom>
              <a:blipFill>
                <a:blip r:embed="rId8"/>
                <a:stretch>
                  <a:fillRect l="-118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3217545" y="2818023"/>
                <a:ext cx="31609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545" y="2818023"/>
                <a:ext cx="316095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Simple example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6378498" y="2818023"/>
            <a:ext cx="3343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(constant in time)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276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619312" y="93167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procedure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619312" y="858884"/>
                <a:ext cx="107958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/>
                  <a:t>   </a:t>
                </a:r>
                <a:r>
                  <a:rPr lang="en-US" sz="2800" b="1" dirty="0"/>
                  <a:t>and</a:t>
                </a:r>
                <a:r>
                  <a:rPr lang="en-US" sz="2800" dirty="0"/>
                  <a:t>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12" y="858884"/>
                <a:ext cx="10795820" cy="523220"/>
              </a:xfrm>
              <a:prstGeom prst="rect">
                <a:avLst/>
              </a:prstGeom>
              <a:blipFill>
                <a:blip r:embed="rId2"/>
                <a:stretch>
                  <a:fillRect l="-1186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619312" y="1587670"/>
                <a:ext cx="5123566" cy="605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FT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and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12" y="1587670"/>
                <a:ext cx="5123566" cy="605230"/>
              </a:xfrm>
              <a:prstGeom prst="rect">
                <a:avLst/>
              </a:prstGeom>
              <a:blipFill>
                <a:blip r:embed="rId3"/>
                <a:stretch>
                  <a:fillRect l="-2500" t="-4000" b="-1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203609" y="3145412"/>
                <a:ext cx="10776517" cy="605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numerically  solve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κ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609" y="3145412"/>
                <a:ext cx="10776517" cy="605230"/>
              </a:xfrm>
              <a:prstGeom prst="rect">
                <a:avLst/>
              </a:prstGeom>
              <a:blipFill>
                <a:blip r:embed="rId4"/>
                <a:stretch>
                  <a:fillRect l="-1131" t="-5051" b="-20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223692" y="6028912"/>
                <a:ext cx="4963747" cy="58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IFT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b="1" dirty="0" smtClean="0"/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692" y="6028912"/>
                <a:ext cx="4963747" cy="588046"/>
              </a:xfrm>
              <a:prstGeom prst="rect">
                <a:avLst/>
              </a:prstGeom>
              <a:blipFill>
                <a:blip r:embed="rId5"/>
                <a:stretch>
                  <a:fillRect l="-2580" t="-5208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223693" y="4612020"/>
                <a:ext cx="5123566" cy="58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to get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693" y="4612020"/>
                <a:ext cx="5123566" cy="588046"/>
              </a:xfrm>
              <a:prstGeom prst="rect">
                <a:avLst/>
              </a:prstGeom>
              <a:blipFill>
                <a:blip r:embed="rId6"/>
                <a:stretch>
                  <a:fillRect l="-2500" t="-5208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619312" y="2424278"/>
                <a:ext cx="5123566" cy="58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12" y="2424278"/>
                <a:ext cx="5123566" cy="588046"/>
              </a:xfrm>
              <a:prstGeom prst="rect">
                <a:avLst/>
              </a:prstGeom>
              <a:blipFill>
                <a:blip r:embed="rId7"/>
                <a:stretch>
                  <a:fillRect l="-2500" t="-5208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203609" y="3911129"/>
                <a:ext cx="5163735" cy="58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with initial </a:t>
                </a:r>
                <a:r>
                  <a:rPr lang="en-US" sz="2800" b="1" dirty="0" smtClean="0"/>
                  <a:t>condition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609" y="3911129"/>
                <a:ext cx="5163735" cy="588046"/>
              </a:xfrm>
              <a:prstGeom prst="rect">
                <a:avLst/>
              </a:prstGeom>
              <a:blipFill>
                <a:blip r:embed="rId8"/>
                <a:stretch>
                  <a:fillRect l="-2358" t="-5208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619312" y="5377737"/>
                <a:ext cx="51235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12" y="5377737"/>
                <a:ext cx="5123566" cy="523220"/>
              </a:xfrm>
              <a:prstGeom prst="rect">
                <a:avLst/>
              </a:prstGeom>
              <a:blipFill>
                <a:blip r:embed="rId9"/>
                <a:stretch>
                  <a:fillRect l="-250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7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872" y="117693"/>
            <a:ext cx="882061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# Fourier Transforms</a:t>
            </a:r>
          </a:p>
          <a:p>
            <a:r>
              <a:rPr lang="en-US" b="1" dirty="0"/>
              <a:t>C0t = np.fft.fft2(C0);</a:t>
            </a:r>
          </a:p>
          <a:p>
            <a:r>
              <a:rPr lang="en-US" b="1" dirty="0"/>
              <a:t>St = np.fft.fft2(S);</a:t>
            </a:r>
          </a:p>
          <a:p>
            <a:endParaRPr lang="en-US" b="1" dirty="0"/>
          </a:p>
          <a:p>
            <a:r>
              <a:rPr lang="en-US" b="1" dirty="0"/>
              <a:t># function for differential equation du/</a:t>
            </a:r>
            <a:r>
              <a:rPr lang="en-US" b="1" dirty="0" err="1"/>
              <a:t>dt</a:t>
            </a:r>
            <a:r>
              <a:rPr lang="en-US" b="1" dirty="0"/>
              <a:t> = f(</a:t>
            </a:r>
            <a:r>
              <a:rPr lang="en-US" b="1" dirty="0" err="1"/>
              <a:t>u,t</a:t>
            </a:r>
            <a:r>
              <a:rPr lang="en-US" b="1" dirty="0"/>
              <a:t>)</a:t>
            </a:r>
          </a:p>
          <a:p>
            <a:r>
              <a:rPr lang="en-US" b="1" dirty="0"/>
              <a:t># here u=C(</a:t>
            </a:r>
            <a:r>
              <a:rPr lang="en-US" b="1" dirty="0" err="1"/>
              <a:t>kx,ky,t</a:t>
            </a:r>
            <a:r>
              <a:rPr lang="en-US" b="1" dirty="0"/>
              <a:t>) and f=-k(</a:t>
            </a:r>
            <a:r>
              <a:rPr lang="en-US" b="1" dirty="0" err="1"/>
              <a:t>kx</a:t>
            </a:r>
            <a:r>
              <a:rPr lang="en-US" b="1" dirty="0"/>
              <a:t>**2+ky**2)+S</a:t>
            </a:r>
          </a:p>
          <a:p>
            <a:r>
              <a:rPr lang="en-US" b="1" dirty="0" err="1"/>
              <a:t>def</a:t>
            </a:r>
            <a:r>
              <a:rPr lang="en-US" b="1" dirty="0"/>
              <a:t> </a:t>
            </a:r>
            <a:r>
              <a:rPr lang="en-US" b="1" dirty="0" err="1"/>
              <a:t>myfun</a:t>
            </a:r>
            <a:r>
              <a:rPr lang="en-US" b="1" dirty="0"/>
              <a:t>( t, u ):</a:t>
            </a:r>
          </a:p>
          <a:p>
            <a:r>
              <a:rPr lang="en-US" b="1" dirty="0"/>
              <a:t>    f = </a:t>
            </a:r>
            <a:r>
              <a:rPr lang="en-US" b="1" dirty="0" err="1"/>
              <a:t>np.zeros</a:t>
            </a:r>
            <a:r>
              <a:rPr lang="en-US" b="1" dirty="0"/>
              <a:t>((1,),</a:t>
            </a:r>
            <a:r>
              <a:rPr lang="en-US" b="1" dirty="0" err="1"/>
              <a:t>dtype</a:t>
            </a:r>
            <a:r>
              <a:rPr lang="en-US" b="1" dirty="0"/>
              <a:t>=complex);</a:t>
            </a:r>
          </a:p>
          <a:p>
            <a:r>
              <a:rPr lang="en-US" b="1" dirty="0"/>
              <a:t>    f[0] =  -b * u[0] + St[</a:t>
            </a:r>
            <a:r>
              <a:rPr lang="en-US" b="1" dirty="0" err="1"/>
              <a:t>ikx,iky</a:t>
            </a:r>
            <a:r>
              <a:rPr lang="en-US" b="1" dirty="0"/>
              <a:t>];</a:t>
            </a:r>
          </a:p>
          <a:p>
            <a:r>
              <a:rPr lang="en-US" b="1" dirty="0"/>
              <a:t>    return f;</a:t>
            </a:r>
          </a:p>
          <a:p>
            <a:endParaRPr lang="en-US" b="1" dirty="0"/>
          </a:p>
          <a:p>
            <a:r>
              <a:rPr lang="en-US" b="1" dirty="0"/>
              <a:t>for </a:t>
            </a:r>
            <a:r>
              <a:rPr lang="en-US" b="1" dirty="0" err="1"/>
              <a:t>ikx</a:t>
            </a:r>
            <a:r>
              <a:rPr lang="en-US" b="1" dirty="0"/>
              <a:t> in range(</a:t>
            </a:r>
            <a:r>
              <a:rPr lang="en-US" b="1" dirty="0" err="1"/>
              <a:t>Nx</a:t>
            </a:r>
            <a:r>
              <a:rPr lang="en-US" b="1" dirty="0"/>
              <a:t>):</a:t>
            </a:r>
          </a:p>
          <a:p>
            <a:r>
              <a:rPr lang="en-US" b="1" dirty="0"/>
              <a:t>    kx0 = </a:t>
            </a:r>
            <a:r>
              <a:rPr lang="en-US" b="1" dirty="0" err="1"/>
              <a:t>kx</a:t>
            </a:r>
            <a:r>
              <a:rPr lang="en-US" b="1" dirty="0"/>
              <a:t>[ikx,0];</a:t>
            </a:r>
          </a:p>
          <a:p>
            <a:r>
              <a:rPr lang="en-US" b="1" dirty="0"/>
              <a:t>    for </a:t>
            </a:r>
            <a:r>
              <a:rPr lang="en-US" b="1" dirty="0" err="1"/>
              <a:t>iky</a:t>
            </a:r>
            <a:r>
              <a:rPr lang="en-US" b="1" dirty="0"/>
              <a:t> in range(</a:t>
            </a:r>
            <a:r>
              <a:rPr lang="en-US" b="1" dirty="0" err="1"/>
              <a:t>Ny</a:t>
            </a:r>
            <a:r>
              <a:rPr lang="en-US" b="1" dirty="0"/>
              <a:t>):</a:t>
            </a:r>
          </a:p>
          <a:p>
            <a:r>
              <a:rPr lang="en-US" b="1" dirty="0"/>
              <a:t>        ky0 = </a:t>
            </a:r>
            <a:r>
              <a:rPr lang="en-US" b="1" dirty="0" err="1"/>
              <a:t>ky</a:t>
            </a:r>
            <a:r>
              <a:rPr lang="en-US" b="1" dirty="0"/>
              <a:t>[iky,0];</a:t>
            </a:r>
          </a:p>
          <a:p>
            <a:r>
              <a:rPr lang="en-US" b="1" dirty="0"/>
              <a:t>        b = kappa*(kx0**2 + ky0**2);</a:t>
            </a:r>
          </a:p>
          <a:p>
            <a:r>
              <a:rPr lang="en-US" b="1" dirty="0"/>
              <a:t>        u0 = </a:t>
            </a:r>
            <a:r>
              <a:rPr lang="en-US" b="1" dirty="0" err="1"/>
              <a:t>np.zeros</a:t>
            </a:r>
            <a:r>
              <a:rPr lang="en-US" b="1" dirty="0"/>
              <a:t>((1,),</a:t>
            </a:r>
            <a:r>
              <a:rPr lang="en-US" b="1" dirty="0" err="1"/>
              <a:t>dtype</a:t>
            </a:r>
            <a:r>
              <a:rPr lang="en-US" b="1" dirty="0"/>
              <a:t>=complex);</a:t>
            </a:r>
          </a:p>
          <a:p>
            <a:r>
              <a:rPr lang="en-US" b="1" dirty="0"/>
              <a:t>        u0[0] = C0t[</a:t>
            </a:r>
            <a:r>
              <a:rPr lang="en-US" b="1" dirty="0" err="1"/>
              <a:t>ikx,iky</a:t>
            </a:r>
            <a:r>
              <a:rPr lang="en-US" b="1" dirty="0"/>
              <a:t>];</a:t>
            </a:r>
          </a:p>
          <a:p>
            <a:r>
              <a:rPr lang="en-US" b="1" dirty="0"/>
              <a:t>        </a:t>
            </a:r>
            <a:r>
              <a:rPr lang="en-US" b="1" dirty="0">
                <a:solidFill>
                  <a:srgbClr val="FF0000"/>
                </a:solidFill>
              </a:rPr>
              <a:t>sol=</a:t>
            </a:r>
            <a:r>
              <a:rPr lang="en-US" b="1" dirty="0" err="1">
                <a:solidFill>
                  <a:srgbClr val="FF0000"/>
                </a:solidFill>
              </a:rPr>
              <a:t>solve_ivp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myfun</a:t>
            </a:r>
            <a:r>
              <a:rPr lang="en-US" b="1" dirty="0">
                <a:solidFill>
                  <a:srgbClr val="FF0000"/>
                </a:solidFill>
              </a:rPr>
              <a:t>, [t0, </a:t>
            </a:r>
            <a:r>
              <a:rPr lang="en-US" b="1" dirty="0" err="1">
                <a:solidFill>
                  <a:srgbClr val="FF0000"/>
                </a:solidFill>
              </a:rPr>
              <a:t>tmax</a:t>
            </a:r>
            <a:r>
              <a:rPr lang="en-US" b="1" dirty="0">
                <a:solidFill>
                  <a:srgbClr val="FF0000"/>
                </a:solidFill>
              </a:rPr>
              <a:t>], u0, method = 'RK45', </a:t>
            </a:r>
            <a:r>
              <a:rPr lang="en-US" b="1" dirty="0" err="1">
                <a:solidFill>
                  <a:srgbClr val="FF0000"/>
                </a:solidFill>
              </a:rPr>
              <a:t>t_eval</a:t>
            </a:r>
            <a:r>
              <a:rPr lang="en-US" b="1" dirty="0">
                <a:solidFill>
                  <a:srgbClr val="FF0000"/>
                </a:solidFill>
              </a:rPr>
              <a:t>=t);</a:t>
            </a:r>
          </a:p>
          <a:p>
            <a:r>
              <a:rPr lang="en-US" b="1" dirty="0"/>
              <a:t>        Et = </a:t>
            </a:r>
            <a:r>
              <a:rPr lang="en-US" b="1" dirty="0" err="1"/>
              <a:t>np.sum</a:t>
            </a:r>
            <a:r>
              <a:rPr lang="en-US" b="1" dirty="0"/>
              <a:t>( </a:t>
            </a:r>
            <a:r>
              <a:rPr lang="en-US" b="1" dirty="0" err="1"/>
              <a:t>np.power</a:t>
            </a:r>
            <a:r>
              <a:rPr lang="en-US" b="1" dirty="0"/>
              <a:t>((t-sol.t)/tmax,2) );</a:t>
            </a:r>
          </a:p>
          <a:p>
            <a:r>
              <a:rPr lang="en-US" b="1" dirty="0"/>
              <a:t>        Ct[ikx,iky,0:Nt]=</a:t>
            </a:r>
            <a:r>
              <a:rPr lang="en-US" b="1" dirty="0" err="1"/>
              <a:t>sol.y</a:t>
            </a:r>
            <a:r>
              <a:rPr lang="en-US" b="1" dirty="0"/>
              <a:t>[0];</a:t>
            </a:r>
          </a:p>
          <a:p>
            <a:r>
              <a:rPr lang="en-US" b="1" dirty="0"/>
              <a:t>        </a:t>
            </a:r>
          </a:p>
          <a:p>
            <a:r>
              <a:rPr lang="en-US" b="1" dirty="0"/>
              <a:t>for </a:t>
            </a:r>
            <a:r>
              <a:rPr lang="en-US" b="1" dirty="0" err="1"/>
              <a:t>i</a:t>
            </a:r>
            <a:r>
              <a:rPr lang="en-US" b="1" dirty="0"/>
              <a:t> in range(</a:t>
            </a:r>
            <a:r>
              <a:rPr lang="en-US" b="1" dirty="0" err="1"/>
              <a:t>Nt</a:t>
            </a:r>
            <a:r>
              <a:rPr lang="en-US" b="1" dirty="0"/>
              <a:t>):</a:t>
            </a:r>
          </a:p>
          <a:p>
            <a:r>
              <a:rPr lang="en-US" b="1" dirty="0"/>
              <a:t>    C[0:Nx,0:Ny,i] = </a:t>
            </a:r>
            <a:r>
              <a:rPr lang="en-US" b="1" dirty="0" err="1"/>
              <a:t>np.real</a:t>
            </a:r>
            <a:r>
              <a:rPr lang="en-US" b="1" dirty="0"/>
              <a:t>(np.fft.ifft2( Ct[0:Nx,0:Ny,i] ));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6946487" y="146176"/>
                <a:ext cx="5123566" cy="605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FT </a:t>
                </a:r>
                <a:r>
                  <a:rPr lang="en-US" sz="2800" b="1" dirty="0" smtClean="0"/>
                  <a:t>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and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487" y="146176"/>
                <a:ext cx="5123566" cy="605230"/>
              </a:xfrm>
              <a:prstGeom prst="rect">
                <a:avLst/>
              </a:prstGeom>
              <a:blipFill>
                <a:blip r:embed="rId2"/>
                <a:stretch>
                  <a:fillRect l="-2500" t="-5051" b="-20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754187" y="3487846"/>
            <a:ext cx="3368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numerically  solve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6946487" y="3027415"/>
                <a:ext cx="2897791" cy="58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487" y="3027415"/>
                <a:ext cx="2897791" cy="588046"/>
              </a:xfrm>
              <a:prstGeom prst="rect">
                <a:avLst/>
              </a:prstGeom>
              <a:blipFill>
                <a:blip r:embed="rId3"/>
                <a:stretch>
                  <a:fillRect l="-4421" t="-5208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7550868" y="6334780"/>
                <a:ext cx="32055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IFT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868" y="6334780"/>
                <a:ext cx="3205556" cy="523220"/>
              </a:xfrm>
              <a:prstGeom prst="rect">
                <a:avLst/>
              </a:prstGeom>
              <a:blipFill>
                <a:blip r:embed="rId4"/>
                <a:stretch>
                  <a:fillRect l="-399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7005616" y="5845865"/>
                <a:ext cx="22833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616" y="5845865"/>
                <a:ext cx="2283350" cy="523220"/>
              </a:xfrm>
              <a:prstGeom prst="rect">
                <a:avLst/>
              </a:prstGeom>
              <a:blipFill>
                <a:blip r:embed="rId5"/>
                <a:stretch>
                  <a:fillRect l="-5333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7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006" t="32263" r="45576" b="12115"/>
          <a:stretch/>
        </p:blipFill>
        <p:spPr>
          <a:xfrm>
            <a:off x="2609849" y="704850"/>
            <a:ext cx="6896101" cy="53720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259937" y="116804"/>
                <a:ext cx="51235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37" y="116804"/>
                <a:ext cx="512356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3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Today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Additional Uses of the Fast Fourier Transform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Chemical diffusion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(but same as heat diffusion)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573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259937" y="116804"/>
                <a:ext cx="51235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37" y="116804"/>
                <a:ext cx="512356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876" t="36785" r="46443" b="8382"/>
          <a:stretch/>
        </p:blipFill>
        <p:spPr>
          <a:xfrm>
            <a:off x="2647950" y="1104899"/>
            <a:ext cx="6781800" cy="529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5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259937" y="116804"/>
                <a:ext cx="51235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37" y="116804"/>
                <a:ext cx="5123566" cy="523220"/>
              </a:xfrm>
              <a:prstGeom prst="rect">
                <a:avLst/>
              </a:prstGeom>
              <a:blipFill>
                <a:blip r:embed="rId2"/>
                <a:stretch>
                  <a:fillRect l="-250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0319"/>
            <a:ext cx="8534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6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85497" y="494611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PART 1 of code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552297" y="1215724"/>
            <a:ext cx="5695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Make file of random noise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023721" y="1215724"/>
            <a:ext cx="5339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dfilename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='Lec16_d.txt';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552297" y="2516699"/>
            <a:ext cx="6956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Purpose: allow random pattern to be reused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5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85497" y="494611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PART 2 of code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552297" y="1215724"/>
                <a:ext cx="26405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Make file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297" y="1215724"/>
                <a:ext cx="2640562" cy="523220"/>
              </a:xfrm>
              <a:prstGeom prst="rect">
                <a:avLst/>
              </a:prstGeom>
              <a:blipFill>
                <a:blip r:embed="rId2"/>
                <a:stretch>
                  <a:fillRect l="-485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882365" y="2396243"/>
            <a:ext cx="5339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dfilename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='Lec16_d.txt';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552297" y="5334476"/>
                <a:ext cx="69560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Purpose: allow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to be reused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297" y="5334476"/>
                <a:ext cx="6956083" cy="523220"/>
              </a:xfrm>
              <a:prstGeom prst="rect">
                <a:avLst/>
              </a:prstGeom>
              <a:blipFill>
                <a:blip r:embed="rId3"/>
                <a:stretch>
                  <a:fillRect l="-184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882365" y="2919463"/>
            <a:ext cx="57695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C0filename=‘Lec16_C0.txt';</a:t>
            </a:r>
          </a:p>
          <a:p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1.0;  # 0 &lt; C0 &lt; A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2318014" y="1852150"/>
            <a:ext cx="6956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Based on correlated random noise</a:t>
            </a:r>
          </a:p>
          <a:p>
            <a:r>
              <a:rPr lang="en-US" sz="2800" b="1" dirty="0"/>
              <a:t>(as we did last week)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281869" y="3986776"/>
            <a:ext cx="3651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Plus all the parameters from last week</a:t>
            </a:r>
          </a:p>
        </p:txBody>
      </p:sp>
    </p:spTree>
    <p:extLst>
      <p:ext uri="{BB962C8B-B14F-4D97-AF65-F5344CB8AC3E}">
        <p14:creationId xmlns:p14="http://schemas.microsoft.com/office/powerpoint/2010/main" val="13644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85497" y="494611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PART 3 of code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552297" y="1215724"/>
                <a:ext cx="26405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Make file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297" y="1215724"/>
                <a:ext cx="2640562" cy="523220"/>
              </a:xfrm>
              <a:prstGeom prst="rect">
                <a:avLst/>
              </a:prstGeom>
              <a:blipFill>
                <a:blip r:embed="rId2"/>
                <a:stretch>
                  <a:fillRect l="-485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882365" y="2396243"/>
            <a:ext cx="5339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dfilename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=‘Lec16_d.txt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552297" y="5334476"/>
                <a:ext cx="69560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Purpose: allow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to be reused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297" y="5334476"/>
                <a:ext cx="6956083" cy="523220"/>
              </a:xfrm>
              <a:prstGeom prst="rect">
                <a:avLst/>
              </a:prstGeom>
              <a:blipFill>
                <a:blip r:embed="rId3"/>
                <a:stretch>
                  <a:fillRect l="-184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882365" y="2919463"/>
            <a:ext cx="53399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Sfilename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=‘Lec16_S.txt';</a:t>
            </a:r>
          </a:p>
          <a:p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1.0;  # </a:t>
            </a:r>
            <a:r>
              <a:rPr lang="pt-B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-A </a:t>
            </a:r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 S &lt; A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2318014" y="1852150"/>
            <a:ext cx="6956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Based on correlated random noise</a:t>
            </a:r>
          </a:p>
          <a:p>
            <a:r>
              <a:rPr lang="en-US" sz="2800" b="1" dirty="0"/>
              <a:t>(as we did last week)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281869" y="3986776"/>
            <a:ext cx="3651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Plus all the parameters from last week</a:t>
            </a:r>
          </a:p>
        </p:txBody>
      </p:sp>
    </p:spTree>
    <p:extLst>
      <p:ext uri="{BB962C8B-B14F-4D97-AF65-F5344CB8AC3E}">
        <p14:creationId xmlns:p14="http://schemas.microsoft.com/office/powerpoint/2010/main" val="40764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85497" y="494611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PART 4 of code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552297" y="1215724"/>
            <a:ext cx="2640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Solve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795347" y="3155961"/>
            <a:ext cx="5339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C0filename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=‘Lec_C0.txt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5347" y="3679181"/>
            <a:ext cx="4910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Sfilename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=‘Lec_S.txt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8713958" y="1801682"/>
            <a:ext cx="6956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numerically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176872" y="960315"/>
                <a:ext cx="10795820" cy="1069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</a:rPr>
                        <m:t>κ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872" y="960315"/>
                <a:ext cx="10795820" cy="10691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795347" y="4188052"/>
            <a:ext cx="10770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kappa = 1.0; # diffusivity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PLOTSTEP = 2; # plot every PLOTSTEP time slice</a:t>
            </a:r>
          </a:p>
        </p:txBody>
      </p:sp>
    </p:spTree>
    <p:extLst>
      <p:ext uri="{BB962C8B-B14F-4D97-AF65-F5344CB8AC3E}">
        <p14:creationId xmlns:p14="http://schemas.microsoft.com/office/powerpoint/2010/main" val="116749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08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4664863" y="1139892"/>
                <a:ext cx="7966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863" y="1139892"/>
                <a:ext cx="796654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76919" y="1233426"/>
            <a:ext cx="427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Concentration of chemical 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76919" y="2253657"/>
            <a:ext cx="560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Source of chemical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3467965" y="2160724"/>
                <a:ext cx="5353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965" y="2160724"/>
                <a:ext cx="53532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5311783" y="1209896"/>
            <a:ext cx="311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(volume fraction)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159491" y="2194061"/>
            <a:ext cx="579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(volume fraction per unit time)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76920" y="3286755"/>
            <a:ext cx="3247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Flux of chemical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3189238" y="3172823"/>
                <a:ext cx="5353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𝐪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238" y="3172823"/>
                <a:ext cx="535323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3859440" y="3306025"/>
            <a:ext cx="7960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(volume fraction crossing unit surface per unit time)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76918" y="418798"/>
            <a:ext cx="427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Variables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174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5569613" y="1870513"/>
                <a:ext cx="4644065" cy="1073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613" y="1870513"/>
                <a:ext cx="4644065" cy="10739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53535" y="186711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Conservation of mass</a:t>
            </a:r>
            <a:endParaRPr lang="en-US" sz="2800" dirty="0"/>
          </a:p>
        </p:txBody>
      </p:sp>
      <p:sp>
        <p:nvSpPr>
          <p:cNvPr id="2" name="Rounded Rectangle 1"/>
          <p:cNvSpPr/>
          <p:nvPr/>
        </p:nvSpPr>
        <p:spPr>
          <a:xfrm>
            <a:off x="1616925" y="1828798"/>
            <a:ext cx="1405054" cy="11609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672680" y="2147657"/>
                <a:ext cx="16057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680" y="2147657"/>
                <a:ext cx="160577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3166944" y="2281027"/>
            <a:ext cx="502642" cy="265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21165" y="2279248"/>
            <a:ext cx="981308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53535" y="1777299"/>
                <a:ext cx="46440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35" y="1777299"/>
                <a:ext cx="464406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3124045" y="1767553"/>
                <a:ext cx="30940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045" y="1767553"/>
                <a:ext cx="309404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>
          <a:xfrm rot="16200000">
            <a:off x="2084467" y="1361582"/>
            <a:ext cx="502642" cy="265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1849661" y="3437417"/>
            <a:ext cx="981308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334694" y="795195"/>
                <a:ext cx="3094046" cy="557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694" y="795195"/>
                <a:ext cx="3094046" cy="5572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2475567" y="3451630"/>
                <a:ext cx="3094046" cy="557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567" y="3451630"/>
                <a:ext cx="3094046" cy="5572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63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5569613" y="1870513"/>
                <a:ext cx="4644065" cy="1073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613" y="1870513"/>
                <a:ext cx="4644065" cy="10739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53535" y="186711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Conservation of mass</a:t>
            </a:r>
            <a:endParaRPr lang="en-US" sz="2800" dirty="0"/>
          </a:p>
        </p:txBody>
      </p:sp>
      <p:sp>
        <p:nvSpPr>
          <p:cNvPr id="2" name="Rounded Rectangle 1"/>
          <p:cNvSpPr/>
          <p:nvPr/>
        </p:nvSpPr>
        <p:spPr>
          <a:xfrm>
            <a:off x="1616925" y="1828798"/>
            <a:ext cx="1405054" cy="11609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672680" y="2147657"/>
                <a:ext cx="16057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680" y="2147657"/>
                <a:ext cx="160577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3166944" y="2281027"/>
            <a:ext cx="502642" cy="265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21165" y="2279248"/>
            <a:ext cx="981308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53535" y="1777299"/>
                <a:ext cx="46440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35" y="1777299"/>
                <a:ext cx="464406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3124045" y="1767553"/>
                <a:ext cx="30940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045" y="1767553"/>
                <a:ext cx="309404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>
          <a:xfrm rot="16200000">
            <a:off x="2084467" y="1361582"/>
            <a:ext cx="502642" cy="265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1849661" y="3437417"/>
            <a:ext cx="981308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334694" y="795195"/>
                <a:ext cx="3094046" cy="557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694" y="795195"/>
                <a:ext cx="3094046" cy="5572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2475567" y="3451630"/>
                <a:ext cx="3094046" cy="557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567" y="3451630"/>
                <a:ext cx="3094046" cy="5572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71703" y="4136431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Chemical diffusion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6067158" y="4105043"/>
                <a:ext cx="4644065" cy="2235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</a:rPr>
                        <m:t>κ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</a:rPr>
                        <m:t>κ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158" y="4105043"/>
                <a:ext cx="4644065" cy="22353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1211764" y="4835157"/>
            <a:ext cx="1405054" cy="11609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363404" y="4955557"/>
                <a:ext cx="16057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igh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404" y="4955557"/>
                <a:ext cx="160577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/>
          <p:cNvSpPr/>
          <p:nvPr/>
        </p:nvSpPr>
        <p:spPr>
          <a:xfrm>
            <a:off x="2978059" y="4832530"/>
            <a:ext cx="1405054" cy="11609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3153892" y="4923340"/>
                <a:ext cx="16057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ow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892" y="4923340"/>
                <a:ext cx="160577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/>
          <p:cNvSpPr/>
          <p:nvPr/>
        </p:nvSpPr>
        <p:spPr>
          <a:xfrm>
            <a:off x="2158706" y="6243371"/>
            <a:ext cx="981308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3229413" y="6085300"/>
                <a:ext cx="13091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413" y="6085300"/>
                <a:ext cx="130913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3063401" y="5412999"/>
                <a:ext cx="30940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+∆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401" y="5412999"/>
                <a:ext cx="309404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737028" y="5429780"/>
                <a:ext cx="30940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028" y="5429780"/>
                <a:ext cx="309404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8512273" y="5936219"/>
                <a:ext cx="464406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</a:rPr>
                      <m:t>κ</m:t>
                    </m:r>
                  </m:oMath>
                </a14:m>
                <a:r>
                  <a:rPr lang="en-US" sz="2800" dirty="0"/>
                  <a:t> diffusivity</a:t>
                </a:r>
              </a:p>
              <a:p>
                <a:pPr algn="ctr"/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273" y="5936219"/>
                <a:ext cx="4644065" cy="954107"/>
              </a:xfrm>
              <a:prstGeom prst="rect">
                <a:avLst/>
              </a:prstGeom>
              <a:blipFill>
                <a:blip r:embed="rId14"/>
                <a:stretch>
                  <a:fillRect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931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5569613" y="1870513"/>
                <a:ext cx="4644065" cy="1073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613" y="1870513"/>
                <a:ext cx="4644065" cy="10739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53535" y="186711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Conservation of mass</a:t>
            </a:r>
            <a:endParaRPr lang="en-US" sz="2800" dirty="0"/>
          </a:p>
        </p:txBody>
      </p:sp>
      <p:sp>
        <p:nvSpPr>
          <p:cNvPr id="2" name="Rounded Rectangle 1"/>
          <p:cNvSpPr/>
          <p:nvPr/>
        </p:nvSpPr>
        <p:spPr>
          <a:xfrm>
            <a:off x="1616925" y="1828798"/>
            <a:ext cx="1405054" cy="11609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672680" y="2147657"/>
                <a:ext cx="16057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680" y="2147657"/>
                <a:ext cx="160577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3166944" y="2281027"/>
            <a:ext cx="502642" cy="265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21165" y="2279248"/>
            <a:ext cx="981308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53535" y="1777299"/>
                <a:ext cx="46440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35" y="1777299"/>
                <a:ext cx="464406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3124045" y="1767553"/>
                <a:ext cx="30940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045" y="1767553"/>
                <a:ext cx="309404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>
          <a:xfrm rot="16200000">
            <a:off x="2084467" y="1361582"/>
            <a:ext cx="502642" cy="265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1849661" y="3437417"/>
            <a:ext cx="981308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334694" y="795195"/>
                <a:ext cx="3094046" cy="557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694" y="795195"/>
                <a:ext cx="3094046" cy="5572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2475567" y="3451630"/>
                <a:ext cx="3094046" cy="557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567" y="3451630"/>
                <a:ext cx="3094046" cy="5572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71703" y="4136431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Chemical diffusion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5531682" y="2927961"/>
                <a:ext cx="4644065" cy="2235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</a:rPr>
                        <m:t>κ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</a:rPr>
                        <m:t>κ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682" y="2927961"/>
                <a:ext cx="4644065" cy="22353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1211764" y="4835157"/>
            <a:ext cx="1405054" cy="11609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363404" y="4955557"/>
                <a:ext cx="16057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igh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404" y="4955557"/>
                <a:ext cx="160577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/>
          <p:cNvSpPr/>
          <p:nvPr/>
        </p:nvSpPr>
        <p:spPr>
          <a:xfrm>
            <a:off x="2978059" y="4832530"/>
            <a:ext cx="1405054" cy="11609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3153892" y="4923340"/>
                <a:ext cx="16057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ow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892" y="4923340"/>
                <a:ext cx="160577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/>
          <p:cNvSpPr/>
          <p:nvPr/>
        </p:nvSpPr>
        <p:spPr>
          <a:xfrm>
            <a:off x="2158706" y="6243371"/>
            <a:ext cx="981308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3229413" y="6085300"/>
                <a:ext cx="13091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413" y="6085300"/>
                <a:ext cx="130913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3063401" y="5412999"/>
                <a:ext cx="30940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+∆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401" y="5412999"/>
                <a:ext cx="309404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737028" y="5429780"/>
                <a:ext cx="30940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028" y="5429780"/>
                <a:ext cx="309404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7000045" y="5399245"/>
                <a:ext cx="10795820" cy="1073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</a:rPr>
                        <m:t>κ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045" y="5399245"/>
                <a:ext cx="10795820" cy="10739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9902283" y="2008745"/>
            <a:ext cx="423746" cy="2691485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0615962" y="3306455"/>
            <a:ext cx="602482" cy="1867711"/>
          </a:xfrm>
          <a:custGeom>
            <a:avLst/>
            <a:gdLst>
              <a:gd name="connsiteX0" fmla="*/ 66908 w 535486"/>
              <a:gd name="connsiteY0" fmla="*/ 0 h 1851103"/>
              <a:gd name="connsiteX1" fmla="*/ 66908 w 535486"/>
              <a:gd name="connsiteY1" fmla="*/ 100361 h 1851103"/>
              <a:gd name="connsiteX2" fmla="*/ 535259 w 535486"/>
              <a:gd name="connsiteY2" fmla="*/ 133815 h 1851103"/>
              <a:gd name="connsiteX3" fmla="*/ 0 w 535486"/>
              <a:gd name="connsiteY3" fmla="*/ 1851103 h 1851103"/>
              <a:gd name="connsiteX0" fmla="*/ 66908 w 535486"/>
              <a:gd name="connsiteY0" fmla="*/ 100098 h 1850840"/>
              <a:gd name="connsiteX1" fmla="*/ 535259 w 535486"/>
              <a:gd name="connsiteY1" fmla="*/ 133552 h 1850840"/>
              <a:gd name="connsiteX2" fmla="*/ 0 w 535486"/>
              <a:gd name="connsiteY2" fmla="*/ 1850840 h 1850840"/>
              <a:gd name="connsiteX0" fmla="*/ 0 w 602482"/>
              <a:gd name="connsiteY0" fmla="*/ 72364 h 1867711"/>
              <a:gd name="connsiteX1" fmla="*/ 602165 w 602482"/>
              <a:gd name="connsiteY1" fmla="*/ 150423 h 1867711"/>
              <a:gd name="connsiteX2" fmla="*/ 66906 w 602482"/>
              <a:gd name="connsiteY2" fmla="*/ 1867711 h 186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482" h="1867711">
                <a:moveTo>
                  <a:pt x="0" y="72364"/>
                </a:moveTo>
                <a:cubicBezTo>
                  <a:pt x="78059" y="94667"/>
                  <a:pt x="591014" y="-148802"/>
                  <a:pt x="602165" y="150423"/>
                </a:cubicBezTo>
                <a:cubicBezTo>
                  <a:pt x="613316" y="449648"/>
                  <a:pt x="328960" y="1154962"/>
                  <a:pt x="66906" y="1867711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373984" y="985263"/>
                <a:ext cx="10795820" cy="1073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</a:rPr>
                        <m:t>κ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84" y="985263"/>
                <a:ext cx="10795820" cy="10739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258755" y="2743438"/>
                <a:ext cx="10795820" cy="911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</a:rPr>
                        <m:t>κ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l-G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55" y="2743438"/>
                <a:ext cx="10795820" cy="9115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4325233" y="3976373"/>
                <a:ext cx="7082465" cy="748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If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num>
                      <m:den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233" y="3976373"/>
                <a:ext cx="7082465" cy="748731"/>
              </a:xfrm>
              <a:prstGeom prst="rect">
                <a:avLst/>
              </a:prstGeom>
              <a:blipFill>
                <a:blip r:embed="rId4"/>
                <a:stretch>
                  <a:fillRect l="-1809" b="-10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5109535" y="4984150"/>
                <a:ext cx="7082465" cy="605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535" y="4984150"/>
                <a:ext cx="7082465" cy="605230"/>
              </a:xfrm>
              <a:prstGeom prst="rect">
                <a:avLst/>
              </a:prstGeom>
              <a:blipFill>
                <a:blip r:embed="rId5"/>
                <a:stretch>
                  <a:fillRect l="-1721" t="-5051" b="-20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574599" y="2982230"/>
            <a:ext cx="778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713678" y="344226"/>
                <a:ext cx="23529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</a:t>
                </a:r>
                <a:r>
                  <a:rPr lang="en-US" sz="2800" b="0" dirty="0"/>
                  <a:t>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78" y="344226"/>
                <a:ext cx="2352907" cy="523220"/>
              </a:xfrm>
              <a:prstGeom prst="rect">
                <a:avLst/>
              </a:prstGeom>
              <a:blipFill>
                <a:blip r:embed="rId6"/>
                <a:stretch>
                  <a:fillRect l="-518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9019401" y="2320198"/>
            <a:ext cx="19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first order </a:t>
            </a:r>
            <a:r>
              <a:rPr lang="en-US" sz="2800" b="1" dirty="0" err="1" smtClean="0">
                <a:solidFill>
                  <a:srgbClr val="FF0000"/>
                </a:solidFill>
              </a:rPr>
              <a:t>eqn</a:t>
            </a:r>
            <a:r>
              <a:rPr lang="en-US" sz="2800" b="1" dirty="0" smtClean="0">
                <a:solidFill>
                  <a:srgbClr val="FF0000"/>
                </a:solidFill>
              </a:rPr>
              <a:t> with constant coefficient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2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713678" y="344226"/>
                <a:ext cx="23529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</a:t>
                </a:r>
                <a:r>
                  <a:rPr lang="en-US" sz="2800" b="0" dirty="0"/>
                  <a:t>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78" y="344226"/>
                <a:ext cx="2352907" cy="523220"/>
              </a:xfrm>
              <a:prstGeom prst="rect">
                <a:avLst/>
              </a:prstGeom>
              <a:blipFill>
                <a:blip r:embed="rId2"/>
                <a:stretch>
                  <a:fillRect l="-518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258755" y="2743438"/>
                <a:ext cx="10795820" cy="911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</a:rPr>
                        <m:t>κ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l-G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55" y="2743438"/>
                <a:ext cx="10795820" cy="9115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258755" y="4339261"/>
                <a:ext cx="10795820" cy="58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 panose="02040503050406030204" pitchFamily="18" charset="0"/>
                                </a:rPr>
                                <m:t>κ</m:t>
                              </m:r>
                              <m:d>
                                <m:dPr>
                                  <m:ctrlPr>
                                    <a:rPr lang="el-G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l-G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l-G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55" y="4339261"/>
                <a:ext cx="10795820" cy="5880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5351145" y="5160734"/>
                <a:ext cx="6223820" cy="58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145" y="5160734"/>
                <a:ext cx="6223820" cy="5880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526384" y="1137663"/>
                <a:ext cx="10795820" cy="1073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</a:rPr>
                        <m:t>κ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84" y="1137663"/>
                <a:ext cx="10795820" cy="10739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66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831185" y="773391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procedure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831185" y="1539108"/>
                <a:ext cx="107958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85" y="1539108"/>
                <a:ext cx="10795820" cy="523220"/>
              </a:xfrm>
              <a:prstGeom prst="rect">
                <a:avLst/>
              </a:prstGeom>
              <a:blipFill>
                <a:blip r:embed="rId2"/>
                <a:stretch>
                  <a:fillRect l="-1129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831185" y="2267894"/>
                <a:ext cx="3205556" cy="58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FT </a:t>
                </a:r>
                <a:r>
                  <a:rPr lang="en-US" sz="2800" b="1" dirty="0" smtClean="0"/>
                  <a:t>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85" y="2267894"/>
                <a:ext cx="3205556" cy="588046"/>
              </a:xfrm>
              <a:prstGeom prst="rect">
                <a:avLst/>
              </a:prstGeom>
              <a:blipFill>
                <a:blip r:embed="rId3"/>
                <a:stretch>
                  <a:fillRect l="-3802" t="-4167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845944" y="3764033"/>
                <a:ext cx="8758865" cy="58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Multiply by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</a:rPr>
                              <m:t>κ</m:t>
                            </m:r>
                            <m:d>
                              <m:d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l-G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l-G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to get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944" y="3764033"/>
                <a:ext cx="8758865" cy="588046"/>
              </a:xfrm>
              <a:prstGeom prst="rect">
                <a:avLst/>
              </a:prstGeom>
              <a:blipFill>
                <a:blip r:embed="rId4"/>
                <a:stretch>
                  <a:fillRect l="-1461" t="-4124" b="-2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1845944" y="4529750"/>
                <a:ext cx="32055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IFT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944" y="4529750"/>
                <a:ext cx="3205556" cy="523220"/>
              </a:xfrm>
              <a:prstGeom prst="rect">
                <a:avLst/>
              </a:prstGeom>
              <a:blipFill>
                <a:blip r:embed="rId5"/>
                <a:stretch>
                  <a:fillRect l="-399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886939" y="3033611"/>
                <a:ext cx="51235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39" y="3033611"/>
                <a:ext cx="5123566" cy="523220"/>
              </a:xfrm>
              <a:prstGeom prst="rect">
                <a:avLst/>
              </a:prstGeom>
              <a:blipFill>
                <a:blip r:embed="rId6"/>
                <a:stretch>
                  <a:fillRect l="-2378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90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593</Words>
  <Application>Microsoft Office PowerPoint</Application>
  <PresentationFormat>Widescreen</PresentationFormat>
  <Paragraphs>191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</dc:creator>
  <cp:lastModifiedBy>William Menke</cp:lastModifiedBy>
  <cp:revision>59</cp:revision>
  <dcterms:created xsi:type="dcterms:W3CDTF">2023-10-13T16:14:50Z</dcterms:created>
  <dcterms:modified xsi:type="dcterms:W3CDTF">2025-08-17T02:34:36Z</dcterms:modified>
</cp:coreProperties>
</file>