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7" r:id="rId2"/>
    <p:sldId id="518" r:id="rId3"/>
    <p:sldId id="766" r:id="rId4"/>
    <p:sldId id="745" r:id="rId5"/>
    <p:sldId id="834" r:id="rId6"/>
    <p:sldId id="788" r:id="rId7"/>
    <p:sldId id="821" r:id="rId8"/>
    <p:sldId id="789" r:id="rId9"/>
    <p:sldId id="790" r:id="rId10"/>
    <p:sldId id="791" r:id="rId11"/>
    <p:sldId id="822" r:id="rId12"/>
    <p:sldId id="793" r:id="rId13"/>
    <p:sldId id="792" r:id="rId14"/>
    <p:sldId id="794" r:id="rId15"/>
    <p:sldId id="795" r:id="rId16"/>
    <p:sldId id="796" r:id="rId17"/>
    <p:sldId id="797" r:id="rId18"/>
    <p:sldId id="798" r:id="rId19"/>
    <p:sldId id="835" r:id="rId20"/>
    <p:sldId id="799" r:id="rId21"/>
    <p:sldId id="800" r:id="rId22"/>
    <p:sldId id="801" r:id="rId23"/>
    <p:sldId id="802" r:id="rId24"/>
    <p:sldId id="803" r:id="rId25"/>
    <p:sldId id="823" r:id="rId26"/>
    <p:sldId id="804" r:id="rId27"/>
    <p:sldId id="805" r:id="rId28"/>
    <p:sldId id="810" r:id="rId29"/>
    <p:sldId id="811" r:id="rId30"/>
    <p:sldId id="812" r:id="rId31"/>
    <p:sldId id="813" r:id="rId32"/>
    <p:sldId id="748" r:id="rId33"/>
    <p:sldId id="815" r:id="rId34"/>
    <p:sldId id="816" r:id="rId35"/>
    <p:sldId id="819" r:id="rId36"/>
    <p:sldId id="824" r:id="rId37"/>
    <p:sldId id="817" r:id="rId38"/>
    <p:sldId id="309" r:id="rId39"/>
    <p:sldId id="818" r:id="rId40"/>
    <p:sldId id="310" r:id="rId41"/>
    <p:sldId id="825" r:id="rId42"/>
    <p:sldId id="833" r:id="rId43"/>
    <p:sldId id="829" r:id="rId44"/>
    <p:sldId id="305" r:id="rId45"/>
    <p:sldId id="312" r:id="rId46"/>
    <p:sldId id="827" r:id="rId47"/>
    <p:sldId id="828" r:id="rId48"/>
    <p:sldId id="832" r:id="rId49"/>
    <p:sldId id="313" r:id="rId50"/>
    <p:sldId id="319" r:id="rId51"/>
    <p:sldId id="314" r:id="rId52"/>
    <p:sldId id="315" r:id="rId53"/>
    <p:sldId id="316" r:id="rId54"/>
    <p:sldId id="317" r:id="rId55"/>
    <p:sldId id="318" r:id="rId56"/>
    <p:sldId id="320" r:id="rId57"/>
    <p:sldId id="321" r:id="rId58"/>
    <p:sldId id="322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830" r:id="rId67"/>
    <p:sldId id="831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" initials="AU" lastIdx="1" clrIdx="0">
    <p:extLst>
      <p:ext uri="{19B8F6BF-5375-455C-9EA6-DF929625EA0E}">
        <p15:presenceInfo xmlns:p15="http://schemas.microsoft.com/office/powerpoint/2012/main" userId="A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6739"/>
    <a:srgbClr val="F99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3733" autoAdjust="0"/>
  </p:normalViewPr>
  <p:slideViewPr>
    <p:cSldViewPr snapToGrid="0">
      <p:cViewPr varScale="1">
        <p:scale>
          <a:sx n="96" d="100"/>
          <a:sy n="96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9A8DE-9D9C-4C99-A102-396ACD540F71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71043-8DF1-4871-A3DC-820FFF21B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3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0D91-A479-5222-7585-AE48F33CF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D4CC4-F6E8-9AD5-FFAF-CA63470BC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617C0-AEAB-CD5A-1403-531F6CFC7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B06E6-3CB6-49B9-A981-7D98574D5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67CD9-1E3B-CF29-6D80-454B19D9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0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11043-F92D-DB42-2554-43EBEEFC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FCA3B-D39C-6525-2419-3198DE5D7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74B3-E579-36BB-04E2-457E3D9DE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5CE86-BB85-C129-4C86-51935B756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67A1A-0E66-FBBD-4D03-91A93C480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7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3C0C4-3869-F518-8BBE-A2850A026B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574ABF-8E23-7C10-54A5-5F6384E4F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AFDDE-FDFB-5A23-B87F-8980B63EF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F473D-7891-5072-0E00-39D75F739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B5467-C466-5EFD-C96C-A7266F6D7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5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7C65-71A2-878F-3E0A-E2FB2E6E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78FD4-87EF-F808-0058-93A391BD2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5D37B-53A9-31E0-09F3-3E8A04998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999BA-9DE1-7C5E-C9FF-A344692B2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3B5DD-E983-99FD-623F-F9E33512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9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0C9D9-2205-D701-5C00-AA5A44AA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67143-5919-CE6E-E422-DD503CF2A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18501-4F70-2F35-0F7D-F141BB65A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BDA1E-9922-E0E4-53FE-0EEE347F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A6B5B-3FD0-0B0B-E58E-97B315C0A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9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39AFB-D4BF-0F77-94B6-A4A6088FA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0E7CA-482D-0FBB-E15B-2122C1DEF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B0E23-A188-4A52-04E8-E049F6F2D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14CCC-0586-DDA1-DB7E-6BE597AA7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DE815-FB52-3DFD-133E-6811AAF3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94B6E-342E-4E53-07A0-732BCA069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42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37C0-4901-56F7-2DC9-210D02108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7D6B1-A1AD-8653-E6B0-8211DCC6C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9368E-40D2-B1E0-283E-00872A989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3C6FE-4710-0EE6-0AE5-4CCDD0339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C4E302-B9BD-20D4-0081-497759E6A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90B876-AF1F-F5E2-CBC1-366A904EF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01FCF6-56AE-F672-3794-65D034088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6A27D6-5803-2509-4C37-BA3535179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6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66931-26DE-114B-F9D3-1A5F1599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28B325-0FEB-0C6D-AE91-66E4722AE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07D8F5-BC51-AD50-05C7-4DD795AF3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30860-5578-47F7-6DD4-877F2CBA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E8ECE9-736E-DCE6-7A4E-8CD7BF01B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8134B0-D436-07A1-6E4A-484C8A0D1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430C1-9F61-7C29-5340-808ABD80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3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5EB0F-A49B-0A7E-C516-3F2C934E9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0C557-3E87-595B-6960-0B9815D88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A0C21-5BCE-8EFF-FD0A-3ECEA8A2A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462A4-20DF-938C-5914-2F0137EAF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437CE-56B4-3164-26D1-EAC436442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FD9E9-E2B5-A0FB-2DCC-148B0326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8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17C8A-B99D-0E47-30E6-B03A91741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2CC987-AC26-1D86-B8A4-A30FB5960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E8AB3-83B7-ABC2-558F-E2CE56552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D908E-9F4B-1693-7FEB-7EDB5BCCD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281AA-D4E2-E0C2-9D47-92A642445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6DAED-045E-D3B0-D809-413B94D9F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5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40F9BC-CF58-DC22-32DB-C8ED69C0A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EC15F-20A7-D0BA-C18C-03EB356F5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78C2D-86A5-3526-C38F-904E606B7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AB0CD-5079-4FF0-87B0-4778CB467310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10F4E-027A-968C-96D4-9D24FEC0B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3BE93-BFD3-DF0A-FB6D-97BC3C74E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6.png"/><Relationship Id="rId10" Type="http://schemas.openxmlformats.org/officeDocument/2006/relationships/image" Target="../media/image32.png"/><Relationship Id="rId4" Type="http://schemas.openxmlformats.org/officeDocument/2006/relationships/image" Target="../media/image25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8.png"/><Relationship Id="rId4" Type="http://schemas.openxmlformats.org/officeDocument/2006/relationships/image" Target="../media/image28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6.png"/><Relationship Id="rId7" Type="http://schemas.openxmlformats.org/officeDocument/2006/relationships/image" Target="../media/image3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2.png"/><Relationship Id="rId2" Type="http://schemas.openxmlformats.org/officeDocument/2006/relationships/image" Target="../media/image60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2.png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2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0.png"/><Relationship Id="rId5" Type="http://schemas.openxmlformats.org/officeDocument/2006/relationships/image" Target="../media/image510.png"/><Relationship Id="rId4" Type="http://schemas.openxmlformats.org/officeDocument/2006/relationships/image" Target="../media/image6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0.png"/><Relationship Id="rId5" Type="http://schemas.openxmlformats.org/officeDocument/2006/relationships/image" Target="../media/image510.png"/><Relationship Id="rId4" Type="http://schemas.openxmlformats.org/officeDocument/2006/relationships/image" Target="../media/image16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0.png"/><Relationship Id="rId5" Type="http://schemas.openxmlformats.org/officeDocument/2006/relationships/image" Target="../media/image510.png"/><Relationship Id="rId4" Type="http://schemas.openxmlformats.org/officeDocument/2006/relationships/image" Target="../media/image16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0.png"/><Relationship Id="rId5" Type="http://schemas.openxmlformats.org/officeDocument/2006/relationships/image" Target="../media/image510.png"/><Relationship Id="rId4" Type="http://schemas.openxmlformats.org/officeDocument/2006/relationships/image" Target="../media/image16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250.png"/><Relationship Id="rId7" Type="http://schemas.openxmlformats.org/officeDocument/2006/relationships/image" Target="../media/image29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0.png"/><Relationship Id="rId4" Type="http://schemas.openxmlformats.org/officeDocument/2006/relationships/image" Target="../media/image47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3" Type="http://schemas.openxmlformats.org/officeDocument/2006/relationships/image" Target="../media/image580.png"/><Relationship Id="rId7" Type="http://schemas.openxmlformats.org/officeDocument/2006/relationships/image" Target="../media/image62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1.png"/><Relationship Id="rId5" Type="http://schemas.openxmlformats.org/officeDocument/2006/relationships/image" Target="../media/image600.png"/><Relationship Id="rId4" Type="http://schemas.openxmlformats.org/officeDocument/2006/relationships/image" Target="../media/image590.png"/><Relationship Id="rId9" Type="http://schemas.openxmlformats.org/officeDocument/2006/relationships/image" Target="../media/image640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3" Type="http://schemas.openxmlformats.org/officeDocument/2006/relationships/image" Target="../media/image580.png"/><Relationship Id="rId7" Type="http://schemas.openxmlformats.org/officeDocument/2006/relationships/image" Target="../media/image62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1.png"/><Relationship Id="rId5" Type="http://schemas.openxmlformats.org/officeDocument/2006/relationships/image" Target="../media/image600.png"/><Relationship Id="rId4" Type="http://schemas.openxmlformats.org/officeDocument/2006/relationships/image" Target="../media/image590.png"/><Relationship Id="rId9" Type="http://schemas.openxmlformats.org/officeDocument/2006/relationships/image" Target="../media/image64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86580" y="1799303"/>
            <a:ext cx="10795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2025 EESC W3400</a:t>
            </a:r>
          </a:p>
          <a:p>
            <a:pPr algn="ctr"/>
            <a:r>
              <a:rPr lang="en-US" sz="2800" dirty="0"/>
              <a:t>Computational Earth Science</a:t>
            </a:r>
            <a:endParaRPr lang="en-US" sz="2800" b="1" dirty="0"/>
          </a:p>
          <a:p>
            <a:pPr algn="ctr"/>
            <a:r>
              <a:rPr lang="en-US" sz="2800" b="1" dirty="0" err="1"/>
              <a:t>Lec</a:t>
            </a:r>
            <a:r>
              <a:rPr lang="en-US" sz="2800" b="1" dirty="0"/>
              <a:t> 24: FD method illustrated by convection in box</a:t>
            </a:r>
          </a:p>
        </p:txBody>
      </p:sp>
    </p:spTree>
    <p:extLst>
      <p:ext uri="{BB962C8B-B14F-4D97-AF65-F5344CB8AC3E}">
        <p14:creationId xmlns:p14="http://schemas.microsoft.com/office/powerpoint/2010/main" val="1833802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EF6D7E-ED9B-EA7D-0CF1-BF6CDEB50DCF}"/>
              </a:ext>
            </a:extLst>
          </p:cNvPr>
          <p:cNvSpPr txBox="1"/>
          <p:nvPr/>
        </p:nvSpPr>
        <p:spPr>
          <a:xfrm>
            <a:off x="475981" y="621411"/>
            <a:ext cx="1961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increase</a:t>
            </a:r>
          </a:p>
          <a:p>
            <a:pPr algn="ctr"/>
            <a:r>
              <a:rPr lang="en-US" sz="2400" dirty="0"/>
              <a:t>in momentum</a:t>
            </a:r>
          </a:p>
          <a:p>
            <a:pPr algn="ctr"/>
            <a:r>
              <a:rPr lang="en-US" sz="2400" dirty="0"/>
              <a:t>with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231B62-E10B-6170-5280-9975655DBD69}"/>
                  </a:ext>
                </a:extLst>
              </p:cNvPr>
              <p:cNvSpPr txBox="1"/>
              <p:nvPr/>
            </p:nvSpPr>
            <p:spPr>
              <a:xfrm>
                <a:off x="932619" y="2315863"/>
                <a:ext cx="826501" cy="935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231B62-E10B-6170-5280-9975655DB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19" y="2315863"/>
                <a:ext cx="826501" cy="935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8796A9-C271-78B1-8438-1727A2C506ED}"/>
                  </a:ext>
                </a:extLst>
              </p:cNvPr>
              <p:cNvSpPr txBox="1"/>
              <p:nvPr/>
            </p:nvSpPr>
            <p:spPr>
              <a:xfrm>
                <a:off x="2127320" y="2537141"/>
                <a:ext cx="242724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8796A9-C271-78B1-8438-1727A2C50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320" y="2537141"/>
                <a:ext cx="242724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114899-0774-DC94-70B5-5DBA148D1FC9}"/>
                  </a:ext>
                </a:extLst>
              </p:cNvPr>
              <p:cNvSpPr txBox="1"/>
              <p:nvPr/>
            </p:nvSpPr>
            <p:spPr>
              <a:xfrm>
                <a:off x="7479488" y="2537140"/>
                <a:ext cx="189094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114899-0774-DC94-70B5-5DBA148D1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488" y="2537140"/>
                <a:ext cx="189094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6DA97C1-D7A8-2865-2CB9-B2D233ED8DAC}"/>
                  </a:ext>
                </a:extLst>
              </p:cNvPr>
              <p:cNvSpPr txBox="1"/>
              <p:nvPr/>
            </p:nvSpPr>
            <p:spPr>
              <a:xfrm>
                <a:off x="9474337" y="2537139"/>
                <a:ext cx="184475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6DA97C1-D7A8-2865-2CB9-B2D233ED8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4337" y="2537139"/>
                <a:ext cx="1844751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B2304B7-5B37-1158-9E26-BE0C29C5DCA8}"/>
                  </a:ext>
                </a:extLst>
              </p:cNvPr>
              <p:cNvSpPr txBox="1"/>
              <p:nvPr/>
            </p:nvSpPr>
            <p:spPr>
              <a:xfrm>
                <a:off x="5263873" y="2537138"/>
                <a:ext cx="184475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𝐟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B2304B7-5B37-1158-9E26-BE0C29C5D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873" y="2537138"/>
                <a:ext cx="184475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08EE8CD-1260-25CD-3C66-790DC8631AC2}"/>
              </a:ext>
            </a:extLst>
          </p:cNvPr>
          <p:cNvSpPr txBox="1"/>
          <p:nvPr/>
        </p:nvSpPr>
        <p:spPr>
          <a:xfrm>
            <a:off x="2894813" y="621411"/>
            <a:ext cx="16597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flow of</a:t>
            </a:r>
          </a:p>
          <a:p>
            <a:pPr algn="ctr"/>
            <a:r>
              <a:rPr lang="en-US" sz="2400" dirty="0"/>
              <a:t>momentum</a:t>
            </a:r>
          </a:p>
          <a:p>
            <a:pPr algn="ctr"/>
            <a:r>
              <a:rPr lang="en-US" sz="2400" dirty="0"/>
              <a:t>into box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CB226-F4E3-57FB-3F73-C70142C05AD1}"/>
              </a:ext>
            </a:extLst>
          </p:cNvPr>
          <p:cNvSpPr txBox="1"/>
          <p:nvPr/>
        </p:nvSpPr>
        <p:spPr>
          <a:xfrm>
            <a:off x="5582110" y="806075"/>
            <a:ext cx="12082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external</a:t>
            </a:r>
          </a:p>
          <a:p>
            <a:pPr algn="ctr"/>
            <a:r>
              <a:rPr lang="en-US" sz="2400" dirty="0"/>
              <a:t>force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4345E5-22A8-A0C5-BD33-08CD5EEE143A}"/>
              </a:ext>
            </a:extLst>
          </p:cNvPr>
          <p:cNvSpPr txBox="1"/>
          <p:nvPr/>
        </p:nvSpPr>
        <p:spPr>
          <a:xfrm>
            <a:off x="7637439" y="871036"/>
            <a:ext cx="1263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pressure</a:t>
            </a:r>
          </a:p>
          <a:p>
            <a:pPr algn="ctr"/>
            <a:r>
              <a:rPr lang="en-US" sz="2400" dirty="0"/>
              <a:t>force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4F3D78-DB58-7C65-AE06-47ADA10A865A}"/>
              </a:ext>
            </a:extLst>
          </p:cNvPr>
          <p:cNvSpPr txBox="1"/>
          <p:nvPr/>
        </p:nvSpPr>
        <p:spPr>
          <a:xfrm>
            <a:off x="4907346" y="99074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02964C-CEEB-8E73-9BCB-554DE5042445}"/>
              </a:ext>
            </a:extLst>
          </p:cNvPr>
          <p:cNvSpPr txBox="1"/>
          <p:nvPr/>
        </p:nvSpPr>
        <p:spPr>
          <a:xfrm>
            <a:off x="6863079" y="99074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49420D-4714-6C97-09E2-381B9FC6B5A5}"/>
              </a:ext>
            </a:extLst>
          </p:cNvPr>
          <p:cNvSpPr txBox="1"/>
          <p:nvPr/>
        </p:nvSpPr>
        <p:spPr>
          <a:xfrm>
            <a:off x="9014670" y="961343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02EEC3-0F19-E5C9-CEA6-CB785A396C8E}"/>
              </a:ext>
            </a:extLst>
          </p:cNvPr>
          <p:cNvSpPr txBox="1"/>
          <p:nvPr/>
        </p:nvSpPr>
        <p:spPr>
          <a:xfrm>
            <a:off x="4885092" y="2537141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2951B4-DC01-44DC-C1BA-4FADBA831652}"/>
              </a:ext>
            </a:extLst>
          </p:cNvPr>
          <p:cNvSpPr txBox="1"/>
          <p:nvPr/>
        </p:nvSpPr>
        <p:spPr>
          <a:xfrm>
            <a:off x="9816752" y="871036"/>
            <a:ext cx="1086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viscous</a:t>
            </a:r>
          </a:p>
          <a:p>
            <a:pPr algn="ctr"/>
            <a:r>
              <a:rPr lang="en-US" sz="2400" dirty="0"/>
              <a:t>force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1915D3-172A-26C9-34F3-4BC375E2EC19}"/>
              </a:ext>
            </a:extLst>
          </p:cNvPr>
          <p:cNvSpPr txBox="1"/>
          <p:nvPr/>
        </p:nvSpPr>
        <p:spPr>
          <a:xfrm>
            <a:off x="2468322" y="863183"/>
            <a:ext cx="325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315074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EF6D7E-ED9B-EA7D-0CF1-BF6CDEB50DCF}"/>
              </a:ext>
            </a:extLst>
          </p:cNvPr>
          <p:cNvSpPr txBox="1"/>
          <p:nvPr/>
        </p:nvSpPr>
        <p:spPr>
          <a:xfrm>
            <a:off x="475981" y="621411"/>
            <a:ext cx="1961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increase</a:t>
            </a:r>
          </a:p>
          <a:p>
            <a:pPr algn="ctr"/>
            <a:r>
              <a:rPr lang="en-US" sz="2400" dirty="0"/>
              <a:t>in momentum</a:t>
            </a:r>
          </a:p>
          <a:p>
            <a:pPr algn="ctr"/>
            <a:r>
              <a:rPr lang="en-US" sz="2400" dirty="0"/>
              <a:t>with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231B62-E10B-6170-5280-9975655DBD69}"/>
                  </a:ext>
                </a:extLst>
              </p:cNvPr>
              <p:cNvSpPr txBox="1"/>
              <p:nvPr/>
            </p:nvSpPr>
            <p:spPr>
              <a:xfrm>
                <a:off x="932619" y="2315863"/>
                <a:ext cx="826501" cy="935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231B62-E10B-6170-5280-9975655DB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19" y="2315863"/>
                <a:ext cx="826501" cy="935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8796A9-C271-78B1-8438-1727A2C506ED}"/>
                  </a:ext>
                </a:extLst>
              </p:cNvPr>
              <p:cNvSpPr txBox="1"/>
              <p:nvPr/>
            </p:nvSpPr>
            <p:spPr>
              <a:xfrm>
                <a:off x="2127320" y="2537141"/>
                <a:ext cx="242724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8796A9-C271-78B1-8438-1727A2C50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320" y="2537141"/>
                <a:ext cx="242724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114899-0774-DC94-70B5-5DBA148D1FC9}"/>
                  </a:ext>
                </a:extLst>
              </p:cNvPr>
              <p:cNvSpPr txBox="1"/>
              <p:nvPr/>
            </p:nvSpPr>
            <p:spPr>
              <a:xfrm>
                <a:off x="7479488" y="2537140"/>
                <a:ext cx="1890943" cy="1005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114899-0774-DC94-70B5-5DBA148D1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488" y="2537140"/>
                <a:ext cx="1890943" cy="10053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6DA97C1-D7A8-2865-2CB9-B2D233ED8DAC}"/>
                  </a:ext>
                </a:extLst>
              </p:cNvPr>
              <p:cNvSpPr txBox="1"/>
              <p:nvPr/>
            </p:nvSpPr>
            <p:spPr>
              <a:xfrm>
                <a:off x="9474337" y="2537139"/>
                <a:ext cx="184475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200" dirty="0"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6DA97C1-D7A8-2865-2CB9-B2D233ED8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4337" y="2537139"/>
                <a:ext cx="1844751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B2304B7-5B37-1158-9E26-BE0C29C5DCA8}"/>
                  </a:ext>
                </a:extLst>
              </p:cNvPr>
              <p:cNvSpPr txBox="1"/>
              <p:nvPr/>
            </p:nvSpPr>
            <p:spPr>
              <a:xfrm>
                <a:off x="5263873" y="2537138"/>
                <a:ext cx="1844751" cy="1019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𝐟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B2304B7-5B37-1158-9E26-BE0C29C5D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873" y="2537138"/>
                <a:ext cx="1844751" cy="10193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08EE8CD-1260-25CD-3C66-790DC8631AC2}"/>
              </a:ext>
            </a:extLst>
          </p:cNvPr>
          <p:cNvSpPr txBox="1"/>
          <p:nvPr/>
        </p:nvSpPr>
        <p:spPr>
          <a:xfrm>
            <a:off x="2894813" y="621411"/>
            <a:ext cx="16597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flow of</a:t>
            </a:r>
          </a:p>
          <a:p>
            <a:pPr algn="ctr"/>
            <a:r>
              <a:rPr lang="en-US" sz="2400" dirty="0"/>
              <a:t>momentum</a:t>
            </a:r>
          </a:p>
          <a:p>
            <a:pPr algn="ctr"/>
            <a:r>
              <a:rPr lang="en-US" sz="2400" dirty="0"/>
              <a:t>into box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CB226-F4E3-57FB-3F73-C70142C05AD1}"/>
              </a:ext>
            </a:extLst>
          </p:cNvPr>
          <p:cNvSpPr txBox="1"/>
          <p:nvPr/>
        </p:nvSpPr>
        <p:spPr>
          <a:xfrm>
            <a:off x="5582110" y="806075"/>
            <a:ext cx="12082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external</a:t>
            </a:r>
          </a:p>
          <a:p>
            <a:pPr algn="ctr"/>
            <a:r>
              <a:rPr lang="en-US" sz="2400" dirty="0"/>
              <a:t>force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4345E5-22A8-A0C5-BD33-08CD5EEE143A}"/>
              </a:ext>
            </a:extLst>
          </p:cNvPr>
          <p:cNvSpPr txBox="1"/>
          <p:nvPr/>
        </p:nvSpPr>
        <p:spPr>
          <a:xfrm>
            <a:off x="7637439" y="871036"/>
            <a:ext cx="1263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pressure</a:t>
            </a:r>
          </a:p>
          <a:p>
            <a:pPr algn="ctr"/>
            <a:r>
              <a:rPr lang="en-US" sz="2400" dirty="0"/>
              <a:t>force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4F3D78-DB58-7C65-AE06-47ADA10A865A}"/>
              </a:ext>
            </a:extLst>
          </p:cNvPr>
          <p:cNvSpPr txBox="1"/>
          <p:nvPr/>
        </p:nvSpPr>
        <p:spPr>
          <a:xfrm>
            <a:off x="4907346" y="99074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02964C-CEEB-8E73-9BCB-554DE5042445}"/>
              </a:ext>
            </a:extLst>
          </p:cNvPr>
          <p:cNvSpPr txBox="1"/>
          <p:nvPr/>
        </p:nvSpPr>
        <p:spPr>
          <a:xfrm>
            <a:off x="6863079" y="99074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49420D-4714-6C97-09E2-381B9FC6B5A5}"/>
              </a:ext>
            </a:extLst>
          </p:cNvPr>
          <p:cNvSpPr txBox="1"/>
          <p:nvPr/>
        </p:nvSpPr>
        <p:spPr>
          <a:xfrm>
            <a:off x="9014670" y="961343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02EEC3-0F19-E5C9-CEA6-CB785A396C8E}"/>
              </a:ext>
            </a:extLst>
          </p:cNvPr>
          <p:cNvSpPr txBox="1"/>
          <p:nvPr/>
        </p:nvSpPr>
        <p:spPr>
          <a:xfrm>
            <a:off x="4885092" y="2537141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2951B4-DC01-44DC-C1BA-4FADBA831652}"/>
              </a:ext>
            </a:extLst>
          </p:cNvPr>
          <p:cNvSpPr txBox="1"/>
          <p:nvPr/>
        </p:nvSpPr>
        <p:spPr>
          <a:xfrm>
            <a:off x="9816752" y="871036"/>
            <a:ext cx="1086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viscous</a:t>
            </a:r>
          </a:p>
          <a:p>
            <a:pPr algn="ctr"/>
            <a:r>
              <a:rPr lang="en-US" sz="2400"/>
              <a:t>force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1915D3-172A-26C9-34F3-4BC375E2EC19}"/>
              </a:ext>
            </a:extLst>
          </p:cNvPr>
          <p:cNvSpPr txBox="1"/>
          <p:nvPr/>
        </p:nvSpPr>
        <p:spPr>
          <a:xfrm>
            <a:off x="2468322" y="863183"/>
            <a:ext cx="325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69AB7A-2BBB-03EC-D1E5-5DC6662134C7}"/>
                  </a:ext>
                </a:extLst>
              </p:cNvPr>
              <p:cNvSpPr txBox="1"/>
              <p:nvPr/>
            </p:nvSpPr>
            <p:spPr>
              <a:xfrm>
                <a:off x="9354539" y="4083334"/>
                <a:ext cx="1844751" cy="9233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69AB7A-2BBB-03EC-D1E5-5DC666213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4539" y="4083334"/>
                <a:ext cx="1844751" cy="9233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3070D69-A580-1C86-FE47-5AC87FFDF94E}"/>
              </a:ext>
            </a:extLst>
          </p:cNvPr>
          <p:cNvSpPr txBox="1"/>
          <p:nvPr/>
        </p:nvSpPr>
        <p:spPr>
          <a:xfrm>
            <a:off x="9327417" y="5043577"/>
            <a:ext cx="2524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kinematic viscosity</a:t>
            </a:r>
          </a:p>
        </p:txBody>
      </p:sp>
    </p:spTree>
    <p:extLst>
      <p:ext uri="{BB962C8B-B14F-4D97-AF65-F5344CB8AC3E}">
        <p14:creationId xmlns:p14="http://schemas.microsoft.com/office/powerpoint/2010/main" val="105062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1181216" y="1337291"/>
            <a:ext cx="107958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Part 2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incompressibility condition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no compression or extension of fluid,</a:t>
            </a:r>
          </a:p>
          <a:p>
            <a:pPr algn="ctr"/>
            <a:r>
              <a:rPr lang="en-US" sz="2800" b="1" dirty="0"/>
              <a:t>so what goes in some faces of a box</a:t>
            </a:r>
          </a:p>
          <a:p>
            <a:pPr algn="ctr"/>
            <a:r>
              <a:rPr lang="en-US" sz="2800" b="1" dirty="0"/>
              <a:t>must go out the others</a:t>
            </a:r>
          </a:p>
        </p:txBody>
      </p:sp>
    </p:spTree>
    <p:extLst>
      <p:ext uri="{BB962C8B-B14F-4D97-AF65-F5344CB8AC3E}">
        <p14:creationId xmlns:p14="http://schemas.microsoft.com/office/powerpoint/2010/main" val="2438173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AA24EEE-4393-3861-5510-444552D8DCDD}"/>
              </a:ext>
            </a:extLst>
          </p:cNvPr>
          <p:cNvGrpSpPr/>
          <p:nvPr/>
        </p:nvGrpSpPr>
        <p:grpSpPr>
          <a:xfrm>
            <a:off x="85897" y="1373777"/>
            <a:ext cx="5797040" cy="2055223"/>
            <a:chOff x="3549065" y="1672046"/>
            <a:chExt cx="5797040" cy="205522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14E32B7-D628-B7DF-474B-44A8BDF3DB37}"/>
                </a:ext>
              </a:extLst>
            </p:cNvPr>
            <p:cNvSpPr/>
            <p:nvPr/>
          </p:nvSpPr>
          <p:spPr>
            <a:xfrm>
              <a:off x="4870648" y="1672046"/>
              <a:ext cx="2288613" cy="205522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ABD2EDCA-4A1C-27C3-9956-74D4428802C7}"/>
                </a:ext>
              </a:extLst>
            </p:cNvPr>
            <p:cNvSpPr/>
            <p:nvPr/>
          </p:nvSpPr>
          <p:spPr>
            <a:xfrm>
              <a:off x="3919614" y="2498776"/>
              <a:ext cx="736703" cy="298057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E15EB1DD-773E-1FD5-CAE0-59259AFF60A6}"/>
                </a:ext>
              </a:extLst>
            </p:cNvPr>
            <p:cNvSpPr/>
            <p:nvPr/>
          </p:nvSpPr>
          <p:spPr>
            <a:xfrm>
              <a:off x="7373592" y="2556520"/>
              <a:ext cx="1656414" cy="300357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F0ACD24-E4ED-5602-8498-A188542D18F1}"/>
                    </a:ext>
                  </a:extLst>
                </p:cNvPr>
                <p:cNvSpPr txBox="1"/>
                <p:nvPr/>
              </p:nvSpPr>
              <p:spPr>
                <a:xfrm>
                  <a:off x="3549065" y="1996182"/>
                  <a:ext cx="147779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F0ACD24-E4ED-5602-8498-A188542D18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9065" y="1996182"/>
                  <a:ext cx="1477799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09BB216-67B3-6CD0-F03B-4600698868DE}"/>
                    </a:ext>
                  </a:extLst>
                </p:cNvPr>
                <p:cNvSpPr txBox="1"/>
                <p:nvPr/>
              </p:nvSpPr>
              <p:spPr>
                <a:xfrm>
                  <a:off x="7057492" y="2018651"/>
                  <a:ext cx="228861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+∆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09BB216-67B3-6CD0-F03B-4600698868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7492" y="2018651"/>
                  <a:ext cx="2288613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F7CE659-F93B-019E-16C4-E3755F4B9590}"/>
              </a:ext>
            </a:extLst>
          </p:cNvPr>
          <p:cNvSpPr txBox="1"/>
          <p:nvPr/>
        </p:nvSpPr>
        <p:spPr>
          <a:xfrm>
            <a:off x="1019090" y="599260"/>
            <a:ext cx="2848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net horizontal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893C327-C43F-703A-ECFA-CE79A2A2DAF2}"/>
                  </a:ext>
                </a:extLst>
              </p:cNvPr>
              <p:cNvSpPr txBox="1"/>
              <p:nvPr/>
            </p:nvSpPr>
            <p:spPr>
              <a:xfrm>
                <a:off x="284762" y="3800825"/>
                <a:ext cx="47133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893C327-C43F-703A-ECFA-CE79A2A2D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62" y="3800825"/>
                <a:ext cx="471336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1449AE-44EB-1543-297D-28BCD1C6FF57}"/>
                  </a:ext>
                </a:extLst>
              </p:cNvPr>
              <p:cNvSpPr txBox="1"/>
              <p:nvPr/>
            </p:nvSpPr>
            <p:spPr>
              <a:xfrm>
                <a:off x="1356596" y="2953469"/>
                <a:ext cx="2288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1449AE-44EB-1543-297D-28BCD1C6F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596" y="2953469"/>
                <a:ext cx="228861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EAAFA4-FF3D-6FC6-54B6-DD0E89FE9696}"/>
                  </a:ext>
                </a:extLst>
              </p:cNvPr>
              <p:cNvSpPr txBox="1"/>
              <p:nvPr/>
            </p:nvSpPr>
            <p:spPr>
              <a:xfrm rot="5400000">
                <a:off x="556936" y="2087925"/>
                <a:ext cx="2288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EAAFA4-FF3D-6FC6-54B6-DD0E89FE9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56936" y="2087925"/>
                <a:ext cx="228861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63846B0-0BAD-01DF-4452-190F45A3C1FB}"/>
                  </a:ext>
                </a:extLst>
              </p:cNvPr>
              <p:cNvSpPr txBox="1"/>
              <p:nvPr/>
            </p:nvSpPr>
            <p:spPr>
              <a:xfrm>
                <a:off x="456446" y="4577675"/>
                <a:ext cx="4713367" cy="105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+∆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2800" dirty="0"/>
                                <m:t> </m:t>
                              </m:r>
                            </m:den>
                          </m:f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63846B0-0BAD-01DF-4452-190F45A3C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46" y="4577675"/>
                <a:ext cx="4713367" cy="10534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18C73B-D4E1-0E11-D23A-D1901A4B07FF}"/>
                  </a:ext>
                </a:extLst>
              </p:cNvPr>
              <p:cNvSpPr txBox="1"/>
              <p:nvPr/>
            </p:nvSpPr>
            <p:spPr>
              <a:xfrm>
                <a:off x="378027" y="5658151"/>
                <a:ext cx="4713367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den>
                      </m:f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18C73B-D4E1-0E11-D23A-D1901A4B0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27" y="5658151"/>
                <a:ext cx="4713367" cy="9103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7580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AA24EEE-4393-3861-5510-444552D8DCDD}"/>
              </a:ext>
            </a:extLst>
          </p:cNvPr>
          <p:cNvGrpSpPr/>
          <p:nvPr/>
        </p:nvGrpSpPr>
        <p:grpSpPr>
          <a:xfrm>
            <a:off x="85897" y="1373777"/>
            <a:ext cx="5797040" cy="2055223"/>
            <a:chOff x="3549065" y="1672046"/>
            <a:chExt cx="5797040" cy="205522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14E32B7-D628-B7DF-474B-44A8BDF3DB37}"/>
                </a:ext>
              </a:extLst>
            </p:cNvPr>
            <p:cNvSpPr/>
            <p:nvPr/>
          </p:nvSpPr>
          <p:spPr>
            <a:xfrm>
              <a:off x="4870648" y="1672046"/>
              <a:ext cx="2288613" cy="205522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ABD2EDCA-4A1C-27C3-9956-74D4428802C7}"/>
                </a:ext>
              </a:extLst>
            </p:cNvPr>
            <p:cNvSpPr/>
            <p:nvPr/>
          </p:nvSpPr>
          <p:spPr>
            <a:xfrm>
              <a:off x="3919614" y="2498776"/>
              <a:ext cx="736703" cy="298057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E15EB1DD-773E-1FD5-CAE0-59259AFF60A6}"/>
                </a:ext>
              </a:extLst>
            </p:cNvPr>
            <p:cNvSpPr/>
            <p:nvPr/>
          </p:nvSpPr>
          <p:spPr>
            <a:xfrm>
              <a:off x="7373592" y="2556520"/>
              <a:ext cx="1656414" cy="300357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F0ACD24-E4ED-5602-8498-A188542D18F1}"/>
                    </a:ext>
                  </a:extLst>
                </p:cNvPr>
                <p:cNvSpPr txBox="1"/>
                <p:nvPr/>
              </p:nvSpPr>
              <p:spPr>
                <a:xfrm>
                  <a:off x="3549065" y="1996182"/>
                  <a:ext cx="147779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F0ACD24-E4ED-5602-8498-A188542D18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9065" y="1996182"/>
                  <a:ext cx="1477799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09BB216-67B3-6CD0-F03B-4600698868DE}"/>
                    </a:ext>
                  </a:extLst>
                </p:cNvPr>
                <p:cNvSpPr txBox="1"/>
                <p:nvPr/>
              </p:nvSpPr>
              <p:spPr>
                <a:xfrm>
                  <a:off x="7057492" y="2018651"/>
                  <a:ext cx="228861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+∆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09BB216-67B3-6CD0-F03B-4600698868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7492" y="2018651"/>
                  <a:ext cx="2288613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F7CE659-F93B-019E-16C4-E3755F4B9590}"/>
              </a:ext>
            </a:extLst>
          </p:cNvPr>
          <p:cNvSpPr txBox="1"/>
          <p:nvPr/>
        </p:nvSpPr>
        <p:spPr>
          <a:xfrm>
            <a:off x="1019090" y="599260"/>
            <a:ext cx="2848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net horizontal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1449AE-44EB-1543-297D-28BCD1C6FF57}"/>
                  </a:ext>
                </a:extLst>
              </p:cNvPr>
              <p:cNvSpPr txBox="1"/>
              <p:nvPr/>
            </p:nvSpPr>
            <p:spPr>
              <a:xfrm>
                <a:off x="1356596" y="2953469"/>
                <a:ext cx="2288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1449AE-44EB-1543-297D-28BCD1C6F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596" y="2953469"/>
                <a:ext cx="228861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EAAFA4-FF3D-6FC6-54B6-DD0E89FE9696}"/>
                  </a:ext>
                </a:extLst>
              </p:cNvPr>
              <p:cNvSpPr txBox="1"/>
              <p:nvPr/>
            </p:nvSpPr>
            <p:spPr>
              <a:xfrm rot="5400000">
                <a:off x="556936" y="2087925"/>
                <a:ext cx="2288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EAAFA4-FF3D-6FC6-54B6-DD0E89FE9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56936" y="2087925"/>
                <a:ext cx="228861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18C73B-D4E1-0E11-D23A-D1901A4B07FF}"/>
                  </a:ext>
                </a:extLst>
              </p:cNvPr>
              <p:cNvSpPr txBox="1"/>
              <p:nvPr/>
            </p:nvSpPr>
            <p:spPr>
              <a:xfrm>
                <a:off x="378027" y="5658151"/>
                <a:ext cx="4713367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den>
                      </m:f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18C73B-D4E1-0E11-D23A-D1901A4B0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27" y="5658151"/>
                <a:ext cx="4713367" cy="9103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5FDA81F7-D100-EC28-5803-F4DEF6F84166}"/>
              </a:ext>
            </a:extLst>
          </p:cNvPr>
          <p:cNvGrpSpPr/>
          <p:nvPr/>
        </p:nvGrpSpPr>
        <p:grpSpPr>
          <a:xfrm>
            <a:off x="6096000" y="87255"/>
            <a:ext cx="3610196" cy="3710874"/>
            <a:chOff x="3549065" y="385524"/>
            <a:chExt cx="3610196" cy="371087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6B0ACDE-9943-97B0-1A58-DAB031BDB726}"/>
                </a:ext>
              </a:extLst>
            </p:cNvPr>
            <p:cNvSpPr/>
            <p:nvPr/>
          </p:nvSpPr>
          <p:spPr>
            <a:xfrm>
              <a:off x="4870648" y="1672046"/>
              <a:ext cx="2288613" cy="205522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639465AD-BF85-B55A-6F57-214F73FA2754}"/>
                </a:ext>
              </a:extLst>
            </p:cNvPr>
            <p:cNvSpPr/>
            <p:nvPr/>
          </p:nvSpPr>
          <p:spPr>
            <a:xfrm rot="16200000">
              <a:off x="5772849" y="3799381"/>
              <a:ext cx="391937" cy="202098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24D70898-961D-85A5-9417-D4BF470A8E69}"/>
                </a:ext>
              </a:extLst>
            </p:cNvPr>
            <p:cNvSpPr/>
            <p:nvPr/>
          </p:nvSpPr>
          <p:spPr>
            <a:xfrm rot="16200000">
              <a:off x="5601865" y="1188999"/>
              <a:ext cx="724409" cy="241684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951B551-E5A3-B28E-85EE-F585CB7F089D}"/>
                    </a:ext>
                  </a:extLst>
                </p:cNvPr>
                <p:cNvSpPr txBox="1"/>
                <p:nvPr/>
              </p:nvSpPr>
              <p:spPr>
                <a:xfrm>
                  <a:off x="3549065" y="1996182"/>
                  <a:ext cx="147779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951B551-E5A3-B28E-85EE-F585CB7F08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9065" y="1996182"/>
                  <a:ext cx="1477799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956376C-CD86-C51B-C492-E49BD6CCD1EE}"/>
                    </a:ext>
                  </a:extLst>
                </p:cNvPr>
                <p:cNvSpPr txBox="1"/>
                <p:nvPr/>
              </p:nvSpPr>
              <p:spPr>
                <a:xfrm>
                  <a:off x="4819763" y="385524"/>
                  <a:ext cx="228861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+∆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956376C-CD86-C51B-C492-E49BD6CCD1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9763" y="385524"/>
                  <a:ext cx="2288613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783168E-90BB-2502-77F0-816D36C3A15D}"/>
              </a:ext>
            </a:extLst>
          </p:cNvPr>
          <p:cNvSpPr txBox="1"/>
          <p:nvPr/>
        </p:nvSpPr>
        <p:spPr>
          <a:xfrm>
            <a:off x="7417583" y="634319"/>
            <a:ext cx="2452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net vertical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5BA7387-702E-9D79-8703-2752ECFBF99A}"/>
                  </a:ext>
                </a:extLst>
              </p:cNvPr>
              <p:cNvSpPr txBox="1"/>
              <p:nvPr/>
            </p:nvSpPr>
            <p:spPr>
              <a:xfrm>
                <a:off x="6294865" y="3800825"/>
                <a:ext cx="47133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5BA7387-702E-9D79-8703-2752ECFBF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865" y="3800825"/>
                <a:ext cx="471336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8272E8-E303-7754-4CEB-0BBD06BB80C1}"/>
                  </a:ext>
                </a:extLst>
              </p:cNvPr>
              <p:cNvSpPr txBox="1"/>
              <p:nvPr/>
            </p:nvSpPr>
            <p:spPr>
              <a:xfrm>
                <a:off x="7366699" y="2953469"/>
                <a:ext cx="2288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8272E8-E303-7754-4CEB-0BBD06BB8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699" y="2953469"/>
                <a:ext cx="228861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1A8D00-66FE-A7CD-54F9-FBB594F9FB65}"/>
                  </a:ext>
                </a:extLst>
              </p:cNvPr>
              <p:cNvSpPr txBox="1"/>
              <p:nvPr/>
            </p:nvSpPr>
            <p:spPr>
              <a:xfrm rot="5400000">
                <a:off x="6567039" y="2087925"/>
                <a:ext cx="2288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1A8D00-66FE-A7CD-54F9-FBB594F9F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567039" y="2087925"/>
                <a:ext cx="228861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66D2CB2-5092-91D4-C0BE-7E1ECAC454DB}"/>
                  </a:ext>
                </a:extLst>
              </p:cNvPr>
              <p:cNvSpPr txBox="1"/>
              <p:nvPr/>
            </p:nvSpPr>
            <p:spPr>
              <a:xfrm>
                <a:off x="6466549" y="4577675"/>
                <a:ext cx="4713367" cy="105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+∆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  <m:r>
                                <m:rPr>
                                  <m:nor/>
                                </m:rPr>
                                <a:rPr lang="en-US" sz="2800" dirty="0"/>
                                <m:t> </m:t>
                              </m:r>
                            </m:den>
                          </m:f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66D2CB2-5092-91D4-C0BE-7E1ECAC45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549" y="4577675"/>
                <a:ext cx="4713367" cy="105349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044B825-2CFC-6BA4-52C7-7625D89C4362}"/>
                  </a:ext>
                </a:extLst>
              </p:cNvPr>
              <p:cNvSpPr txBox="1"/>
              <p:nvPr/>
            </p:nvSpPr>
            <p:spPr>
              <a:xfrm>
                <a:off x="6388130" y="5658151"/>
                <a:ext cx="4713367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den>
                      </m:f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044B825-2CFC-6BA4-52C7-7625D89C4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130" y="5658151"/>
                <a:ext cx="4713367" cy="9103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3A15E5-1A73-C8E0-DFAB-72324952ABED}"/>
                  </a:ext>
                </a:extLst>
              </p:cNvPr>
              <p:cNvSpPr txBox="1"/>
              <p:nvPr/>
            </p:nvSpPr>
            <p:spPr>
              <a:xfrm>
                <a:off x="8346074" y="3335939"/>
                <a:ext cx="14777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3A15E5-1A73-C8E0-DFAB-72324952A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074" y="3335939"/>
                <a:ext cx="1477799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691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AA24EEE-4393-3861-5510-444552D8DCDD}"/>
              </a:ext>
            </a:extLst>
          </p:cNvPr>
          <p:cNvGrpSpPr/>
          <p:nvPr/>
        </p:nvGrpSpPr>
        <p:grpSpPr>
          <a:xfrm>
            <a:off x="456446" y="1373777"/>
            <a:ext cx="5110392" cy="2055223"/>
            <a:chOff x="3919614" y="1672046"/>
            <a:chExt cx="5110392" cy="205522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14E32B7-D628-B7DF-474B-44A8BDF3DB37}"/>
                </a:ext>
              </a:extLst>
            </p:cNvPr>
            <p:cNvSpPr/>
            <p:nvPr/>
          </p:nvSpPr>
          <p:spPr>
            <a:xfrm>
              <a:off x="4870648" y="1672046"/>
              <a:ext cx="2288613" cy="205522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ABD2EDCA-4A1C-27C3-9956-74D4428802C7}"/>
                </a:ext>
              </a:extLst>
            </p:cNvPr>
            <p:cNvSpPr/>
            <p:nvPr/>
          </p:nvSpPr>
          <p:spPr>
            <a:xfrm>
              <a:off x="3919614" y="2498776"/>
              <a:ext cx="736703" cy="298057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E15EB1DD-773E-1FD5-CAE0-59259AFF60A6}"/>
                </a:ext>
              </a:extLst>
            </p:cNvPr>
            <p:cNvSpPr/>
            <p:nvPr/>
          </p:nvSpPr>
          <p:spPr>
            <a:xfrm>
              <a:off x="7373592" y="2556520"/>
              <a:ext cx="1656414" cy="300357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F7CE659-F93B-019E-16C4-E3755F4B9590}"/>
              </a:ext>
            </a:extLst>
          </p:cNvPr>
          <p:cNvSpPr txBox="1"/>
          <p:nvPr/>
        </p:nvSpPr>
        <p:spPr>
          <a:xfrm>
            <a:off x="3985914" y="343187"/>
            <a:ext cx="1764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 net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1449AE-44EB-1543-297D-28BCD1C6FF57}"/>
                  </a:ext>
                </a:extLst>
              </p:cNvPr>
              <p:cNvSpPr txBox="1"/>
              <p:nvPr/>
            </p:nvSpPr>
            <p:spPr>
              <a:xfrm>
                <a:off x="1356596" y="2953469"/>
                <a:ext cx="2288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1449AE-44EB-1543-297D-28BCD1C6F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596" y="2953469"/>
                <a:ext cx="228861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EAAFA4-FF3D-6FC6-54B6-DD0E89FE9696}"/>
                  </a:ext>
                </a:extLst>
              </p:cNvPr>
              <p:cNvSpPr txBox="1"/>
              <p:nvPr/>
            </p:nvSpPr>
            <p:spPr>
              <a:xfrm rot="5400000">
                <a:off x="556936" y="2087925"/>
                <a:ext cx="2288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EAAFA4-FF3D-6FC6-54B6-DD0E89FE9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56936" y="2087925"/>
                <a:ext cx="228861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18C73B-D4E1-0E11-D23A-D1901A4B07FF}"/>
                  </a:ext>
                </a:extLst>
              </p:cNvPr>
              <p:cNvSpPr txBox="1"/>
              <p:nvPr/>
            </p:nvSpPr>
            <p:spPr>
              <a:xfrm>
                <a:off x="378027" y="5658151"/>
                <a:ext cx="4713367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den>
                      </m:f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18C73B-D4E1-0E11-D23A-D1901A4B0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27" y="5658151"/>
                <a:ext cx="4713367" cy="9103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5FDA81F7-D100-EC28-5803-F4DEF6F84166}"/>
              </a:ext>
            </a:extLst>
          </p:cNvPr>
          <p:cNvGrpSpPr/>
          <p:nvPr/>
        </p:nvGrpSpPr>
        <p:grpSpPr>
          <a:xfrm>
            <a:off x="7417583" y="649367"/>
            <a:ext cx="2288613" cy="3148762"/>
            <a:chOff x="4870648" y="947636"/>
            <a:chExt cx="2288613" cy="31487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6B0ACDE-9943-97B0-1A58-DAB031BDB726}"/>
                </a:ext>
              </a:extLst>
            </p:cNvPr>
            <p:cNvSpPr/>
            <p:nvPr/>
          </p:nvSpPr>
          <p:spPr>
            <a:xfrm>
              <a:off x="4870648" y="1672046"/>
              <a:ext cx="2288613" cy="205522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639465AD-BF85-B55A-6F57-214F73FA2754}"/>
                </a:ext>
              </a:extLst>
            </p:cNvPr>
            <p:cNvSpPr/>
            <p:nvPr/>
          </p:nvSpPr>
          <p:spPr>
            <a:xfrm rot="16200000">
              <a:off x="5772849" y="3799381"/>
              <a:ext cx="391937" cy="202098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24D70898-961D-85A5-9417-D4BF470A8E69}"/>
                </a:ext>
              </a:extLst>
            </p:cNvPr>
            <p:cNvSpPr/>
            <p:nvPr/>
          </p:nvSpPr>
          <p:spPr>
            <a:xfrm rot="16200000">
              <a:off x="5601865" y="1188999"/>
              <a:ext cx="724409" cy="241684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8272E8-E303-7754-4CEB-0BBD06BB80C1}"/>
                  </a:ext>
                </a:extLst>
              </p:cNvPr>
              <p:cNvSpPr txBox="1"/>
              <p:nvPr/>
            </p:nvSpPr>
            <p:spPr>
              <a:xfrm>
                <a:off x="7366699" y="2953469"/>
                <a:ext cx="2288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8272E8-E303-7754-4CEB-0BBD06BB8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699" y="2953469"/>
                <a:ext cx="228861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1A8D00-66FE-A7CD-54F9-FBB594F9FB65}"/>
                  </a:ext>
                </a:extLst>
              </p:cNvPr>
              <p:cNvSpPr txBox="1"/>
              <p:nvPr/>
            </p:nvSpPr>
            <p:spPr>
              <a:xfrm rot="5400000">
                <a:off x="6567039" y="2087925"/>
                <a:ext cx="2288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1A8D00-66FE-A7CD-54F9-FBB594F9F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567039" y="2087925"/>
                <a:ext cx="228861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044B825-2CFC-6BA4-52C7-7625D89C4362}"/>
                  </a:ext>
                </a:extLst>
              </p:cNvPr>
              <p:cNvSpPr txBox="1"/>
              <p:nvPr/>
            </p:nvSpPr>
            <p:spPr>
              <a:xfrm>
                <a:off x="6388130" y="5658151"/>
                <a:ext cx="4713367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den>
                      </m:f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044B825-2CFC-6BA4-52C7-7625D89C4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130" y="5658151"/>
                <a:ext cx="4713367" cy="9103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3A15E5-1A73-C8E0-DFAB-72324952ABED}"/>
                  </a:ext>
                </a:extLst>
              </p:cNvPr>
              <p:cNvSpPr txBox="1"/>
              <p:nvPr/>
            </p:nvSpPr>
            <p:spPr>
              <a:xfrm>
                <a:off x="8346074" y="3335939"/>
                <a:ext cx="14777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3A15E5-1A73-C8E0-DFAB-72324952A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074" y="3335939"/>
                <a:ext cx="147779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54672F-FC4A-B920-2356-951A32EB9003}"/>
                  </a:ext>
                </a:extLst>
              </p:cNvPr>
              <p:cNvSpPr txBox="1"/>
              <p:nvPr/>
            </p:nvSpPr>
            <p:spPr>
              <a:xfrm>
                <a:off x="3122113" y="5851729"/>
                <a:ext cx="47133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54672F-FC4A-B920-2356-951A32EB9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113" y="5851729"/>
                <a:ext cx="471336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CB26E1-EE2B-ECDA-AF7D-8D52D9E8F815}"/>
                  </a:ext>
                </a:extLst>
              </p:cNvPr>
              <p:cNvSpPr txBox="1"/>
              <p:nvPr/>
            </p:nvSpPr>
            <p:spPr>
              <a:xfrm>
                <a:off x="10344117" y="5837049"/>
                <a:ext cx="18478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CB26E1-EE2B-ECDA-AF7D-8D52D9E8F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4117" y="5837049"/>
                <a:ext cx="184788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728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AA24EEE-4393-3861-5510-444552D8DCDD}"/>
              </a:ext>
            </a:extLst>
          </p:cNvPr>
          <p:cNvGrpSpPr/>
          <p:nvPr/>
        </p:nvGrpSpPr>
        <p:grpSpPr>
          <a:xfrm>
            <a:off x="456446" y="1373777"/>
            <a:ext cx="5110392" cy="2055223"/>
            <a:chOff x="3919614" y="1672046"/>
            <a:chExt cx="5110392" cy="205522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14E32B7-D628-B7DF-474B-44A8BDF3DB37}"/>
                </a:ext>
              </a:extLst>
            </p:cNvPr>
            <p:cNvSpPr/>
            <p:nvPr/>
          </p:nvSpPr>
          <p:spPr>
            <a:xfrm>
              <a:off x="4870648" y="1672046"/>
              <a:ext cx="2288613" cy="205522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ABD2EDCA-4A1C-27C3-9956-74D4428802C7}"/>
                </a:ext>
              </a:extLst>
            </p:cNvPr>
            <p:cNvSpPr/>
            <p:nvPr/>
          </p:nvSpPr>
          <p:spPr>
            <a:xfrm>
              <a:off x="3919614" y="2498776"/>
              <a:ext cx="736703" cy="298057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E15EB1DD-773E-1FD5-CAE0-59259AFF60A6}"/>
                </a:ext>
              </a:extLst>
            </p:cNvPr>
            <p:cNvSpPr/>
            <p:nvPr/>
          </p:nvSpPr>
          <p:spPr>
            <a:xfrm>
              <a:off x="7373592" y="2556520"/>
              <a:ext cx="1656414" cy="300357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F7CE659-F93B-019E-16C4-E3755F4B9590}"/>
              </a:ext>
            </a:extLst>
          </p:cNvPr>
          <p:cNvSpPr txBox="1"/>
          <p:nvPr/>
        </p:nvSpPr>
        <p:spPr>
          <a:xfrm>
            <a:off x="3985914" y="343187"/>
            <a:ext cx="1764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 net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1449AE-44EB-1543-297D-28BCD1C6FF57}"/>
                  </a:ext>
                </a:extLst>
              </p:cNvPr>
              <p:cNvSpPr txBox="1"/>
              <p:nvPr/>
            </p:nvSpPr>
            <p:spPr>
              <a:xfrm>
                <a:off x="1356596" y="2953469"/>
                <a:ext cx="2288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1449AE-44EB-1543-297D-28BCD1C6F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596" y="2953469"/>
                <a:ext cx="228861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EAAFA4-FF3D-6FC6-54B6-DD0E89FE9696}"/>
                  </a:ext>
                </a:extLst>
              </p:cNvPr>
              <p:cNvSpPr txBox="1"/>
              <p:nvPr/>
            </p:nvSpPr>
            <p:spPr>
              <a:xfrm rot="5400000">
                <a:off x="556936" y="2087925"/>
                <a:ext cx="2288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EAAFA4-FF3D-6FC6-54B6-DD0E89FE9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56936" y="2087925"/>
                <a:ext cx="228861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18C73B-D4E1-0E11-D23A-D1901A4B07FF}"/>
                  </a:ext>
                </a:extLst>
              </p:cNvPr>
              <p:cNvSpPr txBox="1"/>
              <p:nvPr/>
            </p:nvSpPr>
            <p:spPr>
              <a:xfrm>
                <a:off x="3210154" y="5484223"/>
                <a:ext cx="4713367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den>
                      </m:f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den>
                      </m:f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18C73B-D4E1-0E11-D23A-D1901A4B0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154" y="5484223"/>
                <a:ext cx="4713367" cy="9103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5FDA81F7-D100-EC28-5803-F4DEF6F84166}"/>
              </a:ext>
            </a:extLst>
          </p:cNvPr>
          <p:cNvGrpSpPr/>
          <p:nvPr/>
        </p:nvGrpSpPr>
        <p:grpSpPr>
          <a:xfrm>
            <a:off x="7417583" y="649367"/>
            <a:ext cx="2288613" cy="3148762"/>
            <a:chOff x="4870648" y="947636"/>
            <a:chExt cx="2288613" cy="31487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6B0ACDE-9943-97B0-1A58-DAB031BDB726}"/>
                </a:ext>
              </a:extLst>
            </p:cNvPr>
            <p:cNvSpPr/>
            <p:nvPr/>
          </p:nvSpPr>
          <p:spPr>
            <a:xfrm>
              <a:off x="4870648" y="1672046"/>
              <a:ext cx="2288613" cy="205522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639465AD-BF85-B55A-6F57-214F73FA2754}"/>
                </a:ext>
              </a:extLst>
            </p:cNvPr>
            <p:cNvSpPr/>
            <p:nvPr/>
          </p:nvSpPr>
          <p:spPr>
            <a:xfrm rot="16200000">
              <a:off x="5772849" y="3799381"/>
              <a:ext cx="391937" cy="202098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24D70898-961D-85A5-9417-D4BF470A8E69}"/>
                </a:ext>
              </a:extLst>
            </p:cNvPr>
            <p:cNvSpPr/>
            <p:nvPr/>
          </p:nvSpPr>
          <p:spPr>
            <a:xfrm rot="16200000">
              <a:off x="5601865" y="1188999"/>
              <a:ext cx="724409" cy="241684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8272E8-E303-7754-4CEB-0BBD06BB80C1}"/>
                  </a:ext>
                </a:extLst>
              </p:cNvPr>
              <p:cNvSpPr txBox="1"/>
              <p:nvPr/>
            </p:nvSpPr>
            <p:spPr>
              <a:xfrm>
                <a:off x="7366699" y="2953469"/>
                <a:ext cx="2288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8272E8-E303-7754-4CEB-0BBD06BB8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699" y="2953469"/>
                <a:ext cx="228861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1A8D00-66FE-A7CD-54F9-FBB594F9FB65}"/>
                  </a:ext>
                </a:extLst>
              </p:cNvPr>
              <p:cNvSpPr txBox="1"/>
              <p:nvPr/>
            </p:nvSpPr>
            <p:spPr>
              <a:xfrm rot="5400000">
                <a:off x="6567039" y="2087925"/>
                <a:ext cx="2288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1A8D00-66FE-A7CD-54F9-FBB594F9F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567039" y="2087925"/>
                <a:ext cx="228861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3A15E5-1A73-C8E0-DFAB-72324952ABED}"/>
                  </a:ext>
                </a:extLst>
              </p:cNvPr>
              <p:cNvSpPr txBox="1"/>
              <p:nvPr/>
            </p:nvSpPr>
            <p:spPr>
              <a:xfrm>
                <a:off x="8346074" y="3335939"/>
                <a:ext cx="14777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3A15E5-1A73-C8E0-DFAB-72324952A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074" y="3335939"/>
                <a:ext cx="147779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40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AA24EEE-4393-3861-5510-444552D8DCDD}"/>
              </a:ext>
            </a:extLst>
          </p:cNvPr>
          <p:cNvGrpSpPr/>
          <p:nvPr/>
        </p:nvGrpSpPr>
        <p:grpSpPr>
          <a:xfrm>
            <a:off x="456446" y="1373777"/>
            <a:ext cx="5110392" cy="2055223"/>
            <a:chOff x="3919614" y="1672046"/>
            <a:chExt cx="5110392" cy="205522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14E32B7-D628-B7DF-474B-44A8BDF3DB37}"/>
                </a:ext>
              </a:extLst>
            </p:cNvPr>
            <p:cNvSpPr/>
            <p:nvPr/>
          </p:nvSpPr>
          <p:spPr>
            <a:xfrm>
              <a:off x="4870648" y="1672046"/>
              <a:ext cx="2288613" cy="205522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ABD2EDCA-4A1C-27C3-9956-74D4428802C7}"/>
                </a:ext>
              </a:extLst>
            </p:cNvPr>
            <p:cNvSpPr/>
            <p:nvPr/>
          </p:nvSpPr>
          <p:spPr>
            <a:xfrm>
              <a:off x="3919614" y="2498776"/>
              <a:ext cx="736703" cy="298057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E15EB1DD-773E-1FD5-CAE0-59259AFF60A6}"/>
                </a:ext>
              </a:extLst>
            </p:cNvPr>
            <p:cNvSpPr/>
            <p:nvPr/>
          </p:nvSpPr>
          <p:spPr>
            <a:xfrm>
              <a:off x="7373592" y="2556520"/>
              <a:ext cx="1656414" cy="300357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F7CE659-F93B-019E-16C4-E3755F4B9590}"/>
              </a:ext>
            </a:extLst>
          </p:cNvPr>
          <p:cNvSpPr txBox="1"/>
          <p:nvPr/>
        </p:nvSpPr>
        <p:spPr>
          <a:xfrm>
            <a:off x="3985914" y="343187"/>
            <a:ext cx="1764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 net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1449AE-44EB-1543-297D-28BCD1C6FF57}"/>
                  </a:ext>
                </a:extLst>
              </p:cNvPr>
              <p:cNvSpPr txBox="1"/>
              <p:nvPr/>
            </p:nvSpPr>
            <p:spPr>
              <a:xfrm>
                <a:off x="1356596" y="2953469"/>
                <a:ext cx="2288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1449AE-44EB-1543-297D-28BCD1C6F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596" y="2953469"/>
                <a:ext cx="228861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EAAFA4-FF3D-6FC6-54B6-DD0E89FE9696}"/>
                  </a:ext>
                </a:extLst>
              </p:cNvPr>
              <p:cNvSpPr txBox="1"/>
              <p:nvPr/>
            </p:nvSpPr>
            <p:spPr>
              <a:xfrm rot="5400000">
                <a:off x="556936" y="2087925"/>
                <a:ext cx="2288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EAAFA4-FF3D-6FC6-54B6-DD0E89FE9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56936" y="2087925"/>
                <a:ext cx="228861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18C73B-D4E1-0E11-D23A-D1901A4B07FF}"/>
                  </a:ext>
                </a:extLst>
              </p:cNvPr>
              <p:cNvSpPr txBox="1"/>
              <p:nvPr/>
            </p:nvSpPr>
            <p:spPr>
              <a:xfrm>
                <a:off x="3210154" y="5484223"/>
                <a:ext cx="4713367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den>
                      </m:f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18C73B-D4E1-0E11-D23A-D1901A4B0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154" y="5484223"/>
                <a:ext cx="4713367" cy="9103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5FDA81F7-D100-EC28-5803-F4DEF6F84166}"/>
              </a:ext>
            </a:extLst>
          </p:cNvPr>
          <p:cNvGrpSpPr/>
          <p:nvPr/>
        </p:nvGrpSpPr>
        <p:grpSpPr>
          <a:xfrm>
            <a:off x="7417583" y="649367"/>
            <a:ext cx="2288613" cy="3148762"/>
            <a:chOff x="4870648" y="947636"/>
            <a:chExt cx="2288613" cy="31487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6B0ACDE-9943-97B0-1A58-DAB031BDB726}"/>
                </a:ext>
              </a:extLst>
            </p:cNvPr>
            <p:cNvSpPr/>
            <p:nvPr/>
          </p:nvSpPr>
          <p:spPr>
            <a:xfrm>
              <a:off x="4870648" y="1672046"/>
              <a:ext cx="2288613" cy="205522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639465AD-BF85-B55A-6F57-214F73FA2754}"/>
                </a:ext>
              </a:extLst>
            </p:cNvPr>
            <p:cNvSpPr/>
            <p:nvPr/>
          </p:nvSpPr>
          <p:spPr>
            <a:xfrm rot="16200000">
              <a:off x="5772849" y="3799381"/>
              <a:ext cx="391937" cy="202098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24D70898-961D-85A5-9417-D4BF470A8E69}"/>
                </a:ext>
              </a:extLst>
            </p:cNvPr>
            <p:cNvSpPr/>
            <p:nvPr/>
          </p:nvSpPr>
          <p:spPr>
            <a:xfrm rot="16200000">
              <a:off x="5601865" y="1188999"/>
              <a:ext cx="724409" cy="241684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8272E8-E303-7754-4CEB-0BBD06BB80C1}"/>
                  </a:ext>
                </a:extLst>
              </p:cNvPr>
              <p:cNvSpPr txBox="1"/>
              <p:nvPr/>
            </p:nvSpPr>
            <p:spPr>
              <a:xfrm>
                <a:off x="7366699" y="2953469"/>
                <a:ext cx="2288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8272E8-E303-7754-4CEB-0BBD06BB8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699" y="2953469"/>
                <a:ext cx="228861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1A8D00-66FE-A7CD-54F9-FBB594F9FB65}"/>
                  </a:ext>
                </a:extLst>
              </p:cNvPr>
              <p:cNvSpPr txBox="1"/>
              <p:nvPr/>
            </p:nvSpPr>
            <p:spPr>
              <a:xfrm rot="5400000">
                <a:off x="6567039" y="2087925"/>
                <a:ext cx="2288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1A8D00-66FE-A7CD-54F9-FBB594F9F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567039" y="2087925"/>
                <a:ext cx="228861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3A15E5-1A73-C8E0-DFAB-72324952ABED}"/>
                  </a:ext>
                </a:extLst>
              </p:cNvPr>
              <p:cNvSpPr txBox="1"/>
              <p:nvPr/>
            </p:nvSpPr>
            <p:spPr>
              <a:xfrm>
                <a:off x="8346074" y="3335939"/>
                <a:ext cx="14777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3A15E5-1A73-C8E0-DFAB-72324952A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074" y="3335939"/>
                <a:ext cx="147779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475F5E-D9E3-7BF3-6572-766C6364B0A5}"/>
                  </a:ext>
                </a:extLst>
              </p:cNvPr>
              <p:cNvSpPr txBox="1"/>
              <p:nvPr/>
            </p:nvSpPr>
            <p:spPr>
              <a:xfrm>
                <a:off x="2997978" y="4695039"/>
                <a:ext cx="47133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475F5E-D9E3-7BF3-6572-766C6364B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978" y="4695039"/>
                <a:ext cx="471336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FB221D1-59A4-00BE-3398-DB25681E63D5}"/>
              </a:ext>
            </a:extLst>
          </p:cNvPr>
          <p:cNvSpPr txBox="1"/>
          <p:nvPr/>
        </p:nvSpPr>
        <p:spPr>
          <a:xfrm>
            <a:off x="4204442" y="4124130"/>
            <a:ext cx="2737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divergence = zero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F5C915-BF9C-5791-ABB7-95D8D28611A0}"/>
              </a:ext>
            </a:extLst>
          </p:cNvPr>
          <p:cNvSpPr txBox="1"/>
          <p:nvPr/>
        </p:nvSpPr>
        <p:spPr>
          <a:xfrm>
            <a:off x="7036194" y="4647350"/>
            <a:ext cx="2428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vector notation</a:t>
            </a:r>
          </a:p>
        </p:txBody>
      </p:sp>
    </p:spTree>
    <p:extLst>
      <p:ext uri="{BB962C8B-B14F-4D97-AF65-F5344CB8AC3E}">
        <p14:creationId xmlns:p14="http://schemas.microsoft.com/office/powerpoint/2010/main" val="2011688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1181216" y="1337291"/>
            <a:ext cx="107958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Part 3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review of the Heat Conservation Equation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(equation for conservation of heat energy)</a:t>
            </a:r>
          </a:p>
        </p:txBody>
      </p:sp>
    </p:spTree>
    <p:extLst>
      <p:ext uri="{BB962C8B-B14F-4D97-AF65-F5344CB8AC3E}">
        <p14:creationId xmlns:p14="http://schemas.microsoft.com/office/powerpoint/2010/main" val="402285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EF6D7E-ED9B-EA7D-0CF1-BF6CDEB50DCF}"/>
              </a:ext>
            </a:extLst>
          </p:cNvPr>
          <p:cNvSpPr txBox="1"/>
          <p:nvPr/>
        </p:nvSpPr>
        <p:spPr>
          <a:xfrm>
            <a:off x="506026" y="982176"/>
            <a:ext cx="431002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increase in heat with time  =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  flow of heat into box</a:t>
            </a:r>
          </a:p>
          <a:p>
            <a:r>
              <a:rPr lang="en-US" sz="2400" dirty="0"/>
              <a:t>		due to conduction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 +  flow of heat into box</a:t>
            </a:r>
          </a:p>
          <a:p>
            <a:r>
              <a:rPr lang="en-US" sz="2400" dirty="0"/>
              <a:t>                          due to advection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+ heat source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0AA599-FAA2-72EE-9F4E-B7D021EA9A6F}"/>
              </a:ext>
            </a:extLst>
          </p:cNvPr>
          <p:cNvSpPr txBox="1"/>
          <p:nvPr/>
        </p:nvSpPr>
        <p:spPr>
          <a:xfrm>
            <a:off x="3740424" y="248523"/>
            <a:ext cx="4353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conservation of heat energy</a:t>
            </a:r>
          </a:p>
        </p:txBody>
      </p:sp>
    </p:spTree>
    <p:extLst>
      <p:ext uri="{BB962C8B-B14F-4D97-AF65-F5344CB8AC3E}">
        <p14:creationId xmlns:p14="http://schemas.microsoft.com/office/powerpoint/2010/main" val="122317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902541" y="631897"/>
            <a:ext cx="107958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Today</a:t>
            </a:r>
          </a:p>
          <a:p>
            <a:endParaRPr lang="en-US" sz="2800" b="1" dirty="0"/>
          </a:p>
          <a:p>
            <a:r>
              <a:rPr lang="en-US" sz="2800" b="1" dirty="0"/>
              <a:t>1. review the Navier Stokes Equation</a:t>
            </a:r>
          </a:p>
          <a:p>
            <a:r>
              <a:rPr lang="en-US" sz="2800" b="1" dirty="0"/>
              <a:t>2. derive the incompressibility condition</a:t>
            </a:r>
          </a:p>
          <a:p>
            <a:r>
              <a:rPr lang="en-US" sz="2800" b="1" dirty="0"/>
              <a:t>3. review the heat flow equation</a:t>
            </a:r>
          </a:p>
          <a:p>
            <a:r>
              <a:rPr lang="en-US" sz="2800" b="1" dirty="0"/>
              <a:t>4. dynamics of convection</a:t>
            </a:r>
          </a:p>
          <a:p>
            <a:r>
              <a:rPr lang="en-US" sz="2800" b="1" dirty="0"/>
              <a:t>5. </a:t>
            </a:r>
            <a:r>
              <a:rPr lang="en-US" sz="2800" b="1" dirty="0" err="1"/>
              <a:t>Boussinesq</a:t>
            </a:r>
            <a:r>
              <a:rPr lang="en-US" sz="2800" b="1" dirty="0"/>
              <a:t> Approximation</a:t>
            </a:r>
          </a:p>
          <a:p>
            <a:r>
              <a:rPr lang="en-US" sz="2800" b="1" dirty="0"/>
              <a:t>6. Setup for convection is a box</a:t>
            </a:r>
          </a:p>
          <a:p>
            <a:r>
              <a:rPr lang="en-US" sz="2800" b="1" dirty="0"/>
              <a:t>7. Things we know about convection is a box</a:t>
            </a:r>
          </a:p>
          <a:p>
            <a:r>
              <a:rPr lang="en-US" sz="2800" b="1" dirty="0"/>
              <a:t>8. Finite Difference simulation of convection</a:t>
            </a:r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75739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EF6D7E-ED9B-EA7D-0CF1-BF6CDEB50DCF}"/>
              </a:ext>
            </a:extLst>
          </p:cNvPr>
          <p:cNvSpPr txBox="1"/>
          <p:nvPr/>
        </p:nvSpPr>
        <p:spPr>
          <a:xfrm>
            <a:off x="506026" y="982176"/>
            <a:ext cx="431002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increase in heat with time  =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  flow of heat into box</a:t>
            </a:r>
          </a:p>
          <a:p>
            <a:r>
              <a:rPr lang="en-US" sz="2400" dirty="0"/>
              <a:t>		due to conduction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 +  flow of heat into box</a:t>
            </a:r>
          </a:p>
          <a:p>
            <a:r>
              <a:rPr lang="en-US" sz="2400" dirty="0"/>
              <a:t>                          due to advection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+ heat source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B4F43E-603F-C185-3D46-7291FB82EA01}"/>
              </a:ext>
            </a:extLst>
          </p:cNvPr>
          <p:cNvCxnSpPr>
            <a:cxnSpLocks/>
          </p:cNvCxnSpPr>
          <p:nvPr/>
        </p:nvCxnSpPr>
        <p:spPr>
          <a:xfrm>
            <a:off x="8833282" y="301841"/>
            <a:ext cx="79899" cy="55662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00AA599-FAA2-72EE-9F4E-B7D021EA9A6F}"/>
              </a:ext>
            </a:extLst>
          </p:cNvPr>
          <p:cNvSpPr txBox="1"/>
          <p:nvPr/>
        </p:nvSpPr>
        <p:spPr>
          <a:xfrm>
            <a:off x="6660057" y="159746"/>
            <a:ext cx="1404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terms like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755F2-046B-95AC-46E0-B9892BCE6DED}"/>
              </a:ext>
            </a:extLst>
          </p:cNvPr>
          <p:cNvSpPr txBox="1"/>
          <p:nvPr/>
        </p:nvSpPr>
        <p:spPr>
          <a:xfrm>
            <a:off x="9451243" y="159746"/>
            <a:ext cx="2106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vector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231B62-E10B-6170-5280-9975655DBD69}"/>
                  </a:ext>
                </a:extLst>
              </p:cNvPr>
              <p:cNvSpPr txBox="1"/>
              <p:nvPr/>
            </p:nvSpPr>
            <p:spPr>
              <a:xfrm>
                <a:off x="9908961" y="621411"/>
                <a:ext cx="826501" cy="935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231B62-E10B-6170-5280-9975655DB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8961" y="621411"/>
                <a:ext cx="826501" cy="935000"/>
              </a:xfrm>
              <a:prstGeom prst="rect">
                <a:avLst/>
              </a:prstGeom>
              <a:blipFill>
                <a:blip r:embed="rId2"/>
                <a:stretch>
                  <a:fillRect r="-42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ADA57D-F7D0-9D7D-5B64-5A5630EF462B}"/>
                  </a:ext>
                </a:extLst>
              </p:cNvPr>
              <p:cNvSpPr txBox="1"/>
              <p:nvPr/>
            </p:nvSpPr>
            <p:spPr>
              <a:xfrm>
                <a:off x="6780183" y="697938"/>
                <a:ext cx="826501" cy="9676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ADA57D-F7D0-9D7D-5B64-5A5630EF4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183" y="697938"/>
                <a:ext cx="826501" cy="967637"/>
              </a:xfrm>
              <a:prstGeom prst="rect">
                <a:avLst/>
              </a:prstGeom>
              <a:blipFill>
                <a:blip r:embed="rId3"/>
                <a:stretch>
                  <a:fillRect r="-42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0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EF6D7E-ED9B-EA7D-0CF1-BF6CDEB50DCF}"/>
              </a:ext>
            </a:extLst>
          </p:cNvPr>
          <p:cNvSpPr txBox="1"/>
          <p:nvPr/>
        </p:nvSpPr>
        <p:spPr>
          <a:xfrm>
            <a:off x="506026" y="982176"/>
            <a:ext cx="431002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increase in heat with time  =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  flow of heat into box</a:t>
            </a:r>
          </a:p>
          <a:p>
            <a:r>
              <a:rPr lang="en-US" sz="2400" dirty="0"/>
              <a:t>		due to conduction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 +  flow of heat into box</a:t>
            </a:r>
          </a:p>
          <a:p>
            <a:r>
              <a:rPr lang="en-US" sz="2400" dirty="0"/>
              <a:t>                          due to advection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+ heat source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B4F43E-603F-C185-3D46-7291FB82EA01}"/>
              </a:ext>
            </a:extLst>
          </p:cNvPr>
          <p:cNvCxnSpPr>
            <a:cxnSpLocks/>
          </p:cNvCxnSpPr>
          <p:nvPr/>
        </p:nvCxnSpPr>
        <p:spPr>
          <a:xfrm>
            <a:off x="8833282" y="301841"/>
            <a:ext cx="79899" cy="55662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00AA599-FAA2-72EE-9F4E-B7D021EA9A6F}"/>
              </a:ext>
            </a:extLst>
          </p:cNvPr>
          <p:cNvSpPr txBox="1"/>
          <p:nvPr/>
        </p:nvSpPr>
        <p:spPr>
          <a:xfrm>
            <a:off x="6660057" y="159746"/>
            <a:ext cx="1404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terms like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755F2-046B-95AC-46E0-B9892BCE6DED}"/>
              </a:ext>
            </a:extLst>
          </p:cNvPr>
          <p:cNvSpPr txBox="1"/>
          <p:nvPr/>
        </p:nvSpPr>
        <p:spPr>
          <a:xfrm>
            <a:off x="9451243" y="159746"/>
            <a:ext cx="2106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vector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231B62-E10B-6170-5280-9975655DBD69}"/>
                  </a:ext>
                </a:extLst>
              </p:cNvPr>
              <p:cNvSpPr txBox="1"/>
              <p:nvPr/>
            </p:nvSpPr>
            <p:spPr>
              <a:xfrm>
                <a:off x="9908961" y="621411"/>
                <a:ext cx="826501" cy="935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231B62-E10B-6170-5280-9975655DB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8961" y="621411"/>
                <a:ext cx="826501" cy="935000"/>
              </a:xfrm>
              <a:prstGeom prst="rect">
                <a:avLst/>
              </a:prstGeom>
              <a:blipFill>
                <a:blip r:embed="rId2"/>
                <a:stretch>
                  <a:fillRect r="-42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6736D2-623A-7BE4-2376-73F5A6085BAE}"/>
                  </a:ext>
                </a:extLst>
              </p:cNvPr>
              <p:cNvSpPr txBox="1"/>
              <p:nvPr/>
            </p:nvSpPr>
            <p:spPr>
              <a:xfrm>
                <a:off x="6603969" y="2145437"/>
                <a:ext cx="1844751" cy="9881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6736D2-623A-7BE4-2376-73F5A6085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969" y="2145437"/>
                <a:ext cx="1844751" cy="9881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D5DC1A-100B-A5FB-E3E3-0BC94F148CD3}"/>
                  </a:ext>
                </a:extLst>
              </p:cNvPr>
              <p:cNvSpPr txBox="1"/>
              <p:nvPr/>
            </p:nvSpPr>
            <p:spPr>
              <a:xfrm>
                <a:off x="9675318" y="2506461"/>
                <a:ext cx="184475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D5DC1A-100B-A5FB-E3E3-0BC94F148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318" y="2506461"/>
                <a:ext cx="184475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6948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EF6D7E-ED9B-EA7D-0CF1-BF6CDEB50DCF}"/>
              </a:ext>
            </a:extLst>
          </p:cNvPr>
          <p:cNvSpPr txBox="1"/>
          <p:nvPr/>
        </p:nvSpPr>
        <p:spPr>
          <a:xfrm>
            <a:off x="506026" y="982176"/>
            <a:ext cx="431002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increase in heat with time  =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  flow of heat into box</a:t>
            </a:r>
          </a:p>
          <a:p>
            <a:r>
              <a:rPr lang="en-US" sz="2400" dirty="0"/>
              <a:t>		due to conduction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 +  flow of heat into box</a:t>
            </a:r>
          </a:p>
          <a:p>
            <a:r>
              <a:rPr lang="en-US" sz="2400" dirty="0"/>
              <a:t>                          due to advection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+ heat source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B4F43E-603F-C185-3D46-7291FB82EA01}"/>
              </a:ext>
            </a:extLst>
          </p:cNvPr>
          <p:cNvCxnSpPr>
            <a:cxnSpLocks/>
          </p:cNvCxnSpPr>
          <p:nvPr/>
        </p:nvCxnSpPr>
        <p:spPr>
          <a:xfrm>
            <a:off x="8833282" y="301841"/>
            <a:ext cx="79899" cy="55662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00AA599-FAA2-72EE-9F4E-B7D021EA9A6F}"/>
              </a:ext>
            </a:extLst>
          </p:cNvPr>
          <p:cNvSpPr txBox="1"/>
          <p:nvPr/>
        </p:nvSpPr>
        <p:spPr>
          <a:xfrm>
            <a:off x="6660057" y="159746"/>
            <a:ext cx="1404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terms like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755F2-046B-95AC-46E0-B9892BCE6DED}"/>
              </a:ext>
            </a:extLst>
          </p:cNvPr>
          <p:cNvSpPr txBox="1"/>
          <p:nvPr/>
        </p:nvSpPr>
        <p:spPr>
          <a:xfrm>
            <a:off x="9451243" y="159746"/>
            <a:ext cx="2106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vector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231B62-E10B-6170-5280-9975655DBD69}"/>
                  </a:ext>
                </a:extLst>
              </p:cNvPr>
              <p:cNvSpPr txBox="1"/>
              <p:nvPr/>
            </p:nvSpPr>
            <p:spPr>
              <a:xfrm>
                <a:off x="9908961" y="621411"/>
                <a:ext cx="826501" cy="935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231B62-E10B-6170-5280-9975655DB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8961" y="621411"/>
                <a:ext cx="826501" cy="935000"/>
              </a:xfrm>
              <a:prstGeom prst="rect">
                <a:avLst/>
              </a:prstGeom>
              <a:blipFill>
                <a:blip r:embed="rId2"/>
                <a:stretch>
                  <a:fillRect r="-42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D5DC1A-100B-A5FB-E3E3-0BC94F148CD3}"/>
                  </a:ext>
                </a:extLst>
              </p:cNvPr>
              <p:cNvSpPr txBox="1"/>
              <p:nvPr/>
            </p:nvSpPr>
            <p:spPr>
              <a:xfrm>
                <a:off x="9675318" y="2506461"/>
                <a:ext cx="184475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D5DC1A-100B-A5FB-E3E3-0BC94F148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318" y="2506461"/>
                <a:ext cx="1844751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E0D21F-C46F-1969-783F-037AC66B8FDA}"/>
                  </a:ext>
                </a:extLst>
              </p:cNvPr>
              <p:cNvSpPr txBox="1"/>
              <p:nvPr/>
            </p:nvSpPr>
            <p:spPr>
              <a:xfrm>
                <a:off x="6527123" y="3613455"/>
                <a:ext cx="1844751" cy="935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E0D21F-C46F-1969-783F-037AC66B8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123" y="3613455"/>
                <a:ext cx="1844751" cy="935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86502C-AC42-2404-BCAC-9F71D19FB814}"/>
                  </a:ext>
                </a:extLst>
              </p:cNvPr>
              <p:cNvSpPr txBox="1"/>
              <p:nvPr/>
            </p:nvSpPr>
            <p:spPr>
              <a:xfrm>
                <a:off x="9582264" y="3948954"/>
                <a:ext cx="184475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86502C-AC42-2404-BCAC-9F71D19FB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264" y="3948954"/>
                <a:ext cx="1844751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6881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EF6D7E-ED9B-EA7D-0CF1-BF6CDEB50DCF}"/>
              </a:ext>
            </a:extLst>
          </p:cNvPr>
          <p:cNvSpPr txBox="1"/>
          <p:nvPr/>
        </p:nvSpPr>
        <p:spPr>
          <a:xfrm>
            <a:off x="506026" y="982176"/>
            <a:ext cx="431002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increase in heat with time  =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  flow of heat into box</a:t>
            </a:r>
          </a:p>
          <a:p>
            <a:r>
              <a:rPr lang="en-US" sz="2400" dirty="0"/>
              <a:t>		due to conduction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 +  flow of heat into box</a:t>
            </a:r>
          </a:p>
          <a:p>
            <a:r>
              <a:rPr lang="en-US" sz="2400" dirty="0"/>
              <a:t>                          due to advection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+ heat source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B4F43E-603F-C185-3D46-7291FB82EA01}"/>
              </a:ext>
            </a:extLst>
          </p:cNvPr>
          <p:cNvCxnSpPr>
            <a:cxnSpLocks/>
          </p:cNvCxnSpPr>
          <p:nvPr/>
        </p:nvCxnSpPr>
        <p:spPr>
          <a:xfrm>
            <a:off x="8833282" y="301841"/>
            <a:ext cx="79899" cy="55662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00AA599-FAA2-72EE-9F4E-B7D021EA9A6F}"/>
              </a:ext>
            </a:extLst>
          </p:cNvPr>
          <p:cNvSpPr txBox="1"/>
          <p:nvPr/>
        </p:nvSpPr>
        <p:spPr>
          <a:xfrm>
            <a:off x="6660057" y="159746"/>
            <a:ext cx="1404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terms like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755F2-046B-95AC-46E0-B9892BCE6DED}"/>
              </a:ext>
            </a:extLst>
          </p:cNvPr>
          <p:cNvSpPr txBox="1"/>
          <p:nvPr/>
        </p:nvSpPr>
        <p:spPr>
          <a:xfrm>
            <a:off x="9451243" y="159746"/>
            <a:ext cx="2106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vector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231B62-E10B-6170-5280-9975655DBD69}"/>
                  </a:ext>
                </a:extLst>
              </p:cNvPr>
              <p:cNvSpPr txBox="1"/>
              <p:nvPr/>
            </p:nvSpPr>
            <p:spPr>
              <a:xfrm>
                <a:off x="9908961" y="621411"/>
                <a:ext cx="826501" cy="935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231B62-E10B-6170-5280-9975655DB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8961" y="621411"/>
                <a:ext cx="826501" cy="935000"/>
              </a:xfrm>
              <a:prstGeom prst="rect">
                <a:avLst/>
              </a:prstGeom>
              <a:blipFill>
                <a:blip r:embed="rId2"/>
                <a:stretch>
                  <a:fillRect r="-42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D5DC1A-100B-A5FB-E3E3-0BC94F148CD3}"/>
                  </a:ext>
                </a:extLst>
              </p:cNvPr>
              <p:cNvSpPr txBox="1"/>
              <p:nvPr/>
            </p:nvSpPr>
            <p:spPr>
              <a:xfrm>
                <a:off x="9675318" y="2506461"/>
                <a:ext cx="184475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D5DC1A-100B-A5FB-E3E3-0BC94F148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318" y="2506461"/>
                <a:ext cx="1844751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86502C-AC42-2404-BCAC-9F71D19FB814}"/>
                  </a:ext>
                </a:extLst>
              </p:cNvPr>
              <p:cNvSpPr txBox="1"/>
              <p:nvPr/>
            </p:nvSpPr>
            <p:spPr>
              <a:xfrm>
                <a:off x="9582264" y="3948954"/>
                <a:ext cx="184475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86502C-AC42-2404-BCAC-9F71D19FB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264" y="3948954"/>
                <a:ext cx="184475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638339-1172-2EC5-591D-B989189E02E9}"/>
                  </a:ext>
                </a:extLst>
              </p:cNvPr>
              <p:cNvSpPr txBox="1"/>
              <p:nvPr/>
            </p:nvSpPr>
            <p:spPr>
              <a:xfrm>
                <a:off x="6631945" y="4875565"/>
                <a:ext cx="184475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638339-1172-2EC5-591D-B989189E0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945" y="4875565"/>
                <a:ext cx="1844751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39CB255-281F-EE72-29F9-1CC12BE86D65}"/>
                  </a:ext>
                </a:extLst>
              </p:cNvPr>
              <p:cNvSpPr txBox="1"/>
              <p:nvPr/>
            </p:nvSpPr>
            <p:spPr>
              <a:xfrm>
                <a:off x="9582263" y="4875564"/>
                <a:ext cx="184475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39CB255-281F-EE72-29F9-1CC12BE86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263" y="4875564"/>
                <a:ext cx="184475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437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EF6D7E-ED9B-EA7D-0CF1-BF6CDEB50DCF}"/>
              </a:ext>
            </a:extLst>
          </p:cNvPr>
          <p:cNvSpPr txBox="1"/>
          <p:nvPr/>
        </p:nvSpPr>
        <p:spPr>
          <a:xfrm>
            <a:off x="469533" y="488746"/>
            <a:ext cx="1483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increase in heat with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2803AB-B600-015D-17E9-A8A31734E402}"/>
              </a:ext>
            </a:extLst>
          </p:cNvPr>
          <p:cNvSpPr txBox="1"/>
          <p:nvPr/>
        </p:nvSpPr>
        <p:spPr>
          <a:xfrm>
            <a:off x="5431993" y="390578"/>
            <a:ext cx="16185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flow of heat into box due to conduction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5F0F2A-F8C3-ABA3-5CCF-11CD3CF8F418}"/>
              </a:ext>
            </a:extLst>
          </p:cNvPr>
          <p:cNvSpPr txBox="1"/>
          <p:nvPr/>
        </p:nvSpPr>
        <p:spPr>
          <a:xfrm>
            <a:off x="2617702" y="502016"/>
            <a:ext cx="2362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flow of heat into box due to advection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C40665-E256-68C3-E3C9-85A3080693D0}"/>
              </a:ext>
            </a:extLst>
          </p:cNvPr>
          <p:cNvSpPr txBox="1"/>
          <p:nvPr/>
        </p:nvSpPr>
        <p:spPr>
          <a:xfrm>
            <a:off x="2038643" y="765744"/>
            <a:ext cx="325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7D2A79-7AD6-F257-AA9C-585DA5BD42BB}"/>
              </a:ext>
            </a:extLst>
          </p:cNvPr>
          <p:cNvSpPr txBox="1"/>
          <p:nvPr/>
        </p:nvSpPr>
        <p:spPr>
          <a:xfrm>
            <a:off x="7927052" y="858075"/>
            <a:ext cx="1647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heat source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AA8EB3-3B05-C87F-684A-4FE147D7D0FD}"/>
              </a:ext>
            </a:extLst>
          </p:cNvPr>
          <p:cNvSpPr txBox="1"/>
          <p:nvPr/>
        </p:nvSpPr>
        <p:spPr>
          <a:xfrm>
            <a:off x="4923369" y="765743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8EC804-8CA5-0BF5-D026-8C136B95621D}"/>
                  </a:ext>
                </a:extLst>
              </p:cNvPr>
              <p:cNvSpPr txBox="1"/>
              <p:nvPr/>
            </p:nvSpPr>
            <p:spPr>
              <a:xfrm>
                <a:off x="530052" y="2158842"/>
                <a:ext cx="826501" cy="935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8EC804-8CA5-0BF5-D026-8C136B956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52" y="2158842"/>
                <a:ext cx="826501" cy="935000"/>
              </a:xfrm>
              <a:prstGeom prst="rect">
                <a:avLst/>
              </a:prstGeom>
              <a:blipFill>
                <a:blip r:embed="rId2"/>
                <a:stretch>
                  <a:fillRect r="-41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3473B4F-4D23-A985-DAC7-5521505F4E89}"/>
                  </a:ext>
                </a:extLst>
              </p:cNvPr>
              <p:cNvSpPr txBox="1"/>
              <p:nvPr/>
            </p:nvSpPr>
            <p:spPr>
              <a:xfrm>
                <a:off x="5352850" y="2380121"/>
                <a:ext cx="184475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3473B4F-4D23-A985-DAC7-5521505F4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850" y="2380121"/>
                <a:ext cx="1844751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D0534C1-F1C4-7F15-0C49-BD1AE06B9181}"/>
                  </a:ext>
                </a:extLst>
              </p:cNvPr>
              <p:cNvSpPr txBox="1"/>
              <p:nvPr/>
            </p:nvSpPr>
            <p:spPr>
              <a:xfrm>
                <a:off x="2364374" y="2419106"/>
                <a:ext cx="2362977" cy="5304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D0534C1-F1C4-7F15-0C49-BD1AE06B9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374" y="2419106"/>
                <a:ext cx="2362977" cy="5304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1BFA94A-303B-386F-0AC4-086F54417DA6}"/>
                  </a:ext>
                </a:extLst>
              </p:cNvPr>
              <p:cNvSpPr txBox="1"/>
              <p:nvPr/>
            </p:nvSpPr>
            <p:spPr>
              <a:xfrm>
                <a:off x="7777351" y="2303177"/>
                <a:ext cx="184475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1BFA94A-303B-386F-0AC4-086F54417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351" y="2303177"/>
                <a:ext cx="1844751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806021EB-ADB9-D7B5-C75B-B553E71B3BC1}"/>
              </a:ext>
            </a:extLst>
          </p:cNvPr>
          <p:cNvSpPr txBox="1"/>
          <p:nvPr/>
        </p:nvSpPr>
        <p:spPr>
          <a:xfrm>
            <a:off x="4731556" y="2303177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6CB523B-DEE1-2BEB-FBD3-6EA7550033D6}"/>
                  </a:ext>
                </a:extLst>
              </p:cNvPr>
              <p:cNvSpPr txBox="1"/>
              <p:nvPr/>
            </p:nvSpPr>
            <p:spPr>
              <a:xfrm>
                <a:off x="7405000" y="2304080"/>
                <a:ext cx="74470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6CB523B-DEE1-2BEB-FBD3-6EA755003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000" y="2304080"/>
                <a:ext cx="744702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D5D9FF7A-C96A-AB50-6ADC-64D07E8F3C16}"/>
              </a:ext>
            </a:extLst>
          </p:cNvPr>
          <p:cNvSpPr txBox="1"/>
          <p:nvPr/>
        </p:nvSpPr>
        <p:spPr>
          <a:xfrm rot="2179392">
            <a:off x="5660272" y="3548223"/>
            <a:ext cx="2772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thermal conductivity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A86182-2707-117A-00FD-A36E7C47816C}"/>
              </a:ext>
            </a:extLst>
          </p:cNvPr>
          <p:cNvSpPr txBox="1"/>
          <p:nvPr/>
        </p:nvSpPr>
        <p:spPr>
          <a:xfrm rot="2179392">
            <a:off x="671215" y="3435437"/>
            <a:ext cx="1843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heat capacity</a:t>
            </a:r>
          </a:p>
        </p:txBody>
      </p:sp>
    </p:spTree>
    <p:extLst>
      <p:ext uri="{BB962C8B-B14F-4D97-AF65-F5344CB8AC3E}">
        <p14:creationId xmlns:p14="http://schemas.microsoft.com/office/powerpoint/2010/main" val="4272924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EF6D7E-ED9B-EA7D-0CF1-BF6CDEB50DCF}"/>
              </a:ext>
            </a:extLst>
          </p:cNvPr>
          <p:cNvSpPr txBox="1"/>
          <p:nvPr/>
        </p:nvSpPr>
        <p:spPr>
          <a:xfrm>
            <a:off x="469533" y="488746"/>
            <a:ext cx="1483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increase in heat with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2803AB-B600-015D-17E9-A8A31734E402}"/>
              </a:ext>
            </a:extLst>
          </p:cNvPr>
          <p:cNvSpPr txBox="1"/>
          <p:nvPr/>
        </p:nvSpPr>
        <p:spPr>
          <a:xfrm>
            <a:off x="5431993" y="390578"/>
            <a:ext cx="16185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flow of heat into box due to conduction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5F0F2A-F8C3-ABA3-5CCF-11CD3CF8F418}"/>
              </a:ext>
            </a:extLst>
          </p:cNvPr>
          <p:cNvSpPr txBox="1"/>
          <p:nvPr/>
        </p:nvSpPr>
        <p:spPr>
          <a:xfrm>
            <a:off x="2617702" y="502016"/>
            <a:ext cx="2362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flow of heat into box due to advection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C40665-E256-68C3-E3C9-85A3080693D0}"/>
              </a:ext>
            </a:extLst>
          </p:cNvPr>
          <p:cNvSpPr txBox="1"/>
          <p:nvPr/>
        </p:nvSpPr>
        <p:spPr>
          <a:xfrm>
            <a:off x="2038643" y="765744"/>
            <a:ext cx="325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7D2A79-7AD6-F257-AA9C-585DA5BD42BB}"/>
              </a:ext>
            </a:extLst>
          </p:cNvPr>
          <p:cNvSpPr txBox="1"/>
          <p:nvPr/>
        </p:nvSpPr>
        <p:spPr>
          <a:xfrm>
            <a:off x="7927052" y="858075"/>
            <a:ext cx="1647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heat source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AA8EB3-3B05-C87F-684A-4FE147D7D0FD}"/>
              </a:ext>
            </a:extLst>
          </p:cNvPr>
          <p:cNvSpPr txBox="1"/>
          <p:nvPr/>
        </p:nvSpPr>
        <p:spPr>
          <a:xfrm>
            <a:off x="4923369" y="765743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8EC804-8CA5-0BF5-D026-8C136B95621D}"/>
                  </a:ext>
                </a:extLst>
              </p:cNvPr>
              <p:cNvSpPr txBox="1"/>
              <p:nvPr/>
            </p:nvSpPr>
            <p:spPr>
              <a:xfrm>
                <a:off x="530052" y="2158842"/>
                <a:ext cx="826501" cy="935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8EC804-8CA5-0BF5-D026-8C136B956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52" y="2158842"/>
                <a:ext cx="826501" cy="935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3473B4F-4D23-A985-DAC7-5521505F4E89}"/>
                  </a:ext>
                </a:extLst>
              </p:cNvPr>
              <p:cNvSpPr txBox="1"/>
              <p:nvPr/>
            </p:nvSpPr>
            <p:spPr>
              <a:xfrm>
                <a:off x="5352850" y="2380121"/>
                <a:ext cx="184475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κ</m:t>
                          </m:r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3473B4F-4D23-A985-DAC7-5521505F4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850" y="2380121"/>
                <a:ext cx="1844751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D0534C1-F1C4-7F15-0C49-BD1AE06B9181}"/>
                  </a:ext>
                </a:extLst>
              </p:cNvPr>
              <p:cNvSpPr txBox="1"/>
              <p:nvPr/>
            </p:nvSpPr>
            <p:spPr>
              <a:xfrm>
                <a:off x="2129468" y="2380121"/>
                <a:ext cx="236297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D0534C1-F1C4-7F15-0C49-BD1AE06B9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468" y="2380121"/>
                <a:ext cx="2362977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1BFA94A-303B-386F-0AC4-086F54417DA6}"/>
                  </a:ext>
                </a:extLst>
              </p:cNvPr>
              <p:cNvSpPr txBox="1"/>
              <p:nvPr/>
            </p:nvSpPr>
            <p:spPr>
              <a:xfrm>
                <a:off x="7777351" y="2008487"/>
                <a:ext cx="1844751" cy="10783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1BFA94A-303B-386F-0AC4-086F54417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351" y="2008487"/>
                <a:ext cx="1844751" cy="10783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806021EB-ADB9-D7B5-C75B-B553E71B3BC1}"/>
              </a:ext>
            </a:extLst>
          </p:cNvPr>
          <p:cNvSpPr txBox="1"/>
          <p:nvPr/>
        </p:nvSpPr>
        <p:spPr>
          <a:xfrm>
            <a:off x="4731556" y="2303177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6CB523B-DEE1-2BEB-FBD3-6EA7550033D6}"/>
                  </a:ext>
                </a:extLst>
              </p:cNvPr>
              <p:cNvSpPr txBox="1"/>
              <p:nvPr/>
            </p:nvSpPr>
            <p:spPr>
              <a:xfrm>
                <a:off x="7405000" y="2304080"/>
                <a:ext cx="74470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6CB523B-DEE1-2BEB-FBD3-6EA755003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000" y="2304080"/>
                <a:ext cx="744702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E2BBBF-B2FC-68D6-2EC3-08D37269977D}"/>
                  </a:ext>
                </a:extLst>
              </p:cNvPr>
              <p:cNvSpPr txBox="1"/>
              <p:nvPr/>
            </p:nvSpPr>
            <p:spPr>
              <a:xfrm>
                <a:off x="6995518" y="3668979"/>
                <a:ext cx="1563666" cy="10304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κ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E2BBBF-B2FC-68D6-2EC3-08D372699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518" y="3668979"/>
                <a:ext cx="1563666" cy="10304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CAB4762-4F3C-933F-A60F-1D2D403B387F}"/>
              </a:ext>
            </a:extLst>
          </p:cNvPr>
          <p:cNvSpPr txBox="1"/>
          <p:nvPr/>
        </p:nvSpPr>
        <p:spPr>
          <a:xfrm>
            <a:off x="6847196" y="4699454"/>
            <a:ext cx="2465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thermal diffusivity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91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1181216" y="1337291"/>
            <a:ext cx="10795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Part 4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dynamics of convection</a:t>
            </a:r>
          </a:p>
        </p:txBody>
      </p:sp>
    </p:spTree>
    <p:extLst>
      <p:ext uri="{BB962C8B-B14F-4D97-AF65-F5344CB8AC3E}">
        <p14:creationId xmlns:p14="http://schemas.microsoft.com/office/powerpoint/2010/main" val="4122231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564925" y="183194"/>
            <a:ext cx="10795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temperature change causes density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3EC274-9E2C-B60B-D25C-20FC013D6895}"/>
                  </a:ext>
                </a:extLst>
              </p:cNvPr>
              <p:cNvSpPr txBox="1"/>
              <p:nvPr/>
            </p:nvSpPr>
            <p:spPr>
              <a:xfrm>
                <a:off x="4947247" y="868177"/>
                <a:ext cx="37055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3EC274-9E2C-B60B-D25C-20FC013D6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247" y="868177"/>
                <a:ext cx="3705521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021AE81-AFE0-52D4-3EB8-47BCF3B93F58}"/>
              </a:ext>
            </a:extLst>
          </p:cNvPr>
          <p:cNvSpPr txBox="1"/>
          <p:nvPr/>
        </p:nvSpPr>
        <p:spPr>
          <a:xfrm rot="3069769">
            <a:off x="6079437" y="2751385"/>
            <a:ext cx="4227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thermal expansion coefficient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4C1482-9500-5519-CCEC-4846FC77D83E}"/>
              </a:ext>
            </a:extLst>
          </p:cNvPr>
          <p:cNvSpPr txBox="1"/>
          <p:nvPr/>
        </p:nvSpPr>
        <p:spPr>
          <a:xfrm rot="3003049">
            <a:off x="7261647" y="2829020"/>
            <a:ext cx="4227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reference temperature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C22B3D-C92B-F62D-5E94-6F70F6997676}"/>
              </a:ext>
            </a:extLst>
          </p:cNvPr>
          <p:cNvSpPr txBox="1"/>
          <p:nvPr/>
        </p:nvSpPr>
        <p:spPr>
          <a:xfrm rot="3011920">
            <a:off x="5008577" y="2832060"/>
            <a:ext cx="4227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reference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1103B3-1C86-A6AD-98AA-BCED3C2D1F64}"/>
                  </a:ext>
                </a:extLst>
              </p:cNvPr>
              <p:cNvSpPr txBox="1"/>
              <p:nvPr/>
            </p:nvSpPr>
            <p:spPr>
              <a:xfrm>
                <a:off x="2764820" y="4110006"/>
                <a:ext cx="37055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per K for rock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1103B3-1C86-A6AD-98AA-BCED3C2D1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820" y="4110006"/>
                <a:ext cx="3705521" cy="523220"/>
              </a:xfrm>
              <a:prstGeom prst="rect">
                <a:avLst/>
              </a:prstGeom>
              <a:blipFill>
                <a:blip r:embed="rId3"/>
                <a:stretch>
                  <a:fillRect t="-9302" r="-1153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270DE4-8064-0A01-70C0-F2959434C5FF}"/>
                  </a:ext>
                </a:extLst>
              </p:cNvPr>
              <p:cNvSpPr txBox="1"/>
              <p:nvPr/>
            </p:nvSpPr>
            <p:spPr>
              <a:xfrm>
                <a:off x="4356572" y="4698370"/>
                <a:ext cx="422753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0.1% for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K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pretty small</a:t>
                </a: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270DE4-8064-0A01-70C0-F2959434C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572" y="4698370"/>
                <a:ext cx="4227537" cy="1200329"/>
              </a:xfrm>
              <a:prstGeom prst="rect">
                <a:avLst/>
              </a:prstGeom>
              <a:blipFill>
                <a:blip r:embed="rId4"/>
                <a:stretch>
                  <a:fillRect l="-2309" t="-4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579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431760" y="174316"/>
            <a:ext cx="10795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temperature change causes density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3EC274-9E2C-B60B-D25C-20FC013D6895}"/>
                  </a:ext>
                </a:extLst>
              </p:cNvPr>
              <p:cNvSpPr txBox="1"/>
              <p:nvPr/>
            </p:nvSpPr>
            <p:spPr>
              <a:xfrm>
                <a:off x="4814082" y="859299"/>
                <a:ext cx="37055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3EC274-9E2C-B60B-D25C-20FC013D6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082" y="859299"/>
                <a:ext cx="3705521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FD2E0E8-7501-0D50-86E6-D74E92FACDDA}"/>
              </a:ext>
            </a:extLst>
          </p:cNvPr>
          <p:cNvSpPr txBox="1"/>
          <p:nvPr/>
        </p:nvSpPr>
        <p:spPr>
          <a:xfrm>
            <a:off x="362218" y="1818164"/>
            <a:ext cx="10795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density change causes buoyancy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0DB176-DBE0-B863-CB13-47BF8E8D78A7}"/>
                  </a:ext>
                </a:extLst>
              </p:cNvPr>
              <p:cNvSpPr txBox="1"/>
              <p:nvPr/>
            </p:nvSpPr>
            <p:spPr>
              <a:xfrm>
                <a:off x="4662255" y="2402939"/>
                <a:ext cx="609452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𝐟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0DB176-DBE0-B863-CB13-47BF8E8D7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255" y="2402939"/>
                <a:ext cx="609452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E2BC4F6-4E99-2270-FF62-D0757A73D36E}"/>
              </a:ext>
            </a:extLst>
          </p:cNvPr>
          <p:cNvSpPr txBox="1"/>
          <p:nvPr/>
        </p:nvSpPr>
        <p:spPr>
          <a:xfrm rot="3011920">
            <a:off x="6782845" y="3799422"/>
            <a:ext cx="290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reference density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811189-8F37-F8DB-87F9-04B3AE61C9FE}"/>
              </a:ext>
            </a:extLst>
          </p:cNvPr>
          <p:cNvSpPr txBox="1"/>
          <p:nvPr/>
        </p:nvSpPr>
        <p:spPr>
          <a:xfrm rot="3011920">
            <a:off x="5353727" y="4156356"/>
            <a:ext cx="35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acceleration of gravity</a:t>
            </a:r>
          </a:p>
        </p:txBody>
      </p:sp>
    </p:spTree>
    <p:extLst>
      <p:ext uri="{BB962C8B-B14F-4D97-AF65-F5344CB8AC3E}">
        <p14:creationId xmlns:p14="http://schemas.microsoft.com/office/powerpoint/2010/main" val="3913266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431760" y="174316"/>
            <a:ext cx="10795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temperature change causes density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3EC274-9E2C-B60B-D25C-20FC013D6895}"/>
                  </a:ext>
                </a:extLst>
              </p:cNvPr>
              <p:cNvSpPr txBox="1"/>
              <p:nvPr/>
            </p:nvSpPr>
            <p:spPr>
              <a:xfrm>
                <a:off x="4814082" y="859299"/>
                <a:ext cx="37055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3EC274-9E2C-B60B-D25C-20FC013D6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082" y="859299"/>
                <a:ext cx="3705521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FD2E0E8-7501-0D50-86E6-D74E92FACDDA}"/>
              </a:ext>
            </a:extLst>
          </p:cNvPr>
          <p:cNvSpPr txBox="1"/>
          <p:nvPr/>
        </p:nvSpPr>
        <p:spPr>
          <a:xfrm>
            <a:off x="362218" y="1818164"/>
            <a:ext cx="10795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density change causes buoyancy change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0AC5BD-D2E9-ACDD-C53D-65355056BB72}"/>
              </a:ext>
            </a:extLst>
          </p:cNvPr>
          <p:cNvSpPr txBox="1"/>
          <p:nvPr/>
        </p:nvSpPr>
        <p:spPr>
          <a:xfrm>
            <a:off x="362218" y="3462012"/>
            <a:ext cx="10795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buoyancy change causes velocity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3F4701-990B-5403-C324-AB792FCD27E6}"/>
                  </a:ext>
                </a:extLst>
              </p:cNvPr>
              <p:cNvSpPr txBox="1"/>
              <p:nvPr/>
            </p:nvSpPr>
            <p:spPr>
              <a:xfrm>
                <a:off x="7709515" y="3333066"/>
                <a:ext cx="975348" cy="14274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3F4701-990B-5403-C324-AB792FCD2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515" y="3333066"/>
                <a:ext cx="975348" cy="1427442"/>
              </a:xfrm>
              <a:prstGeom prst="rect">
                <a:avLst/>
              </a:prstGeom>
              <a:blipFill>
                <a:blip r:embed="rId3"/>
                <a:stretch>
                  <a:fillRect l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DF66CA0-9E87-4469-3CD8-A1ECED3E9BB7}"/>
              </a:ext>
            </a:extLst>
          </p:cNvPr>
          <p:cNvSpPr txBox="1"/>
          <p:nvPr/>
        </p:nvSpPr>
        <p:spPr>
          <a:xfrm rot="3011920">
            <a:off x="7958244" y="4560033"/>
            <a:ext cx="2313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 Navier Stokes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2A47EED-7064-1808-B69D-A2600DFB241C}"/>
                  </a:ext>
                </a:extLst>
              </p:cNvPr>
              <p:cNvSpPr txBox="1"/>
              <p:nvPr/>
            </p:nvSpPr>
            <p:spPr>
              <a:xfrm>
                <a:off x="4662255" y="2402939"/>
                <a:ext cx="609452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𝐟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2A47EED-7064-1808-B69D-A2600DFB2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255" y="2402939"/>
                <a:ext cx="609452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6431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1181216" y="1337291"/>
            <a:ext cx="107958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Part 1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review of the Navier Stokes Equation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(equation for conservation of momentum in a moving fluid)</a:t>
            </a:r>
          </a:p>
        </p:txBody>
      </p:sp>
    </p:spTree>
    <p:extLst>
      <p:ext uri="{BB962C8B-B14F-4D97-AF65-F5344CB8AC3E}">
        <p14:creationId xmlns:p14="http://schemas.microsoft.com/office/powerpoint/2010/main" val="1790030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431760" y="174316"/>
            <a:ext cx="10795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temperature change causes density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3EC274-9E2C-B60B-D25C-20FC013D6895}"/>
                  </a:ext>
                </a:extLst>
              </p:cNvPr>
              <p:cNvSpPr txBox="1"/>
              <p:nvPr/>
            </p:nvSpPr>
            <p:spPr>
              <a:xfrm>
                <a:off x="4814082" y="859299"/>
                <a:ext cx="37055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3EC274-9E2C-B60B-D25C-20FC013D6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082" y="859299"/>
                <a:ext cx="3705521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FD2E0E8-7501-0D50-86E6-D74E92FACDDA}"/>
              </a:ext>
            </a:extLst>
          </p:cNvPr>
          <p:cNvSpPr txBox="1"/>
          <p:nvPr/>
        </p:nvSpPr>
        <p:spPr>
          <a:xfrm>
            <a:off x="362218" y="1818164"/>
            <a:ext cx="10795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density change causes buoyancy change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0AC5BD-D2E9-ACDD-C53D-65355056BB72}"/>
              </a:ext>
            </a:extLst>
          </p:cNvPr>
          <p:cNvSpPr txBox="1"/>
          <p:nvPr/>
        </p:nvSpPr>
        <p:spPr>
          <a:xfrm>
            <a:off x="362218" y="3462012"/>
            <a:ext cx="10795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buoyancy change causes velocity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3F4701-990B-5403-C324-AB792FCD27E6}"/>
                  </a:ext>
                </a:extLst>
              </p:cNvPr>
              <p:cNvSpPr txBox="1"/>
              <p:nvPr/>
            </p:nvSpPr>
            <p:spPr>
              <a:xfrm>
                <a:off x="7709515" y="3333066"/>
                <a:ext cx="975348" cy="14274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3F4701-990B-5403-C324-AB792FCD2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515" y="3333066"/>
                <a:ext cx="975348" cy="1427442"/>
              </a:xfrm>
              <a:prstGeom prst="rect">
                <a:avLst/>
              </a:prstGeom>
              <a:blipFill>
                <a:blip r:embed="rId3"/>
                <a:stretch>
                  <a:fillRect l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27CBF21-7882-25AC-48A2-4E6DB82621ED}"/>
              </a:ext>
            </a:extLst>
          </p:cNvPr>
          <p:cNvSpPr txBox="1"/>
          <p:nvPr/>
        </p:nvSpPr>
        <p:spPr>
          <a:xfrm>
            <a:off x="283799" y="4760508"/>
            <a:ext cx="10795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velocity change causes advection of heat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B3A3F5-7CBE-31DE-A6EF-6C2F090E3F04}"/>
                  </a:ext>
                </a:extLst>
              </p:cNvPr>
              <p:cNvSpPr txBox="1"/>
              <p:nvPr/>
            </p:nvSpPr>
            <p:spPr>
              <a:xfrm>
                <a:off x="7454634" y="4798082"/>
                <a:ext cx="133674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B3A3F5-7CBE-31DE-A6EF-6C2F090E3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634" y="4798082"/>
                <a:ext cx="1336745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ECD3990-1A79-D2BC-8E24-D21C8C56E2BC}"/>
              </a:ext>
            </a:extLst>
          </p:cNvPr>
          <p:cNvSpPr txBox="1"/>
          <p:nvPr/>
        </p:nvSpPr>
        <p:spPr>
          <a:xfrm rot="3011920">
            <a:off x="8152955" y="5767868"/>
            <a:ext cx="2313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 Heat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F0083D1-D11F-9614-2D97-85F2871628FF}"/>
                  </a:ext>
                </a:extLst>
              </p:cNvPr>
              <p:cNvSpPr txBox="1"/>
              <p:nvPr/>
            </p:nvSpPr>
            <p:spPr>
              <a:xfrm>
                <a:off x="4662255" y="2402939"/>
                <a:ext cx="609452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𝐟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F0083D1-D11F-9614-2D97-85F287162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255" y="2402939"/>
                <a:ext cx="609452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6768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431760" y="174316"/>
            <a:ext cx="10795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temperature change causes density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3EC274-9E2C-B60B-D25C-20FC013D6895}"/>
                  </a:ext>
                </a:extLst>
              </p:cNvPr>
              <p:cNvSpPr txBox="1"/>
              <p:nvPr/>
            </p:nvSpPr>
            <p:spPr>
              <a:xfrm>
                <a:off x="4814082" y="859299"/>
                <a:ext cx="37055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3EC274-9E2C-B60B-D25C-20FC013D6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082" y="859299"/>
                <a:ext cx="3705521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FD2E0E8-7501-0D50-86E6-D74E92FACDDA}"/>
              </a:ext>
            </a:extLst>
          </p:cNvPr>
          <p:cNvSpPr txBox="1"/>
          <p:nvPr/>
        </p:nvSpPr>
        <p:spPr>
          <a:xfrm>
            <a:off x="362218" y="1818164"/>
            <a:ext cx="10795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density change causes buoyancy change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0AC5BD-D2E9-ACDD-C53D-65355056BB72}"/>
              </a:ext>
            </a:extLst>
          </p:cNvPr>
          <p:cNvSpPr txBox="1"/>
          <p:nvPr/>
        </p:nvSpPr>
        <p:spPr>
          <a:xfrm>
            <a:off x="362218" y="3462012"/>
            <a:ext cx="10795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buoyancy change causes velocity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3F4701-990B-5403-C324-AB792FCD27E6}"/>
                  </a:ext>
                </a:extLst>
              </p:cNvPr>
              <p:cNvSpPr txBox="1"/>
              <p:nvPr/>
            </p:nvSpPr>
            <p:spPr>
              <a:xfrm>
                <a:off x="7709515" y="3333066"/>
                <a:ext cx="975348" cy="14274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3F4701-990B-5403-C324-AB792FCD2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515" y="3333066"/>
                <a:ext cx="975348" cy="1427442"/>
              </a:xfrm>
              <a:prstGeom prst="rect">
                <a:avLst/>
              </a:prstGeom>
              <a:blipFill>
                <a:blip r:embed="rId3"/>
                <a:stretch>
                  <a:fillRect l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27CBF21-7882-25AC-48A2-4E6DB82621ED}"/>
              </a:ext>
            </a:extLst>
          </p:cNvPr>
          <p:cNvSpPr txBox="1"/>
          <p:nvPr/>
        </p:nvSpPr>
        <p:spPr>
          <a:xfrm>
            <a:off x="283799" y="4760508"/>
            <a:ext cx="10795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velocity change causes advection of heat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B3A3F5-7CBE-31DE-A6EF-6C2F090E3F04}"/>
                  </a:ext>
                </a:extLst>
              </p:cNvPr>
              <p:cNvSpPr txBox="1"/>
              <p:nvPr/>
            </p:nvSpPr>
            <p:spPr>
              <a:xfrm>
                <a:off x="7454634" y="4798082"/>
                <a:ext cx="133674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B3A3F5-7CBE-31DE-A6EF-6C2F090E3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634" y="4798082"/>
                <a:ext cx="1336745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612C10F-522F-D508-7CFA-8411FFF3286F}"/>
              </a:ext>
            </a:extLst>
          </p:cNvPr>
          <p:cNvSpPr txBox="1"/>
          <p:nvPr/>
        </p:nvSpPr>
        <p:spPr>
          <a:xfrm>
            <a:off x="431760" y="5819581"/>
            <a:ext cx="8087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advection of heat causes temperature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3DF7E0-6E77-336C-BE97-59F9C304BBA1}"/>
                  </a:ext>
                </a:extLst>
              </p:cNvPr>
              <p:cNvSpPr txBox="1"/>
              <p:nvPr/>
            </p:nvSpPr>
            <p:spPr>
              <a:xfrm>
                <a:off x="8457178" y="5531201"/>
                <a:ext cx="1527241" cy="935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3DF7E0-6E77-336C-BE97-59F9C304B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178" y="5531201"/>
                <a:ext cx="1527241" cy="935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BCF9762-DA8C-DD3A-5E37-08BB54200364}"/>
              </a:ext>
            </a:extLst>
          </p:cNvPr>
          <p:cNvSpPr txBox="1"/>
          <p:nvPr/>
        </p:nvSpPr>
        <p:spPr>
          <a:xfrm rot="18216354">
            <a:off x="8560220" y="4875028"/>
            <a:ext cx="2313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 Heat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27C5D8-1211-1710-92C4-D736311DBCF3}"/>
                  </a:ext>
                </a:extLst>
              </p:cNvPr>
              <p:cNvSpPr txBox="1"/>
              <p:nvPr/>
            </p:nvSpPr>
            <p:spPr>
              <a:xfrm>
                <a:off x="4662255" y="2402939"/>
                <a:ext cx="609452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𝐟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27C5D8-1211-1710-92C4-D736311DB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255" y="2402939"/>
                <a:ext cx="609452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40402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5772DC-A4DD-C643-16CA-0997B12F4BC5}"/>
                  </a:ext>
                </a:extLst>
              </p:cNvPr>
              <p:cNvSpPr txBox="1"/>
              <p:nvPr/>
            </p:nvSpPr>
            <p:spPr>
              <a:xfrm>
                <a:off x="372862" y="203134"/>
                <a:ext cx="72267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now suppose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is being transported by fluid motion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5772DC-A4DD-C643-16CA-0997B12F4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62" y="203134"/>
                <a:ext cx="7226722" cy="461665"/>
              </a:xfrm>
              <a:prstGeom prst="rect">
                <a:avLst/>
              </a:prstGeom>
              <a:blipFill>
                <a:blip r:embed="rId2"/>
                <a:stretch>
                  <a:fillRect l="-1265" t="-10526" r="-25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6B45C1E-98A6-CBFD-BD6E-AC2895DFC474}"/>
                  </a:ext>
                </a:extLst>
              </p:cNvPr>
              <p:cNvSpPr txBox="1"/>
              <p:nvPr/>
            </p:nvSpPr>
            <p:spPr>
              <a:xfrm>
                <a:off x="290354" y="4180183"/>
                <a:ext cx="8232208" cy="14274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6B45C1E-98A6-CBFD-BD6E-AC2895DFC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54" y="4180183"/>
                <a:ext cx="8232208" cy="14274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8DF76A-0BE7-4F57-3E39-49373CD2AAE4}"/>
                  </a:ext>
                </a:extLst>
              </p:cNvPr>
              <p:cNvSpPr txBox="1"/>
              <p:nvPr/>
            </p:nvSpPr>
            <p:spPr>
              <a:xfrm>
                <a:off x="1767852" y="1333174"/>
                <a:ext cx="6690199" cy="20042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𝐟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8DF76A-0BE7-4F57-3E39-49373CD2A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852" y="1333174"/>
                <a:ext cx="6690199" cy="20042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F514899-1271-4EB0-04E1-8B04CE8375DC}"/>
              </a:ext>
            </a:extLst>
          </p:cNvPr>
          <p:cNvSpPr/>
          <p:nvPr/>
        </p:nvSpPr>
        <p:spPr>
          <a:xfrm>
            <a:off x="3081900" y="3714642"/>
            <a:ext cx="1120407" cy="397036"/>
          </a:xfrm>
          <a:custGeom>
            <a:avLst/>
            <a:gdLst>
              <a:gd name="connsiteX0" fmla="*/ 0 w 2542584"/>
              <a:gd name="connsiteY0" fmla="*/ 790113 h 790113"/>
              <a:gd name="connsiteX1" fmla="*/ 541538 w 2542584"/>
              <a:gd name="connsiteY1" fmla="*/ 470517 h 790113"/>
              <a:gd name="connsiteX2" fmla="*/ 2281561 w 2542584"/>
              <a:gd name="connsiteY2" fmla="*/ 239698 h 790113"/>
              <a:gd name="connsiteX3" fmla="*/ 2503503 w 2542584"/>
              <a:gd name="connsiteY3" fmla="*/ 0 h 79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2584" h="790113">
                <a:moveTo>
                  <a:pt x="0" y="790113"/>
                </a:moveTo>
                <a:cubicBezTo>
                  <a:pt x="80639" y="676183"/>
                  <a:pt x="161278" y="562253"/>
                  <a:pt x="541538" y="470517"/>
                </a:cubicBezTo>
                <a:cubicBezTo>
                  <a:pt x="921798" y="378781"/>
                  <a:pt x="1954567" y="318117"/>
                  <a:pt x="2281561" y="239698"/>
                </a:cubicBezTo>
                <a:cubicBezTo>
                  <a:pt x="2608555" y="161279"/>
                  <a:pt x="2556029" y="80639"/>
                  <a:pt x="2503503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35F193-CF4E-8676-F5B8-2E36B4205133}"/>
                  </a:ext>
                </a:extLst>
              </p:cNvPr>
              <p:cNvSpPr txBox="1"/>
              <p:nvPr/>
            </p:nvSpPr>
            <p:spPr>
              <a:xfrm>
                <a:off x="1872527" y="3206753"/>
                <a:ext cx="37055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35F193-CF4E-8676-F5B8-2E36B4205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527" y="3206753"/>
                <a:ext cx="370552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CFF6EC7-4F8F-9E2D-9970-E55ADB546195}"/>
              </a:ext>
            </a:extLst>
          </p:cNvPr>
          <p:cNvSpPr/>
          <p:nvPr/>
        </p:nvSpPr>
        <p:spPr>
          <a:xfrm>
            <a:off x="1276411" y="1042000"/>
            <a:ext cx="2434455" cy="4533296"/>
          </a:xfrm>
          <a:custGeom>
            <a:avLst/>
            <a:gdLst>
              <a:gd name="connsiteX0" fmla="*/ 1360257 w 2434455"/>
              <a:gd name="connsiteY0" fmla="*/ 316283 h 4533296"/>
              <a:gd name="connsiteX1" fmla="*/ 632288 w 2434455"/>
              <a:gd name="connsiteY1" fmla="*/ 85464 h 4533296"/>
              <a:gd name="connsiteX2" fmla="*/ 37484 w 2434455"/>
              <a:gd name="connsiteY2" fmla="*/ 1585790 h 4533296"/>
              <a:gd name="connsiteX3" fmla="*/ 206160 w 2434455"/>
              <a:gd name="connsiteY3" fmla="*/ 3636532 h 4533296"/>
              <a:gd name="connsiteX4" fmla="*/ 1378012 w 2434455"/>
              <a:gd name="connsiteY4" fmla="*/ 4524299 h 4533296"/>
              <a:gd name="connsiteX5" fmla="*/ 2434455 w 2434455"/>
              <a:gd name="connsiteY5" fmla="*/ 4018272 h 453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4455" h="4533296">
                <a:moveTo>
                  <a:pt x="1360257" y="316283"/>
                </a:moveTo>
                <a:cubicBezTo>
                  <a:pt x="1106503" y="95081"/>
                  <a:pt x="852750" y="-126120"/>
                  <a:pt x="632288" y="85464"/>
                </a:cubicBezTo>
                <a:cubicBezTo>
                  <a:pt x="411826" y="297048"/>
                  <a:pt x="108505" y="993945"/>
                  <a:pt x="37484" y="1585790"/>
                </a:cubicBezTo>
                <a:cubicBezTo>
                  <a:pt x="-33537" y="2177635"/>
                  <a:pt x="-17261" y="3146781"/>
                  <a:pt x="206160" y="3636532"/>
                </a:cubicBezTo>
                <a:cubicBezTo>
                  <a:pt x="429581" y="4126283"/>
                  <a:pt x="1006629" y="4460676"/>
                  <a:pt x="1378012" y="4524299"/>
                </a:cubicBezTo>
                <a:cubicBezTo>
                  <a:pt x="1749395" y="4587922"/>
                  <a:pt x="2091925" y="4303097"/>
                  <a:pt x="2434455" y="4018272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30F712-C4A2-C4CD-295D-272FBEC422B7}"/>
              </a:ext>
            </a:extLst>
          </p:cNvPr>
          <p:cNvSpPr txBox="1"/>
          <p:nvPr/>
        </p:nvSpPr>
        <p:spPr>
          <a:xfrm>
            <a:off x="9078923" y="5315237"/>
            <a:ext cx="1990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Feedback !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CD5C327-56E6-FF29-3FC0-CE4EFF91FE54}"/>
              </a:ext>
            </a:extLst>
          </p:cNvPr>
          <p:cNvSpPr/>
          <p:nvPr/>
        </p:nvSpPr>
        <p:spPr>
          <a:xfrm>
            <a:off x="5557421" y="1267367"/>
            <a:ext cx="2929473" cy="1191747"/>
          </a:xfrm>
          <a:custGeom>
            <a:avLst/>
            <a:gdLst>
              <a:gd name="connsiteX0" fmla="*/ 22461 w 4070520"/>
              <a:gd name="connsiteY0" fmla="*/ 1475833 h 1475833"/>
              <a:gd name="connsiteX1" fmla="*/ 182259 w 4070520"/>
              <a:gd name="connsiteY1" fmla="*/ 1253891 h 1475833"/>
              <a:gd name="connsiteX2" fmla="*/ 1362989 w 4070520"/>
              <a:gd name="connsiteY2" fmla="*/ 1173992 h 1475833"/>
              <a:gd name="connsiteX3" fmla="*/ 3005358 w 4070520"/>
              <a:gd name="connsiteY3" fmla="*/ 1147359 h 1475833"/>
              <a:gd name="connsiteX4" fmla="*/ 4008535 w 4070520"/>
              <a:gd name="connsiteY4" fmla="*/ 836641 h 1475833"/>
              <a:gd name="connsiteX5" fmla="*/ 3866492 w 4070520"/>
              <a:gd name="connsiteY5" fmla="*/ 126427 h 1475833"/>
              <a:gd name="connsiteX6" fmla="*/ 3076379 w 4070520"/>
              <a:gd name="connsiteY6" fmla="*/ 2140 h 1475833"/>
              <a:gd name="connsiteX7" fmla="*/ 1141047 w 4070520"/>
              <a:gd name="connsiteY7" fmla="*/ 153060 h 1475833"/>
              <a:gd name="connsiteX0" fmla="*/ 0 w 3888261"/>
              <a:gd name="connsiteY0" fmla="*/ 1253891 h 1253891"/>
              <a:gd name="connsiteX1" fmla="*/ 1180730 w 3888261"/>
              <a:gd name="connsiteY1" fmla="*/ 1173992 h 1253891"/>
              <a:gd name="connsiteX2" fmla="*/ 2823099 w 3888261"/>
              <a:gd name="connsiteY2" fmla="*/ 1147359 h 1253891"/>
              <a:gd name="connsiteX3" fmla="*/ 3826276 w 3888261"/>
              <a:gd name="connsiteY3" fmla="*/ 836641 h 1253891"/>
              <a:gd name="connsiteX4" fmla="*/ 3684233 w 3888261"/>
              <a:gd name="connsiteY4" fmla="*/ 126427 h 1253891"/>
              <a:gd name="connsiteX5" fmla="*/ 2894120 w 3888261"/>
              <a:gd name="connsiteY5" fmla="*/ 2140 h 1253891"/>
              <a:gd name="connsiteX6" fmla="*/ 958788 w 3888261"/>
              <a:gd name="connsiteY6" fmla="*/ 153060 h 1253891"/>
              <a:gd name="connsiteX0" fmla="*/ 35511 w 2929473"/>
              <a:gd name="connsiteY0" fmla="*/ 1307157 h 1307157"/>
              <a:gd name="connsiteX1" fmla="*/ 221942 w 2929473"/>
              <a:gd name="connsiteY1" fmla="*/ 1173992 h 1307157"/>
              <a:gd name="connsiteX2" fmla="*/ 1864311 w 2929473"/>
              <a:gd name="connsiteY2" fmla="*/ 1147359 h 1307157"/>
              <a:gd name="connsiteX3" fmla="*/ 2867488 w 2929473"/>
              <a:gd name="connsiteY3" fmla="*/ 836641 h 1307157"/>
              <a:gd name="connsiteX4" fmla="*/ 2725445 w 2929473"/>
              <a:gd name="connsiteY4" fmla="*/ 126427 h 1307157"/>
              <a:gd name="connsiteX5" fmla="*/ 1935332 w 2929473"/>
              <a:gd name="connsiteY5" fmla="*/ 2140 h 1307157"/>
              <a:gd name="connsiteX6" fmla="*/ 0 w 2929473"/>
              <a:gd name="connsiteY6" fmla="*/ 153060 h 1307157"/>
              <a:gd name="connsiteX0" fmla="*/ 35511 w 2929473"/>
              <a:gd name="connsiteY0" fmla="*/ 1307157 h 1307157"/>
              <a:gd name="connsiteX1" fmla="*/ 621437 w 2929473"/>
              <a:gd name="connsiteY1" fmla="*/ 1049705 h 1307157"/>
              <a:gd name="connsiteX2" fmla="*/ 1864311 w 2929473"/>
              <a:gd name="connsiteY2" fmla="*/ 1147359 h 1307157"/>
              <a:gd name="connsiteX3" fmla="*/ 2867488 w 2929473"/>
              <a:gd name="connsiteY3" fmla="*/ 836641 h 1307157"/>
              <a:gd name="connsiteX4" fmla="*/ 2725445 w 2929473"/>
              <a:gd name="connsiteY4" fmla="*/ 126427 h 1307157"/>
              <a:gd name="connsiteX5" fmla="*/ 1935332 w 2929473"/>
              <a:gd name="connsiteY5" fmla="*/ 2140 h 1307157"/>
              <a:gd name="connsiteX6" fmla="*/ 0 w 2929473"/>
              <a:gd name="connsiteY6" fmla="*/ 153060 h 1307157"/>
              <a:gd name="connsiteX0" fmla="*/ 390618 w 2929473"/>
              <a:gd name="connsiteY0" fmla="*/ 1191747 h 1191747"/>
              <a:gd name="connsiteX1" fmla="*/ 621437 w 2929473"/>
              <a:gd name="connsiteY1" fmla="*/ 1049705 h 1191747"/>
              <a:gd name="connsiteX2" fmla="*/ 1864311 w 2929473"/>
              <a:gd name="connsiteY2" fmla="*/ 1147359 h 1191747"/>
              <a:gd name="connsiteX3" fmla="*/ 2867488 w 2929473"/>
              <a:gd name="connsiteY3" fmla="*/ 836641 h 1191747"/>
              <a:gd name="connsiteX4" fmla="*/ 2725445 w 2929473"/>
              <a:gd name="connsiteY4" fmla="*/ 126427 h 1191747"/>
              <a:gd name="connsiteX5" fmla="*/ 1935332 w 2929473"/>
              <a:gd name="connsiteY5" fmla="*/ 2140 h 1191747"/>
              <a:gd name="connsiteX6" fmla="*/ 0 w 2929473"/>
              <a:gd name="connsiteY6" fmla="*/ 153060 h 119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9473" h="1191747">
                <a:moveTo>
                  <a:pt x="390618" y="1191747"/>
                </a:moveTo>
                <a:cubicBezTo>
                  <a:pt x="614039" y="1141440"/>
                  <a:pt x="375822" y="1057103"/>
                  <a:pt x="621437" y="1049705"/>
                </a:cubicBezTo>
                <a:cubicBezTo>
                  <a:pt x="867052" y="1042307"/>
                  <a:pt x="1489969" y="1182870"/>
                  <a:pt x="1864311" y="1147359"/>
                </a:cubicBezTo>
                <a:cubicBezTo>
                  <a:pt x="2238653" y="1111848"/>
                  <a:pt x="2723966" y="1006796"/>
                  <a:pt x="2867488" y="836641"/>
                </a:cubicBezTo>
                <a:cubicBezTo>
                  <a:pt x="3011010" y="666486"/>
                  <a:pt x="2880804" y="265510"/>
                  <a:pt x="2725445" y="126427"/>
                </a:cubicBezTo>
                <a:cubicBezTo>
                  <a:pt x="2570086" y="-12656"/>
                  <a:pt x="2389573" y="-2299"/>
                  <a:pt x="1935332" y="2140"/>
                </a:cubicBezTo>
                <a:cubicBezTo>
                  <a:pt x="1481091" y="6579"/>
                  <a:pt x="740545" y="79819"/>
                  <a:pt x="0" y="15306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CBEF66D-D89D-6813-FA3D-3FBB3EF6EC7C}"/>
                  </a:ext>
                </a:extLst>
              </p:cNvPr>
              <p:cNvSpPr txBox="1"/>
              <p:nvPr/>
            </p:nvSpPr>
            <p:spPr>
              <a:xfrm>
                <a:off x="5727593" y="2420034"/>
                <a:ext cx="491069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𝐟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CBEF66D-D89D-6813-FA3D-3FBB3EF6E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593" y="2420034"/>
                <a:ext cx="4910694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115AADB-7186-6D5E-BA47-5E459E982FD5}"/>
              </a:ext>
            </a:extLst>
          </p:cNvPr>
          <p:cNvSpPr/>
          <p:nvPr/>
        </p:nvSpPr>
        <p:spPr>
          <a:xfrm>
            <a:off x="1882033" y="3027285"/>
            <a:ext cx="5878471" cy="410595"/>
          </a:xfrm>
          <a:custGeom>
            <a:avLst/>
            <a:gdLst>
              <a:gd name="connsiteX0" fmla="*/ 159831 w 5878471"/>
              <a:gd name="connsiteY0" fmla="*/ 275208 h 410595"/>
              <a:gd name="connsiteX1" fmla="*/ 150953 w 5878471"/>
              <a:gd name="connsiteY1" fmla="*/ 79899 h 410595"/>
              <a:gd name="connsiteX2" fmla="*/ 4358969 w 5878471"/>
              <a:gd name="connsiteY2" fmla="*/ 159798 h 410595"/>
              <a:gd name="connsiteX3" fmla="*/ 5752763 w 5878471"/>
              <a:gd name="connsiteY3" fmla="*/ 408373 h 410595"/>
              <a:gd name="connsiteX4" fmla="*/ 5726130 w 5878471"/>
              <a:gd name="connsiteY4" fmla="*/ 0 h 41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8471" h="410595">
                <a:moveTo>
                  <a:pt x="159831" y="275208"/>
                </a:moveTo>
                <a:cubicBezTo>
                  <a:pt x="-194536" y="187171"/>
                  <a:pt x="150953" y="79899"/>
                  <a:pt x="150953" y="79899"/>
                </a:cubicBezTo>
                <a:cubicBezTo>
                  <a:pt x="850809" y="60664"/>
                  <a:pt x="3425334" y="105052"/>
                  <a:pt x="4358969" y="159798"/>
                </a:cubicBezTo>
                <a:cubicBezTo>
                  <a:pt x="5292604" y="214544"/>
                  <a:pt x="5524903" y="435006"/>
                  <a:pt x="5752763" y="408373"/>
                </a:cubicBezTo>
                <a:cubicBezTo>
                  <a:pt x="5980623" y="381740"/>
                  <a:pt x="5853376" y="190870"/>
                  <a:pt x="5726130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06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1181216" y="1337291"/>
            <a:ext cx="107958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Part 5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err="1"/>
              <a:t>Boussinesq</a:t>
            </a:r>
            <a:r>
              <a:rPr lang="en-US" sz="2800" b="1" dirty="0"/>
              <a:t> Approximation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Changing density only affects buoyancy force</a:t>
            </a:r>
          </a:p>
        </p:txBody>
      </p:sp>
    </p:spTree>
    <p:extLst>
      <p:ext uri="{BB962C8B-B14F-4D97-AF65-F5344CB8AC3E}">
        <p14:creationId xmlns:p14="http://schemas.microsoft.com/office/powerpoint/2010/main" val="3356142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5772DC-A4DD-C643-16CA-0997B12F4BC5}"/>
              </a:ext>
            </a:extLst>
          </p:cNvPr>
          <p:cNvSpPr txBox="1"/>
          <p:nvPr/>
        </p:nvSpPr>
        <p:spPr>
          <a:xfrm>
            <a:off x="372862" y="203134"/>
            <a:ext cx="8633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density change too small to affect fluid velocity or heat flow directly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8DF76A-0BE7-4F57-3E39-49373CD2AAE4}"/>
                  </a:ext>
                </a:extLst>
              </p:cNvPr>
              <p:cNvSpPr txBox="1"/>
              <p:nvPr/>
            </p:nvSpPr>
            <p:spPr>
              <a:xfrm>
                <a:off x="559294" y="1333174"/>
                <a:ext cx="9667782" cy="20242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acc>
                            <m:accPr>
                              <m:chr m:val="̂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8DF76A-0BE7-4F57-3E39-49373CD2A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94" y="1333174"/>
                <a:ext cx="9667782" cy="20242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84CE99-FC53-AB21-FFE2-62C5F0BE4268}"/>
                  </a:ext>
                </a:extLst>
              </p:cNvPr>
              <p:cNvSpPr txBox="1"/>
              <p:nvPr/>
            </p:nvSpPr>
            <p:spPr>
              <a:xfrm>
                <a:off x="290354" y="4180183"/>
                <a:ext cx="8232208" cy="11049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κ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3200" dirty="0"/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84CE99-FC53-AB21-FFE2-62C5F0BE4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54" y="4180183"/>
                <a:ext cx="8232208" cy="11049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BB6BC5-2465-C9F8-124C-029B04310B0D}"/>
                  </a:ext>
                </a:extLst>
              </p:cNvPr>
              <p:cNvSpPr txBox="1"/>
              <p:nvPr/>
            </p:nvSpPr>
            <p:spPr>
              <a:xfrm>
                <a:off x="5142556" y="2834162"/>
                <a:ext cx="37055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BB6BC5-2465-C9F8-124C-029B04310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556" y="2834162"/>
                <a:ext cx="370552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981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5772DC-A4DD-C643-16CA-0997B12F4BC5}"/>
                  </a:ext>
                </a:extLst>
              </p:cNvPr>
              <p:cNvSpPr txBox="1"/>
              <p:nvPr/>
            </p:nvSpPr>
            <p:spPr>
              <a:xfrm>
                <a:off x="435003" y="267570"/>
                <a:ext cx="4797147" cy="623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5 unknowns: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5772DC-A4DD-C643-16CA-0997B12F4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03" y="267570"/>
                <a:ext cx="4797147" cy="623632"/>
              </a:xfrm>
              <a:prstGeom prst="rect">
                <a:avLst/>
              </a:prstGeom>
              <a:blipFill>
                <a:blip r:embed="rId2"/>
                <a:stretch>
                  <a:fillRect l="-3177" t="-11765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8DF76A-0BE7-4F57-3E39-49373CD2AAE4}"/>
                  </a:ext>
                </a:extLst>
              </p:cNvPr>
              <p:cNvSpPr txBox="1"/>
              <p:nvPr/>
            </p:nvSpPr>
            <p:spPr>
              <a:xfrm>
                <a:off x="-310721" y="1395318"/>
                <a:ext cx="8398277" cy="20242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acc>
                            <m:accPr>
                              <m:chr m:val="̂"/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sz="3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8DF76A-0BE7-4F57-3E39-49373CD2A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0721" y="1395318"/>
                <a:ext cx="8398277" cy="20242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84CE99-FC53-AB21-FFE2-62C5F0BE4268}"/>
                  </a:ext>
                </a:extLst>
              </p:cNvPr>
              <p:cNvSpPr txBox="1"/>
              <p:nvPr/>
            </p:nvSpPr>
            <p:spPr>
              <a:xfrm>
                <a:off x="316984" y="2953365"/>
                <a:ext cx="8232208" cy="15647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κ</m:t>
                          </m:r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84CE99-FC53-AB21-FFE2-62C5F0BE4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84" y="2953365"/>
                <a:ext cx="8232208" cy="15647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00B6F7-6CA6-B55D-ED4C-F29B72C8AA58}"/>
                  </a:ext>
                </a:extLst>
              </p:cNvPr>
              <p:cNvSpPr txBox="1"/>
              <p:nvPr/>
            </p:nvSpPr>
            <p:spPr>
              <a:xfrm>
                <a:off x="5363591" y="2451302"/>
                <a:ext cx="182731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00B6F7-6CA6-B55D-ED4C-F29B72C8A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591" y="2451302"/>
                <a:ext cx="1827319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B5BECD7-0FE7-8B5D-4C7A-071CD802E967}"/>
              </a:ext>
            </a:extLst>
          </p:cNvPr>
          <p:cNvSpPr txBox="1"/>
          <p:nvPr/>
        </p:nvSpPr>
        <p:spPr>
          <a:xfrm>
            <a:off x="7588568" y="1645129"/>
            <a:ext cx="214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3 equations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73BBA0-F0B0-93A7-F2D3-B9C6FF3DB7A4}"/>
              </a:ext>
            </a:extLst>
          </p:cNvPr>
          <p:cNvSpPr txBox="1"/>
          <p:nvPr/>
        </p:nvSpPr>
        <p:spPr>
          <a:xfrm>
            <a:off x="7588567" y="2441632"/>
            <a:ext cx="1981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 equation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AE05E1-DFD1-197B-74B8-2C35B0DD5D29}"/>
              </a:ext>
            </a:extLst>
          </p:cNvPr>
          <p:cNvSpPr txBox="1"/>
          <p:nvPr/>
        </p:nvSpPr>
        <p:spPr>
          <a:xfrm>
            <a:off x="7588566" y="3301315"/>
            <a:ext cx="1981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 equation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D4E165-9F69-92B9-B95F-93897D3BA633}"/>
              </a:ext>
            </a:extLst>
          </p:cNvPr>
          <p:cNvSpPr txBox="1"/>
          <p:nvPr/>
        </p:nvSpPr>
        <p:spPr>
          <a:xfrm>
            <a:off x="10259267" y="2195410"/>
            <a:ext cx="18399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5</a:t>
            </a:r>
          </a:p>
          <a:p>
            <a:pPr algn="ctr"/>
            <a:r>
              <a:rPr lang="en-US" sz="3200" dirty="0"/>
              <a:t>equations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1B0D161D-04A7-8AC4-B337-64DEE738DF71}"/>
              </a:ext>
            </a:extLst>
          </p:cNvPr>
          <p:cNvSpPr/>
          <p:nvPr/>
        </p:nvSpPr>
        <p:spPr>
          <a:xfrm>
            <a:off x="9806506" y="1937516"/>
            <a:ext cx="452761" cy="1919885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5B304D-1C61-B6D8-F8BE-D5D9272FB179}"/>
              </a:ext>
            </a:extLst>
          </p:cNvPr>
          <p:cNvSpPr txBox="1"/>
          <p:nvPr/>
        </p:nvSpPr>
        <p:spPr>
          <a:xfrm>
            <a:off x="6777178" y="4687476"/>
            <a:ext cx="4774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so, some hope of a solution</a:t>
            </a:r>
          </a:p>
        </p:txBody>
      </p:sp>
    </p:spTree>
    <p:extLst>
      <p:ext uri="{BB962C8B-B14F-4D97-AF65-F5344CB8AC3E}">
        <p14:creationId xmlns:p14="http://schemas.microsoft.com/office/powerpoint/2010/main" val="11985467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5772DC-A4DD-C643-16CA-0997B12F4BC5}"/>
                  </a:ext>
                </a:extLst>
              </p:cNvPr>
              <p:cNvSpPr txBox="1"/>
              <p:nvPr/>
            </p:nvSpPr>
            <p:spPr>
              <a:xfrm>
                <a:off x="435003" y="267570"/>
                <a:ext cx="4797147" cy="623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5 unknowns: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5772DC-A4DD-C643-16CA-0997B12F4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03" y="267570"/>
                <a:ext cx="4797147" cy="623632"/>
              </a:xfrm>
              <a:prstGeom prst="rect">
                <a:avLst/>
              </a:prstGeom>
              <a:blipFill>
                <a:blip r:embed="rId2"/>
                <a:stretch>
                  <a:fillRect l="-3177" t="-11765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8DF76A-0BE7-4F57-3E39-49373CD2AAE4}"/>
                  </a:ext>
                </a:extLst>
              </p:cNvPr>
              <p:cNvSpPr txBox="1"/>
              <p:nvPr/>
            </p:nvSpPr>
            <p:spPr>
              <a:xfrm>
                <a:off x="-310721" y="1395318"/>
                <a:ext cx="8398277" cy="20242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acc>
                            <m:accPr>
                              <m:chr m:val="̂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sz="3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8DF76A-0BE7-4F57-3E39-49373CD2A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0721" y="1395318"/>
                <a:ext cx="8398277" cy="20242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84CE99-FC53-AB21-FFE2-62C5F0BE4268}"/>
                  </a:ext>
                </a:extLst>
              </p:cNvPr>
              <p:cNvSpPr txBox="1"/>
              <p:nvPr/>
            </p:nvSpPr>
            <p:spPr>
              <a:xfrm>
                <a:off x="316984" y="2953365"/>
                <a:ext cx="8232208" cy="15973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κ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84CE99-FC53-AB21-FFE2-62C5F0BE4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84" y="2953365"/>
                <a:ext cx="8232208" cy="15973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00B6F7-6CA6-B55D-ED4C-F29B72C8AA58}"/>
                  </a:ext>
                </a:extLst>
              </p:cNvPr>
              <p:cNvSpPr txBox="1"/>
              <p:nvPr/>
            </p:nvSpPr>
            <p:spPr>
              <a:xfrm>
                <a:off x="5363591" y="2451302"/>
                <a:ext cx="182731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00B6F7-6CA6-B55D-ED4C-F29B72C8A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591" y="2451302"/>
                <a:ext cx="1827319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B5BECD7-0FE7-8B5D-4C7A-071CD802E967}"/>
              </a:ext>
            </a:extLst>
          </p:cNvPr>
          <p:cNvSpPr txBox="1"/>
          <p:nvPr/>
        </p:nvSpPr>
        <p:spPr>
          <a:xfrm>
            <a:off x="7588568" y="1645129"/>
            <a:ext cx="214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3 equations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73BBA0-F0B0-93A7-F2D3-B9C6FF3DB7A4}"/>
              </a:ext>
            </a:extLst>
          </p:cNvPr>
          <p:cNvSpPr txBox="1"/>
          <p:nvPr/>
        </p:nvSpPr>
        <p:spPr>
          <a:xfrm>
            <a:off x="7588567" y="2441632"/>
            <a:ext cx="1981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 equation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AE05E1-DFD1-197B-74B8-2C35B0DD5D29}"/>
              </a:ext>
            </a:extLst>
          </p:cNvPr>
          <p:cNvSpPr txBox="1"/>
          <p:nvPr/>
        </p:nvSpPr>
        <p:spPr>
          <a:xfrm>
            <a:off x="7588566" y="3301315"/>
            <a:ext cx="1981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 equation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D4E165-9F69-92B9-B95F-93897D3BA633}"/>
              </a:ext>
            </a:extLst>
          </p:cNvPr>
          <p:cNvSpPr txBox="1"/>
          <p:nvPr/>
        </p:nvSpPr>
        <p:spPr>
          <a:xfrm>
            <a:off x="10259267" y="2195410"/>
            <a:ext cx="18399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5</a:t>
            </a:r>
          </a:p>
          <a:p>
            <a:pPr algn="ctr"/>
            <a:r>
              <a:rPr lang="en-US" sz="3200" dirty="0"/>
              <a:t>equations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1B0D161D-04A7-8AC4-B337-64DEE738DF71}"/>
              </a:ext>
            </a:extLst>
          </p:cNvPr>
          <p:cNvSpPr/>
          <p:nvPr/>
        </p:nvSpPr>
        <p:spPr>
          <a:xfrm>
            <a:off x="9806506" y="1937516"/>
            <a:ext cx="452761" cy="1919885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00FF02-E1BF-D9BD-D4E2-D9699A00C713}"/>
              </a:ext>
            </a:extLst>
          </p:cNvPr>
          <p:cNvSpPr/>
          <p:nvPr/>
        </p:nvSpPr>
        <p:spPr>
          <a:xfrm>
            <a:off x="1070497" y="1592181"/>
            <a:ext cx="1455938" cy="8946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7D3705-FBB2-3C42-5596-0BB1FCC19206}"/>
              </a:ext>
            </a:extLst>
          </p:cNvPr>
          <p:cNvSpPr/>
          <p:nvPr/>
        </p:nvSpPr>
        <p:spPr>
          <a:xfrm>
            <a:off x="2963955" y="3088054"/>
            <a:ext cx="1324258" cy="7996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A4139C-FE2B-3E98-A13B-78BF136D16B3}"/>
              </a:ext>
            </a:extLst>
          </p:cNvPr>
          <p:cNvSpPr txBox="1"/>
          <p:nvPr/>
        </p:nvSpPr>
        <p:spPr>
          <a:xfrm>
            <a:off x="6777178" y="4687476"/>
            <a:ext cx="4116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but non-linearities </a:t>
            </a:r>
            <a:r>
              <a:rPr lang="en-US" sz="3200" dirty="0">
                <a:solidFill>
                  <a:srgbClr val="FF0000"/>
                </a:solidFill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33385653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843864" y="1905462"/>
            <a:ext cx="107958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Part 6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Set  up for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Convection in a Box</a:t>
            </a:r>
          </a:p>
        </p:txBody>
      </p:sp>
    </p:spTree>
    <p:extLst>
      <p:ext uri="{BB962C8B-B14F-4D97-AF65-F5344CB8AC3E}">
        <p14:creationId xmlns:p14="http://schemas.microsoft.com/office/powerpoint/2010/main" val="10914860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E22FED-867C-3876-1949-9D3867EF9556}"/>
              </a:ext>
            </a:extLst>
          </p:cNvPr>
          <p:cNvSpPr/>
          <p:nvPr/>
        </p:nvSpPr>
        <p:spPr>
          <a:xfrm>
            <a:off x="2284661" y="1934368"/>
            <a:ext cx="8072284" cy="373913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B3B878D-5711-ED9C-8154-07E2BF19E05B}"/>
              </a:ext>
            </a:extLst>
          </p:cNvPr>
          <p:cNvCxnSpPr/>
          <p:nvPr/>
        </p:nvCxnSpPr>
        <p:spPr>
          <a:xfrm flipV="1">
            <a:off x="10621820" y="5659211"/>
            <a:ext cx="628073" cy="142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227CFD-57B8-BB04-9544-E0BC55376F00}"/>
                  </a:ext>
                </a:extLst>
              </p:cNvPr>
              <p:cNvSpPr txBox="1"/>
              <p:nvPr/>
            </p:nvSpPr>
            <p:spPr>
              <a:xfrm>
                <a:off x="11199906" y="5274490"/>
                <a:ext cx="62972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227CFD-57B8-BB04-9544-E0BC55376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9906" y="5274490"/>
                <a:ext cx="629723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0061CC-1941-3811-EC4E-D7BC213764F1}"/>
                  </a:ext>
                </a:extLst>
              </p:cNvPr>
              <p:cNvSpPr txBox="1"/>
              <p:nvPr/>
            </p:nvSpPr>
            <p:spPr>
              <a:xfrm>
                <a:off x="1543288" y="1176887"/>
                <a:ext cx="59503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0061CC-1941-3811-EC4E-D7BC21376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288" y="1176887"/>
                <a:ext cx="59503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073E896-2CDD-E83C-7A37-88E730B62AAF}"/>
              </a:ext>
            </a:extLst>
          </p:cNvPr>
          <p:cNvCxnSpPr>
            <a:cxnSpLocks/>
          </p:cNvCxnSpPr>
          <p:nvPr/>
        </p:nvCxnSpPr>
        <p:spPr>
          <a:xfrm rot="16200000" flipV="1">
            <a:off x="1977771" y="1519405"/>
            <a:ext cx="628073" cy="142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720FA35-FCC6-D4C8-99BF-AF7D788040D9}"/>
              </a:ext>
            </a:extLst>
          </p:cNvPr>
          <p:cNvCxnSpPr>
            <a:cxnSpLocks/>
          </p:cNvCxnSpPr>
          <p:nvPr/>
        </p:nvCxnSpPr>
        <p:spPr>
          <a:xfrm flipV="1">
            <a:off x="2005492" y="1853994"/>
            <a:ext cx="0" cy="380521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41BBE2-9495-9348-2BAA-315097CE7B4A}"/>
                  </a:ext>
                </a:extLst>
              </p:cNvPr>
              <p:cNvSpPr txBox="1"/>
              <p:nvPr/>
            </p:nvSpPr>
            <p:spPr>
              <a:xfrm>
                <a:off x="1406196" y="3228175"/>
                <a:ext cx="63510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41BBE2-9495-9348-2BAA-315097CE7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196" y="3228175"/>
                <a:ext cx="635109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8C8DC8B-9E34-007D-BB08-D249202E981A}"/>
              </a:ext>
            </a:extLst>
          </p:cNvPr>
          <p:cNvSpPr txBox="1"/>
          <p:nvPr/>
        </p:nvSpPr>
        <p:spPr>
          <a:xfrm>
            <a:off x="6623807" y="1176887"/>
            <a:ext cx="3733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geometry of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39C219-3B08-69FE-110A-A34EDB68FAC0}"/>
              </a:ext>
            </a:extLst>
          </p:cNvPr>
          <p:cNvSpPr txBox="1"/>
          <p:nvPr/>
        </p:nvSpPr>
        <p:spPr>
          <a:xfrm>
            <a:off x="4910096" y="3028120"/>
            <a:ext cx="2821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no heat 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08C45-CC16-5C76-80C5-976F0CBDDFB3}"/>
              </a:ext>
            </a:extLst>
          </p:cNvPr>
          <p:cNvSpPr txBox="1"/>
          <p:nvPr/>
        </p:nvSpPr>
        <p:spPr>
          <a:xfrm>
            <a:off x="3933995" y="3997616"/>
            <a:ext cx="4773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gravity vertically downward</a:t>
            </a:r>
          </a:p>
        </p:txBody>
      </p:sp>
    </p:spTree>
    <p:extLst>
      <p:ext uri="{BB962C8B-B14F-4D97-AF65-F5344CB8AC3E}">
        <p14:creationId xmlns:p14="http://schemas.microsoft.com/office/powerpoint/2010/main" val="6965600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E22FED-867C-3876-1949-9D3867EF9556}"/>
              </a:ext>
            </a:extLst>
          </p:cNvPr>
          <p:cNvSpPr/>
          <p:nvPr/>
        </p:nvSpPr>
        <p:spPr>
          <a:xfrm>
            <a:off x="2284661" y="1934368"/>
            <a:ext cx="8072284" cy="373913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B3B878D-5711-ED9C-8154-07E2BF19E05B}"/>
              </a:ext>
            </a:extLst>
          </p:cNvPr>
          <p:cNvCxnSpPr/>
          <p:nvPr/>
        </p:nvCxnSpPr>
        <p:spPr>
          <a:xfrm flipV="1">
            <a:off x="10621820" y="5659211"/>
            <a:ext cx="628073" cy="142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227CFD-57B8-BB04-9544-E0BC55376F00}"/>
                  </a:ext>
                </a:extLst>
              </p:cNvPr>
              <p:cNvSpPr txBox="1"/>
              <p:nvPr/>
            </p:nvSpPr>
            <p:spPr>
              <a:xfrm>
                <a:off x="11199906" y="5274490"/>
                <a:ext cx="62972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227CFD-57B8-BB04-9544-E0BC55376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9906" y="5274490"/>
                <a:ext cx="629723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0061CC-1941-3811-EC4E-D7BC213764F1}"/>
                  </a:ext>
                </a:extLst>
              </p:cNvPr>
              <p:cNvSpPr txBox="1"/>
              <p:nvPr/>
            </p:nvSpPr>
            <p:spPr>
              <a:xfrm>
                <a:off x="1543288" y="1176887"/>
                <a:ext cx="59503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0061CC-1941-3811-EC4E-D7BC21376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288" y="1176887"/>
                <a:ext cx="59503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073E896-2CDD-E83C-7A37-88E730B62AAF}"/>
              </a:ext>
            </a:extLst>
          </p:cNvPr>
          <p:cNvCxnSpPr>
            <a:cxnSpLocks/>
          </p:cNvCxnSpPr>
          <p:nvPr/>
        </p:nvCxnSpPr>
        <p:spPr>
          <a:xfrm rot="16200000" flipV="1">
            <a:off x="1977771" y="1519405"/>
            <a:ext cx="628073" cy="142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04DC76-D53F-2E97-2FF5-9CBF4ABAC1FD}"/>
                  </a:ext>
                </a:extLst>
              </p:cNvPr>
              <p:cNvSpPr txBox="1"/>
              <p:nvPr/>
            </p:nvSpPr>
            <p:spPr>
              <a:xfrm>
                <a:off x="2547537" y="1269219"/>
                <a:ext cx="71283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    and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04DC76-D53F-2E97-2FF5-9CBF4ABAC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537" y="1269219"/>
                <a:ext cx="7128362" cy="584775"/>
              </a:xfrm>
              <a:prstGeom prst="rect">
                <a:avLst/>
              </a:prstGeom>
              <a:blipFill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720FA35-FCC6-D4C8-99BF-AF7D788040D9}"/>
              </a:ext>
            </a:extLst>
          </p:cNvPr>
          <p:cNvCxnSpPr>
            <a:cxnSpLocks/>
          </p:cNvCxnSpPr>
          <p:nvPr/>
        </p:nvCxnSpPr>
        <p:spPr>
          <a:xfrm flipV="1">
            <a:off x="2005492" y="1853994"/>
            <a:ext cx="0" cy="380521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41BBE2-9495-9348-2BAA-315097CE7B4A}"/>
                  </a:ext>
                </a:extLst>
              </p:cNvPr>
              <p:cNvSpPr txBox="1"/>
              <p:nvPr/>
            </p:nvSpPr>
            <p:spPr>
              <a:xfrm>
                <a:off x="1406196" y="3228175"/>
                <a:ext cx="63510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41BBE2-9495-9348-2BAA-315097CE7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196" y="3228175"/>
                <a:ext cx="635109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95F045E7-EEFF-D20A-BFBC-9C2460704972}"/>
              </a:ext>
            </a:extLst>
          </p:cNvPr>
          <p:cNvSpPr/>
          <p:nvPr/>
        </p:nvSpPr>
        <p:spPr>
          <a:xfrm>
            <a:off x="8149702" y="1159910"/>
            <a:ext cx="1629650" cy="8458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DEFB50-988C-6D99-5DE3-A0973B4E3E25}"/>
                  </a:ext>
                </a:extLst>
              </p:cNvPr>
              <p:cNvSpPr txBox="1"/>
              <p:nvPr/>
            </p:nvSpPr>
            <p:spPr>
              <a:xfrm>
                <a:off x="2575731" y="5751543"/>
                <a:ext cx="76702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    and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DEFB50-988C-6D99-5DE3-A0973B4E3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731" y="5751543"/>
                <a:ext cx="7670241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23700017-BF09-D127-B08A-A6B1DA938D18}"/>
              </a:ext>
            </a:extLst>
          </p:cNvPr>
          <p:cNvSpPr/>
          <p:nvPr/>
        </p:nvSpPr>
        <p:spPr>
          <a:xfrm>
            <a:off x="8637841" y="5639921"/>
            <a:ext cx="1506453" cy="8458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47DC48B-3609-31C5-CE8B-672B6ECDF2A3}"/>
              </a:ext>
            </a:extLst>
          </p:cNvPr>
          <p:cNvSpPr/>
          <p:nvPr/>
        </p:nvSpPr>
        <p:spPr>
          <a:xfrm>
            <a:off x="6262255" y="1967345"/>
            <a:ext cx="2678545" cy="3666837"/>
          </a:xfrm>
          <a:custGeom>
            <a:avLst/>
            <a:gdLst>
              <a:gd name="connsiteX0" fmla="*/ 2549236 w 2678545"/>
              <a:gd name="connsiteY0" fmla="*/ 0 h 3666837"/>
              <a:gd name="connsiteX1" fmla="*/ 0 w 2678545"/>
              <a:gd name="connsiteY1" fmla="*/ 1782619 h 3666837"/>
              <a:gd name="connsiteX2" fmla="*/ 2678545 w 2678545"/>
              <a:gd name="connsiteY2" fmla="*/ 3666837 h 366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8545" h="3666837">
                <a:moveTo>
                  <a:pt x="2549236" y="0"/>
                </a:moveTo>
                <a:lnTo>
                  <a:pt x="0" y="1782619"/>
                </a:lnTo>
                <a:lnTo>
                  <a:pt x="2678545" y="3666837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7D04D7-3745-EE06-0CA7-BF0670A8CC8A}"/>
              </a:ext>
            </a:extLst>
          </p:cNvPr>
          <p:cNvSpPr txBox="1"/>
          <p:nvPr/>
        </p:nvSpPr>
        <p:spPr>
          <a:xfrm>
            <a:off x="3082876" y="3149738"/>
            <a:ext cx="46277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no flow through</a:t>
            </a:r>
          </a:p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top or bottom</a:t>
            </a:r>
          </a:p>
          <a:p>
            <a:endParaRPr lang="en-US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888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EF6D7E-ED9B-EA7D-0CF1-BF6CDEB50DCF}"/>
              </a:ext>
            </a:extLst>
          </p:cNvPr>
          <p:cNvSpPr txBox="1"/>
          <p:nvPr/>
        </p:nvSpPr>
        <p:spPr>
          <a:xfrm>
            <a:off x="506026" y="982176"/>
            <a:ext cx="462767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increase in momentum with time  =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  flow of momentum into box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+ external force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+ pressure force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+ viscous force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031A4E-7501-D900-1591-8CB0CD81198A}"/>
              </a:ext>
            </a:extLst>
          </p:cNvPr>
          <p:cNvSpPr txBox="1"/>
          <p:nvPr/>
        </p:nvSpPr>
        <p:spPr>
          <a:xfrm>
            <a:off x="906008" y="156561"/>
            <a:ext cx="1079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Conservation of momentum in a moving fluid</a:t>
            </a:r>
          </a:p>
        </p:txBody>
      </p:sp>
    </p:spTree>
    <p:extLst>
      <p:ext uri="{BB962C8B-B14F-4D97-AF65-F5344CB8AC3E}">
        <p14:creationId xmlns:p14="http://schemas.microsoft.com/office/powerpoint/2010/main" val="18033758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E22FED-867C-3876-1949-9D3867EF9556}"/>
              </a:ext>
            </a:extLst>
          </p:cNvPr>
          <p:cNvSpPr/>
          <p:nvPr/>
        </p:nvSpPr>
        <p:spPr>
          <a:xfrm>
            <a:off x="2284661" y="1934368"/>
            <a:ext cx="8072284" cy="373913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B3B878D-5711-ED9C-8154-07E2BF19E05B}"/>
              </a:ext>
            </a:extLst>
          </p:cNvPr>
          <p:cNvCxnSpPr/>
          <p:nvPr/>
        </p:nvCxnSpPr>
        <p:spPr>
          <a:xfrm flipV="1">
            <a:off x="10621820" y="5659211"/>
            <a:ext cx="628073" cy="142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227CFD-57B8-BB04-9544-E0BC55376F00}"/>
                  </a:ext>
                </a:extLst>
              </p:cNvPr>
              <p:cNvSpPr txBox="1"/>
              <p:nvPr/>
            </p:nvSpPr>
            <p:spPr>
              <a:xfrm>
                <a:off x="11199906" y="5274490"/>
                <a:ext cx="62972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227CFD-57B8-BB04-9544-E0BC55376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9906" y="5274490"/>
                <a:ext cx="629723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0061CC-1941-3811-EC4E-D7BC213764F1}"/>
                  </a:ext>
                </a:extLst>
              </p:cNvPr>
              <p:cNvSpPr txBox="1"/>
              <p:nvPr/>
            </p:nvSpPr>
            <p:spPr>
              <a:xfrm>
                <a:off x="1543288" y="1176887"/>
                <a:ext cx="59503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0061CC-1941-3811-EC4E-D7BC21376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288" y="1176887"/>
                <a:ext cx="59503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073E896-2CDD-E83C-7A37-88E730B62AAF}"/>
              </a:ext>
            </a:extLst>
          </p:cNvPr>
          <p:cNvCxnSpPr>
            <a:cxnSpLocks/>
          </p:cNvCxnSpPr>
          <p:nvPr/>
        </p:nvCxnSpPr>
        <p:spPr>
          <a:xfrm rot="16200000" flipV="1">
            <a:off x="1977771" y="1519405"/>
            <a:ext cx="628073" cy="142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04DC76-D53F-2E97-2FF5-9CBF4ABAC1FD}"/>
                  </a:ext>
                </a:extLst>
              </p:cNvPr>
              <p:cNvSpPr txBox="1"/>
              <p:nvPr/>
            </p:nvSpPr>
            <p:spPr>
              <a:xfrm>
                <a:off x="2547537" y="1269219"/>
                <a:ext cx="74874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0      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    and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04DC76-D53F-2E97-2FF5-9CBF4ABAC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537" y="1269219"/>
                <a:ext cx="7487434" cy="584775"/>
              </a:xfrm>
              <a:prstGeom prst="rect">
                <a:avLst/>
              </a:prstGeom>
              <a:blipFill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720FA35-FCC6-D4C8-99BF-AF7D788040D9}"/>
              </a:ext>
            </a:extLst>
          </p:cNvPr>
          <p:cNvCxnSpPr>
            <a:cxnSpLocks/>
          </p:cNvCxnSpPr>
          <p:nvPr/>
        </p:nvCxnSpPr>
        <p:spPr>
          <a:xfrm flipV="1">
            <a:off x="2005492" y="1853994"/>
            <a:ext cx="0" cy="380521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41BBE2-9495-9348-2BAA-315097CE7B4A}"/>
                  </a:ext>
                </a:extLst>
              </p:cNvPr>
              <p:cNvSpPr txBox="1"/>
              <p:nvPr/>
            </p:nvSpPr>
            <p:spPr>
              <a:xfrm>
                <a:off x="1406196" y="3228175"/>
                <a:ext cx="63510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41BBE2-9495-9348-2BAA-315097CE7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196" y="3228175"/>
                <a:ext cx="635109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95F045E7-EEFF-D20A-BFBC-9C2460704972}"/>
              </a:ext>
            </a:extLst>
          </p:cNvPr>
          <p:cNvSpPr/>
          <p:nvPr/>
        </p:nvSpPr>
        <p:spPr>
          <a:xfrm>
            <a:off x="5157008" y="1103613"/>
            <a:ext cx="2678545" cy="8458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DEFB50-988C-6D99-5DE3-A0973B4E3E25}"/>
                  </a:ext>
                </a:extLst>
              </p:cNvPr>
              <p:cNvSpPr txBox="1"/>
              <p:nvPr/>
            </p:nvSpPr>
            <p:spPr>
              <a:xfrm>
                <a:off x="2575731" y="5751543"/>
                <a:ext cx="76702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    and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DEFB50-988C-6D99-5DE3-A0973B4E3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731" y="5751543"/>
                <a:ext cx="7670241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23700017-BF09-D127-B08A-A6B1DA938D18}"/>
              </a:ext>
            </a:extLst>
          </p:cNvPr>
          <p:cNvSpPr/>
          <p:nvPr/>
        </p:nvSpPr>
        <p:spPr>
          <a:xfrm>
            <a:off x="5281947" y="5652037"/>
            <a:ext cx="2428669" cy="8458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47DC48B-3609-31C5-CE8B-672B6ECDF2A3}"/>
              </a:ext>
            </a:extLst>
          </p:cNvPr>
          <p:cNvSpPr/>
          <p:nvPr/>
        </p:nvSpPr>
        <p:spPr>
          <a:xfrm flipH="1">
            <a:off x="6321616" y="1938310"/>
            <a:ext cx="1028231" cy="3666837"/>
          </a:xfrm>
          <a:custGeom>
            <a:avLst/>
            <a:gdLst>
              <a:gd name="connsiteX0" fmla="*/ 2549236 w 2678545"/>
              <a:gd name="connsiteY0" fmla="*/ 0 h 3666837"/>
              <a:gd name="connsiteX1" fmla="*/ 0 w 2678545"/>
              <a:gd name="connsiteY1" fmla="*/ 1782619 h 3666837"/>
              <a:gd name="connsiteX2" fmla="*/ 2678545 w 2678545"/>
              <a:gd name="connsiteY2" fmla="*/ 3666837 h 366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8545" h="3666837">
                <a:moveTo>
                  <a:pt x="2549236" y="0"/>
                </a:moveTo>
                <a:lnTo>
                  <a:pt x="0" y="1782619"/>
                </a:lnTo>
                <a:lnTo>
                  <a:pt x="2678545" y="3666837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7D04D7-3745-EE06-0CA7-BF0670A8CC8A}"/>
              </a:ext>
            </a:extLst>
          </p:cNvPr>
          <p:cNvSpPr txBox="1"/>
          <p:nvPr/>
        </p:nvSpPr>
        <p:spPr>
          <a:xfrm>
            <a:off x="7564260" y="2296109"/>
            <a:ext cx="247782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no drag</a:t>
            </a:r>
          </a:p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force</a:t>
            </a:r>
          </a:p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exerted</a:t>
            </a:r>
          </a:p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on top or</a:t>
            </a:r>
          </a:p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bottom</a:t>
            </a:r>
          </a:p>
          <a:p>
            <a:endParaRPr lang="en-US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9153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E22FED-867C-3876-1949-9D3867EF9556}"/>
              </a:ext>
            </a:extLst>
          </p:cNvPr>
          <p:cNvSpPr/>
          <p:nvPr/>
        </p:nvSpPr>
        <p:spPr>
          <a:xfrm>
            <a:off x="2284661" y="1934368"/>
            <a:ext cx="8072284" cy="373913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B3B878D-5711-ED9C-8154-07E2BF19E05B}"/>
              </a:ext>
            </a:extLst>
          </p:cNvPr>
          <p:cNvCxnSpPr/>
          <p:nvPr/>
        </p:nvCxnSpPr>
        <p:spPr>
          <a:xfrm flipV="1">
            <a:off x="10621820" y="5659211"/>
            <a:ext cx="628073" cy="142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227CFD-57B8-BB04-9544-E0BC55376F00}"/>
                  </a:ext>
                </a:extLst>
              </p:cNvPr>
              <p:cNvSpPr txBox="1"/>
              <p:nvPr/>
            </p:nvSpPr>
            <p:spPr>
              <a:xfrm>
                <a:off x="11199906" y="5274490"/>
                <a:ext cx="62972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227CFD-57B8-BB04-9544-E0BC55376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9906" y="5274490"/>
                <a:ext cx="629723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0061CC-1941-3811-EC4E-D7BC213764F1}"/>
                  </a:ext>
                </a:extLst>
              </p:cNvPr>
              <p:cNvSpPr txBox="1"/>
              <p:nvPr/>
            </p:nvSpPr>
            <p:spPr>
              <a:xfrm>
                <a:off x="1543288" y="1176887"/>
                <a:ext cx="59503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0061CC-1941-3811-EC4E-D7BC21376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288" y="1176887"/>
                <a:ext cx="59503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073E896-2CDD-E83C-7A37-88E730B62AAF}"/>
              </a:ext>
            </a:extLst>
          </p:cNvPr>
          <p:cNvCxnSpPr>
            <a:cxnSpLocks/>
          </p:cNvCxnSpPr>
          <p:nvPr/>
        </p:nvCxnSpPr>
        <p:spPr>
          <a:xfrm rot="16200000" flipV="1">
            <a:off x="1977771" y="1519405"/>
            <a:ext cx="628073" cy="142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04DC76-D53F-2E97-2FF5-9CBF4ABAC1FD}"/>
                  </a:ext>
                </a:extLst>
              </p:cNvPr>
              <p:cNvSpPr txBox="1"/>
              <p:nvPr/>
            </p:nvSpPr>
            <p:spPr>
              <a:xfrm>
                <a:off x="2547537" y="1269219"/>
                <a:ext cx="74874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0      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    and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04DC76-D53F-2E97-2FF5-9CBF4ABAC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537" y="1269219"/>
                <a:ext cx="7487434" cy="584775"/>
              </a:xfrm>
              <a:prstGeom prst="rect">
                <a:avLst/>
              </a:prstGeom>
              <a:blipFill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720FA35-FCC6-D4C8-99BF-AF7D788040D9}"/>
              </a:ext>
            </a:extLst>
          </p:cNvPr>
          <p:cNvCxnSpPr>
            <a:cxnSpLocks/>
          </p:cNvCxnSpPr>
          <p:nvPr/>
        </p:nvCxnSpPr>
        <p:spPr>
          <a:xfrm flipV="1">
            <a:off x="2005492" y="1853994"/>
            <a:ext cx="0" cy="380521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41BBE2-9495-9348-2BAA-315097CE7B4A}"/>
                  </a:ext>
                </a:extLst>
              </p:cNvPr>
              <p:cNvSpPr txBox="1"/>
              <p:nvPr/>
            </p:nvSpPr>
            <p:spPr>
              <a:xfrm>
                <a:off x="1406196" y="3228175"/>
                <a:ext cx="63510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41BBE2-9495-9348-2BAA-315097CE7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196" y="3228175"/>
                <a:ext cx="635109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95F045E7-EEFF-D20A-BFBC-9C2460704972}"/>
              </a:ext>
            </a:extLst>
          </p:cNvPr>
          <p:cNvSpPr/>
          <p:nvPr/>
        </p:nvSpPr>
        <p:spPr>
          <a:xfrm>
            <a:off x="2222283" y="1184495"/>
            <a:ext cx="2030122" cy="8458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DEFB50-988C-6D99-5DE3-A0973B4E3E25}"/>
                  </a:ext>
                </a:extLst>
              </p:cNvPr>
              <p:cNvSpPr txBox="1"/>
              <p:nvPr/>
            </p:nvSpPr>
            <p:spPr>
              <a:xfrm>
                <a:off x="2575731" y="5751543"/>
                <a:ext cx="76702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    and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DEFB50-988C-6D99-5DE3-A0973B4E3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731" y="5751543"/>
                <a:ext cx="7670241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23700017-BF09-D127-B08A-A6B1DA938D18}"/>
              </a:ext>
            </a:extLst>
          </p:cNvPr>
          <p:cNvSpPr/>
          <p:nvPr/>
        </p:nvSpPr>
        <p:spPr>
          <a:xfrm>
            <a:off x="2389570" y="5605147"/>
            <a:ext cx="2111409" cy="8458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47DC48B-3609-31C5-CE8B-672B6ECDF2A3}"/>
              </a:ext>
            </a:extLst>
          </p:cNvPr>
          <p:cNvSpPr/>
          <p:nvPr/>
        </p:nvSpPr>
        <p:spPr>
          <a:xfrm flipH="1">
            <a:off x="3981645" y="1932032"/>
            <a:ext cx="1028231" cy="3666837"/>
          </a:xfrm>
          <a:custGeom>
            <a:avLst/>
            <a:gdLst>
              <a:gd name="connsiteX0" fmla="*/ 2549236 w 2678545"/>
              <a:gd name="connsiteY0" fmla="*/ 0 h 3666837"/>
              <a:gd name="connsiteX1" fmla="*/ 0 w 2678545"/>
              <a:gd name="connsiteY1" fmla="*/ 1782619 h 3666837"/>
              <a:gd name="connsiteX2" fmla="*/ 2678545 w 2678545"/>
              <a:gd name="connsiteY2" fmla="*/ 3666837 h 366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8545" h="3666837">
                <a:moveTo>
                  <a:pt x="2549236" y="0"/>
                </a:moveTo>
                <a:lnTo>
                  <a:pt x="0" y="1782619"/>
                </a:lnTo>
                <a:lnTo>
                  <a:pt x="2678545" y="3666837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7D04D7-3745-EE06-0CA7-BF0670A8CC8A}"/>
              </a:ext>
            </a:extLst>
          </p:cNvPr>
          <p:cNvSpPr txBox="1"/>
          <p:nvPr/>
        </p:nvSpPr>
        <p:spPr>
          <a:xfrm>
            <a:off x="5081891" y="2843454"/>
            <a:ext cx="24778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heated from bottom</a:t>
            </a:r>
          </a:p>
          <a:p>
            <a:endParaRPr lang="en-US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5926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E22FED-867C-3876-1949-9D3867EF9556}"/>
              </a:ext>
            </a:extLst>
          </p:cNvPr>
          <p:cNvSpPr/>
          <p:nvPr/>
        </p:nvSpPr>
        <p:spPr>
          <a:xfrm>
            <a:off x="2284661" y="1934368"/>
            <a:ext cx="8072284" cy="373913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B3B878D-5711-ED9C-8154-07E2BF19E05B}"/>
              </a:ext>
            </a:extLst>
          </p:cNvPr>
          <p:cNvCxnSpPr/>
          <p:nvPr/>
        </p:nvCxnSpPr>
        <p:spPr>
          <a:xfrm flipV="1">
            <a:off x="10621820" y="5659211"/>
            <a:ext cx="628073" cy="142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227CFD-57B8-BB04-9544-E0BC55376F00}"/>
                  </a:ext>
                </a:extLst>
              </p:cNvPr>
              <p:cNvSpPr txBox="1"/>
              <p:nvPr/>
            </p:nvSpPr>
            <p:spPr>
              <a:xfrm>
                <a:off x="11199906" y="5274490"/>
                <a:ext cx="62972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227CFD-57B8-BB04-9544-E0BC55376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9906" y="5274490"/>
                <a:ext cx="629723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0061CC-1941-3811-EC4E-D7BC213764F1}"/>
                  </a:ext>
                </a:extLst>
              </p:cNvPr>
              <p:cNvSpPr txBox="1"/>
              <p:nvPr/>
            </p:nvSpPr>
            <p:spPr>
              <a:xfrm>
                <a:off x="1543288" y="1176887"/>
                <a:ext cx="59503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0061CC-1941-3811-EC4E-D7BC21376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288" y="1176887"/>
                <a:ext cx="59503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073E896-2CDD-E83C-7A37-88E730B62AAF}"/>
              </a:ext>
            </a:extLst>
          </p:cNvPr>
          <p:cNvCxnSpPr>
            <a:cxnSpLocks/>
          </p:cNvCxnSpPr>
          <p:nvPr/>
        </p:nvCxnSpPr>
        <p:spPr>
          <a:xfrm rot="16200000" flipV="1">
            <a:off x="1977771" y="1519405"/>
            <a:ext cx="628073" cy="142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04DC76-D53F-2E97-2FF5-9CBF4ABAC1FD}"/>
                  </a:ext>
                </a:extLst>
              </p:cNvPr>
              <p:cNvSpPr txBox="1"/>
              <p:nvPr/>
            </p:nvSpPr>
            <p:spPr>
              <a:xfrm>
                <a:off x="2547537" y="1269219"/>
                <a:ext cx="74874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0      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    and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04DC76-D53F-2E97-2FF5-9CBF4ABAC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537" y="1269219"/>
                <a:ext cx="7487434" cy="584775"/>
              </a:xfrm>
              <a:prstGeom prst="rect">
                <a:avLst/>
              </a:prstGeom>
              <a:blipFill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720FA35-FCC6-D4C8-99BF-AF7D788040D9}"/>
              </a:ext>
            </a:extLst>
          </p:cNvPr>
          <p:cNvCxnSpPr>
            <a:cxnSpLocks/>
          </p:cNvCxnSpPr>
          <p:nvPr/>
        </p:nvCxnSpPr>
        <p:spPr>
          <a:xfrm flipV="1">
            <a:off x="2005492" y="1853994"/>
            <a:ext cx="0" cy="380521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41BBE2-9495-9348-2BAA-315097CE7B4A}"/>
                  </a:ext>
                </a:extLst>
              </p:cNvPr>
              <p:cNvSpPr txBox="1"/>
              <p:nvPr/>
            </p:nvSpPr>
            <p:spPr>
              <a:xfrm>
                <a:off x="1406196" y="3228175"/>
                <a:ext cx="63510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41BBE2-9495-9348-2BAA-315097CE7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196" y="3228175"/>
                <a:ext cx="635109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DEFB50-988C-6D99-5DE3-A0973B4E3E25}"/>
                  </a:ext>
                </a:extLst>
              </p:cNvPr>
              <p:cNvSpPr txBox="1"/>
              <p:nvPr/>
            </p:nvSpPr>
            <p:spPr>
              <a:xfrm>
                <a:off x="2575731" y="5751543"/>
                <a:ext cx="76702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    and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DEFB50-988C-6D99-5DE3-A0973B4E3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731" y="5751543"/>
                <a:ext cx="7670241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427D04D7-3745-EE06-0CA7-BF0670A8CC8A}"/>
              </a:ext>
            </a:extLst>
          </p:cNvPr>
          <p:cNvSpPr txBox="1"/>
          <p:nvPr/>
        </p:nvSpPr>
        <p:spPr>
          <a:xfrm rot="5400000">
            <a:off x="743413" y="3642856"/>
            <a:ext cx="36082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repeating boundary conditions</a:t>
            </a:r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8017DF-B05A-889E-C82E-791A5B4A3E96}"/>
              </a:ext>
            </a:extLst>
          </p:cNvPr>
          <p:cNvSpPr txBox="1"/>
          <p:nvPr/>
        </p:nvSpPr>
        <p:spPr>
          <a:xfrm rot="16200000">
            <a:off x="8285149" y="3601131"/>
            <a:ext cx="36082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repeating boundary conditions</a:t>
            </a:r>
            <a:endParaRPr 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7859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843864" y="1896584"/>
            <a:ext cx="107958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Part 7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five things we know about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Convection in a Box</a:t>
            </a:r>
          </a:p>
        </p:txBody>
      </p:sp>
    </p:spTree>
    <p:extLst>
      <p:ext uri="{BB962C8B-B14F-4D97-AF65-F5344CB8AC3E}">
        <p14:creationId xmlns:p14="http://schemas.microsoft.com/office/powerpoint/2010/main" val="21827528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ADCDBCF2-2095-2DA2-8B98-884DA30E639C}"/>
              </a:ext>
            </a:extLst>
          </p:cNvPr>
          <p:cNvSpPr txBox="1"/>
          <p:nvPr/>
        </p:nvSpPr>
        <p:spPr>
          <a:xfrm>
            <a:off x="134562" y="56796"/>
            <a:ext cx="122716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Thing We Know #1: If you work in scaled variables of order 1 in size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CCC01A-D34C-FA3B-11FE-2F232719E68F}"/>
                  </a:ext>
                </a:extLst>
              </p:cNvPr>
              <p:cNvSpPr txBox="1"/>
              <p:nvPr/>
            </p:nvSpPr>
            <p:spPr>
              <a:xfrm>
                <a:off x="565404" y="712162"/>
                <a:ext cx="145020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CCC01A-D34C-FA3B-11FE-2F232719E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04" y="712162"/>
                <a:ext cx="1450205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764DF88-99DA-F9F7-F285-5AE690413751}"/>
                  </a:ext>
                </a:extLst>
              </p:cNvPr>
              <p:cNvSpPr txBox="1"/>
              <p:nvPr/>
            </p:nvSpPr>
            <p:spPr>
              <a:xfrm>
                <a:off x="587781" y="1333848"/>
                <a:ext cx="14278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764DF88-99DA-F9F7-F285-5AE690413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81" y="1333848"/>
                <a:ext cx="142782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A604C64-AF87-3E1C-2D7B-F758D2222333}"/>
              </a:ext>
            </a:extLst>
          </p:cNvPr>
          <p:cNvSpPr txBox="1"/>
          <p:nvPr/>
        </p:nvSpPr>
        <p:spPr>
          <a:xfrm>
            <a:off x="4497514" y="2724638"/>
            <a:ext cx="60605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temperature as fractional</a:t>
            </a:r>
          </a:p>
          <a:p>
            <a:r>
              <a:rPr lang="en-US" sz="2800" dirty="0">
                <a:latin typeface="Arial" panose="020B0604020202020204" pitchFamily="34" charset="0"/>
              </a:rPr>
              <a:t>deviation from the mean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367120B8-2023-0EC5-8215-F75A0A20D828}"/>
              </a:ext>
            </a:extLst>
          </p:cNvPr>
          <p:cNvSpPr/>
          <p:nvPr/>
        </p:nvSpPr>
        <p:spPr>
          <a:xfrm>
            <a:off x="2136535" y="869207"/>
            <a:ext cx="190057" cy="79930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6E43CA-DB02-A460-F1DF-14649517E7C7}"/>
                  </a:ext>
                </a:extLst>
              </p:cNvPr>
              <p:cNvSpPr txBox="1"/>
              <p:nvPr/>
            </p:nvSpPr>
            <p:spPr>
              <a:xfrm>
                <a:off x="440625" y="2833750"/>
                <a:ext cx="38533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−½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6E43CA-DB02-A460-F1DF-14649517E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25" y="2833750"/>
                <a:ext cx="385336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DA17E5F-8809-5827-1745-A2E304CBC91E}"/>
              </a:ext>
            </a:extLst>
          </p:cNvPr>
          <p:cNvSpPr txBox="1"/>
          <p:nvPr/>
        </p:nvSpPr>
        <p:spPr>
          <a:xfrm>
            <a:off x="2535167" y="935735"/>
            <a:ext cx="80201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position scaled by height of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33F13F-D203-2C7B-F182-D8C7AA83ACA8}"/>
              </a:ext>
            </a:extLst>
          </p:cNvPr>
          <p:cNvSpPr txBox="1"/>
          <p:nvPr/>
        </p:nvSpPr>
        <p:spPr>
          <a:xfrm>
            <a:off x="2390518" y="2078808"/>
            <a:ext cx="60605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time by rate at which heat conducts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C0973D-D9C9-0095-3140-20C3C68DEF7E}"/>
                  </a:ext>
                </a:extLst>
              </p:cNvPr>
              <p:cNvSpPr txBox="1"/>
              <p:nvPr/>
            </p:nvSpPr>
            <p:spPr>
              <a:xfrm>
                <a:off x="545759" y="2092907"/>
                <a:ext cx="17752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κ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C0973D-D9C9-0095-3140-20C3C68DE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59" y="2092907"/>
                <a:ext cx="177529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EF8F96-0112-7230-AE80-23229D599771}"/>
                  </a:ext>
                </a:extLst>
              </p:cNvPr>
              <p:cNvSpPr txBox="1"/>
              <p:nvPr/>
            </p:nvSpPr>
            <p:spPr>
              <a:xfrm>
                <a:off x="440625" y="3755274"/>
                <a:ext cx="1417862" cy="9569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κ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EF8F96-0112-7230-AE80-23229D599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25" y="3755274"/>
                <a:ext cx="1417862" cy="956929"/>
              </a:xfrm>
              <a:prstGeom prst="rect">
                <a:avLst/>
              </a:prstGeom>
              <a:blipFill>
                <a:blip r:embed="rId6"/>
                <a:stretch>
                  <a:fillRect r="-40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71F9858-D1CB-4E2D-5AFF-CAC59B7AAC0C}"/>
                  </a:ext>
                </a:extLst>
              </p:cNvPr>
              <p:cNvSpPr txBox="1"/>
              <p:nvPr/>
            </p:nvSpPr>
            <p:spPr>
              <a:xfrm>
                <a:off x="428693" y="4868439"/>
                <a:ext cx="1417862" cy="9569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κ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71F9858-D1CB-4E2D-5AFF-CAC59B7AA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93" y="4868439"/>
                <a:ext cx="1417862" cy="956929"/>
              </a:xfrm>
              <a:prstGeom prst="rect">
                <a:avLst/>
              </a:prstGeom>
              <a:blipFill>
                <a:blip r:embed="rId7"/>
                <a:stretch>
                  <a:fillRect r="-38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Brace 16">
            <a:extLst>
              <a:ext uri="{FF2B5EF4-FFF2-40B4-BE49-F238E27FC236}">
                <a16:creationId xmlns:a16="http://schemas.microsoft.com/office/drawing/2014/main" id="{EED1F4F5-8FA5-3308-22EF-7FFD63DE60D8}"/>
              </a:ext>
            </a:extLst>
          </p:cNvPr>
          <p:cNvSpPr/>
          <p:nvPr/>
        </p:nvSpPr>
        <p:spPr>
          <a:xfrm>
            <a:off x="2891137" y="4002359"/>
            <a:ext cx="507967" cy="173215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DD5F1C-7523-15C5-9241-14098DAD980B}"/>
              </a:ext>
            </a:extLst>
          </p:cNvPr>
          <p:cNvSpPr txBox="1"/>
          <p:nvPr/>
        </p:nvSpPr>
        <p:spPr>
          <a:xfrm>
            <a:off x="3517709" y="4582374"/>
            <a:ext cx="80201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velocity by combining position and time scaling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3EDBA8-DF53-E777-2CC3-C97AC87A4D62}"/>
              </a:ext>
            </a:extLst>
          </p:cNvPr>
          <p:cNvSpPr txBox="1"/>
          <p:nvPr/>
        </p:nvSpPr>
        <p:spPr>
          <a:xfrm>
            <a:off x="7527765" y="5316725"/>
            <a:ext cx="381565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pressure by scaled deviation from hydrostatic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0053DE-FFA9-5645-0C9C-A2B25442C49D}"/>
                  </a:ext>
                </a:extLst>
              </p:cNvPr>
              <p:cNvSpPr txBox="1"/>
              <p:nvPr/>
            </p:nvSpPr>
            <p:spPr>
              <a:xfrm>
                <a:off x="3814221" y="5659091"/>
                <a:ext cx="3341171" cy="9377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κ</m:t>
                              </m:r>
                              <m:r>
                                <a:rPr lang="el-GR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𝜈𝜌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𝑔𝑧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0053DE-FFA9-5645-0C9C-A2B25442C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221" y="5659091"/>
                <a:ext cx="3341171" cy="9377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39963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ADCDBCF2-2095-2DA2-8B98-884DA30E639C}"/>
              </a:ext>
            </a:extLst>
          </p:cNvPr>
          <p:cNvSpPr txBox="1"/>
          <p:nvPr/>
        </p:nvSpPr>
        <p:spPr>
          <a:xfrm>
            <a:off x="134561" y="56796"/>
            <a:ext cx="101013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If you work in scaled variables ... (order 1 in size)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D80132-5B0C-5DC3-6BCA-11FBA684BF1A}"/>
              </a:ext>
            </a:extLst>
          </p:cNvPr>
          <p:cNvSpPr txBox="1"/>
          <p:nvPr/>
        </p:nvSpPr>
        <p:spPr>
          <a:xfrm>
            <a:off x="302058" y="1271877"/>
            <a:ext cx="117457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then the ONLY two material constant are the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386923-61C0-8812-C4DF-63FCC1992FD3}"/>
                  </a:ext>
                </a:extLst>
              </p:cNvPr>
              <p:cNvSpPr txBox="1"/>
              <p:nvPr/>
            </p:nvSpPr>
            <p:spPr>
              <a:xfrm>
                <a:off x="1222871" y="3216687"/>
                <a:ext cx="4952076" cy="12039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l-G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m:rPr>
                              <m:sty m:val="p"/>
                            </m:rPr>
                            <a:rPr lang="el-GR" sz="3600" i="1">
                              <a:latin typeface="Cambria Math" panose="02040503050406030204" pitchFamily="18" charset="0"/>
                            </a:rPr>
                            <m:t>κ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386923-61C0-8812-C4DF-63FCC1992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871" y="3216687"/>
                <a:ext cx="4952076" cy="12039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BA5D80F-218F-3237-F04B-E4B03F884F9D}"/>
              </a:ext>
            </a:extLst>
          </p:cNvPr>
          <p:cNvSpPr txBox="1"/>
          <p:nvPr/>
        </p:nvSpPr>
        <p:spPr>
          <a:xfrm>
            <a:off x="1974799" y="5193662"/>
            <a:ext cx="96849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and only these two combinations of material parameters affects the pattern of convection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52C091-1FF0-9985-81AA-826EFAB457AD}"/>
              </a:ext>
            </a:extLst>
          </p:cNvPr>
          <p:cNvSpPr txBox="1"/>
          <p:nvPr/>
        </p:nvSpPr>
        <p:spPr>
          <a:xfrm>
            <a:off x="1633206" y="2736502"/>
            <a:ext cx="28411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</a:rPr>
              <a:t>Rayleigh Number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2FCE83-B4A7-919C-01BD-A213FC1006F3}"/>
              </a:ext>
            </a:extLst>
          </p:cNvPr>
          <p:cNvSpPr txBox="1"/>
          <p:nvPr/>
        </p:nvSpPr>
        <p:spPr>
          <a:xfrm>
            <a:off x="6734104" y="2755022"/>
            <a:ext cx="28411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</a:rPr>
              <a:t>Prandtl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DF930C-89C8-FB03-08FE-FB781ADCCD68}"/>
                  </a:ext>
                </a:extLst>
              </p:cNvPr>
              <p:cNvSpPr txBox="1"/>
              <p:nvPr/>
            </p:nvSpPr>
            <p:spPr>
              <a:xfrm>
                <a:off x="7367698" y="3298215"/>
                <a:ext cx="2433250" cy="10408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3600" i="1">
                              <a:latin typeface="Cambria Math" panose="02040503050406030204" pitchFamily="18" charset="0"/>
                            </a:rPr>
                            <m:t>κ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DF930C-89C8-FB03-08FE-FB781ADCC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698" y="3298215"/>
                <a:ext cx="2433250" cy="10408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C871276-CCE7-2D59-0692-4246941BB194}"/>
              </a:ext>
            </a:extLst>
          </p:cNvPr>
          <p:cNvSpPr txBox="1"/>
          <p:nvPr/>
        </p:nvSpPr>
        <p:spPr>
          <a:xfrm>
            <a:off x="5354932" y="3429000"/>
            <a:ext cx="12234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15885238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5772DC-A4DD-C643-16CA-0997B12F4BC5}"/>
              </a:ext>
            </a:extLst>
          </p:cNvPr>
          <p:cNvSpPr txBox="1"/>
          <p:nvPr/>
        </p:nvSpPr>
        <p:spPr>
          <a:xfrm>
            <a:off x="435003" y="267570"/>
            <a:ext cx="7030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 primed variables (but omitting primes)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8DF76A-0BE7-4F57-3E39-49373CD2AAE4}"/>
                  </a:ext>
                </a:extLst>
              </p:cNvPr>
              <p:cNvSpPr txBox="1"/>
              <p:nvPr/>
            </p:nvSpPr>
            <p:spPr>
              <a:xfrm>
                <a:off x="1247487" y="1368969"/>
                <a:ext cx="10216546" cy="10985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2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𝐯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sz="32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𝐯</m:t>
                              </m:r>
                            </m:e>
                          </m:d>
                          <m: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8DF76A-0BE7-4F57-3E39-49373CD2A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487" y="1368969"/>
                <a:ext cx="10216546" cy="1098506"/>
              </a:xfrm>
              <a:prstGeom prst="rect">
                <a:avLst/>
              </a:prstGeom>
              <a:blipFill>
                <a:blip r:embed="rId2"/>
                <a:stretch>
                  <a:fillRect l="-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84CE99-FC53-AB21-FFE2-62C5F0BE4268}"/>
                  </a:ext>
                </a:extLst>
              </p:cNvPr>
              <p:cNvSpPr txBox="1"/>
              <p:nvPr/>
            </p:nvSpPr>
            <p:spPr>
              <a:xfrm>
                <a:off x="1247487" y="3962499"/>
                <a:ext cx="8232208" cy="14274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84CE99-FC53-AB21-FFE2-62C5F0BE4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487" y="3962499"/>
                <a:ext cx="8232208" cy="1427442"/>
              </a:xfrm>
              <a:prstGeom prst="rect">
                <a:avLst/>
              </a:prstGeom>
              <a:blipFill>
                <a:blip r:embed="rId3"/>
                <a:stretch>
                  <a:fillRect l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00B6F7-6CA6-B55D-ED4C-F29B72C8AA58}"/>
                  </a:ext>
                </a:extLst>
              </p:cNvPr>
              <p:cNvSpPr txBox="1"/>
              <p:nvPr/>
            </p:nvSpPr>
            <p:spPr>
              <a:xfrm>
                <a:off x="1247487" y="3055093"/>
                <a:ext cx="182731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00B6F7-6CA6-B55D-ED4C-F29B72C8A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487" y="3055093"/>
                <a:ext cx="1827319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63812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ADCDBCF2-2095-2DA2-8B98-884DA30E639C}"/>
              </a:ext>
            </a:extLst>
          </p:cNvPr>
          <p:cNvSpPr txBox="1"/>
          <p:nvPr/>
        </p:nvSpPr>
        <p:spPr>
          <a:xfrm>
            <a:off x="134562" y="56796"/>
            <a:ext cx="122716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Thing We Know #3: For the earth’s mantle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8A59B0-5BAD-3B36-46CE-9189E0A3114F}"/>
                  </a:ext>
                </a:extLst>
              </p:cNvPr>
              <p:cNvSpPr txBox="1"/>
              <p:nvPr/>
            </p:nvSpPr>
            <p:spPr>
              <a:xfrm>
                <a:off x="1247487" y="1368969"/>
                <a:ext cx="10216546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8A59B0-5BAD-3B36-46CE-9189E0A31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487" y="1368969"/>
                <a:ext cx="10216546" cy="9848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BF91EE-1E1D-5A10-FA45-97363F3BB6A7}"/>
                  </a:ext>
                </a:extLst>
              </p:cNvPr>
              <p:cNvSpPr txBox="1"/>
              <p:nvPr/>
            </p:nvSpPr>
            <p:spPr>
              <a:xfrm>
                <a:off x="3477262" y="1368968"/>
                <a:ext cx="10216546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BF91EE-1E1D-5A10-FA45-97363F3BB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262" y="1368968"/>
                <a:ext cx="10216546" cy="9848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211B5C5-78E4-ABFB-E21F-E3AC743405B0}"/>
              </a:ext>
            </a:extLst>
          </p:cNvPr>
          <p:cNvSpPr txBox="1"/>
          <p:nvPr/>
        </p:nvSpPr>
        <p:spPr>
          <a:xfrm>
            <a:off x="311109" y="2540224"/>
            <a:ext cx="122716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so two terms can be eliminated from the Navier Stokes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CE60236-4A00-EC6D-8CAD-4FC83BF6E4C6}"/>
                  </a:ext>
                </a:extLst>
              </p:cNvPr>
              <p:cNvSpPr txBox="1"/>
              <p:nvPr/>
            </p:nvSpPr>
            <p:spPr>
              <a:xfrm>
                <a:off x="1522695" y="3641652"/>
                <a:ext cx="10216546" cy="20833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2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𝐯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sz="32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𝐯</m:t>
                              </m:r>
                            </m:e>
                          </m:d>
                          <m: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CE60236-4A00-EC6D-8CAD-4FC83BF6E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695" y="3641652"/>
                <a:ext cx="10216546" cy="2083391"/>
              </a:xfrm>
              <a:prstGeom prst="rect">
                <a:avLst/>
              </a:prstGeom>
              <a:blipFill>
                <a:blip r:embed="rId4"/>
                <a:stretch>
                  <a:fillRect l="-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B216F8B-09ED-2DD2-DA35-4DC71219CA14}"/>
                  </a:ext>
                </a:extLst>
              </p:cNvPr>
              <p:cNvSpPr txBox="1"/>
              <p:nvPr/>
            </p:nvSpPr>
            <p:spPr>
              <a:xfrm>
                <a:off x="3610427" y="5358219"/>
                <a:ext cx="422855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B216F8B-09ED-2DD2-DA35-4DC71219C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427" y="5358219"/>
                <a:ext cx="4228555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row: Down 20">
            <a:extLst>
              <a:ext uri="{FF2B5EF4-FFF2-40B4-BE49-F238E27FC236}">
                <a16:creationId xmlns:a16="http://schemas.microsoft.com/office/drawing/2014/main" id="{32FABDB3-1DB0-06B8-AC2C-CDF04FA5CC03}"/>
              </a:ext>
            </a:extLst>
          </p:cNvPr>
          <p:cNvSpPr/>
          <p:nvPr/>
        </p:nvSpPr>
        <p:spPr>
          <a:xfrm rot="18933588">
            <a:off x="3098306" y="4729744"/>
            <a:ext cx="452762" cy="71427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756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ADCDBCF2-2095-2DA2-8B98-884DA30E639C}"/>
              </a:ext>
            </a:extLst>
          </p:cNvPr>
          <p:cNvSpPr txBox="1"/>
          <p:nvPr/>
        </p:nvSpPr>
        <p:spPr>
          <a:xfrm>
            <a:off x="134562" y="56796"/>
            <a:ext cx="122716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Thing We Know #3: For the earth’s mantle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8A59B0-5BAD-3B36-46CE-9189E0A3114F}"/>
                  </a:ext>
                </a:extLst>
              </p:cNvPr>
              <p:cNvSpPr txBox="1"/>
              <p:nvPr/>
            </p:nvSpPr>
            <p:spPr>
              <a:xfrm>
                <a:off x="1247487" y="1368969"/>
                <a:ext cx="10216546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8A59B0-5BAD-3B36-46CE-9189E0A31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487" y="1368969"/>
                <a:ext cx="10216546" cy="9848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BF91EE-1E1D-5A10-FA45-97363F3BB6A7}"/>
                  </a:ext>
                </a:extLst>
              </p:cNvPr>
              <p:cNvSpPr txBox="1"/>
              <p:nvPr/>
            </p:nvSpPr>
            <p:spPr>
              <a:xfrm>
                <a:off x="3477262" y="1368968"/>
                <a:ext cx="10216546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BF91EE-1E1D-5A10-FA45-97363F3BB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262" y="1368968"/>
                <a:ext cx="10216546" cy="9848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211B5C5-78E4-ABFB-E21F-E3AC743405B0}"/>
              </a:ext>
            </a:extLst>
          </p:cNvPr>
          <p:cNvSpPr txBox="1"/>
          <p:nvPr/>
        </p:nvSpPr>
        <p:spPr>
          <a:xfrm>
            <a:off x="311109" y="2540224"/>
            <a:ext cx="122716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so two terms can be eliminated from the Navier Stokes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CE60236-4A00-EC6D-8CAD-4FC83BF6E4C6}"/>
                  </a:ext>
                </a:extLst>
              </p:cNvPr>
              <p:cNvSpPr txBox="1"/>
              <p:nvPr/>
            </p:nvSpPr>
            <p:spPr>
              <a:xfrm>
                <a:off x="1522695" y="3641652"/>
                <a:ext cx="10216546" cy="20833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2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𝐯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sz="32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𝐯</m:t>
                              </m:r>
                            </m:e>
                          </m:d>
                          <m: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CE60236-4A00-EC6D-8CAD-4FC83BF6E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695" y="3641652"/>
                <a:ext cx="10216546" cy="2083391"/>
              </a:xfrm>
              <a:prstGeom prst="rect">
                <a:avLst/>
              </a:prstGeom>
              <a:blipFill>
                <a:blip r:embed="rId4"/>
                <a:stretch>
                  <a:fillRect l="-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B216F8B-09ED-2DD2-DA35-4DC71219CA14}"/>
                  </a:ext>
                </a:extLst>
              </p:cNvPr>
              <p:cNvSpPr txBox="1"/>
              <p:nvPr/>
            </p:nvSpPr>
            <p:spPr>
              <a:xfrm>
                <a:off x="3610427" y="5358219"/>
                <a:ext cx="422855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B216F8B-09ED-2DD2-DA35-4DC71219C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427" y="5358219"/>
                <a:ext cx="4228555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row: Down 20">
            <a:extLst>
              <a:ext uri="{FF2B5EF4-FFF2-40B4-BE49-F238E27FC236}">
                <a16:creationId xmlns:a16="http://schemas.microsoft.com/office/drawing/2014/main" id="{32FABDB3-1DB0-06B8-AC2C-CDF04FA5CC03}"/>
              </a:ext>
            </a:extLst>
          </p:cNvPr>
          <p:cNvSpPr/>
          <p:nvPr/>
        </p:nvSpPr>
        <p:spPr>
          <a:xfrm rot="18933588">
            <a:off x="3098306" y="4729744"/>
            <a:ext cx="452762" cy="71427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7393D5-9F85-A934-1373-99AC5AF718E4}"/>
              </a:ext>
            </a:extLst>
          </p:cNvPr>
          <p:cNvSpPr txBox="1"/>
          <p:nvPr/>
        </p:nvSpPr>
        <p:spPr>
          <a:xfrm>
            <a:off x="7762229" y="4918256"/>
            <a:ext cx="432896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for short time scales</a:t>
            </a:r>
          </a:p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buoyancy causes</a:t>
            </a:r>
          </a:p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steady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flow</a:t>
            </a:r>
          </a:p>
        </p:txBody>
      </p:sp>
    </p:spTree>
    <p:extLst>
      <p:ext uri="{BB962C8B-B14F-4D97-AF65-F5344CB8AC3E}">
        <p14:creationId xmlns:p14="http://schemas.microsoft.com/office/powerpoint/2010/main" val="18916599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147982-AC35-A25F-74BC-9B9681E23FF3}"/>
              </a:ext>
            </a:extLst>
          </p:cNvPr>
          <p:cNvSpPr txBox="1"/>
          <p:nvPr/>
        </p:nvSpPr>
        <p:spPr>
          <a:xfrm>
            <a:off x="134562" y="56796"/>
            <a:ext cx="122716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Thing We Know #4:  “no convection” is a solution</a:t>
            </a:r>
          </a:p>
          <a:p>
            <a:endParaRPr lang="en-US" sz="3600" dirty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F90EF9-138A-663E-3D12-F29092201B60}"/>
              </a:ext>
            </a:extLst>
          </p:cNvPr>
          <p:cNvSpPr/>
          <p:nvPr/>
        </p:nvSpPr>
        <p:spPr>
          <a:xfrm>
            <a:off x="1013027" y="1872584"/>
            <a:ext cx="8072284" cy="373913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F11B013-EC08-2DCA-E8DB-76C8E4E31E67}"/>
                  </a:ext>
                </a:extLst>
              </p:cNvPr>
              <p:cNvSpPr txBox="1"/>
              <p:nvPr/>
            </p:nvSpPr>
            <p:spPr>
              <a:xfrm>
                <a:off x="3530109" y="3246279"/>
                <a:ext cx="344402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48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F11B013-EC08-2DCA-E8DB-76C8E4E31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109" y="3246279"/>
                <a:ext cx="3444020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0431FEF-A154-5FE7-80EB-C090D8AD5643}"/>
              </a:ext>
            </a:extLst>
          </p:cNvPr>
          <p:cNvSpPr/>
          <p:nvPr/>
        </p:nvSpPr>
        <p:spPr>
          <a:xfrm>
            <a:off x="9766568" y="1792210"/>
            <a:ext cx="1582854" cy="3739137"/>
          </a:xfrm>
          <a:custGeom>
            <a:avLst/>
            <a:gdLst>
              <a:gd name="connsiteX0" fmla="*/ 1594021 w 1594021"/>
              <a:gd name="connsiteY0" fmla="*/ 0 h 3496963"/>
              <a:gd name="connsiteX1" fmla="*/ 0 w 1594021"/>
              <a:gd name="connsiteY1" fmla="*/ 24714 h 3496963"/>
              <a:gd name="connsiteX2" fmla="*/ 12357 w 1594021"/>
              <a:gd name="connsiteY2" fmla="*/ 3496963 h 3496963"/>
              <a:gd name="connsiteX0" fmla="*/ 1582854 w 1582854"/>
              <a:gd name="connsiteY0" fmla="*/ 0 h 3496963"/>
              <a:gd name="connsiteX1" fmla="*/ 1190 w 1582854"/>
              <a:gd name="connsiteY1" fmla="*/ 0 h 3496963"/>
              <a:gd name="connsiteX2" fmla="*/ 1190 w 1582854"/>
              <a:gd name="connsiteY2" fmla="*/ 3496963 h 349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2854" h="3496963">
                <a:moveTo>
                  <a:pt x="1582854" y="0"/>
                </a:moveTo>
                <a:lnTo>
                  <a:pt x="1190" y="0"/>
                </a:lnTo>
                <a:cubicBezTo>
                  <a:pt x="5309" y="1157416"/>
                  <a:pt x="-2929" y="2339547"/>
                  <a:pt x="1190" y="349696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21718FB-DAFE-31AB-4819-B5F0484D352F}"/>
                  </a:ext>
                </a:extLst>
              </p:cNvPr>
              <p:cNvSpPr txBox="1"/>
              <p:nvPr/>
            </p:nvSpPr>
            <p:spPr>
              <a:xfrm>
                <a:off x="1231875" y="1257125"/>
                <a:ext cx="15374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21718FB-DAFE-31AB-4819-B5F0484D3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875" y="1257125"/>
                <a:ext cx="1537408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25F4599-9C3A-DD2C-6895-28BCB283D7A4}"/>
                  </a:ext>
                </a:extLst>
              </p:cNvPr>
              <p:cNvSpPr txBox="1"/>
              <p:nvPr/>
            </p:nvSpPr>
            <p:spPr>
              <a:xfrm>
                <a:off x="1260069" y="5739449"/>
                <a:ext cx="19448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25F4599-9C3A-DD2C-6895-28BCB283D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69" y="5739449"/>
                <a:ext cx="194482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9D2734-CABA-7B55-BECD-BBDB0AFDC403}"/>
                  </a:ext>
                </a:extLst>
              </p:cNvPr>
              <p:cNvSpPr txBox="1"/>
              <p:nvPr/>
            </p:nvSpPr>
            <p:spPr>
              <a:xfrm>
                <a:off x="11349422" y="1499822"/>
                <a:ext cx="7755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9D2734-CABA-7B55-BECD-BBDB0AFDC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9422" y="1499822"/>
                <a:ext cx="77559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058CE3C-6798-1CCC-DF58-4C0B891F152D}"/>
                  </a:ext>
                </a:extLst>
              </p:cNvPr>
              <p:cNvSpPr txBox="1"/>
              <p:nvPr/>
            </p:nvSpPr>
            <p:spPr>
              <a:xfrm>
                <a:off x="9524867" y="5481657"/>
                <a:ext cx="48340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058CE3C-6798-1CCC-DF58-4C0B891F1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867" y="5481657"/>
                <a:ext cx="483402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23AF75-C6FA-5190-12F3-E0DB0C35ADA0}"/>
                  </a:ext>
                </a:extLst>
              </p:cNvPr>
              <p:cNvSpPr txBox="1"/>
              <p:nvPr/>
            </p:nvSpPr>
            <p:spPr>
              <a:xfrm>
                <a:off x="10722631" y="1109491"/>
                <a:ext cx="9126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23AF75-C6FA-5190-12F3-E0DB0C35A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2631" y="1109491"/>
                <a:ext cx="91268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36F7CA4-A418-8F3B-86FC-3EA8B83DF085}"/>
                  </a:ext>
                </a:extLst>
              </p:cNvPr>
              <p:cNvSpPr txBox="1"/>
              <p:nvPr/>
            </p:nvSpPr>
            <p:spPr>
              <a:xfrm>
                <a:off x="9462989" y="1086086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36F7CA4-A418-8F3B-86FC-3EA8B83DF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2989" y="1086086"/>
                <a:ext cx="50526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3FA7517-78C2-57E1-20B1-1816C7877337}"/>
              </a:ext>
            </a:extLst>
          </p:cNvPr>
          <p:cNvCxnSpPr>
            <a:cxnSpLocks/>
            <a:stCxn id="18" idx="1"/>
          </p:cNvCxnSpPr>
          <p:nvPr/>
        </p:nvCxnSpPr>
        <p:spPr>
          <a:xfrm>
            <a:off x="9767758" y="1792210"/>
            <a:ext cx="1411215" cy="38370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D840EE1-2C0F-DD01-3984-A45634069A3F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11178974" y="1694266"/>
            <a:ext cx="50944" cy="407977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251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EF6D7E-ED9B-EA7D-0CF1-BF6CDEB50DCF}"/>
              </a:ext>
            </a:extLst>
          </p:cNvPr>
          <p:cNvSpPr txBox="1"/>
          <p:nvPr/>
        </p:nvSpPr>
        <p:spPr>
          <a:xfrm>
            <a:off x="506026" y="982176"/>
            <a:ext cx="462767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increase in momentum with time  =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  flow of momentum into box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+ external force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+ pressure force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+ viscous force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0AA599-FAA2-72EE-9F4E-B7D021EA9A6F}"/>
              </a:ext>
            </a:extLst>
          </p:cNvPr>
          <p:cNvSpPr txBox="1"/>
          <p:nvPr/>
        </p:nvSpPr>
        <p:spPr>
          <a:xfrm>
            <a:off x="6660057" y="159746"/>
            <a:ext cx="1404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terms like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755F2-046B-95AC-46E0-B9892BCE6DED}"/>
              </a:ext>
            </a:extLst>
          </p:cNvPr>
          <p:cNvSpPr txBox="1"/>
          <p:nvPr/>
        </p:nvSpPr>
        <p:spPr>
          <a:xfrm>
            <a:off x="9451243" y="159746"/>
            <a:ext cx="2106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vector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231B62-E10B-6170-5280-9975655DBD69}"/>
                  </a:ext>
                </a:extLst>
              </p:cNvPr>
              <p:cNvSpPr txBox="1"/>
              <p:nvPr/>
            </p:nvSpPr>
            <p:spPr>
              <a:xfrm>
                <a:off x="9908961" y="621411"/>
                <a:ext cx="826501" cy="935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231B62-E10B-6170-5280-9975655DB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8961" y="621411"/>
                <a:ext cx="826501" cy="935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ADA57D-F7D0-9D7D-5B64-5A5630EF462B}"/>
                  </a:ext>
                </a:extLst>
              </p:cNvPr>
              <p:cNvSpPr txBox="1"/>
              <p:nvPr/>
            </p:nvSpPr>
            <p:spPr>
              <a:xfrm>
                <a:off x="6780183" y="697938"/>
                <a:ext cx="826501" cy="9676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ADA57D-F7D0-9D7D-5B64-5A5630EF4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183" y="697938"/>
                <a:ext cx="826501" cy="967637"/>
              </a:xfrm>
              <a:prstGeom prst="rect">
                <a:avLst/>
              </a:prstGeom>
              <a:blipFill>
                <a:blip r:embed="rId3"/>
                <a:stretch>
                  <a:fillRect r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51848AF5-347E-44E9-82F3-62DF24E696F7}"/>
              </a:ext>
            </a:extLst>
          </p:cNvPr>
          <p:cNvSpPr/>
          <p:nvPr/>
        </p:nvSpPr>
        <p:spPr>
          <a:xfrm>
            <a:off x="8597348" y="327991"/>
            <a:ext cx="159026" cy="555777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602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DAADDA-B5C7-24BA-393C-D8F0BE48D8AA}"/>
              </a:ext>
            </a:extLst>
          </p:cNvPr>
          <p:cNvSpPr txBox="1"/>
          <p:nvPr/>
        </p:nvSpPr>
        <p:spPr>
          <a:xfrm>
            <a:off x="134562" y="56796"/>
            <a:ext cx="122716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but this solution is not always stable</a:t>
            </a:r>
          </a:p>
          <a:p>
            <a:endParaRPr lang="en-US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8491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147982-AC35-A25F-74BC-9B9681E23FF3}"/>
              </a:ext>
            </a:extLst>
          </p:cNvPr>
          <p:cNvSpPr txBox="1"/>
          <p:nvPr/>
        </p:nvSpPr>
        <p:spPr>
          <a:xfrm>
            <a:off x="208703" y="1428396"/>
            <a:ext cx="1227162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Many possible convection patterns</a:t>
            </a:r>
          </a:p>
          <a:p>
            <a:endParaRPr lang="en-US" sz="3600" dirty="0">
              <a:latin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770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DB13D6-C815-2253-7484-E8EAC0C4A98E}"/>
              </a:ext>
            </a:extLst>
          </p:cNvPr>
          <p:cNvSpPr/>
          <p:nvPr/>
        </p:nvSpPr>
        <p:spPr>
          <a:xfrm>
            <a:off x="518757" y="1674876"/>
            <a:ext cx="8007405" cy="19332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2E4D52-2E3C-63AF-035A-419D6514CF83}"/>
              </a:ext>
            </a:extLst>
          </p:cNvPr>
          <p:cNvSpPr/>
          <p:nvPr/>
        </p:nvSpPr>
        <p:spPr>
          <a:xfrm>
            <a:off x="518756" y="3461190"/>
            <a:ext cx="8007405" cy="19332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147982-AC35-A25F-74BC-9B9681E23FF3}"/>
              </a:ext>
            </a:extLst>
          </p:cNvPr>
          <p:cNvSpPr txBox="1"/>
          <p:nvPr/>
        </p:nvSpPr>
        <p:spPr>
          <a:xfrm>
            <a:off x="134562" y="56796"/>
            <a:ext cx="122716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One convective roll</a:t>
            </a:r>
          </a:p>
          <a:p>
            <a:endParaRPr lang="en-US" sz="3600" dirty="0"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14A731-3A9F-A9A6-4B5A-BD2556ED878A}"/>
              </a:ext>
            </a:extLst>
          </p:cNvPr>
          <p:cNvSpPr/>
          <p:nvPr/>
        </p:nvSpPr>
        <p:spPr>
          <a:xfrm>
            <a:off x="518757" y="1674876"/>
            <a:ext cx="8007405" cy="372502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74FFBB6-3780-8437-7D3C-81606AFB6DC3}"/>
              </a:ext>
            </a:extLst>
          </p:cNvPr>
          <p:cNvSpPr/>
          <p:nvPr/>
        </p:nvSpPr>
        <p:spPr>
          <a:xfrm>
            <a:off x="1139389" y="1890584"/>
            <a:ext cx="6559812" cy="3260023"/>
          </a:xfrm>
          <a:custGeom>
            <a:avLst/>
            <a:gdLst>
              <a:gd name="connsiteX0" fmla="*/ 2320503 w 6559812"/>
              <a:gd name="connsiteY0" fmla="*/ 61784 h 3260023"/>
              <a:gd name="connsiteX1" fmla="*/ 850049 w 6559812"/>
              <a:gd name="connsiteY1" fmla="*/ 395416 h 3260023"/>
              <a:gd name="connsiteX2" fmla="*/ 34503 w 6559812"/>
              <a:gd name="connsiteY2" fmla="*/ 1186248 h 3260023"/>
              <a:gd name="connsiteX3" fmla="*/ 355779 w 6559812"/>
              <a:gd name="connsiteY3" fmla="*/ 2458994 h 3260023"/>
              <a:gd name="connsiteX4" fmla="*/ 2159865 w 6559812"/>
              <a:gd name="connsiteY4" fmla="*/ 3188043 h 3260023"/>
              <a:gd name="connsiteX5" fmla="*/ 5026633 w 6559812"/>
              <a:gd name="connsiteY5" fmla="*/ 3089189 h 3260023"/>
              <a:gd name="connsiteX6" fmla="*/ 6497087 w 6559812"/>
              <a:gd name="connsiteY6" fmla="*/ 1915297 h 3260023"/>
              <a:gd name="connsiteX7" fmla="*/ 6126384 w 6559812"/>
              <a:gd name="connsiteY7" fmla="*/ 766119 h 3260023"/>
              <a:gd name="connsiteX8" fmla="*/ 4655930 w 6559812"/>
              <a:gd name="connsiteY8" fmla="*/ 160638 h 3260023"/>
              <a:gd name="connsiteX9" fmla="*/ 3716816 w 6559812"/>
              <a:gd name="connsiteY9" fmla="*/ 0 h 326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59812" h="3260023">
                <a:moveTo>
                  <a:pt x="2320503" y="61784"/>
                </a:moveTo>
                <a:cubicBezTo>
                  <a:pt x="1775776" y="134894"/>
                  <a:pt x="1231049" y="208005"/>
                  <a:pt x="850049" y="395416"/>
                </a:cubicBezTo>
                <a:cubicBezTo>
                  <a:pt x="469049" y="582827"/>
                  <a:pt x="116881" y="842318"/>
                  <a:pt x="34503" y="1186248"/>
                </a:cubicBezTo>
                <a:cubicBezTo>
                  <a:pt x="-47875" y="1530178"/>
                  <a:pt x="1552" y="2125362"/>
                  <a:pt x="355779" y="2458994"/>
                </a:cubicBezTo>
                <a:cubicBezTo>
                  <a:pt x="710006" y="2792626"/>
                  <a:pt x="1381389" y="3083011"/>
                  <a:pt x="2159865" y="3188043"/>
                </a:cubicBezTo>
                <a:cubicBezTo>
                  <a:pt x="2938341" y="3293075"/>
                  <a:pt x="4303763" y="3301313"/>
                  <a:pt x="5026633" y="3089189"/>
                </a:cubicBezTo>
                <a:cubicBezTo>
                  <a:pt x="5749503" y="2877065"/>
                  <a:pt x="6313795" y="2302475"/>
                  <a:pt x="6497087" y="1915297"/>
                </a:cubicBezTo>
                <a:cubicBezTo>
                  <a:pt x="6680379" y="1528119"/>
                  <a:pt x="6433244" y="1058562"/>
                  <a:pt x="6126384" y="766119"/>
                </a:cubicBezTo>
                <a:cubicBezTo>
                  <a:pt x="5819525" y="473676"/>
                  <a:pt x="5057525" y="288324"/>
                  <a:pt x="4655930" y="160638"/>
                </a:cubicBezTo>
                <a:cubicBezTo>
                  <a:pt x="4254335" y="32952"/>
                  <a:pt x="3985575" y="16476"/>
                  <a:pt x="3716816" y="0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842C8F-BBF5-0DCC-3F40-F92B08ED6571}"/>
                  </a:ext>
                </a:extLst>
              </p:cNvPr>
              <p:cNvSpPr txBox="1"/>
              <p:nvPr/>
            </p:nvSpPr>
            <p:spPr>
              <a:xfrm>
                <a:off x="3674926" y="3670332"/>
                <a:ext cx="148873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842C8F-BBF5-0DCC-3F40-F92B08ED6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926" y="3670332"/>
                <a:ext cx="1488738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052C52-365F-4645-0CEA-BF5F2C3ECE80}"/>
                  </a:ext>
                </a:extLst>
              </p:cNvPr>
              <p:cNvSpPr txBox="1"/>
              <p:nvPr/>
            </p:nvSpPr>
            <p:spPr>
              <a:xfrm>
                <a:off x="3674926" y="2273732"/>
                <a:ext cx="148873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052C52-365F-4645-0CEA-BF5F2C3EC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926" y="2273732"/>
                <a:ext cx="1488738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41725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DB13D6-C815-2253-7484-E8EAC0C4A98E}"/>
              </a:ext>
            </a:extLst>
          </p:cNvPr>
          <p:cNvSpPr/>
          <p:nvPr/>
        </p:nvSpPr>
        <p:spPr>
          <a:xfrm>
            <a:off x="4398780" y="1707393"/>
            <a:ext cx="4127382" cy="3687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2E4D52-2E3C-63AF-035A-419D6514CF83}"/>
              </a:ext>
            </a:extLst>
          </p:cNvPr>
          <p:cNvSpPr/>
          <p:nvPr/>
        </p:nvSpPr>
        <p:spPr>
          <a:xfrm>
            <a:off x="518757" y="1669460"/>
            <a:ext cx="3880024" cy="37250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14A731-3A9F-A9A6-4B5A-BD2556ED878A}"/>
              </a:ext>
            </a:extLst>
          </p:cNvPr>
          <p:cNvSpPr/>
          <p:nvPr/>
        </p:nvSpPr>
        <p:spPr>
          <a:xfrm>
            <a:off x="518757" y="1674876"/>
            <a:ext cx="8007405" cy="372502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74FFBB6-3780-8437-7D3C-81606AFB6DC3}"/>
              </a:ext>
            </a:extLst>
          </p:cNvPr>
          <p:cNvSpPr/>
          <p:nvPr/>
        </p:nvSpPr>
        <p:spPr>
          <a:xfrm>
            <a:off x="1139389" y="1890584"/>
            <a:ext cx="6559812" cy="3260023"/>
          </a:xfrm>
          <a:custGeom>
            <a:avLst/>
            <a:gdLst>
              <a:gd name="connsiteX0" fmla="*/ 2320503 w 6559812"/>
              <a:gd name="connsiteY0" fmla="*/ 61784 h 3260023"/>
              <a:gd name="connsiteX1" fmla="*/ 850049 w 6559812"/>
              <a:gd name="connsiteY1" fmla="*/ 395416 h 3260023"/>
              <a:gd name="connsiteX2" fmla="*/ 34503 w 6559812"/>
              <a:gd name="connsiteY2" fmla="*/ 1186248 h 3260023"/>
              <a:gd name="connsiteX3" fmla="*/ 355779 w 6559812"/>
              <a:gd name="connsiteY3" fmla="*/ 2458994 h 3260023"/>
              <a:gd name="connsiteX4" fmla="*/ 2159865 w 6559812"/>
              <a:gd name="connsiteY4" fmla="*/ 3188043 h 3260023"/>
              <a:gd name="connsiteX5" fmla="*/ 5026633 w 6559812"/>
              <a:gd name="connsiteY5" fmla="*/ 3089189 h 3260023"/>
              <a:gd name="connsiteX6" fmla="*/ 6497087 w 6559812"/>
              <a:gd name="connsiteY6" fmla="*/ 1915297 h 3260023"/>
              <a:gd name="connsiteX7" fmla="*/ 6126384 w 6559812"/>
              <a:gd name="connsiteY7" fmla="*/ 766119 h 3260023"/>
              <a:gd name="connsiteX8" fmla="*/ 4655930 w 6559812"/>
              <a:gd name="connsiteY8" fmla="*/ 160638 h 3260023"/>
              <a:gd name="connsiteX9" fmla="*/ 3716816 w 6559812"/>
              <a:gd name="connsiteY9" fmla="*/ 0 h 326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59812" h="3260023">
                <a:moveTo>
                  <a:pt x="2320503" y="61784"/>
                </a:moveTo>
                <a:cubicBezTo>
                  <a:pt x="1775776" y="134894"/>
                  <a:pt x="1231049" y="208005"/>
                  <a:pt x="850049" y="395416"/>
                </a:cubicBezTo>
                <a:cubicBezTo>
                  <a:pt x="469049" y="582827"/>
                  <a:pt x="116881" y="842318"/>
                  <a:pt x="34503" y="1186248"/>
                </a:cubicBezTo>
                <a:cubicBezTo>
                  <a:pt x="-47875" y="1530178"/>
                  <a:pt x="1552" y="2125362"/>
                  <a:pt x="355779" y="2458994"/>
                </a:cubicBezTo>
                <a:cubicBezTo>
                  <a:pt x="710006" y="2792626"/>
                  <a:pt x="1381389" y="3083011"/>
                  <a:pt x="2159865" y="3188043"/>
                </a:cubicBezTo>
                <a:cubicBezTo>
                  <a:pt x="2938341" y="3293075"/>
                  <a:pt x="4303763" y="3301313"/>
                  <a:pt x="5026633" y="3089189"/>
                </a:cubicBezTo>
                <a:cubicBezTo>
                  <a:pt x="5749503" y="2877065"/>
                  <a:pt x="6313795" y="2302475"/>
                  <a:pt x="6497087" y="1915297"/>
                </a:cubicBezTo>
                <a:cubicBezTo>
                  <a:pt x="6680379" y="1528119"/>
                  <a:pt x="6433244" y="1058562"/>
                  <a:pt x="6126384" y="766119"/>
                </a:cubicBezTo>
                <a:cubicBezTo>
                  <a:pt x="5819525" y="473676"/>
                  <a:pt x="5057525" y="288324"/>
                  <a:pt x="4655930" y="160638"/>
                </a:cubicBezTo>
                <a:cubicBezTo>
                  <a:pt x="4254335" y="32952"/>
                  <a:pt x="3985575" y="16476"/>
                  <a:pt x="3716816" y="0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842C8F-BBF5-0DCC-3F40-F92B08ED6571}"/>
                  </a:ext>
                </a:extLst>
              </p:cNvPr>
              <p:cNvSpPr txBox="1"/>
              <p:nvPr/>
            </p:nvSpPr>
            <p:spPr>
              <a:xfrm>
                <a:off x="4973733" y="2700976"/>
                <a:ext cx="148873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842C8F-BBF5-0DCC-3F40-F92B08ED6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733" y="2700976"/>
                <a:ext cx="1488738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052C52-365F-4645-0CEA-BF5F2C3ECE80}"/>
                  </a:ext>
                </a:extLst>
              </p:cNvPr>
              <p:cNvSpPr txBox="1"/>
              <p:nvPr/>
            </p:nvSpPr>
            <p:spPr>
              <a:xfrm>
                <a:off x="2165675" y="2700977"/>
                <a:ext cx="148873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052C52-365F-4645-0CEA-BF5F2C3EC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675" y="2700977"/>
                <a:ext cx="1488738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88245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DB13D6-C815-2253-7484-E8EAC0C4A98E}"/>
              </a:ext>
            </a:extLst>
          </p:cNvPr>
          <p:cNvSpPr/>
          <p:nvPr/>
        </p:nvSpPr>
        <p:spPr>
          <a:xfrm>
            <a:off x="518757" y="1674876"/>
            <a:ext cx="4138897" cy="19332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2E4D52-2E3C-63AF-035A-419D6514CF83}"/>
              </a:ext>
            </a:extLst>
          </p:cNvPr>
          <p:cNvSpPr/>
          <p:nvPr/>
        </p:nvSpPr>
        <p:spPr>
          <a:xfrm>
            <a:off x="518756" y="3461190"/>
            <a:ext cx="4138897" cy="19332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74FFBB6-3780-8437-7D3C-81606AFB6DC3}"/>
              </a:ext>
            </a:extLst>
          </p:cNvPr>
          <p:cNvSpPr/>
          <p:nvPr/>
        </p:nvSpPr>
        <p:spPr>
          <a:xfrm>
            <a:off x="1139388" y="1890584"/>
            <a:ext cx="3212201" cy="3260023"/>
          </a:xfrm>
          <a:custGeom>
            <a:avLst/>
            <a:gdLst>
              <a:gd name="connsiteX0" fmla="*/ 2320503 w 6559812"/>
              <a:gd name="connsiteY0" fmla="*/ 61784 h 3260023"/>
              <a:gd name="connsiteX1" fmla="*/ 850049 w 6559812"/>
              <a:gd name="connsiteY1" fmla="*/ 395416 h 3260023"/>
              <a:gd name="connsiteX2" fmla="*/ 34503 w 6559812"/>
              <a:gd name="connsiteY2" fmla="*/ 1186248 h 3260023"/>
              <a:gd name="connsiteX3" fmla="*/ 355779 w 6559812"/>
              <a:gd name="connsiteY3" fmla="*/ 2458994 h 3260023"/>
              <a:gd name="connsiteX4" fmla="*/ 2159865 w 6559812"/>
              <a:gd name="connsiteY4" fmla="*/ 3188043 h 3260023"/>
              <a:gd name="connsiteX5" fmla="*/ 5026633 w 6559812"/>
              <a:gd name="connsiteY5" fmla="*/ 3089189 h 3260023"/>
              <a:gd name="connsiteX6" fmla="*/ 6497087 w 6559812"/>
              <a:gd name="connsiteY6" fmla="*/ 1915297 h 3260023"/>
              <a:gd name="connsiteX7" fmla="*/ 6126384 w 6559812"/>
              <a:gd name="connsiteY7" fmla="*/ 766119 h 3260023"/>
              <a:gd name="connsiteX8" fmla="*/ 4655930 w 6559812"/>
              <a:gd name="connsiteY8" fmla="*/ 160638 h 3260023"/>
              <a:gd name="connsiteX9" fmla="*/ 3716816 w 6559812"/>
              <a:gd name="connsiteY9" fmla="*/ 0 h 326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59812" h="3260023">
                <a:moveTo>
                  <a:pt x="2320503" y="61784"/>
                </a:moveTo>
                <a:cubicBezTo>
                  <a:pt x="1775776" y="134894"/>
                  <a:pt x="1231049" y="208005"/>
                  <a:pt x="850049" y="395416"/>
                </a:cubicBezTo>
                <a:cubicBezTo>
                  <a:pt x="469049" y="582827"/>
                  <a:pt x="116881" y="842318"/>
                  <a:pt x="34503" y="1186248"/>
                </a:cubicBezTo>
                <a:cubicBezTo>
                  <a:pt x="-47875" y="1530178"/>
                  <a:pt x="1552" y="2125362"/>
                  <a:pt x="355779" y="2458994"/>
                </a:cubicBezTo>
                <a:cubicBezTo>
                  <a:pt x="710006" y="2792626"/>
                  <a:pt x="1381389" y="3083011"/>
                  <a:pt x="2159865" y="3188043"/>
                </a:cubicBezTo>
                <a:cubicBezTo>
                  <a:pt x="2938341" y="3293075"/>
                  <a:pt x="4303763" y="3301313"/>
                  <a:pt x="5026633" y="3089189"/>
                </a:cubicBezTo>
                <a:cubicBezTo>
                  <a:pt x="5749503" y="2877065"/>
                  <a:pt x="6313795" y="2302475"/>
                  <a:pt x="6497087" y="1915297"/>
                </a:cubicBezTo>
                <a:cubicBezTo>
                  <a:pt x="6680379" y="1528119"/>
                  <a:pt x="6433244" y="1058562"/>
                  <a:pt x="6126384" y="766119"/>
                </a:cubicBezTo>
                <a:cubicBezTo>
                  <a:pt x="5819525" y="473676"/>
                  <a:pt x="5057525" y="288324"/>
                  <a:pt x="4655930" y="160638"/>
                </a:cubicBezTo>
                <a:cubicBezTo>
                  <a:pt x="4254335" y="32952"/>
                  <a:pt x="3985575" y="16476"/>
                  <a:pt x="3716816" y="0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842C8F-BBF5-0DCC-3F40-F92B08ED6571}"/>
                  </a:ext>
                </a:extLst>
              </p:cNvPr>
              <p:cNvSpPr txBox="1"/>
              <p:nvPr/>
            </p:nvSpPr>
            <p:spPr>
              <a:xfrm>
                <a:off x="1553873" y="3670332"/>
                <a:ext cx="148873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842C8F-BBF5-0DCC-3F40-F92B08ED6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873" y="3670332"/>
                <a:ext cx="1488738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052C52-365F-4645-0CEA-BF5F2C3ECE80}"/>
                  </a:ext>
                </a:extLst>
              </p:cNvPr>
              <p:cNvSpPr txBox="1"/>
              <p:nvPr/>
            </p:nvSpPr>
            <p:spPr>
              <a:xfrm>
                <a:off x="1722559" y="2285191"/>
                <a:ext cx="148873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052C52-365F-4645-0CEA-BF5F2C3EC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559" y="2285191"/>
                <a:ext cx="1488738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DD455EF0-1864-4FFE-1AF8-AABDD81435E3}"/>
              </a:ext>
            </a:extLst>
          </p:cNvPr>
          <p:cNvSpPr/>
          <p:nvPr/>
        </p:nvSpPr>
        <p:spPr>
          <a:xfrm>
            <a:off x="4670629" y="3461189"/>
            <a:ext cx="3868508" cy="19332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9B0077-5F18-6E07-28F1-09B66AD811C4}"/>
              </a:ext>
            </a:extLst>
          </p:cNvPr>
          <p:cNvSpPr/>
          <p:nvPr/>
        </p:nvSpPr>
        <p:spPr>
          <a:xfrm>
            <a:off x="4670628" y="1641276"/>
            <a:ext cx="3855535" cy="19332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3987676-ECAC-52A4-EE4C-EA19E9E5A3E5}"/>
              </a:ext>
            </a:extLst>
          </p:cNvPr>
          <p:cNvSpPr/>
          <p:nvPr/>
        </p:nvSpPr>
        <p:spPr>
          <a:xfrm flipH="1">
            <a:off x="4766074" y="2008413"/>
            <a:ext cx="3488240" cy="3260023"/>
          </a:xfrm>
          <a:custGeom>
            <a:avLst/>
            <a:gdLst>
              <a:gd name="connsiteX0" fmla="*/ 2320503 w 6559812"/>
              <a:gd name="connsiteY0" fmla="*/ 61784 h 3260023"/>
              <a:gd name="connsiteX1" fmla="*/ 850049 w 6559812"/>
              <a:gd name="connsiteY1" fmla="*/ 395416 h 3260023"/>
              <a:gd name="connsiteX2" fmla="*/ 34503 w 6559812"/>
              <a:gd name="connsiteY2" fmla="*/ 1186248 h 3260023"/>
              <a:gd name="connsiteX3" fmla="*/ 355779 w 6559812"/>
              <a:gd name="connsiteY3" fmla="*/ 2458994 h 3260023"/>
              <a:gd name="connsiteX4" fmla="*/ 2159865 w 6559812"/>
              <a:gd name="connsiteY4" fmla="*/ 3188043 h 3260023"/>
              <a:gd name="connsiteX5" fmla="*/ 5026633 w 6559812"/>
              <a:gd name="connsiteY5" fmla="*/ 3089189 h 3260023"/>
              <a:gd name="connsiteX6" fmla="*/ 6497087 w 6559812"/>
              <a:gd name="connsiteY6" fmla="*/ 1915297 h 3260023"/>
              <a:gd name="connsiteX7" fmla="*/ 6126384 w 6559812"/>
              <a:gd name="connsiteY7" fmla="*/ 766119 h 3260023"/>
              <a:gd name="connsiteX8" fmla="*/ 4655930 w 6559812"/>
              <a:gd name="connsiteY8" fmla="*/ 160638 h 3260023"/>
              <a:gd name="connsiteX9" fmla="*/ 3716816 w 6559812"/>
              <a:gd name="connsiteY9" fmla="*/ 0 h 326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59812" h="3260023">
                <a:moveTo>
                  <a:pt x="2320503" y="61784"/>
                </a:moveTo>
                <a:cubicBezTo>
                  <a:pt x="1775776" y="134894"/>
                  <a:pt x="1231049" y="208005"/>
                  <a:pt x="850049" y="395416"/>
                </a:cubicBezTo>
                <a:cubicBezTo>
                  <a:pt x="469049" y="582827"/>
                  <a:pt x="116881" y="842318"/>
                  <a:pt x="34503" y="1186248"/>
                </a:cubicBezTo>
                <a:cubicBezTo>
                  <a:pt x="-47875" y="1530178"/>
                  <a:pt x="1552" y="2125362"/>
                  <a:pt x="355779" y="2458994"/>
                </a:cubicBezTo>
                <a:cubicBezTo>
                  <a:pt x="710006" y="2792626"/>
                  <a:pt x="1381389" y="3083011"/>
                  <a:pt x="2159865" y="3188043"/>
                </a:cubicBezTo>
                <a:cubicBezTo>
                  <a:pt x="2938341" y="3293075"/>
                  <a:pt x="4303763" y="3301313"/>
                  <a:pt x="5026633" y="3089189"/>
                </a:cubicBezTo>
                <a:cubicBezTo>
                  <a:pt x="5749503" y="2877065"/>
                  <a:pt x="6313795" y="2302475"/>
                  <a:pt x="6497087" y="1915297"/>
                </a:cubicBezTo>
                <a:cubicBezTo>
                  <a:pt x="6680379" y="1528119"/>
                  <a:pt x="6433244" y="1058562"/>
                  <a:pt x="6126384" y="766119"/>
                </a:cubicBezTo>
                <a:cubicBezTo>
                  <a:pt x="5819525" y="473676"/>
                  <a:pt x="5057525" y="288324"/>
                  <a:pt x="4655930" y="160638"/>
                </a:cubicBezTo>
                <a:cubicBezTo>
                  <a:pt x="4254335" y="32952"/>
                  <a:pt x="3985575" y="16476"/>
                  <a:pt x="3716816" y="0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14A731-3A9F-A9A6-4B5A-BD2556ED878A}"/>
              </a:ext>
            </a:extLst>
          </p:cNvPr>
          <p:cNvSpPr/>
          <p:nvPr/>
        </p:nvSpPr>
        <p:spPr>
          <a:xfrm>
            <a:off x="518757" y="1674876"/>
            <a:ext cx="8007405" cy="372502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675C30-0BD4-895F-53F8-AB2CF78A1711}"/>
                  </a:ext>
                </a:extLst>
              </p:cNvPr>
              <p:cNvSpPr txBox="1"/>
              <p:nvPr/>
            </p:nvSpPr>
            <p:spPr>
              <a:xfrm>
                <a:off x="5820840" y="3698050"/>
                <a:ext cx="148873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675C30-0BD4-895F-53F8-AB2CF78A1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840" y="3698050"/>
                <a:ext cx="1488738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D036D4-F3ED-D071-7EAB-5AE4D0A39466}"/>
                  </a:ext>
                </a:extLst>
              </p:cNvPr>
              <p:cNvSpPr txBox="1"/>
              <p:nvPr/>
            </p:nvSpPr>
            <p:spPr>
              <a:xfrm>
                <a:off x="5773956" y="2336430"/>
                <a:ext cx="148873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D036D4-F3ED-D071-7EAB-5AE4D0A39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956" y="2336430"/>
                <a:ext cx="1488738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C728940-AECA-C01D-0A3D-7F2F330E0663}"/>
              </a:ext>
            </a:extLst>
          </p:cNvPr>
          <p:cNvSpPr txBox="1"/>
          <p:nvPr/>
        </p:nvSpPr>
        <p:spPr>
          <a:xfrm>
            <a:off x="134562" y="56796"/>
            <a:ext cx="122716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Two convective rolls, side-by-side</a:t>
            </a:r>
          </a:p>
          <a:p>
            <a:endParaRPr lang="en-US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9716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D27ADF-185A-E642-1CEF-039F8D3C8803}"/>
              </a:ext>
            </a:extLst>
          </p:cNvPr>
          <p:cNvSpPr/>
          <p:nvPr/>
        </p:nvSpPr>
        <p:spPr>
          <a:xfrm>
            <a:off x="2745487" y="1707394"/>
            <a:ext cx="3484807" cy="36592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2E4D52-2E3C-63AF-035A-419D6514CF83}"/>
              </a:ext>
            </a:extLst>
          </p:cNvPr>
          <p:cNvSpPr/>
          <p:nvPr/>
        </p:nvSpPr>
        <p:spPr>
          <a:xfrm>
            <a:off x="518756" y="1707394"/>
            <a:ext cx="2286227" cy="36870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74FFBB6-3780-8437-7D3C-81606AFB6DC3}"/>
              </a:ext>
            </a:extLst>
          </p:cNvPr>
          <p:cNvSpPr/>
          <p:nvPr/>
        </p:nvSpPr>
        <p:spPr>
          <a:xfrm>
            <a:off x="1139388" y="1890584"/>
            <a:ext cx="3212201" cy="3260023"/>
          </a:xfrm>
          <a:custGeom>
            <a:avLst/>
            <a:gdLst>
              <a:gd name="connsiteX0" fmla="*/ 2320503 w 6559812"/>
              <a:gd name="connsiteY0" fmla="*/ 61784 h 3260023"/>
              <a:gd name="connsiteX1" fmla="*/ 850049 w 6559812"/>
              <a:gd name="connsiteY1" fmla="*/ 395416 h 3260023"/>
              <a:gd name="connsiteX2" fmla="*/ 34503 w 6559812"/>
              <a:gd name="connsiteY2" fmla="*/ 1186248 h 3260023"/>
              <a:gd name="connsiteX3" fmla="*/ 355779 w 6559812"/>
              <a:gd name="connsiteY3" fmla="*/ 2458994 h 3260023"/>
              <a:gd name="connsiteX4" fmla="*/ 2159865 w 6559812"/>
              <a:gd name="connsiteY4" fmla="*/ 3188043 h 3260023"/>
              <a:gd name="connsiteX5" fmla="*/ 5026633 w 6559812"/>
              <a:gd name="connsiteY5" fmla="*/ 3089189 h 3260023"/>
              <a:gd name="connsiteX6" fmla="*/ 6497087 w 6559812"/>
              <a:gd name="connsiteY6" fmla="*/ 1915297 h 3260023"/>
              <a:gd name="connsiteX7" fmla="*/ 6126384 w 6559812"/>
              <a:gd name="connsiteY7" fmla="*/ 766119 h 3260023"/>
              <a:gd name="connsiteX8" fmla="*/ 4655930 w 6559812"/>
              <a:gd name="connsiteY8" fmla="*/ 160638 h 3260023"/>
              <a:gd name="connsiteX9" fmla="*/ 3716816 w 6559812"/>
              <a:gd name="connsiteY9" fmla="*/ 0 h 326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59812" h="3260023">
                <a:moveTo>
                  <a:pt x="2320503" y="61784"/>
                </a:moveTo>
                <a:cubicBezTo>
                  <a:pt x="1775776" y="134894"/>
                  <a:pt x="1231049" y="208005"/>
                  <a:pt x="850049" y="395416"/>
                </a:cubicBezTo>
                <a:cubicBezTo>
                  <a:pt x="469049" y="582827"/>
                  <a:pt x="116881" y="842318"/>
                  <a:pt x="34503" y="1186248"/>
                </a:cubicBezTo>
                <a:cubicBezTo>
                  <a:pt x="-47875" y="1530178"/>
                  <a:pt x="1552" y="2125362"/>
                  <a:pt x="355779" y="2458994"/>
                </a:cubicBezTo>
                <a:cubicBezTo>
                  <a:pt x="710006" y="2792626"/>
                  <a:pt x="1381389" y="3083011"/>
                  <a:pt x="2159865" y="3188043"/>
                </a:cubicBezTo>
                <a:cubicBezTo>
                  <a:pt x="2938341" y="3293075"/>
                  <a:pt x="4303763" y="3301313"/>
                  <a:pt x="5026633" y="3089189"/>
                </a:cubicBezTo>
                <a:cubicBezTo>
                  <a:pt x="5749503" y="2877065"/>
                  <a:pt x="6313795" y="2302475"/>
                  <a:pt x="6497087" y="1915297"/>
                </a:cubicBezTo>
                <a:cubicBezTo>
                  <a:pt x="6680379" y="1528119"/>
                  <a:pt x="6433244" y="1058562"/>
                  <a:pt x="6126384" y="766119"/>
                </a:cubicBezTo>
                <a:cubicBezTo>
                  <a:pt x="5819525" y="473676"/>
                  <a:pt x="5057525" y="288324"/>
                  <a:pt x="4655930" y="160638"/>
                </a:cubicBezTo>
                <a:cubicBezTo>
                  <a:pt x="4254335" y="32952"/>
                  <a:pt x="3985575" y="16476"/>
                  <a:pt x="3716816" y="0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842C8F-BBF5-0DCC-3F40-F92B08ED6571}"/>
                  </a:ext>
                </a:extLst>
              </p:cNvPr>
              <p:cNvSpPr txBox="1"/>
              <p:nvPr/>
            </p:nvSpPr>
            <p:spPr>
              <a:xfrm>
                <a:off x="1223761" y="3033943"/>
                <a:ext cx="148873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842C8F-BBF5-0DCC-3F40-F92B08ED6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761" y="3033943"/>
                <a:ext cx="1488738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049B0077-5F18-6E07-28F1-09B66AD811C4}"/>
              </a:ext>
            </a:extLst>
          </p:cNvPr>
          <p:cNvSpPr/>
          <p:nvPr/>
        </p:nvSpPr>
        <p:spPr>
          <a:xfrm>
            <a:off x="6230295" y="1723466"/>
            <a:ext cx="2286227" cy="3659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3987676-ECAC-52A4-EE4C-EA19E9E5A3E5}"/>
              </a:ext>
            </a:extLst>
          </p:cNvPr>
          <p:cNvSpPr/>
          <p:nvPr/>
        </p:nvSpPr>
        <p:spPr>
          <a:xfrm flipH="1">
            <a:off x="4766074" y="2008413"/>
            <a:ext cx="3488240" cy="3260023"/>
          </a:xfrm>
          <a:custGeom>
            <a:avLst/>
            <a:gdLst>
              <a:gd name="connsiteX0" fmla="*/ 2320503 w 6559812"/>
              <a:gd name="connsiteY0" fmla="*/ 61784 h 3260023"/>
              <a:gd name="connsiteX1" fmla="*/ 850049 w 6559812"/>
              <a:gd name="connsiteY1" fmla="*/ 395416 h 3260023"/>
              <a:gd name="connsiteX2" fmla="*/ 34503 w 6559812"/>
              <a:gd name="connsiteY2" fmla="*/ 1186248 h 3260023"/>
              <a:gd name="connsiteX3" fmla="*/ 355779 w 6559812"/>
              <a:gd name="connsiteY3" fmla="*/ 2458994 h 3260023"/>
              <a:gd name="connsiteX4" fmla="*/ 2159865 w 6559812"/>
              <a:gd name="connsiteY4" fmla="*/ 3188043 h 3260023"/>
              <a:gd name="connsiteX5" fmla="*/ 5026633 w 6559812"/>
              <a:gd name="connsiteY5" fmla="*/ 3089189 h 3260023"/>
              <a:gd name="connsiteX6" fmla="*/ 6497087 w 6559812"/>
              <a:gd name="connsiteY6" fmla="*/ 1915297 h 3260023"/>
              <a:gd name="connsiteX7" fmla="*/ 6126384 w 6559812"/>
              <a:gd name="connsiteY7" fmla="*/ 766119 h 3260023"/>
              <a:gd name="connsiteX8" fmla="*/ 4655930 w 6559812"/>
              <a:gd name="connsiteY8" fmla="*/ 160638 h 3260023"/>
              <a:gd name="connsiteX9" fmla="*/ 3716816 w 6559812"/>
              <a:gd name="connsiteY9" fmla="*/ 0 h 326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59812" h="3260023">
                <a:moveTo>
                  <a:pt x="2320503" y="61784"/>
                </a:moveTo>
                <a:cubicBezTo>
                  <a:pt x="1775776" y="134894"/>
                  <a:pt x="1231049" y="208005"/>
                  <a:pt x="850049" y="395416"/>
                </a:cubicBezTo>
                <a:cubicBezTo>
                  <a:pt x="469049" y="582827"/>
                  <a:pt x="116881" y="842318"/>
                  <a:pt x="34503" y="1186248"/>
                </a:cubicBezTo>
                <a:cubicBezTo>
                  <a:pt x="-47875" y="1530178"/>
                  <a:pt x="1552" y="2125362"/>
                  <a:pt x="355779" y="2458994"/>
                </a:cubicBezTo>
                <a:cubicBezTo>
                  <a:pt x="710006" y="2792626"/>
                  <a:pt x="1381389" y="3083011"/>
                  <a:pt x="2159865" y="3188043"/>
                </a:cubicBezTo>
                <a:cubicBezTo>
                  <a:pt x="2938341" y="3293075"/>
                  <a:pt x="4303763" y="3301313"/>
                  <a:pt x="5026633" y="3089189"/>
                </a:cubicBezTo>
                <a:cubicBezTo>
                  <a:pt x="5749503" y="2877065"/>
                  <a:pt x="6313795" y="2302475"/>
                  <a:pt x="6497087" y="1915297"/>
                </a:cubicBezTo>
                <a:cubicBezTo>
                  <a:pt x="6680379" y="1528119"/>
                  <a:pt x="6433244" y="1058562"/>
                  <a:pt x="6126384" y="766119"/>
                </a:cubicBezTo>
                <a:cubicBezTo>
                  <a:pt x="5819525" y="473676"/>
                  <a:pt x="5057525" y="288324"/>
                  <a:pt x="4655930" y="160638"/>
                </a:cubicBezTo>
                <a:cubicBezTo>
                  <a:pt x="4254335" y="32952"/>
                  <a:pt x="3985575" y="16476"/>
                  <a:pt x="3716816" y="0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14A731-3A9F-A9A6-4B5A-BD2556ED878A}"/>
              </a:ext>
            </a:extLst>
          </p:cNvPr>
          <p:cNvSpPr/>
          <p:nvPr/>
        </p:nvSpPr>
        <p:spPr>
          <a:xfrm>
            <a:off x="518757" y="1674876"/>
            <a:ext cx="8007405" cy="372502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675C30-0BD4-895F-53F8-AB2CF78A1711}"/>
                  </a:ext>
                </a:extLst>
              </p:cNvPr>
              <p:cNvSpPr txBox="1"/>
              <p:nvPr/>
            </p:nvSpPr>
            <p:spPr>
              <a:xfrm>
                <a:off x="6578319" y="3222925"/>
                <a:ext cx="148873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675C30-0BD4-895F-53F8-AB2CF78A1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319" y="3222925"/>
                <a:ext cx="1488738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1B8CAA-428F-93E1-089F-6FC25EF71014}"/>
                  </a:ext>
                </a:extLst>
              </p:cNvPr>
              <p:cNvSpPr txBox="1"/>
              <p:nvPr/>
            </p:nvSpPr>
            <p:spPr>
              <a:xfrm>
                <a:off x="4124758" y="1738644"/>
                <a:ext cx="148873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1B8CAA-428F-93E1-089F-6FC25EF71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758" y="1738644"/>
                <a:ext cx="1488738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98551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D455EF0-1864-4FFE-1AF8-AABDD81435E3}"/>
              </a:ext>
            </a:extLst>
          </p:cNvPr>
          <p:cNvSpPr/>
          <p:nvPr/>
        </p:nvSpPr>
        <p:spPr>
          <a:xfrm>
            <a:off x="564451" y="4364756"/>
            <a:ext cx="8007405" cy="10068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DB13D6-C815-2253-7484-E8EAC0C4A98E}"/>
              </a:ext>
            </a:extLst>
          </p:cNvPr>
          <p:cNvSpPr/>
          <p:nvPr/>
        </p:nvSpPr>
        <p:spPr>
          <a:xfrm>
            <a:off x="518757" y="1674876"/>
            <a:ext cx="8020380" cy="957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2E4D52-2E3C-63AF-035A-419D6514CF83}"/>
              </a:ext>
            </a:extLst>
          </p:cNvPr>
          <p:cNvSpPr/>
          <p:nvPr/>
        </p:nvSpPr>
        <p:spPr>
          <a:xfrm>
            <a:off x="597170" y="3405310"/>
            <a:ext cx="8020380" cy="9542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842C8F-BBF5-0DCC-3F40-F92B08ED6571}"/>
                  </a:ext>
                </a:extLst>
              </p:cNvPr>
              <p:cNvSpPr txBox="1"/>
              <p:nvPr/>
            </p:nvSpPr>
            <p:spPr>
              <a:xfrm>
                <a:off x="4184267" y="4470579"/>
                <a:ext cx="148873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842C8F-BBF5-0DCC-3F40-F92B08ED6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267" y="4470579"/>
                <a:ext cx="1488738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052C52-365F-4645-0CEA-BF5F2C3ECE80}"/>
                  </a:ext>
                </a:extLst>
              </p:cNvPr>
              <p:cNvSpPr txBox="1"/>
              <p:nvPr/>
            </p:nvSpPr>
            <p:spPr>
              <a:xfrm>
                <a:off x="3862991" y="1737035"/>
                <a:ext cx="148873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052C52-365F-4645-0CEA-BF5F2C3EC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991" y="1737035"/>
                <a:ext cx="1488738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049B0077-5F18-6E07-28F1-09B66AD811C4}"/>
              </a:ext>
            </a:extLst>
          </p:cNvPr>
          <p:cNvSpPr/>
          <p:nvPr/>
        </p:nvSpPr>
        <p:spPr>
          <a:xfrm>
            <a:off x="518757" y="2630191"/>
            <a:ext cx="8020380" cy="7740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3987676-ECAC-52A4-EE4C-EA19E9E5A3E5}"/>
              </a:ext>
            </a:extLst>
          </p:cNvPr>
          <p:cNvSpPr/>
          <p:nvPr/>
        </p:nvSpPr>
        <p:spPr>
          <a:xfrm flipH="1">
            <a:off x="1012410" y="3725090"/>
            <a:ext cx="7290487" cy="1326726"/>
          </a:xfrm>
          <a:custGeom>
            <a:avLst/>
            <a:gdLst>
              <a:gd name="connsiteX0" fmla="*/ 2320503 w 6559812"/>
              <a:gd name="connsiteY0" fmla="*/ 61784 h 3260023"/>
              <a:gd name="connsiteX1" fmla="*/ 850049 w 6559812"/>
              <a:gd name="connsiteY1" fmla="*/ 395416 h 3260023"/>
              <a:gd name="connsiteX2" fmla="*/ 34503 w 6559812"/>
              <a:gd name="connsiteY2" fmla="*/ 1186248 h 3260023"/>
              <a:gd name="connsiteX3" fmla="*/ 355779 w 6559812"/>
              <a:gd name="connsiteY3" fmla="*/ 2458994 h 3260023"/>
              <a:gd name="connsiteX4" fmla="*/ 2159865 w 6559812"/>
              <a:gd name="connsiteY4" fmla="*/ 3188043 h 3260023"/>
              <a:gd name="connsiteX5" fmla="*/ 5026633 w 6559812"/>
              <a:gd name="connsiteY5" fmla="*/ 3089189 h 3260023"/>
              <a:gd name="connsiteX6" fmla="*/ 6497087 w 6559812"/>
              <a:gd name="connsiteY6" fmla="*/ 1915297 h 3260023"/>
              <a:gd name="connsiteX7" fmla="*/ 6126384 w 6559812"/>
              <a:gd name="connsiteY7" fmla="*/ 766119 h 3260023"/>
              <a:gd name="connsiteX8" fmla="*/ 4655930 w 6559812"/>
              <a:gd name="connsiteY8" fmla="*/ 160638 h 3260023"/>
              <a:gd name="connsiteX9" fmla="*/ 3716816 w 6559812"/>
              <a:gd name="connsiteY9" fmla="*/ 0 h 326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59812" h="3260023">
                <a:moveTo>
                  <a:pt x="2320503" y="61784"/>
                </a:moveTo>
                <a:cubicBezTo>
                  <a:pt x="1775776" y="134894"/>
                  <a:pt x="1231049" y="208005"/>
                  <a:pt x="850049" y="395416"/>
                </a:cubicBezTo>
                <a:cubicBezTo>
                  <a:pt x="469049" y="582827"/>
                  <a:pt x="116881" y="842318"/>
                  <a:pt x="34503" y="1186248"/>
                </a:cubicBezTo>
                <a:cubicBezTo>
                  <a:pt x="-47875" y="1530178"/>
                  <a:pt x="1552" y="2125362"/>
                  <a:pt x="355779" y="2458994"/>
                </a:cubicBezTo>
                <a:cubicBezTo>
                  <a:pt x="710006" y="2792626"/>
                  <a:pt x="1381389" y="3083011"/>
                  <a:pt x="2159865" y="3188043"/>
                </a:cubicBezTo>
                <a:cubicBezTo>
                  <a:pt x="2938341" y="3293075"/>
                  <a:pt x="4303763" y="3301313"/>
                  <a:pt x="5026633" y="3089189"/>
                </a:cubicBezTo>
                <a:cubicBezTo>
                  <a:pt x="5749503" y="2877065"/>
                  <a:pt x="6313795" y="2302475"/>
                  <a:pt x="6497087" y="1915297"/>
                </a:cubicBezTo>
                <a:cubicBezTo>
                  <a:pt x="6680379" y="1528119"/>
                  <a:pt x="6433244" y="1058562"/>
                  <a:pt x="6126384" y="766119"/>
                </a:cubicBezTo>
                <a:cubicBezTo>
                  <a:pt x="5819525" y="473676"/>
                  <a:pt x="5057525" y="288324"/>
                  <a:pt x="4655930" y="160638"/>
                </a:cubicBezTo>
                <a:cubicBezTo>
                  <a:pt x="4254335" y="32952"/>
                  <a:pt x="3985575" y="16476"/>
                  <a:pt x="3716816" y="0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14A731-3A9F-A9A6-4B5A-BD2556ED878A}"/>
              </a:ext>
            </a:extLst>
          </p:cNvPr>
          <p:cNvSpPr/>
          <p:nvPr/>
        </p:nvSpPr>
        <p:spPr>
          <a:xfrm>
            <a:off x="518757" y="1674876"/>
            <a:ext cx="8007405" cy="372502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D036D4-F3ED-D071-7EAB-5AE4D0A39466}"/>
                  </a:ext>
                </a:extLst>
              </p:cNvPr>
              <p:cNvSpPr txBox="1"/>
              <p:nvPr/>
            </p:nvSpPr>
            <p:spPr>
              <a:xfrm>
                <a:off x="4145487" y="3272998"/>
                <a:ext cx="148873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D036D4-F3ED-D071-7EAB-5AE4D0A39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487" y="3272998"/>
                <a:ext cx="1488738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C728940-AECA-C01D-0A3D-7F2F330E0663}"/>
              </a:ext>
            </a:extLst>
          </p:cNvPr>
          <p:cNvSpPr txBox="1"/>
          <p:nvPr/>
        </p:nvSpPr>
        <p:spPr>
          <a:xfrm>
            <a:off x="134562" y="56796"/>
            <a:ext cx="122716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Two convective rolls, one atop the other</a:t>
            </a:r>
          </a:p>
          <a:p>
            <a:endParaRPr lang="en-US" sz="3600" dirty="0">
              <a:latin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74FFBB6-3780-8437-7D3C-81606AFB6DC3}"/>
              </a:ext>
            </a:extLst>
          </p:cNvPr>
          <p:cNvSpPr/>
          <p:nvPr/>
        </p:nvSpPr>
        <p:spPr>
          <a:xfrm>
            <a:off x="1139388" y="1890584"/>
            <a:ext cx="7114926" cy="1444555"/>
          </a:xfrm>
          <a:custGeom>
            <a:avLst/>
            <a:gdLst>
              <a:gd name="connsiteX0" fmla="*/ 2320503 w 6559812"/>
              <a:gd name="connsiteY0" fmla="*/ 61784 h 3260023"/>
              <a:gd name="connsiteX1" fmla="*/ 850049 w 6559812"/>
              <a:gd name="connsiteY1" fmla="*/ 395416 h 3260023"/>
              <a:gd name="connsiteX2" fmla="*/ 34503 w 6559812"/>
              <a:gd name="connsiteY2" fmla="*/ 1186248 h 3260023"/>
              <a:gd name="connsiteX3" fmla="*/ 355779 w 6559812"/>
              <a:gd name="connsiteY3" fmla="*/ 2458994 h 3260023"/>
              <a:gd name="connsiteX4" fmla="*/ 2159865 w 6559812"/>
              <a:gd name="connsiteY4" fmla="*/ 3188043 h 3260023"/>
              <a:gd name="connsiteX5" fmla="*/ 5026633 w 6559812"/>
              <a:gd name="connsiteY5" fmla="*/ 3089189 h 3260023"/>
              <a:gd name="connsiteX6" fmla="*/ 6497087 w 6559812"/>
              <a:gd name="connsiteY6" fmla="*/ 1915297 h 3260023"/>
              <a:gd name="connsiteX7" fmla="*/ 6126384 w 6559812"/>
              <a:gd name="connsiteY7" fmla="*/ 766119 h 3260023"/>
              <a:gd name="connsiteX8" fmla="*/ 4655930 w 6559812"/>
              <a:gd name="connsiteY8" fmla="*/ 160638 h 3260023"/>
              <a:gd name="connsiteX9" fmla="*/ 3716816 w 6559812"/>
              <a:gd name="connsiteY9" fmla="*/ 0 h 326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59812" h="3260023">
                <a:moveTo>
                  <a:pt x="2320503" y="61784"/>
                </a:moveTo>
                <a:cubicBezTo>
                  <a:pt x="1775776" y="134894"/>
                  <a:pt x="1231049" y="208005"/>
                  <a:pt x="850049" y="395416"/>
                </a:cubicBezTo>
                <a:cubicBezTo>
                  <a:pt x="469049" y="582827"/>
                  <a:pt x="116881" y="842318"/>
                  <a:pt x="34503" y="1186248"/>
                </a:cubicBezTo>
                <a:cubicBezTo>
                  <a:pt x="-47875" y="1530178"/>
                  <a:pt x="1552" y="2125362"/>
                  <a:pt x="355779" y="2458994"/>
                </a:cubicBezTo>
                <a:cubicBezTo>
                  <a:pt x="710006" y="2792626"/>
                  <a:pt x="1381389" y="3083011"/>
                  <a:pt x="2159865" y="3188043"/>
                </a:cubicBezTo>
                <a:cubicBezTo>
                  <a:pt x="2938341" y="3293075"/>
                  <a:pt x="4303763" y="3301313"/>
                  <a:pt x="5026633" y="3089189"/>
                </a:cubicBezTo>
                <a:cubicBezTo>
                  <a:pt x="5749503" y="2877065"/>
                  <a:pt x="6313795" y="2302475"/>
                  <a:pt x="6497087" y="1915297"/>
                </a:cubicBezTo>
                <a:cubicBezTo>
                  <a:pt x="6680379" y="1528119"/>
                  <a:pt x="6433244" y="1058562"/>
                  <a:pt x="6126384" y="766119"/>
                </a:cubicBezTo>
                <a:cubicBezTo>
                  <a:pt x="5819525" y="473676"/>
                  <a:pt x="5057525" y="288324"/>
                  <a:pt x="4655930" y="160638"/>
                </a:cubicBezTo>
                <a:cubicBezTo>
                  <a:pt x="4254335" y="32952"/>
                  <a:pt x="3985575" y="16476"/>
                  <a:pt x="3716816" y="0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536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813713-A208-48A4-9799-28FB71C9E5B2}"/>
              </a:ext>
            </a:extLst>
          </p:cNvPr>
          <p:cNvSpPr/>
          <p:nvPr/>
        </p:nvSpPr>
        <p:spPr>
          <a:xfrm>
            <a:off x="4450034" y="1685726"/>
            <a:ext cx="4076128" cy="18542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455EF0-1864-4FFE-1AF8-AABDD81435E3}"/>
              </a:ext>
            </a:extLst>
          </p:cNvPr>
          <p:cNvSpPr/>
          <p:nvPr/>
        </p:nvSpPr>
        <p:spPr>
          <a:xfrm>
            <a:off x="4410827" y="3472311"/>
            <a:ext cx="4005953" cy="18542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DB13D6-C815-2253-7484-E8EAC0C4A98E}"/>
              </a:ext>
            </a:extLst>
          </p:cNvPr>
          <p:cNvSpPr/>
          <p:nvPr/>
        </p:nvSpPr>
        <p:spPr>
          <a:xfrm>
            <a:off x="518757" y="1674876"/>
            <a:ext cx="3966746" cy="18434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2E4D52-2E3C-63AF-035A-419D6514CF83}"/>
              </a:ext>
            </a:extLst>
          </p:cNvPr>
          <p:cNvSpPr/>
          <p:nvPr/>
        </p:nvSpPr>
        <p:spPr>
          <a:xfrm>
            <a:off x="597170" y="3518349"/>
            <a:ext cx="3888333" cy="18542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052C52-365F-4645-0CEA-BF5F2C3ECE80}"/>
                  </a:ext>
                </a:extLst>
              </p:cNvPr>
              <p:cNvSpPr txBox="1"/>
              <p:nvPr/>
            </p:nvSpPr>
            <p:spPr>
              <a:xfrm>
                <a:off x="1873553" y="2062978"/>
                <a:ext cx="148873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052C52-365F-4645-0CEA-BF5F2C3EC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553" y="2062978"/>
                <a:ext cx="1488738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3987676-ECAC-52A4-EE4C-EA19E9E5A3E5}"/>
              </a:ext>
            </a:extLst>
          </p:cNvPr>
          <p:cNvSpPr/>
          <p:nvPr/>
        </p:nvSpPr>
        <p:spPr>
          <a:xfrm flipH="1">
            <a:off x="1012410" y="3725090"/>
            <a:ext cx="7290487" cy="1326726"/>
          </a:xfrm>
          <a:custGeom>
            <a:avLst/>
            <a:gdLst>
              <a:gd name="connsiteX0" fmla="*/ 2320503 w 6559812"/>
              <a:gd name="connsiteY0" fmla="*/ 61784 h 3260023"/>
              <a:gd name="connsiteX1" fmla="*/ 850049 w 6559812"/>
              <a:gd name="connsiteY1" fmla="*/ 395416 h 3260023"/>
              <a:gd name="connsiteX2" fmla="*/ 34503 w 6559812"/>
              <a:gd name="connsiteY2" fmla="*/ 1186248 h 3260023"/>
              <a:gd name="connsiteX3" fmla="*/ 355779 w 6559812"/>
              <a:gd name="connsiteY3" fmla="*/ 2458994 h 3260023"/>
              <a:gd name="connsiteX4" fmla="*/ 2159865 w 6559812"/>
              <a:gd name="connsiteY4" fmla="*/ 3188043 h 3260023"/>
              <a:gd name="connsiteX5" fmla="*/ 5026633 w 6559812"/>
              <a:gd name="connsiteY5" fmla="*/ 3089189 h 3260023"/>
              <a:gd name="connsiteX6" fmla="*/ 6497087 w 6559812"/>
              <a:gd name="connsiteY6" fmla="*/ 1915297 h 3260023"/>
              <a:gd name="connsiteX7" fmla="*/ 6126384 w 6559812"/>
              <a:gd name="connsiteY7" fmla="*/ 766119 h 3260023"/>
              <a:gd name="connsiteX8" fmla="*/ 4655930 w 6559812"/>
              <a:gd name="connsiteY8" fmla="*/ 160638 h 3260023"/>
              <a:gd name="connsiteX9" fmla="*/ 3716816 w 6559812"/>
              <a:gd name="connsiteY9" fmla="*/ 0 h 326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59812" h="3260023">
                <a:moveTo>
                  <a:pt x="2320503" y="61784"/>
                </a:moveTo>
                <a:cubicBezTo>
                  <a:pt x="1775776" y="134894"/>
                  <a:pt x="1231049" y="208005"/>
                  <a:pt x="850049" y="395416"/>
                </a:cubicBezTo>
                <a:cubicBezTo>
                  <a:pt x="469049" y="582827"/>
                  <a:pt x="116881" y="842318"/>
                  <a:pt x="34503" y="1186248"/>
                </a:cubicBezTo>
                <a:cubicBezTo>
                  <a:pt x="-47875" y="1530178"/>
                  <a:pt x="1552" y="2125362"/>
                  <a:pt x="355779" y="2458994"/>
                </a:cubicBezTo>
                <a:cubicBezTo>
                  <a:pt x="710006" y="2792626"/>
                  <a:pt x="1381389" y="3083011"/>
                  <a:pt x="2159865" y="3188043"/>
                </a:cubicBezTo>
                <a:cubicBezTo>
                  <a:pt x="2938341" y="3293075"/>
                  <a:pt x="4303763" y="3301313"/>
                  <a:pt x="5026633" y="3089189"/>
                </a:cubicBezTo>
                <a:cubicBezTo>
                  <a:pt x="5749503" y="2877065"/>
                  <a:pt x="6313795" y="2302475"/>
                  <a:pt x="6497087" y="1915297"/>
                </a:cubicBezTo>
                <a:cubicBezTo>
                  <a:pt x="6680379" y="1528119"/>
                  <a:pt x="6433244" y="1058562"/>
                  <a:pt x="6126384" y="766119"/>
                </a:cubicBezTo>
                <a:cubicBezTo>
                  <a:pt x="5819525" y="473676"/>
                  <a:pt x="5057525" y="288324"/>
                  <a:pt x="4655930" y="160638"/>
                </a:cubicBezTo>
                <a:cubicBezTo>
                  <a:pt x="4254335" y="32952"/>
                  <a:pt x="3985575" y="16476"/>
                  <a:pt x="3716816" y="0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14A731-3A9F-A9A6-4B5A-BD2556ED878A}"/>
              </a:ext>
            </a:extLst>
          </p:cNvPr>
          <p:cNvSpPr/>
          <p:nvPr/>
        </p:nvSpPr>
        <p:spPr>
          <a:xfrm>
            <a:off x="518757" y="1674876"/>
            <a:ext cx="8007405" cy="372502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D036D4-F3ED-D071-7EAB-5AE4D0A39466}"/>
                  </a:ext>
                </a:extLst>
              </p:cNvPr>
              <p:cNvSpPr txBox="1"/>
              <p:nvPr/>
            </p:nvSpPr>
            <p:spPr>
              <a:xfrm>
                <a:off x="2374253" y="3835948"/>
                <a:ext cx="148873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D036D4-F3ED-D071-7EAB-5AE4D0A39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253" y="3835948"/>
                <a:ext cx="1488738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C728940-AECA-C01D-0A3D-7F2F330E0663}"/>
              </a:ext>
            </a:extLst>
          </p:cNvPr>
          <p:cNvSpPr txBox="1"/>
          <p:nvPr/>
        </p:nvSpPr>
        <p:spPr>
          <a:xfrm>
            <a:off x="134562" y="56796"/>
            <a:ext cx="122716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Two convective rolls, one atop the other</a:t>
            </a:r>
          </a:p>
          <a:p>
            <a:endParaRPr lang="en-US" sz="3600" dirty="0">
              <a:latin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74FFBB6-3780-8437-7D3C-81606AFB6DC3}"/>
              </a:ext>
            </a:extLst>
          </p:cNvPr>
          <p:cNvSpPr/>
          <p:nvPr/>
        </p:nvSpPr>
        <p:spPr>
          <a:xfrm>
            <a:off x="1139388" y="1890584"/>
            <a:ext cx="7114926" cy="1444555"/>
          </a:xfrm>
          <a:custGeom>
            <a:avLst/>
            <a:gdLst>
              <a:gd name="connsiteX0" fmla="*/ 2320503 w 6559812"/>
              <a:gd name="connsiteY0" fmla="*/ 61784 h 3260023"/>
              <a:gd name="connsiteX1" fmla="*/ 850049 w 6559812"/>
              <a:gd name="connsiteY1" fmla="*/ 395416 h 3260023"/>
              <a:gd name="connsiteX2" fmla="*/ 34503 w 6559812"/>
              <a:gd name="connsiteY2" fmla="*/ 1186248 h 3260023"/>
              <a:gd name="connsiteX3" fmla="*/ 355779 w 6559812"/>
              <a:gd name="connsiteY3" fmla="*/ 2458994 h 3260023"/>
              <a:gd name="connsiteX4" fmla="*/ 2159865 w 6559812"/>
              <a:gd name="connsiteY4" fmla="*/ 3188043 h 3260023"/>
              <a:gd name="connsiteX5" fmla="*/ 5026633 w 6559812"/>
              <a:gd name="connsiteY5" fmla="*/ 3089189 h 3260023"/>
              <a:gd name="connsiteX6" fmla="*/ 6497087 w 6559812"/>
              <a:gd name="connsiteY6" fmla="*/ 1915297 h 3260023"/>
              <a:gd name="connsiteX7" fmla="*/ 6126384 w 6559812"/>
              <a:gd name="connsiteY7" fmla="*/ 766119 h 3260023"/>
              <a:gd name="connsiteX8" fmla="*/ 4655930 w 6559812"/>
              <a:gd name="connsiteY8" fmla="*/ 160638 h 3260023"/>
              <a:gd name="connsiteX9" fmla="*/ 3716816 w 6559812"/>
              <a:gd name="connsiteY9" fmla="*/ 0 h 326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59812" h="3260023">
                <a:moveTo>
                  <a:pt x="2320503" y="61784"/>
                </a:moveTo>
                <a:cubicBezTo>
                  <a:pt x="1775776" y="134894"/>
                  <a:pt x="1231049" y="208005"/>
                  <a:pt x="850049" y="395416"/>
                </a:cubicBezTo>
                <a:cubicBezTo>
                  <a:pt x="469049" y="582827"/>
                  <a:pt x="116881" y="842318"/>
                  <a:pt x="34503" y="1186248"/>
                </a:cubicBezTo>
                <a:cubicBezTo>
                  <a:pt x="-47875" y="1530178"/>
                  <a:pt x="1552" y="2125362"/>
                  <a:pt x="355779" y="2458994"/>
                </a:cubicBezTo>
                <a:cubicBezTo>
                  <a:pt x="710006" y="2792626"/>
                  <a:pt x="1381389" y="3083011"/>
                  <a:pt x="2159865" y="3188043"/>
                </a:cubicBezTo>
                <a:cubicBezTo>
                  <a:pt x="2938341" y="3293075"/>
                  <a:pt x="4303763" y="3301313"/>
                  <a:pt x="5026633" y="3089189"/>
                </a:cubicBezTo>
                <a:cubicBezTo>
                  <a:pt x="5749503" y="2877065"/>
                  <a:pt x="6313795" y="2302475"/>
                  <a:pt x="6497087" y="1915297"/>
                </a:cubicBezTo>
                <a:cubicBezTo>
                  <a:pt x="6680379" y="1528119"/>
                  <a:pt x="6433244" y="1058562"/>
                  <a:pt x="6126384" y="766119"/>
                </a:cubicBezTo>
                <a:cubicBezTo>
                  <a:pt x="5819525" y="473676"/>
                  <a:pt x="5057525" y="288324"/>
                  <a:pt x="4655930" y="160638"/>
                </a:cubicBezTo>
                <a:cubicBezTo>
                  <a:pt x="4254335" y="32952"/>
                  <a:pt x="3985575" y="16476"/>
                  <a:pt x="3716816" y="0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96662B-7D1C-0D62-8D8F-0306C8A8C328}"/>
                  </a:ext>
                </a:extLst>
              </p:cNvPr>
              <p:cNvSpPr txBox="1"/>
              <p:nvPr/>
            </p:nvSpPr>
            <p:spPr>
              <a:xfrm>
                <a:off x="4881170" y="2111663"/>
                <a:ext cx="148873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96662B-7D1C-0D62-8D8F-0306C8A8C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170" y="2111663"/>
                <a:ext cx="1488738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A29E90-3574-866E-E69E-003581F638C4}"/>
                  </a:ext>
                </a:extLst>
              </p:cNvPr>
              <p:cNvSpPr txBox="1"/>
              <p:nvPr/>
            </p:nvSpPr>
            <p:spPr>
              <a:xfrm>
                <a:off x="5033339" y="3932379"/>
                <a:ext cx="148873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A29E90-3574-866E-E69E-003581F63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339" y="3932379"/>
                <a:ext cx="1488738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6226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B05101-4F69-25B6-9ABA-5A1A35AE464D}"/>
              </a:ext>
            </a:extLst>
          </p:cNvPr>
          <p:cNvSpPr txBox="1"/>
          <p:nvPr/>
        </p:nvSpPr>
        <p:spPr>
          <a:xfrm>
            <a:off x="790832" y="877330"/>
            <a:ext cx="49550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Suppose that we start with zero velocity and a linear temperature profile</a:t>
            </a:r>
          </a:p>
          <a:p>
            <a:endParaRPr lang="en-US" sz="3600" dirty="0"/>
          </a:p>
          <a:p>
            <a:r>
              <a:rPr lang="en-US" sz="3600" dirty="0"/>
              <a:t>and  add a tiny perturbation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40502E-0AE6-F2D6-0069-97261B0C888C}"/>
              </a:ext>
            </a:extLst>
          </p:cNvPr>
          <p:cNvSpPr txBox="1"/>
          <p:nvPr/>
        </p:nvSpPr>
        <p:spPr>
          <a:xfrm>
            <a:off x="4905632" y="3917092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E759A2-27D4-B093-6EE3-AB0DD9287C00}"/>
                  </a:ext>
                </a:extLst>
              </p:cNvPr>
              <p:cNvSpPr txBox="1"/>
              <p:nvPr/>
            </p:nvSpPr>
            <p:spPr>
              <a:xfrm>
                <a:off x="2435359" y="4985951"/>
                <a:ext cx="7529818" cy="1105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in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f>
                          <m:f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e>
                    </m:d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E759A2-27D4-B093-6EE3-AB0DD9287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359" y="4985951"/>
                <a:ext cx="7529818" cy="11054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6087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B05101-4F69-25B6-9ABA-5A1A35AE464D}"/>
              </a:ext>
            </a:extLst>
          </p:cNvPr>
          <p:cNvSpPr txBox="1"/>
          <p:nvPr/>
        </p:nvSpPr>
        <p:spPr>
          <a:xfrm>
            <a:off x="790832" y="877330"/>
            <a:ext cx="49550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Suppose that we start with zero velocity and a linear temperature profile</a:t>
            </a:r>
          </a:p>
          <a:p>
            <a:endParaRPr lang="en-US" sz="3600" dirty="0"/>
          </a:p>
          <a:p>
            <a:r>
              <a:rPr lang="en-US" sz="3600" dirty="0"/>
              <a:t>and  add a tiny perturbation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40502E-0AE6-F2D6-0069-97261B0C888C}"/>
              </a:ext>
            </a:extLst>
          </p:cNvPr>
          <p:cNvSpPr txBox="1"/>
          <p:nvPr/>
        </p:nvSpPr>
        <p:spPr>
          <a:xfrm>
            <a:off x="4905632" y="3917092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E759A2-27D4-B093-6EE3-AB0DD9287C00}"/>
                  </a:ext>
                </a:extLst>
              </p:cNvPr>
              <p:cNvSpPr txBox="1"/>
              <p:nvPr/>
            </p:nvSpPr>
            <p:spPr>
              <a:xfrm>
                <a:off x="2435359" y="4985951"/>
                <a:ext cx="7563609" cy="1105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f>
                          <m:f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e>
                    </m:d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E759A2-27D4-B093-6EE3-AB0DD9287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359" y="4985951"/>
                <a:ext cx="7563609" cy="11054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D0EC45-89D1-B9A4-F17A-6A1EEFBCDB4D}"/>
                  </a:ext>
                </a:extLst>
              </p:cNvPr>
              <p:cNvSpPr txBox="1"/>
              <p:nvPr/>
            </p:nvSpPr>
            <p:spPr>
              <a:xfrm>
                <a:off x="5845824" y="6285382"/>
                <a:ext cx="600254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get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from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incompressibility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equation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D0EC45-89D1-B9A4-F17A-6A1EEFBCD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824" y="6285382"/>
                <a:ext cx="600254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9070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EF6D7E-ED9B-EA7D-0CF1-BF6CDEB50DCF}"/>
              </a:ext>
            </a:extLst>
          </p:cNvPr>
          <p:cNvSpPr txBox="1"/>
          <p:nvPr/>
        </p:nvSpPr>
        <p:spPr>
          <a:xfrm>
            <a:off x="506026" y="982176"/>
            <a:ext cx="462767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increase in momentum with time  =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  flow of momentum into box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+ external force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+ pressure force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+ viscous force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0AA599-FAA2-72EE-9F4E-B7D021EA9A6F}"/>
              </a:ext>
            </a:extLst>
          </p:cNvPr>
          <p:cNvSpPr txBox="1"/>
          <p:nvPr/>
        </p:nvSpPr>
        <p:spPr>
          <a:xfrm>
            <a:off x="6660057" y="159746"/>
            <a:ext cx="1404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terms like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755F2-046B-95AC-46E0-B9892BCE6DED}"/>
              </a:ext>
            </a:extLst>
          </p:cNvPr>
          <p:cNvSpPr txBox="1"/>
          <p:nvPr/>
        </p:nvSpPr>
        <p:spPr>
          <a:xfrm>
            <a:off x="9451243" y="159746"/>
            <a:ext cx="2106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vector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231B62-E10B-6170-5280-9975655DBD69}"/>
                  </a:ext>
                </a:extLst>
              </p:cNvPr>
              <p:cNvSpPr txBox="1"/>
              <p:nvPr/>
            </p:nvSpPr>
            <p:spPr>
              <a:xfrm>
                <a:off x="9908961" y="621411"/>
                <a:ext cx="826501" cy="935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231B62-E10B-6170-5280-9975655DB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8961" y="621411"/>
                <a:ext cx="826501" cy="935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8796A9-C271-78B1-8438-1727A2C506ED}"/>
                  </a:ext>
                </a:extLst>
              </p:cNvPr>
              <p:cNvSpPr txBox="1"/>
              <p:nvPr/>
            </p:nvSpPr>
            <p:spPr>
              <a:xfrm>
                <a:off x="9451243" y="1991976"/>
                <a:ext cx="189094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8796A9-C271-78B1-8438-1727A2C50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1243" y="1991976"/>
                <a:ext cx="189094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F8316C-2B84-BC3C-8C73-601002560293}"/>
                  </a:ext>
                </a:extLst>
              </p:cNvPr>
              <p:cNvSpPr txBox="1"/>
              <p:nvPr/>
            </p:nvSpPr>
            <p:spPr>
              <a:xfrm>
                <a:off x="6416636" y="1754378"/>
                <a:ext cx="1890943" cy="9676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F8316C-2B84-BC3C-8C73-601002560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636" y="1754378"/>
                <a:ext cx="1890943" cy="9676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A84CA3AA-03DB-4CD2-AAEA-A53ACAF69F5F}"/>
              </a:ext>
            </a:extLst>
          </p:cNvPr>
          <p:cNvSpPr/>
          <p:nvPr/>
        </p:nvSpPr>
        <p:spPr>
          <a:xfrm>
            <a:off x="8597348" y="318052"/>
            <a:ext cx="159026" cy="555777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503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B05101-4F69-25B6-9ABA-5A1A35AE464D}"/>
              </a:ext>
            </a:extLst>
          </p:cNvPr>
          <p:cNvSpPr txBox="1"/>
          <p:nvPr/>
        </p:nvSpPr>
        <p:spPr>
          <a:xfrm>
            <a:off x="790832" y="877330"/>
            <a:ext cx="49550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Suppose that we start with zero velocity and a linear temperature profile</a:t>
            </a:r>
          </a:p>
          <a:p>
            <a:endParaRPr lang="en-US" sz="3600" dirty="0"/>
          </a:p>
          <a:p>
            <a:r>
              <a:rPr lang="en-US" sz="3600" dirty="0"/>
              <a:t>and  add a tiny perturbation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40502E-0AE6-F2D6-0069-97261B0C888C}"/>
              </a:ext>
            </a:extLst>
          </p:cNvPr>
          <p:cNvSpPr txBox="1"/>
          <p:nvPr/>
        </p:nvSpPr>
        <p:spPr>
          <a:xfrm>
            <a:off x="4905632" y="3917092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E759A2-27D4-B093-6EE3-AB0DD9287C00}"/>
                  </a:ext>
                </a:extLst>
              </p:cNvPr>
              <p:cNvSpPr txBox="1"/>
              <p:nvPr/>
            </p:nvSpPr>
            <p:spPr>
              <a:xfrm>
                <a:off x="2435359" y="4985951"/>
                <a:ext cx="7382149" cy="1105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f>
                          <m:f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e>
                    </m:d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E759A2-27D4-B093-6EE3-AB0DD9287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359" y="4985951"/>
                <a:ext cx="7382149" cy="11054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9C5E1C3-1A1E-1C83-CD57-CEBF5E9363B1}"/>
              </a:ext>
            </a:extLst>
          </p:cNvPr>
          <p:cNvSpPr txBox="1"/>
          <p:nvPr/>
        </p:nvSpPr>
        <p:spPr>
          <a:xfrm>
            <a:off x="6948616" y="3139487"/>
            <a:ext cx="4955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number of roles vertically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3043B7C-6008-FBA2-2A5C-C4A0D86745AE}"/>
              </a:ext>
            </a:extLst>
          </p:cNvPr>
          <p:cNvCxnSpPr/>
          <p:nvPr/>
        </p:nvCxnSpPr>
        <p:spPr>
          <a:xfrm flipH="1">
            <a:off x="8760941" y="3707027"/>
            <a:ext cx="548353" cy="15322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F84886A-0B3B-05B6-14E0-027C268AD373}"/>
              </a:ext>
            </a:extLst>
          </p:cNvPr>
          <p:cNvSpPr txBox="1"/>
          <p:nvPr/>
        </p:nvSpPr>
        <p:spPr>
          <a:xfrm>
            <a:off x="5394899" y="2331476"/>
            <a:ext cx="6208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rate of roles horizontally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8E1C34A-A6D3-CA19-6EEE-863507005EA3}"/>
              </a:ext>
            </a:extLst>
          </p:cNvPr>
          <p:cNvCxnSpPr>
            <a:cxnSpLocks/>
          </p:cNvCxnSpPr>
          <p:nvPr/>
        </p:nvCxnSpPr>
        <p:spPr>
          <a:xfrm flipH="1">
            <a:off x="5821823" y="2931640"/>
            <a:ext cx="776685" cy="24700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1230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B05101-4F69-25B6-9ABA-5A1A35AE464D}"/>
              </a:ext>
            </a:extLst>
          </p:cNvPr>
          <p:cNvSpPr txBox="1"/>
          <p:nvPr/>
        </p:nvSpPr>
        <p:spPr>
          <a:xfrm>
            <a:off x="790832" y="877330"/>
            <a:ext cx="49550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Suppose that we start with zero velocity and a linear temperature profile</a:t>
            </a:r>
          </a:p>
          <a:p>
            <a:endParaRPr lang="en-US" sz="3600" dirty="0"/>
          </a:p>
          <a:p>
            <a:r>
              <a:rPr lang="en-US" sz="3600" dirty="0"/>
              <a:t>and  add a tiny perturbation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40502E-0AE6-F2D6-0069-97261B0C888C}"/>
              </a:ext>
            </a:extLst>
          </p:cNvPr>
          <p:cNvSpPr txBox="1"/>
          <p:nvPr/>
        </p:nvSpPr>
        <p:spPr>
          <a:xfrm>
            <a:off x="4905632" y="3917092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E759A2-27D4-B093-6EE3-AB0DD9287C00}"/>
                  </a:ext>
                </a:extLst>
              </p:cNvPr>
              <p:cNvSpPr txBox="1"/>
              <p:nvPr/>
            </p:nvSpPr>
            <p:spPr>
              <a:xfrm>
                <a:off x="2435359" y="4985951"/>
                <a:ext cx="9743116" cy="1105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f>
                          <m:f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e>
                    </m:d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𝑠𝑡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E759A2-27D4-B093-6EE3-AB0DD9287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359" y="4985951"/>
                <a:ext cx="9743116" cy="11054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D21D154-5594-0B3D-169D-732B9B4A932F}"/>
              </a:ext>
            </a:extLst>
          </p:cNvPr>
          <p:cNvCxnSpPr>
            <a:cxnSpLocks/>
          </p:cNvCxnSpPr>
          <p:nvPr/>
        </p:nvCxnSpPr>
        <p:spPr>
          <a:xfrm flipH="1" flipV="1">
            <a:off x="10194324" y="2969227"/>
            <a:ext cx="1149179" cy="230710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20DE1E4-FBAF-C21E-89F9-FC8421730CD9}"/>
              </a:ext>
            </a:extLst>
          </p:cNvPr>
          <p:cNvSpPr txBox="1"/>
          <p:nvPr/>
        </p:nvSpPr>
        <p:spPr>
          <a:xfrm>
            <a:off x="5588489" y="1872049"/>
            <a:ext cx="62080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does the pattern initially amplify</a:t>
            </a:r>
          </a:p>
          <a:p>
            <a:r>
              <a:rPr lang="en-US" sz="3600" dirty="0"/>
              <a:t>or dissipate with time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0490C5-5C28-C3BA-6849-B42EC5CF0D06}"/>
                  </a:ext>
                </a:extLst>
              </p:cNvPr>
              <p:cNvSpPr txBox="1"/>
              <p:nvPr/>
            </p:nvSpPr>
            <p:spPr>
              <a:xfrm>
                <a:off x="7203990" y="6186955"/>
                <a:ext cx="615366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is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scaled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time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m:rPr>
                          <m:sty m:val="p"/>
                        </m:rPr>
                        <a:rPr lang="el-G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κ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0490C5-5C28-C3BA-6849-B42EC5CF0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990" y="6186955"/>
                <a:ext cx="6153664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97064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B05101-4F69-25B6-9ABA-5A1A35AE464D}"/>
              </a:ext>
            </a:extLst>
          </p:cNvPr>
          <p:cNvSpPr txBox="1"/>
          <p:nvPr/>
        </p:nvSpPr>
        <p:spPr>
          <a:xfrm>
            <a:off x="790832" y="877330"/>
            <a:ext cx="49550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Suppose that we start with zero velocity and a linear temperature profile</a:t>
            </a:r>
          </a:p>
          <a:p>
            <a:endParaRPr lang="en-US" sz="3600" dirty="0"/>
          </a:p>
          <a:p>
            <a:r>
              <a:rPr lang="en-US" sz="3600" dirty="0"/>
              <a:t>and  add a tiny perturbation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40502E-0AE6-F2D6-0069-97261B0C888C}"/>
              </a:ext>
            </a:extLst>
          </p:cNvPr>
          <p:cNvSpPr txBox="1"/>
          <p:nvPr/>
        </p:nvSpPr>
        <p:spPr>
          <a:xfrm>
            <a:off x="4905632" y="3917092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E759A2-27D4-B093-6EE3-AB0DD9287C00}"/>
                  </a:ext>
                </a:extLst>
              </p:cNvPr>
              <p:cNvSpPr txBox="1"/>
              <p:nvPr/>
            </p:nvSpPr>
            <p:spPr>
              <a:xfrm>
                <a:off x="2435359" y="4985951"/>
                <a:ext cx="9743116" cy="1105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f>
                          <m:f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e>
                    </m:d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𝑠𝑡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E759A2-27D4-B093-6EE3-AB0DD9287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359" y="4985951"/>
                <a:ext cx="9743116" cy="11054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D21D154-5594-0B3D-169D-732B9B4A932F}"/>
              </a:ext>
            </a:extLst>
          </p:cNvPr>
          <p:cNvCxnSpPr>
            <a:cxnSpLocks/>
          </p:cNvCxnSpPr>
          <p:nvPr/>
        </p:nvCxnSpPr>
        <p:spPr>
          <a:xfrm flipH="1" flipV="1">
            <a:off x="10194324" y="2969227"/>
            <a:ext cx="1149179" cy="230710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20DE1E4-FBAF-C21E-89F9-FC8421730CD9}"/>
              </a:ext>
            </a:extLst>
          </p:cNvPr>
          <p:cNvSpPr txBox="1"/>
          <p:nvPr/>
        </p:nvSpPr>
        <p:spPr>
          <a:xfrm>
            <a:off x="6096000" y="2228671"/>
            <a:ext cx="6208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is s positive or negative?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534F784-91EE-5D13-4276-31D33FFF8C4E}"/>
                  </a:ext>
                </a:extLst>
              </p:cNvPr>
              <p:cNvSpPr txBox="1"/>
              <p:nvPr/>
            </p:nvSpPr>
            <p:spPr>
              <a:xfrm>
                <a:off x="7203990" y="6186955"/>
                <a:ext cx="615366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is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scaled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time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m:rPr>
                          <m:sty m:val="p"/>
                        </m:rPr>
                        <a:rPr lang="el-G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κ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534F784-91EE-5D13-4276-31D33FFF8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990" y="6186955"/>
                <a:ext cx="6153664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15206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16112B-070A-CA77-6737-27004A898C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0" t="27162" r="35034" b="12063"/>
          <a:stretch/>
        </p:blipFill>
        <p:spPr>
          <a:xfrm>
            <a:off x="852618" y="1779373"/>
            <a:ext cx="7030994" cy="49031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F1CE8F-06A7-E700-830C-871139ADA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0" t="56403" r="51960" b="32512"/>
          <a:stretch/>
        </p:blipFill>
        <p:spPr>
          <a:xfrm>
            <a:off x="1955437" y="184198"/>
            <a:ext cx="5696985" cy="14184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3EBAAD-17AF-D1A1-EA4B-F50479AEC156}"/>
              </a:ext>
            </a:extLst>
          </p:cNvPr>
          <p:cNvSpPr txBox="1"/>
          <p:nvPr/>
        </p:nvSpPr>
        <p:spPr>
          <a:xfrm>
            <a:off x="8575447" y="4609071"/>
            <a:ext cx="2875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Diagram for n=1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D9913D-4BB9-6014-18AE-C00ED1B27D37}"/>
              </a:ext>
            </a:extLst>
          </p:cNvPr>
          <p:cNvSpPr txBox="1"/>
          <p:nvPr/>
        </p:nvSpPr>
        <p:spPr>
          <a:xfrm>
            <a:off x="6342993" y="3646194"/>
            <a:ext cx="758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s&lt;0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12612D-D10A-9AAA-1961-8B712B27EEAD}"/>
              </a:ext>
            </a:extLst>
          </p:cNvPr>
          <p:cNvSpPr txBox="1"/>
          <p:nvPr/>
        </p:nvSpPr>
        <p:spPr>
          <a:xfrm>
            <a:off x="3294993" y="2844225"/>
            <a:ext cx="758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s&gt;0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B954B0-B21F-3A95-9A35-AA0159B2BA3B}"/>
              </a:ext>
            </a:extLst>
          </p:cNvPr>
          <p:cNvSpPr txBox="1"/>
          <p:nvPr/>
        </p:nvSpPr>
        <p:spPr>
          <a:xfrm>
            <a:off x="8575447" y="5280455"/>
            <a:ext cx="3301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(one roll vertically)</a:t>
            </a:r>
          </a:p>
        </p:txBody>
      </p:sp>
    </p:spTree>
    <p:extLst>
      <p:ext uri="{BB962C8B-B14F-4D97-AF65-F5344CB8AC3E}">
        <p14:creationId xmlns:p14="http://schemas.microsoft.com/office/powerpoint/2010/main" val="12538595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0802205-D908-85A1-61C4-620EDCE2AF29}"/>
              </a:ext>
            </a:extLst>
          </p:cNvPr>
          <p:cNvSpPr/>
          <p:nvPr/>
        </p:nvSpPr>
        <p:spPr>
          <a:xfrm>
            <a:off x="1311703" y="1954952"/>
            <a:ext cx="8891701" cy="4397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ADA9A66-38B8-3B92-52F6-D85069B3EC15}"/>
              </a:ext>
            </a:extLst>
          </p:cNvPr>
          <p:cNvSpPr/>
          <p:nvPr/>
        </p:nvSpPr>
        <p:spPr>
          <a:xfrm>
            <a:off x="1311704" y="2411675"/>
            <a:ext cx="8891701" cy="28327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CC47884-C300-D317-A765-555FC5EDD304}"/>
              </a:ext>
            </a:extLst>
          </p:cNvPr>
          <p:cNvSpPr/>
          <p:nvPr/>
        </p:nvSpPr>
        <p:spPr>
          <a:xfrm>
            <a:off x="1371147" y="5249931"/>
            <a:ext cx="8891701" cy="4397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147982-AC35-A25F-74BC-9B9681E23FF3}"/>
              </a:ext>
            </a:extLst>
          </p:cNvPr>
          <p:cNvSpPr txBox="1"/>
          <p:nvPr/>
        </p:nvSpPr>
        <p:spPr>
          <a:xfrm>
            <a:off x="134562" y="56796"/>
            <a:ext cx="1227162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Thing We Know #5: averaged over time, the solution is</a:t>
            </a:r>
          </a:p>
          <a:p>
            <a:r>
              <a:rPr lang="en-US" sz="3600" dirty="0">
                <a:latin typeface="Arial" panose="020B0604020202020204" pitchFamily="34" charset="0"/>
              </a:rPr>
              <a:t>consists of a central uniform region and boundary layers</a:t>
            </a:r>
          </a:p>
          <a:p>
            <a:endParaRPr lang="en-US" sz="3600" dirty="0">
              <a:latin typeface="Arial" panose="020B0604020202020204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0431FEF-A154-5FE7-80EB-C090D8AD5643}"/>
              </a:ext>
            </a:extLst>
          </p:cNvPr>
          <p:cNvSpPr/>
          <p:nvPr/>
        </p:nvSpPr>
        <p:spPr>
          <a:xfrm>
            <a:off x="4860935" y="1965205"/>
            <a:ext cx="1582854" cy="3739137"/>
          </a:xfrm>
          <a:custGeom>
            <a:avLst/>
            <a:gdLst>
              <a:gd name="connsiteX0" fmla="*/ 1594021 w 1594021"/>
              <a:gd name="connsiteY0" fmla="*/ 0 h 3496963"/>
              <a:gd name="connsiteX1" fmla="*/ 0 w 1594021"/>
              <a:gd name="connsiteY1" fmla="*/ 24714 h 3496963"/>
              <a:gd name="connsiteX2" fmla="*/ 12357 w 1594021"/>
              <a:gd name="connsiteY2" fmla="*/ 3496963 h 3496963"/>
              <a:gd name="connsiteX0" fmla="*/ 1582854 w 1582854"/>
              <a:gd name="connsiteY0" fmla="*/ 0 h 3496963"/>
              <a:gd name="connsiteX1" fmla="*/ 1190 w 1582854"/>
              <a:gd name="connsiteY1" fmla="*/ 0 h 3496963"/>
              <a:gd name="connsiteX2" fmla="*/ 1190 w 1582854"/>
              <a:gd name="connsiteY2" fmla="*/ 3496963 h 349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2854" h="3496963">
                <a:moveTo>
                  <a:pt x="1582854" y="0"/>
                </a:moveTo>
                <a:lnTo>
                  <a:pt x="1190" y="0"/>
                </a:lnTo>
                <a:cubicBezTo>
                  <a:pt x="5309" y="1157416"/>
                  <a:pt x="-2929" y="2339547"/>
                  <a:pt x="1190" y="349696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058CE3C-6798-1CCC-DF58-4C0B891F152D}"/>
                  </a:ext>
                </a:extLst>
              </p:cNvPr>
              <p:cNvSpPr txBox="1"/>
              <p:nvPr/>
            </p:nvSpPr>
            <p:spPr>
              <a:xfrm>
                <a:off x="4619234" y="5654652"/>
                <a:ext cx="48340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058CE3C-6798-1CCC-DF58-4C0B891F1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234" y="5654652"/>
                <a:ext cx="483402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23AF75-C6FA-5190-12F3-E0DB0C35ADA0}"/>
                  </a:ext>
                </a:extLst>
              </p:cNvPr>
              <p:cNvSpPr txBox="1"/>
              <p:nvPr/>
            </p:nvSpPr>
            <p:spPr>
              <a:xfrm>
                <a:off x="5816998" y="1282486"/>
                <a:ext cx="11932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23AF75-C6FA-5190-12F3-E0DB0C35A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998" y="1282486"/>
                <a:ext cx="1193212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36F7CA4-A418-8F3B-86FC-3EA8B83DF085}"/>
                  </a:ext>
                </a:extLst>
              </p:cNvPr>
              <p:cNvSpPr txBox="1"/>
              <p:nvPr/>
            </p:nvSpPr>
            <p:spPr>
              <a:xfrm>
                <a:off x="4557356" y="1259081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36F7CA4-A418-8F3B-86FC-3EA8B83DF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356" y="1259081"/>
                <a:ext cx="50526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D840EE1-2C0F-DD01-3984-A45634069A3F}"/>
              </a:ext>
            </a:extLst>
          </p:cNvPr>
          <p:cNvCxnSpPr>
            <a:cxnSpLocks/>
          </p:cNvCxnSpPr>
          <p:nvPr/>
        </p:nvCxnSpPr>
        <p:spPr>
          <a:xfrm>
            <a:off x="6288432" y="1986968"/>
            <a:ext cx="35853" cy="396007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BB66DE1-8EB2-A995-5C95-BC7E50C51694}"/>
              </a:ext>
            </a:extLst>
          </p:cNvPr>
          <p:cNvSpPr/>
          <p:nvPr/>
        </p:nvSpPr>
        <p:spPr>
          <a:xfrm>
            <a:off x="8445669" y="1986968"/>
            <a:ext cx="1582854" cy="3739137"/>
          </a:xfrm>
          <a:custGeom>
            <a:avLst/>
            <a:gdLst>
              <a:gd name="connsiteX0" fmla="*/ 1594021 w 1594021"/>
              <a:gd name="connsiteY0" fmla="*/ 0 h 3496963"/>
              <a:gd name="connsiteX1" fmla="*/ 0 w 1594021"/>
              <a:gd name="connsiteY1" fmla="*/ 24714 h 3496963"/>
              <a:gd name="connsiteX2" fmla="*/ 12357 w 1594021"/>
              <a:gd name="connsiteY2" fmla="*/ 3496963 h 3496963"/>
              <a:gd name="connsiteX0" fmla="*/ 1582854 w 1582854"/>
              <a:gd name="connsiteY0" fmla="*/ 0 h 3496963"/>
              <a:gd name="connsiteX1" fmla="*/ 1190 w 1582854"/>
              <a:gd name="connsiteY1" fmla="*/ 0 h 3496963"/>
              <a:gd name="connsiteX2" fmla="*/ 1190 w 1582854"/>
              <a:gd name="connsiteY2" fmla="*/ 3496963 h 349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2854" h="3496963">
                <a:moveTo>
                  <a:pt x="1582854" y="0"/>
                </a:moveTo>
                <a:lnTo>
                  <a:pt x="1190" y="0"/>
                </a:lnTo>
                <a:cubicBezTo>
                  <a:pt x="5309" y="1157416"/>
                  <a:pt x="-2929" y="2339547"/>
                  <a:pt x="1190" y="349696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DF3B34-DBCB-0902-BFE2-32B7DCEE7ED8}"/>
                  </a:ext>
                </a:extLst>
              </p:cNvPr>
              <p:cNvSpPr txBox="1"/>
              <p:nvPr/>
            </p:nvSpPr>
            <p:spPr>
              <a:xfrm>
                <a:off x="10028523" y="1694580"/>
                <a:ext cx="7755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DF3B34-DBCB-0902-BFE2-32B7DCEE7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8523" y="1694580"/>
                <a:ext cx="77559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4B4420-F931-7CC1-A280-FC1223BE9912}"/>
                  </a:ext>
                </a:extLst>
              </p:cNvPr>
              <p:cNvSpPr txBox="1"/>
              <p:nvPr/>
            </p:nvSpPr>
            <p:spPr>
              <a:xfrm>
                <a:off x="8203968" y="5676415"/>
                <a:ext cx="48340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4B4420-F931-7CC1-A280-FC1223BE9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968" y="5676415"/>
                <a:ext cx="483402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966BB9-1602-A6DD-6158-CEA46FBE01BB}"/>
                  </a:ext>
                </a:extLst>
              </p:cNvPr>
              <p:cNvSpPr txBox="1"/>
              <p:nvPr/>
            </p:nvSpPr>
            <p:spPr>
              <a:xfrm>
                <a:off x="9401732" y="1304249"/>
                <a:ext cx="9126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966BB9-1602-A6DD-6158-CEA46FBE0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1732" y="1304249"/>
                <a:ext cx="91268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BB5961-A840-8DCC-8FE2-629F1F7E77BD}"/>
                  </a:ext>
                </a:extLst>
              </p:cNvPr>
              <p:cNvSpPr txBox="1"/>
              <p:nvPr/>
            </p:nvSpPr>
            <p:spPr>
              <a:xfrm>
                <a:off x="8142090" y="1280844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BB5961-A840-8DCC-8FE2-629F1F7E7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90" y="1280844"/>
                <a:ext cx="50526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2E6EC39-E034-D6BB-FE29-3E4D9EB8F395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9858075" y="1889024"/>
            <a:ext cx="50944" cy="407977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DD7B8CA-E696-79B0-18F2-F8383C08079C}"/>
              </a:ext>
            </a:extLst>
          </p:cNvPr>
          <p:cNvSpPr/>
          <p:nvPr/>
        </p:nvSpPr>
        <p:spPr>
          <a:xfrm>
            <a:off x="4917989" y="1977081"/>
            <a:ext cx="1433977" cy="3707027"/>
          </a:xfrm>
          <a:custGeom>
            <a:avLst/>
            <a:gdLst>
              <a:gd name="connsiteX0" fmla="*/ 0 w 1430184"/>
              <a:gd name="connsiteY0" fmla="*/ 0 h 3707027"/>
              <a:gd name="connsiteX1" fmla="*/ 432487 w 1430184"/>
              <a:gd name="connsiteY1" fmla="*/ 222422 h 3707027"/>
              <a:gd name="connsiteX2" fmla="*/ 1112108 w 1430184"/>
              <a:gd name="connsiteY2" fmla="*/ 395416 h 3707027"/>
              <a:gd name="connsiteX3" fmla="*/ 1396314 w 1430184"/>
              <a:gd name="connsiteY3" fmla="*/ 580768 h 3707027"/>
              <a:gd name="connsiteX4" fmla="*/ 1396314 w 1430184"/>
              <a:gd name="connsiteY4" fmla="*/ 1680519 h 3707027"/>
              <a:gd name="connsiteX5" fmla="*/ 1383957 w 1430184"/>
              <a:gd name="connsiteY5" fmla="*/ 2990335 h 3707027"/>
              <a:gd name="connsiteX6" fmla="*/ 1383957 w 1430184"/>
              <a:gd name="connsiteY6" fmla="*/ 3422822 h 3707027"/>
              <a:gd name="connsiteX7" fmla="*/ 753762 w 1430184"/>
              <a:gd name="connsiteY7" fmla="*/ 3632887 h 3707027"/>
              <a:gd name="connsiteX8" fmla="*/ 0 w 1430184"/>
              <a:gd name="connsiteY8" fmla="*/ 3707027 h 3707027"/>
              <a:gd name="connsiteX0" fmla="*/ 0 w 1432929"/>
              <a:gd name="connsiteY0" fmla="*/ 0 h 3707027"/>
              <a:gd name="connsiteX1" fmla="*/ 432487 w 1432929"/>
              <a:gd name="connsiteY1" fmla="*/ 222422 h 3707027"/>
              <a:gd name="connsiteX2" fmla="*/ 1112108 w 1432929"/>
              <a:gd name="connsiteY2" fmla="*/ 395416 h 3707027"/>
              <a:gd name="connsiteX3" fmla="*/ 1396314 w 1432929"/>
              <a:gd name="connsiteY3" fmla="*/ 580768 h 3707027"/>
              <a:gd name="connsiteX4" fmla="*/ 1396314 w 1432929"/>
              <a:gd name="connsiteY4" fmla="*/ 1680519 h 3707027"/>
              <a:gd name="connsiteX5" fmla="*/ 1383957 w 1432929"/>
              <a:gd name="connsiteY5" fmla="*/ 2990335 h 3707027"/>
              <a:gd name="connsiteX6" fmla="*/ 1383957 w 1432929"/>
              <a:gd name="connsiteY6" fmla="*/ 3422822 h 3707027"/>
              <a:gd name="connsiteX7" fmla="*/ 716691 w 1432929"/>
              <a:gd name="connsiteY7" fmla="*/ 3534032 h 3707027"/>
              <a:gd name="connsiteX8" fmla="*/ 0 w 1432929"/>
              <a:gd name="connsiteY8" fmla="*/ 3707027 h 3707027"/>
              <a:gd name="connsiteX0" fmla="*/ 0 w 1417831"/>
              <a:gd name="connsiteY0" fmla="*/ 0 h 3707027"/>
              <a:gd name="connsiteX1" fmla="*/ 432487 w 1417831"/>
              <a:gd name="connsiteY1" fmla="*/ 222422 h 3707027"/>
              <a:gd name="connsiteX2" fmla="*/ 1112108 w 1417831"/>
              <a:gd name="connsiteY2" fmla="*/ 395416 h 3707027"/>
              <a:gd name="connsiteX3" fmla="*/ 1396314 w 1417831"/>
              <a:gd name="connsiteY3" fmla="*/ 580768 h 3707027"/>
              <a:gd name="connsiteX4" fmla="*/ 1396314 w 1417831"/>
              <a:gd name="connsiteY4" fmla="*/ 1680519 h 3707027"/>
              <a:gd name="connsiteX5" fmla="*/ 1383957 w 1417831"/>
              <a:gd name="connsiteY5" fmla="*/ 2990335 h 3707027"/>
              <a:gd name="connsiteX6" fmla="*/ 1383957 w 1417831"/>
              <a:gd name="connsiteY6" fmla="*/ 3422822 h 3707027"/>
              <a:gd name="connsiteX7" fmla="*/ 1272746 w 1417831"/>
              <a:gd name="connsiteY7" fmla="*/ 3237470 h 3707027"/>
              <a:gd name="connsiteX8" fmla="*/ 716691 w 1417831"/>
              <a:gd name="connsiteY8" fmla="*/ 3534032 h 3707027"/>
              <a:gd name="connsiteX9" fmla="*/ 0 w 1417831"/>
              <a:gd name="connsiteY9" fmla="*/ 3707027 h 3707027"/>
              <a:gd name="connsiteX0" fmla="*/ 0 w 1417831"/>
              <a:gd name="connsiteY0" fmla="*/ 0 h 3707027"/>
              <a:gd name="connsiteX1" fmla="*/ 432487 w 1417831"/>
              <a:gd name="connsiteY1" fmla="*/ 222422 h 3707027"/>
              <a:gd name="connsiteX2" fmla="*/ 1112108 w 1417831"/>
              <a:gd name="connsiteY2" fmla="*/ 395416 h 3707027"/>
              <a:gd name="connsiteX3" fmla="*/ 1396314 w 1417831"/>
              <a:gd name="connsiteY3" fmla="*/ 580768 h 3707027"/>
              <a:gd name="connsiteX4" fmla="*/ 1396314 w 1417831"/>
              <a:gd name="connsiteY4" fmla="*/ 1680519 h 3707027"/>
              <a:gd name="connsiteX5" fmla="*/ 1383957 w 1417831"/>
              <a:gd name="connsiteY5" fmla="*/ 2990335 h 3707027"/>
              <a:gd name="connsiteX6" fmla="*/ 1272746 w 1417831"/>
              <a:gd name="connsiteY6" fmla="*/ 3237470 h 3707027"/>
              <a:gd name="connsiteX7" fmla="*/ 716691 w 1417831"/>
              <a:gd name="connsiteY7" fmla="*/ 3534032 h 3707027"/>
              <a:gd name="connsiteX8" fmla="*/ 0 w 1417831"/>
              <a:gd name="connsiteY8" fmla="*/ 3707027 h 3707027"/>
              <a:gd name="connsiteX0" fmla="*/ 0 w 1417831"/>
              <a:gd name="connsiteY0" fmla="*/ 0 h 3707027"/>
              <a:gd name="connsiteX1" fmla="*/ 580768 w 1417831"/>
              <a:gd name="connsiteY1" fmla="*/ 234778 h 3707027"/>
              <a:gd name="connsiteX2" fmla="*/ 1112108 w 1417831"/>
              <a:gd name="connsiteY2" fmla="*/ 395416 h 3707027"/>
              <a:gd name="connsiteX3" fmla="*/ 1396314 w 1417831"/>
              <a:gd name="connsiteY3" fmla="*/ 580768 h 3707027"/>
              <a:gd name="connsiteX4" fmla="*/ 1396314 w 1417831"/>
              <a:gd name="connsiteY4" fmla="*/ 1680519 h 3707027"/>
              <a:gd name="connsiteX5" fmla="*/ 1383957 w 1417831"/>
              <a:gd name="connsiteY5" fmla="*/ 2990335 h 3707027"/>
              <a:gd name="connsiteX6" fmla="*/ 1272746 w 1417831"/>
              <a:gd name="connsiteY6" fmla="*/ 3237470 h 3707027"/>
              <a:gd name="connsiteX7" fmla="*/ 716691 w 1417831"/>
              <a:gd name="connsiteY7" fmla="*/ 3534032 h 3707027"/>
              <a:gd name="connsiteX8" fmla="*/ 0 w 1417831"/>
              <a:gd name="connsiteY8" fmla="*/ 3707027 h 3707027"/>
              <a:gd name="connsiteX0" fmla="*/ 0 w 1457184"/>
              <a:gd name="connsiteY0" fmla="*/ 0 h 3707027"/>
              <a:gd name="connsiteX1" fmla="*/ 580768 w 1457184"/>
              <a:gd name="connsiteY1" fmla="*/ 234778 h 3707027"/>
              <a:gd name="connsiteX2" fmla="*/ 1396314 w 1457184"/>
              <a:gd name="connsiteY2" fmla="*/ 580768 h 3707027"/>
              <a:gd name="connsiteX3" fmla="*/ 1396314 w 1457184"/>
              <a:gd name="connsiteY3" fmla="*/ 1680519 h 3707027"/>
              <a:gd name="connsiteX4" fmla="*/ 1383957 w 1457184"/>
              <a:gd name="connsiteY4" fmla="*/ 2990335 h 3707027"/>
              <a:gd name="connsiteX5" fmla="*/ 1272746 w 1457184"/>
              <a:gd name="connsiteY5" fmla="*/ 3237470 h 3707027"/>
              <a:gd name="connsiteX6" fmla="*/ 716691 w 1457184"/>
              <a:gd name="connsiteY6" fmla="*/ 3534032 h 3707027"/>
              <a:gd name="connsiteX7" fmla="*/ 0 w 1457184"/>
              <a:gd name="connsiteY7" fmla="*/ 3707027 h 3707027"/>
              <a:gd name="connsiteX0" fmla="*/ 0 w 1438609"/>
              <a:gd name="connsiteY0" fmla="*/ 0 h 3707027"/>
              <a:gd name="connsiteX1" fmla="*/ 580768 w 1438609"/>
              <a:gd name="connsiteY1" fmla="*/ 234778 h 3707027"/>
              <a:gd name="connsiteX2" fmla="*/ 1371600 w 1438609"/>
              <a:gd name="connsiteY2" fmla="*/ 605481 h 3707027"/>
              <a:gd name="connsiteX3" fmla="*/ 1396314 w 1438609"/>
              <a:gd name="connsiteY3" fmla="*/ 1680519 h 3707027"/>
              <a:gd name="connsiteX4" fmla="*/ 1383957 w 1438609"/>
              <a:gd name="connsiteY4" fmla="*/ 2990335 h 3707027"/>
              <a:gd name="connsiteX5" fmla="*/ 1272746 w 1438609"/>
              <a:gd name="connsiteY5" fmla="*/ 3237470 h 3707027"/>
              <a:gd name="connsiteX6" fmla="*/ 716691 w 1438609"/>
              <a:gd name="connsiteY6" fmla="*/ 3534032 h 3707027"/>
              <a:gd name="connsiteX7" fmla="*/ 0 w 1438609"/>
              <a:gd name="connsiteY7" fmla="*/ 3707027 h 3707027"/>
              <a:gd name="connsiteX0" fmla="*/ 0 w 1433977"/>
              <a:gd name="connsiteY0" fmla="*/ 0 h 3707027"/>
              <a:gd name="connsiteX1" fmla="*/ 580768 w 1433977"/>
              <a:gd name="connsiteY1" fmla="*/ 234778 h 3707027"/>
              <a:gd name="connsiteX2" fmla="*/ 1371600 w 1433977"/>
              <a:gd name="connsiteY2" fmla="*/ 605481 h 3707027"/>
              <a:gd name="connsiteX3" fmla="*/ 1383958 w 1433977"/>
              <a:gd name="connsiteY3" fmla="*/ 1729946 h 3707027"/>
              <a:gd name="connsiteX4" fmla="*/ 1383957 w 1433977"/>
              <a:gd name="connsiteY4" fmla="*/ 2990335 h 3707027"/>
              <a:gd name="connsiteX5" fmla="*/ 1272746 w 1433977"/>
              <a:gd name="connsiteY5" fmla="*/ 3237470 h 3707027"/>
              <a:gd name="connsiteX6" fmla="*/ 716691 w 1433977"/>
              <a:gd name="connsiteY6" fmla="*/ 3534032 h 3707027"/>
              <a:gd name="connsiteX7" fmla="*/ 0 w 1433977"/>
              <a:gd name="connsiteY7" fmla="*/ 3707027 h 370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3977" h="3707027">
                <a:moveTo>
                  <a:pt x="0" y="0"/>
                </a:moveTo>
                <a:cubicBezTo>
                  <a:pt x="123568" y="78259"/>
                  <a:pt x="352168" y="133865"/>
                  <a:pt x="580768" y="234778"/>
                </a:cubicBezTo>
                <a:cubicBezTo>
                  <a:pt x="809368" y="335692"/>
                  <a:pt x="1237735" y="356287"/>
                  <a:pt x="1371600" y="605481"/>
                </a:cubicBezTo>
                <a:cubicBezTo>
                  <a:pt x="1505465" y="854675"/>
                  <a:pt x="1381899" y="1332470"/>
                  <a:pt x="1383958" y="1729946"/>
                </a:cubicBezTo>
                <a:cubicBezTo>
                  <a:pt x="1386018" y="2127422"/>
                  <a:pt x="1386017" y="2699951"/>
                  <a:pt x="1383957" y="2990335"/>
                </a:cubicBezTo>
                <a:cubicBezTo>
                  <a:pt x="1363362" y="3249827"/>
                  <a:pt x="1383957" y="3146854"/>
                  <a:pt x="1272746" y="3237470"/>
                </a:cubicBezTo>
                <a:cubicBezTo>
                  <a:pt x="1161535" y="3256005"/>
                  <a:pt x="928815" y="3490783"/>
                  <a:pt x="716691" y="3534032"/>
                </a:cubicBezTo>
                <a:cubicBezTo>
                  <a:pt x="486032" y="3581400"/>
                  <a:pt x="261551" y="3693641"/>
                  <a:pt x="0" y="3707027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4F3FB2A-582E-8FAC-466A-DE735D3FFC70}"/>
                  </a:ext>
                </a:extLst>
              </p:cNvPr>
              <p:cNvSpPr txBox="1"/>
              <p:nvPr/>
            </p:nvSpPr>
            <p:spPr>
              <a:xfrm>
                <a:off x="6397619" y="1672817"/>
                <a:ext cx="6956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4F3FB2A-582E-8FAC-466A-DE735D3FF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619" y="1672817"/>
                <a:ext cx="69564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1308264-6D5C-BA61-018D-61983AEB8FC0}"/>
              </a:ext>
            </a:extLst>
          </p:cNvPr>
          <p:cNvSpPr/>
          <p:nvPr/>
        </p:nvSpPr>
        <p:spPr>
          <a:xfrm>
            <a:off x="8464378" y="1989438"/>
            <a:ext cx="1482811" cy="3669958"/>
          </a:xfrm>
          <a:custGeom>
            <a:avLst/>
            <a:gdLst>
              <a:gd name="connsiteX0" fmla="*/ 0 w 1408671"/>
              <a:gd name="connsiteY0" fmla="*/ 0 h 3966519"/>
              <a:gd name="connsiteX1" fmla="*/ 432487 w 1408671"/>
              <a:gd name="connsiteY1" fmla="*/ 135924 h 3966519"/>
              <a:gd name="connsiteX2" fmla="*/ 729049 w 1408671"/>
              <a:gd name="connsiteY2" fmla="*/ 556054 h 3966519"/>
              <a:gd name="connsiteX3" fmla="*/ 778476 w 1408671"/>
              <a:gd name="connsiteY3" fmla="*/ 2051221 h 3966519"/>
              <a:gd name="connsiteX4" fmla="*/ 753763 w 1408671"/>
              <a:gd name="connsiteY4" fmla="*/ 3212757 h 3966519"/>
              <a:gd name="connsiteX5" fmla="*/ 766119 w 1408671"/>
              <a:gd name="connsiteY5" fmla="*/ 3534032 h 3966519"/>
              <a:gd name="connsiteX6" fmla="*/ 766119 w 1408671"/>
              <a:gd name="connsiteY6" fmla="*/ 3719384 h 3966519"/>
              <a:gd name="connsiteX7" fmla="*/ 1408671 w 1408671"/>
              <a:gd name="connsiteY7" fmla="*/ 3966519 h 3966519"/>
              <a:gd name="connsiteX0" fmla="*/ 0 w 1408671"/>
              <a:gd name="connsiteY0" fmla="*/ 0 h 3966519"/>
              <a:gd name="connsiteX1" fmla="*/ 432487 w 1408671"/>
              <a:gd name="connsiteY1" fmla="*/ 135924 h 3966519"/>
              <a:gd name="connsiteX2" fmla="*/ 729049 w 1408671"/>
              <a:gd name="connsiteY2" fmla="*/ 556054 h 3966519"/>
              <a:gd name="connsiteX3" fmla="*/ 778476 w 1408671"/>
              <a:gd name="connsiteY3" fmla="*/ 2051221 h 3966519"/>
              <a:gd name="connsiteX4" fmla="*/ 753763 w 1408671"/>
              <a:gd name="connsiteY4" fmla="*/ 3212757 h 3966519"/>
              <a:gd name="connsiteX5" fmla="*/ 766119 w 1408671"/>
              <a:gd name="connsiteY5" fmla="*/ 3719384 h 3966519"/>
              <a:gd name="connsiteX6" fmla="*/ 1408671 w 1408671"/>
              <a:gd name="connsiteY6" fmla="*/ 3966519 h 3966519"/>
              <a:gd name="connsiteX0" fmla="*/ 0 w 1408671"/>
              <a:gd name="connsiteY0" fmla="*/ 0 h 3966519"/>
              <a:gd name="connsiteX1" fmla="*/ 432487 w 1408671"/>
              <a:gd name="connsiteY1" fmla="*/ 135924 h 3966519"/>
              <a:gd name="connsiteX2" fmla="*/ 729049 w 1408671"/>
              <a:gd name="connsiteY2" fmla="*/ 556054 h 3966519"/>
              <a:gd name="connsiteX3" fmla="*/ 778476 w 1408671"/>
              <a:gd name="connsiteY3" fmla="*/ 2051221 h 3966519"/>
              <a:gd name="connsiteX4" fmla="*/ 766119 w 1408671"/>
              <a:gd name="connsiteY4" fmla="*/ 2669059 h 3966519"/>
              <a:gd name="connsiteX5" fmla="*/ 753763 w 1408671"/>
              <a:gd name="connsiteY5" fmla="*/ 3212757 h 3966519"/>
              <a:gd name="connsiteX6" fmla="*/ 766119 w 1408671"/>
              <a:gd name="connsiteY6" fmla="*/ 3719384 h 3966519"/>
              <a:gd name="connsiteX7" fmla="*/ 1408671 w 1408671"/>
              <a:gd name="connsiteY7" fmla="*/ 3966519 h 3966519"/>
              <a:gd name="connsiteX0" fmla="*/ 0 w 1408671"/>
              <a:gd name="connsiteY0" fmla="*/ 0 h 3966519"/>
              <a:gd name="connsiteX1" fmla="*/ 432487 w 1408671"/>
              <a:gd name="connsiteY1" fmla="*/ 135924 h 3966519"/>
              <a:gd name="connsiteX2" fmla="*/ 729049 w 1408671"/>
              <a:gd name="connsiteY2" fmla="*/ 556054 h 3966519"/>
              <a:gd name="connsiteX3" fmla="*/ 741405 w 1408671"/>
              <a:gd name="connsiteY3" fmla="*/ 1594021 h 3966519"/>
              <a:gd name="connsiteX4" fmla="*/ 766119 w 1408671"/>
              <a:gd name="connsiteY4" fmla="*/ 2669059 h 3966519"/>
              <a:gd name="connsiteX5" fmla="*/ 753763 w 1408671"/>
              <a:gd name="connsiteY5" fmla="*/ 3212757 h 3966519"/>
              <a:gd name="connsiteX6" fmla="*/ 766119 w 1408671"/>
              <a:gd name="connsiteY6" fmla="*/ 3719384 h 3966519"/>
              <a:gd name="connsiteX7" fmla="*/ 1408671 w 1408671"/>
              <a:gd name="connsiteY7" fmla="*/ 3966519 h 3966519"/>
              <a:gd name="connsiteX0" fmla="*/ 0 w 1408671"/>
              <a:gd name="connsiteY0" fmla="*/ 0 h 3966519"/>
              <a:gd name="connsiteX1" fmla="*/ 432487 w 1408671"/>
              <a:gd name="connsiteY1" fmla="*/ 135924 h 3966519"/>
              <a:gd name="connsiteX2" fmla="*/ 729049 w 1408671"/>
              <a:gd name="connsiteY2" fmla="*/ 556054 h 3966519"/>
              <a:gd name="connsiteX3" fmla="*/ 741405 w 1408671"/>
              <a:gd name="connsiteY3" fmla="*/ 1594021 h 3966519"/>
              <a:gd name="connsiteX4" fmla="*/ 766119 w 1408671"/>
              <a:gd name="connsiteY4" fmla="*/ 2669059 h 3966519"/>
              <a:gd name="connsiteX5" fmla="*/ 753763 w 1408671"/>
              <a:gd name="connsiteY5" fmla="*/ 3212757 h 3966519"/>
              <a:gd name="connsiteX6" fmla="*/ 815546 w 1408671"/>
              <a:gd name="connsiteY6" fmla="*/ 3719384 h 3966519"/>
              <a:gd name="connsiteX7" fmla="*/ 1408671 w 1408671"/>
              <a:gd name="connsiteY7" fmla="*/ 3966519 h 3966519"/>
              <a:gd name="connsiteX0" fmla="*/ 0 w 1408671"/>
              <a:gd name="connsiteY0" fmla="*/ 0 h 3966519"/>
              <a:gd name="connsiteX1" fmla="*/ 432487 w 1408671"/>
              <a:gd name="connsiteY1" fmla="*/ 135924 h 3966519"/>
              <a:gd name="connsiteX2" fmla="*/ 729049 w 1408671"/>
              <a:gd name="connsiteY2" fmla="*/ 556054 h 3966519"/>
              <a:gd name="connsiteX3" fmla="*/ 741405 w 1408671"/>
              <a:gd name="connsiteY3" fmla="*/ 1594021 h 3966519"/>
              <a:gd name="connsiteX4" fmla="*/ 766119 w 1408671"/>
              <a:gd name="connsiteY4" fmla="*/ 2669059 h 3966519"/>
              <a:gd name="connsiteX5" fmla="*/ 753763 w 1408671"/>
              <a:gd name="connsiteY5" fmla="*/ 3212757 h 3966519"/>
              <a:gd name="connsiteX6" fmla="*/ 815546 w 1408671"/>
              <a:gd name="connsiteY6" fmla="*/ 3719384 h 3966519"/>
              <a:gd name="connsiteX7" fmla="*/ 1408671 w 1408671"/>
              <a:gd name="connsiteY7" fmla="*/ 3966519 h 3966519"/>
              <a:gd name="connsiteX0" fmla="*/ 0 w 1408671"/>
              <a:gd name="connsiteY0" fmla="*/ 0 h 3966519"/>
              <a:gd name="connsiteX1" fmla="*/ 432487 w 1408671"/>
              <a:gd name="connsiteY1" fmla="*/ 135924 h 3966519"/>
              <a:gd name="connsiteX2" fmla="*/ 729049 w 1408671"/>
              <a:gd name="connsiteY2" fmla="*/ 556054 h 3966519"/>
              <a:gd name="connsiteX3" fmla="*/ 741405 w 1408671"/>
              <a:gd name="connsiteY3" fmla="*/ 1594021 h 3966519"/>
              <a:gd name="connsiteX4" fmla="*/ 766119 w 1408671"/>
              <a:gd name="connsiteY4" fmla="*/ 2669059 h 3966519"/>
              <a:gd name="connsiteX5" fmla="*/ 753763 w 1408671"/>
              <a:gd name="connsiteY5" fmla="*/ 3212757 h 3966519"/>
              <a:gd name="connsiteX6" fmla="*/ 1408671 w 1408671"/>
              <a:gd name="connsiteY6" fmla="*/ 3966519 h 3966519"/>
              <a:gd name="connsiteX0" fmla="*/ 0 w 1396314"/>
              <a:gd name="connsiteY0" fmla="*/ 0 h 3682314"/>
              <a:gd name="connsiteX1" fmla="*/ 432487 w 1396314"/>
              <a:gd name="connsiteY1" fmla="*/ 135924 h 3682314"/>
              <a:gd name="connsiteX2" fmla="*/ 729049 w 1396314"/>
              <a:gd name="connsiteY2" fmla="*/ 556054 h 3682314"/>
              <a:gd name="connsiteX3" fmla="*/ 741405 w 1396314"/>
              <a:gd name="connsiteY3" fmla="*/ 1594021 h 3682314"/>
              <a:gd name="connsiteX4" fmla="*/ 766119 w 1396314"/>
              <a:gd name="connsiteY4" fmla="*/ 2669059 h 3682314"/>
              <a:gd name="connsiteX5" fmla="*/ 753763 w 1396314"/>
              <a:gd name="connsiteY5" fmla="*/ 3212757 h 3682314"/>
              <a:gd name="connsiteX6" fmla="*/ 1396314 w 1396314"/>
              <a:gd name="connsiteY6" fmla="*/ 3682314 h 3682314"/>
              <a:gd name="connsiteX0" fmla="*/ 0 w 1396314"/>
              <a:gd name="connsiteY0" fmla="*/ 0 h 3682314"/>
              <a:gd name="connsiteX1" fmla="*/ 432487 w 1396314"/>
              <a:gd name="connsiteY1" fmla="*/ 135924 h 3682314"/>
              <a:gd name="connsiteX2" fmla="*/ 729049 w 1396314"/>
              <a:gd name="connsiteY2" fmla="*/ 556054 h 3682314"/>
              <a:gd name="connsiteX3" fmla="*/ 741405 w 1396314"/>
              <a:gd name="connsiteY3" fmla="*/ 1594021 h 3682314"/>
              <a:gd name="connsiteX4" fmla="*/ 766119 w 1396314"/>
              <a:gd name="connsiteY4" fmla="*/ 2669059 h 3682314"/>
              <a:gd name="connsiteX5" fmla="*/ 914401 w 1396314"/>
              <a:gd name="connsiteY5" fmla="*/ 3373395 h 3682314"/>
              <a:gd name="connsiteX6" fmla="*/ 1396314 w 1396314"/>
              <a:gd name="connsiteY6" fmla="*/ 3682314 h 3682314"/>
              <a:gd name="connsiteX0" fmla="*/ 0 w 1482811"/>
              <a:gd name="connsiteY0" fmla="*/ 0 h 3669958"/>
              <a:gd name="connsiteX1" fmla="*/ 432487 w 1482811"/>
              <a:gd name="connsiteY1" fmla="*/ 135924 h 3669958"/>
              <a:gd name="connsiteX2" fmla="*/ 729049 w 1482811"/>
              <a:gd name="connsiteY2" fmla="*/ 556054 h 3669958"/>
              <a:gd name="connsiteX3" fmla="*/ 741405 w 1482811"/>
              <a:gd name="connsiteY3" fmla="*/ 1594021 h 3669958"/>
              <a:gd name="connsiteX4" fmla="*/ 766119 w 1482811"/>
              <a:gd name="connsiteY4" fmla="*/ 2669059 h 3669958"/>
              <a:gd name="connsiteX5" fmla="*/ 914401 w 1482811"/>
              <a:gd name="connsiteY5" fmla="*/ 3373395 h 3669958"/>
              <a:gd name="connsiteX6" fmla="*/ 1482811 w 1482811"/>
              <a:gd name="connsiteY6" fmla="*/ 3669958 h 366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811" h="3669958">
                <a:moveTo>
                  <a:pt x="0" y="0"/>
                </a:moveTo>
                <a:cubicBezTo>
                  <a:pt x="155489" y="21624"/>
                  <a:pt x="310979" y="43248"/>
                  <a:pt x="432487" y="135924"/>
                </a:cubicBezTo>
                <a:cubicBezTo>
                  <a:pt x="553995" y="228600"/>
                  <a:pt x="677563" y="313038"/>
                  <a:pt x="729049" y="556054"/>
                </a:cubicBezTo>
                <a:cubicBezTo>
                  <a:pt x="780535" y="799070"/>
                  <a:pt x="735227" y="1241854"/>
                  <a:pt x="741405" y="1594021"/>
                </a:cubicBezTo>
                <a:cubicBezTo>
                  <a:pt x="747583" y="1946188"/>
                  <a:pt x="770238" y="2475470"/>
                  <a:pt x="766119" y="2669059"/>
                </a:cubicBezTo>
                <a:cubicBezTo>
                  <a:pt x="762000" y="2862648"/>
                  <a:pt x="794952" y="3206579"/>
                  <a:pt x="914401" y="3373395"/>
                </a:cubicBezTo>
                <a:cubicBezTo>
                  <a:pt x="1033850" y="3540211"/>
                  <a:pt x="1346372" y="3512924"/>
                  <a:pt x="1482811" y="366995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57A2D9-D222-61D9-4D3D-CB9BDBB39360}"/>
              </a:ext>
            </a:extLst>
          </p:cNvPr>
          <p:cNvSpPr txBox="1"/>
          <p:nvPr/>
        </p:nvSpPr>
        <p:spPr>
          <a:xfrm>
            <a:off x="1835662" y="3501251"/>
            <a:ext cx="16999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central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C54A81F-66C1-2BB5-12DE-72FDCE134960}"/>
              </a:ext>
            </a:extLst>
          </p:cNvPr>
          <p:cNvSpPr txBox="1"/>
          <p:nvPr/>
        </p:nvSpPr>
        <p:spPr>
          <a:xfrm>
            <a:off x="2096949" y="1889024"/>
            <a:ext cx="16999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top BL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5D64179-4B10-632B-9674-076D6D8DD452}"/>
              </a:ext>
            </a:extLst>
          </p:cNvPr>
          <p:cNvSpPr txBox="1"/>
          <p:nvPr/>
        </p:nvSpPr>
        <p:spPr>
          <a:xfrm>
            <a:off x="2001725" y="5126982"/>
            <a:ext cx="2821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bottom BL</a:t>
            </a:r>
          </a:p>
        </p:txBody>
      </p:sp>
    </p:spTree>
    <p:extLst>
      <p:ext uri="{BB962C8B-B14F-4D97-AF65-F5344CB8AC3E}">
        <p14:creationId xmlns:p14="http://schemas.microsoft.com/office/powerpoint/2010/main" val="1202879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0802205-D908-85A1-61C4-620EDCE2AF29}"/>
              </a:ext>
            </a:extLst>
          </p:cNvPr>
          <p:cNvSpPr/>
          <p:nvPr/>
        </p:nvSpPr>
        <p:spPr>
          <a:xfrm>
            <a:off x="1311703" y="1954952"/>
            <a:ext cx="8891701" cy="4397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ADA9A66-38B8-3B92-52F6-D85069B3EC15}"/>
              </a:ext>
            </a:extLst>
          </p:cNvPr>
          <p:cNvSpPr/>
          <p:nvPr/>
        </p:nvSpPr>
        <p:spPr>
          <a:xfrm>
            <a:off x="1311704" y="2411675"/>
            <a:ext cx="8891701" cy="28327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CC47884-C300-D317-A765-555FC5EDD304}"/>
              </a:ext>
            </a:extLst>
          </p:cNvPr>
          <p:cNvSpPr/>
          <p:nvPr/>
        </p:nvSpPr>
        <p:spPr>
          <a:xfrm>
            <a:off x="1371147" y="5249931"/>
            <a:ext cx="8891701" cy="4397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0431FEF-A154-5FE7-80EB-C090D8AD5643}"/>
              </a:ext>
            </a:extLst>
          </p:cNvPr>
          <p:cNvSpPr/>
          <p:nvPr/>
        </p:nvSpPr>
        <p:spPr>
          <a:xfrm>
            <a:off x="4860935" y="1965205"/>
            <a:ext cx="1582854" cy="3739137"/>
          </a:xfrm>
          <a:custGeom>
            <a:avLst/>
            <a:gdLst>
              <a:gd name="connsiteX0" fmla="*/ 1594021 w 1594021"/>
              <a:gd name="connsiteY0" fmla="*/ 0 h 3496963"/>
              <a:gd name="connsiteX1" fmla="*/ 0 w 1594021"/>
              <a:gd name="connsiteY1" fmla="*/ 24714 h 3496963"/>
              <a:gd name="connsiteX2" fmla="*/ 12357 w 1594021"/>
              <a:gd name="connsiteY2" fmla="*/ 3496963 h 3496963"/>
              <a:gd name="connsiteX0" fmla="*/ 1582854 w 1582854"/>
              <a:gd name="connsiteY0" fmla="*/ 0 h 3496963"/>
              <a:gd name="connsiteX1" fmla="*/ 1190 w 1582854"/>
              <a:gd name="connsiteY1" fmla="*/ 0 h 3496963"/>
              <a:gd name="connsiteX2" fmla="*/ 1190 w 1582854"/>
              <a:gd name="connsiteY2" fmla="*/ 3496963 h 349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2854" h="3496963">
                <a:moveTo>
                  <a:pt x="1582854" y="0"/>
                </a:moveTo>
                <a:lnTo>
                  <a:pt x="1190" y="0"/>
                </a:lnTo>
                <a:cubicBezTo>
                  <a:pt x="5309" y="1157416"/>
                  <a:pt x="-2929" y="2339547"/>
                  <a:pt x="1190" y="349696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058CE3C-6798-1CCC-DF58-4C0B891F152D}"/>
                  </a:ext>
                </a:extLst>
              </p:cNvPr>
              <p:cNvSpPr txBox="1"/>
              <p:nvPr/>
            </p:nvSpPr>
            <p:spPr>
              <a:xfrm>
                <a:off x="4619234" y="5654652"/>
                <a:ext cx="48340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058CE3C-6798-1CCC-DF58-4C0B891F1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234" y="5654652"/>
                <a:ext cx="483402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23AF75-C6FA-5190-12F3-E0DB0C35ADA0}"/>
                  </a:ext>
                </a:extLst>
              </p:cNvPr>
              <p:cNvSpPr txBox="1"/>
              <p:nvPr/>
            </p:nvSpPr>
            <p:spPr>
              <a:xfrm>
                <a:off x="5816998" y="1282486"/>
                <a:ext cx="11932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23AF75-C6FA-5190-12F3-E0DB0C35A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998" y="1282486"/>
                <a:ext cx="1193212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36F7CA4-A418-8F3B-86FC-3EA8B83DF085}"/>
                  </a:ext>
                </a:extLst>
              </p:cNvPr>
              <p:cNvSpPr txBox="1"/>
              <p:nvPr/>
            </p:nvSpPr>
            <p:spPr>
              <a:xfrm>
                <a:off x="4557356" y="1259081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36F7CA4-A418-8F3B-86FC-3EA8B83DF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356" y="1259081"/>
                <a:ext cx="50526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D840EE1-2C0F-DD01-3984-A45634069A3F}"/>
              </a:ext>
            </a:extLst>
          </p:cNvPr>
          <p:cNvCxnSpPr>
            <a:cxnSpLocks/>
          </p:cNvCxnSpPr>
          <p:nvPr/>
        </p:nvCxnSpPr>
        <p:spPr>
          <a:xfrm>
            <a:off x="6288432" y="1986968"/>
            <a:ext cx="35853" cy="396007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BB66DE1-8EB2-A995-5C95-BC7E50C51694}"/>
              </a:ext>
            </a:extLst>
          </p:cNvPr>
          <p:cNvSpPr/>
          <p:nvPr/>
        </p:nvSpPr>
        <p:spPr>
          <a:xfrm>
            <a:off x="8445669" y="1986968"/>
            <a:ext cx="1582854" cy="3739137"/>
          </a:xfrm>
          <a:custGeom>
            <a:avLst/>
            <a:gdLst>
              <a:gd name="connsiteX0" fmla="*/ 1594021 w 1594021"/>
              <a:gd name="connsiteY0" fmla="*/ 0 h 3496963"/>
              <a:gd name="connsiteX1" fmla="*/ 0 w 1594021"/>
              <a:gd name="connsiteY1" fmla="*/ 24714 h 3496963"/>
              <a:gd name="connsiteX2" fmla="*/ 12357 w 1594021"/>
              <a:gd name="connsiteY2" fmla="*/ 3496963 h 3496963"/>
              <a:gd name="connsiteX0" fmla="*/ 1582854 w 1582854"/>
              <a:gd name="connsiteY0" fmla="*/ 0 h 3496963"/>
              <a:gd name="connsiteX1" fmla="*/ 1190 w 1582854"/>
              <a:gd name="connsiteY1" fmla="*/ 0 h 3496963"/>
              <a:gd name="connsiteX2" fmla="*/ 1190 w 1582854"/>
              <a:gd name="connsiteY2" fmla="*/ 3496963 h 349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2854" h="3496963">
                <a:moveTo>
                  <a:pt x="1582854" y="0"/>
                </a:moveTo>
                <a:lnTo>
                  <a:pt x="1190" y="0"/>
                </a:lnTo>
                <a:cubicBezTo>
                  <a:pt x="5309" y="1157416"/>
                  <a:pt x="-2929" y="2339547"/>
                  <a:pt x="1190" y="349696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DF3B34-DBCB-0902-BFE2-32B7DCEE7ED8}"/>
                  </a:ext>
                </a:extLst>
              </p:cNvPr>
              <p:cNvSpPr txBox="1"/>
              <p:nvPr/>
            </p:nvSpPr>
            <p:spPr>
              <a:xfrm>
                <a:off x="10028523" y="1694580"/>
                <a:ext cx="7755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DF3B34-DBCB-0902-BFE2-32B7DCEE7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8523" y="1694580"/>
                <a:ext cx="77559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4B4420-F931-7CC1-A280-FC1223BE9912}"/>
                  </a:ext>
                </a:extLst>
              </p:cNvPr>
              <p:cNvSpPr txBox="1"/>
              <p:nvPr/>
            </p:nvSpPr>
            <p:spPr>
              <a:xfrm>
                <a:off x="8203968" y="5676415"/>
                <a:ext cx="48340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4B4420-F931-7CC1-A280-FC1223BE9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968" y="5676415"/>
                <a:ext cx="483402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966BB9-1602-A6DD-6158-CEA46FBE01BB}"/>
                  </a:ext>
                </a:extLst>
              </p:cNvPr>
              <p:cNvSpPr txBox="1"/>
              <p:nvPr/>
            </p:nvSpPr>
            <p:spPr>
              <a:xfrm>
                <a:off x="9401732" y="1304249"/>
                <a:ext cx="9126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966BB9-1602-A6DD-6158-CEA46FBE0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1732" y="1304249"/>
                <a:ext cx="91268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BB5961-A840-8DCC-8FE2-629F1F7E77BD}"/>
                  </a:ext>
                </a:extLst>
              </p:cNvPr>
              <p:cNvSpPr txBox="1"/>
              <p:nvPr/>
            </p:nvSpPr>
            <p:spPr>
              <a:xfrm>
                <a:off x="8142090" y="1280844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BB5961-A840-8DCC-8FE2-629F1F7E7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90" y="1280844"/>
                <a:ext cx="50526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2E6EC39-E034-D6BB-FE29-3E4D9EB8F395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9858075" y="1889024"/>
            <a:ext cx="50944" cy="407977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DD7B8CA-E696-79B0-18F2-F8383C08079C}"/>
              </a:ext>
            </a:extLst>
          </p:cNvPr>
          <p:cNvSpPr/>
          <p:nvPr/>
        </p:nvSpPr>
        <p:spPr>
          <a:xfrm>
            <a:off x="4917989" y="1977081"/>
            <a:ext cx="1433977" cy="3707027"/>
          </a:xfrm>
          <a:custGeom>
            <a:avLst/>
            <a:gdLst>
              <a:gd name="connsiteX0" fmla="*/ 0 w 1430184"/>
              <a:gd name="connsiteY0" fmla="*/ 0 h 3707027"/>
              <a:gd name="connsiteX1" fmla="*/ 432487 w 1430184"/>
              <a:gd name="connsiteY1" fmla="*/ 222422 h 3707027"/>
              <a:gd name="connsiteX2" fmla="*/ 1112108 w 1430184"/>
              <a:gd name="connsiteY2" fmla="*/ 395416 h 3707027"/>
              <a:gd name="connsiteX3" fmla="*/ 1396314 w 1430184"/>
              <a:gd name="connsiteY3" fmla="*/ 580768 h 3707027"/>
              <a:gd name="connsiteX4" fmla="*/ 1396314 w 1430184"/>
              <a:gd name="connsiteY4" fmla="*/ 1680519 h 3707027"/>
              <a:gd name="connsiteX5" fmla="*/ 1383957 w 1430184"/>
              <a:gd name="connsiteY5" fmla="*/ 2990335 h 3707027"/>
              <a:gd name="connsiteX6" fmla="*/ 1383957 w 1430184"/>
              <a:gd name="connsiteY6" fmla="*/ 3422822 h 3707027"/>
              <a:gd name="connsiteX7" fmla="*/ 753762 w 1430184"/>
              <a:gd name="connsiteY7" fmla="*/ 3632887 h 3707027"/>
              <a:gd name="connsiteX8" fmla="*/ 0 w 1430184"/>
              <a:gd name="connsiteY8" fmla="*/ 3707027 h 3707027"/>
              <a:gd name="connsiteX0" fmla="*/ 0 w 1432929"/>
              <a:gd name="connsiteY0" fmla="*/ 0 h 3707027"/>
              <a:gd name="connsiteX1" fmla="*/ 432487 w 1432929"/>
              <a:gd name="connsiteY1" fmla="*/ 222422 h 3707027"/>
              <a:gd name="connsiteX2" fmla="*/ 1112108 w 1432929"/>
              <a:gd name="connsiteY2" fmla="*/ 395416 h 3707027"/>
              <a:gd name="connsiteX3" fmla="*/ 1396314 w 1432929"/>
              <a:gd name="connsiteY3" fmla="*/ 580768 h 3707027"/>
              <a:gd name="connsiteX4" fmla="*/ 1396314 w 1432929"/>
              <a:gd name="connsiteY4" fmla="*/ 1680519 h 3707027"/>
              <a:gd name="connsiteX5" fmla="*/ 1383957 w 1432929"/>
              <a:gd name="connsiteY5" fmla="*/ 2990335 h 3707027"/>
              <a:gd name="connsiteX6" fmla="*/ 1383957 w 1432929"/>
              <a:gd name="connsiteY6" fmla="*/ 3422822 h 3707027"/>
              <a:gd name="connsiteX7" fmla="*/ 716691 w 1432929"/>
              <a:gd name="connsiteY7" fmla="*/ 3534032 h 3707027"/>
              <a:gd name="connsiteX8" fmla="*/ 0 w 1432929"/>
              <a:gd name="connsiteY8" fmla="*/ 3707027 h 3707027"/>
              <a:gd name="connsiteX0" fmla="*/ 0 w 1417831"/>
              <a:gd name="connsiteY0" fmla="*/ 0 h 3707027"/>
              <a:gd name="connsiteX1" fmla="*/ 432487 w 1417831"/>
              <a:gd name="connsiteY1" fmla="*/ 222422 h 3707027"/>
              <a:gd name="connsiteX2" fmla="*/ 1112108 w 1417831"/>
              <a:gd name="connsiteY2" fmla="*/ 395416 h 3707027"/>
              <a:gd name="connsiteX3" fmla="*/ 1396314 w 1417831"/>
              <a:gd name="connsiteY3" fmla="*/ 580768 h 3707027"/>
              <a:gd name="connsiteX4" fmla="*/ 1396314 w 1417831"/>
              <a:gd name="connsiteY4" fmla="*/ 1680519 h 3707027"/>
              <a:gd name="connsiteX5" fmla="*/ 1383957 w 1417831"/>
              <a:gd name="connsiteY5" fmla="*/ 2990335 h 3707027"/>
              <a:gd name="connsiteX6" fmla="*/ 1383957 w 1417831"/>
              <a:gd name="connsiteY6" fmla="*/ 3422822 h 3707027"/>
              <a:gd name="connsiteX7" fmla="*/ 1272746 w 1417831"/>
              <a:gd name="connsiteY7" fmla="*/ 3237470 h 3707027"/>
              <a:gd name="connsiteX8" fmla="*/ 716691 w 1417831"/>
              <a:gd name="connsiteY8" fmla="*/ 3534032 h 3707027"/>
              <a:gd name="connsiteX9" fmla="*/ 0 w 1417831"/>
              <a:gd name="connsiteY9" fmla="*/ 3707027 h 3707027"/>
              <a:gd name="connsiteX0" fmla="*/ 0 w 1417831"/>
              <a:gd name="connsiteY0" fmla="*/ 0 h 3707027"/>
              <a:gd name="connsiteX1" fmla="*/ 432487 w 1417831"/>
              <a:gd name="connsiteY1" fmla="*/ 222422 h 3707027"/>
              <a:gd name="connsiteX2" fmla="*/ 1112108 w 1417831"/>
              <a:gd name="connsiteY2" fmla="*/ 395416 h 3707027"/>
              <a:gd name="connsiteX3" fmla="*/ 1396314 w 1417831"/>
              <a:gd name="connsiteY3" fmla="*/ 580768 h 3707027"/>
              <a:gd name="connsiteX4" fmla="*/ 1396314 w 1417831"/>
              <a:gd name="connsiteY4" fmla="*/ 1680519 h 3707027"/>
              <a:gd name="connsiteX5" fmla="*/ 1383957 w 1417831"/>
              <a:gd name="connsiteY5" fmla="*/ 2990335 h 3707027"/>
              <a:gd name="connsiteX6" fmla="*/ 1272746 w 1417831"/>
              <a:gd name="connsiteY6" fmla="*/ 3237470 h 3707027"/>
              <a:gd name="connsiteX7" fmla="*/ 716691 w 1417831"/>
              <a:gd name="connsiteY7" fmla="*/ 3534032 h 3707027"/>
              <a:gd name="connsiteX8" fmla="*/ 0 w 1417831"/>
              <a:gd name="connsiteY8" fmla="*/ 3707027 h 3707027"/>
              <a:gd name="connsiteX0" fmla="*/ 0 w 1417831"/>
              <a:gd name="connsiteY0" fmla="*/ 0 h 3707027"/>
              <a:gd name="connsiteX1" fmla="*/ 580768 w 1417831"/>
              <a:gd name="connsiteY1" fmla="*/ 234778 h 3707027"/>
              <a:gd name="connsiteX2" fmla="*/ 1112108 w 1417831"/>
              <a:gd name="connsiteY2" fmla="*/ 395416 h 3707027"/>
              <a:gd name="connsiteX3" fmla="*/ 1396314 w 1417831"/>
              <a:gd name="connsiteY3" fmla="*/ 580768 h 3707027"/>
              <a:gd name="connsiteX4" fmla="*/ 1396314 w 1417831"/>
              <a:gd name="connsiteY4" fmla="*/ 1680519 h 3707027"/>
              <a:gd name="connsiteX5" fmla="*/ 1383957 w 1417831"/>
              <a:gd name="connsiteY5" fmla="*/ 2990335 h 3707027"/>
              <a:gd name="connsiteX6" fmla="*/ 1272746 w 1417831"/>
              <a:gd name="connsiteY6" fmla="*/ 3237470 h 3707027"/>
              <a:gd name="connsiteX7" fmla="*/ 716691 w 1417831"/>
              <a:gd name="connsiteY7" fmla="*/ 3534032 h 3707027"/>
              <a:gd name="connsiteX8" fmla="*/ 0 w 1417831"/>
              <a:gd name="connsiteY8" fmla="*/ 3707027 h 3707027"/>
              <a:gd name="connsiteX0" fmla="*/ 0 w 1457184"/>
              <a:gd name="connsiteY0" fmla="*/ 0 h 3707027"/>
              <a:gd name="connsiteX1" fmla="*/ 580768 w 1457184"/>
              <a:gd name="connsiteY1" fmla="*/ 234778 h 3707027"/>
              <a:gd name="connsiteX2" fmla="*/ 1396314 w 1457184"/>
              <a:gd name="connsiteY2" fmla="*/ 580768 h 3707027"/>
              <a:gd name="connsiteX3" fmla="*/ 1396314 w 1457184"/>
              <a:gd name="connsiteY3" fmla="*/ 1680519 h 3707027"/>
              <a:gd name="connsiteX4" fmla="*/ 1383957 w 1457184"/>
              <a:gd name="connsiteY4" fmla="*/ 2990335 h 3707027"/>
              <a:gd name="connsiteX5" fmla="*/ 1272746 w 1457184"/>
              <a:gd name="connsiteY5" fmla="*/ 3237470 h 3707027"/>
              <a:gd name="connsiteX6" fmla="*/ 716691 w 1457184"/>
              <a:gd name="connsiteY6" fmla="*/ 3534032 h 3707027"/>
              <a:gd name="connsiteX7" fmla="*/ 0 w 1457184"/>
              <a:gd name="connsiteY7" fmla="*/ 3707027 h 3707027"/>
              <a:gd name="connsiteX0" fmla="*/ 0 w 1438609"/>
              <a:gd name="connsiteY0" fmla="*/ 0 h 3707027"/>
              <a:gd name="connsiteX1" fmla="*/ 580768 w 1438609"/>
              <a:gd name="connsiteY1" fmla="*/ 234778 h 3707027"/>
              <a:gd name="connsiteX2" fmla="*/ 1371600 w 1438609"/>
              <a:gd name="connsiteY2" fmla="*/ 605481 h 3707027"/>
              <a:gd name="connsiteX3" fmla="*/ 1396314 w 1438609"/>
              <a:gd name="connsiteY3" fmla="*/ 1680519 h 3707027"/>
              <a:gd name="connsiteX4" fmla="*/ 1383957 w 1438609"/>
              <a:gd name="connsiteY4" fmla="*/ 2990335 h 3707027"/>
              <a:gd name="connsiteX5" fmla="*/ 1272746 w 1438609"/>
              <a:gd name="connsiteY5" fmla="*/ 3237470 h 3707027"/>
              <a:gd name="connsiteX6" fmla="*/ 716691 w 1438609"/>
              <a:gd name="connsiteY6" fmla="*/ 3534032 h 3707027"/>
              <a:gd name="connsiteX7" fmla="*/ 0 w 1438609"/>
              <a:gd name="connsiteY7" fmla="*/ 3707027 h 3707027"/>
              <a:gd name="connsiteX0" fmla="*/ 0 w 1433977"/>
              <a:gd name="connsiteY0" fmla="*/ 0 h 3707027"/>
              <a:gd name="connsiteX1" fmla="*/ 580768 w 1433977"/>
              <a:gd name="connsiteY1" fmla="*/ 234778 h 3707027"/>
              <a:gd name="connsiteX2" fmla="*/ 1371600 w 1433977"/>
              <a:gd name="connsiteY2" fmla="*/ 605481 h 3707027"/>
              <a:gd name="connsiteX3" fmla="*/ 1383958 w 1433977"/>
              <a:gd name="connsiteY3" fmla="*/ 1729946 h 3707027"/>
              <a:gd name="connsiteX4" fmla="*/ 1383957 w 1433977"/>
              <a:gd name="connsiteY4" fmla="*/ 2990335 h 3707027"/>
              <a:gd name="connsiteX5" fmla="*/ 1272746 w 1433977"/>
              <a:gd name="connsiteY5" fmla="*/ 3237470 h 3707027"/>
              <a:gd name="connsiteX6" fmla="*/ 716691 w 1433977"/>
              <a:gd name="connsiteY6" fmla="*/ 3534032 h 3707027"/>
              <a:gd name="connsiteX7" fmla="*/ 0 w 1433977"/>
              <a:gd name="connsiteY7" fmla="*/ 3707027 h 370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3977" h="3707027">
                <a:moveTo>
                  <a:pt x="0" y="0"/>
                </a:moveTo>
                <a:cubicBezTo>
                  <a:pt x="123568" y="78259"/>
                  <a:pt x="352168" y="133865"/>
                  <a:pt x="580768" y="234778"/>
                </a:cubicBezTo>
                <a:cubicBezTo>
                  <a:pt x="809368" y="335692"/>
                  <a:pt x="1237735" y="356287"/>
                  <a:pt x="1371600" y="605481"/>
                </a:cubicBezTo>
                <a:cubicBezTo>
                  <a:pt x="1505465" y="854675"/>
                  <a:pt x="1381899" y="1332470"/>
                  <a:pt x="1383958" y="1729946"/>
                </a:cubicBezTo>
                <a:cubicBezTo>
                  <a:pt x="1386018" y="2127422"/>
                  <a:pt x="1386017" y="2699951"/>
                  <a:pt x="1383957" y="2990335"/>
                </a:cubicBezTo>
                <a:cubicBezTo>
                  <a:pt x="1363362" y="3249827"/>
                  <a:pt x="1383957" y="3146854"/>
                  <a:pt x="1272746" y="3237470"/>
                </a:cubicBezTo>
                <a:cubicBezTo>
                  <a:pt x="1161535" y="3256005"/>
                  <a:pt x="928815" y="3490783"/>
                  <a:pt x="716691" y="3534032"/>
                </a:cubicBezTo>
                <a:cubicBezTo>
                  <a:pt x="486032" y="3581400"/>
                  <a:pt x="261551" y="3693641"/>
                  <a:pt x="0" y="3707027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4F3FB2A-582E-8FAC-466A-DE735D3FFC70}"/>
                  </a:ext>
                </a:extLst>
              </p:cNvPr>
              <p:cNvSpPr txBox="1"/>
              <p:nvPr/>
            </p:nvSpPr>
            <p:spPr>
              <a:xfrm>
                <a:off x="6397619" y="1672817"/>
                <a:ext cx="6956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4F3FB2A-582E-8FAC-466A-DE735D3FF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619" y="1672817"/>
                <a:ext cx="69564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1308264-6D5C-BA61-018D-61983AEB8FC0}"/>
              </a:ext>
            </a:extLst>
          </p:cNvPr>
          <p:cNvSpPr/>
          <p:nvPr/>
        </p:nvSpPr>
        <p:spPr>
          <a:xfrm>
            <a:off x="8464378" y="1989438"/>
            <a:ext cx="1482811" cy="3669958"/>
          </a:xfrm>
          <a:custGeom>
            <a:avLst/>
            <a:gdLst>
              <a:gd name="connsiteX0" fmla="*/ 0 w 1408671"/>
              <a:gd name="connsiteY0" fmla="*/ 0 h 3966519"/>
              <a:gd name="connsiteX1" fmla="*/ 432487 w 1408671"/>
              <a:gd name="connsiteY1" fmla="*/ 135924 h 3966519"/>
              <a:gd name="connsiteX2" fmla="*/ 729049 w 1408671"/>
              <a:gd name="connsiteY2" fmla="*/ 556054 h 3966519"/>
              <a:gd name="connsiteX3" fmla="*/ 778476 w 1408671"/>
              <a:gd name="connsiteY3" fmla="*/ 2051221 h 3966519"/>
              <a:gd name="connsiteX4" fmla="*/ 753763 w 1408671"/>
              <a:gd name="connsiteY4" fmla="*/ 3212757 h 3966519"/>
              <a:gd name="connsiteX5" fmla="*/ 766119 w 1408671"/>
              <a:gd name="connsiteY5" fmla="*/ 3534032 h 3966519"/>
              <a:gd name="connsiteX6" fmla="*/ 766119 w 1408671"/>
              <a:gd name="connsiteY6" fmla="*/ 3719384 h 3966519"/>
              <a:gd name="connsiteX7" fmla="*/ 1408671 w 1408671"/>
              <a:gd name="connsiteY7" fmla="*/ 3966519 h 3966519"/>
              <a:gd name="connsiteX0" fmla="*/ 0 w 1408671"/>
              <a:gd name="connsiteY0" fmla="*/ 0 h 3966519"/>
              <a:gd name="connsiteX1" fmla="*/ 432487 w 1408671"/>
              <a:gd name="connsiteY1" fmla="*/ 135924 h 3966519"/>
              <a:gd name="connsiteX2" fmla="*/ 729049 w 1408671"/>
              <a:gd name="connsiteY2" fmla="*/ 556054 h 3966519"/>
              <a:gd name="connsiteX3" fmla="*/ 778476 w 1408671"/>
              <a:gd name="connsiteY3" fmla="*/ 2051221 h 3966519"/>
              <a:gd name="connsiteX4" fmla="*/ 753763 w 1408671"/>
              <a:gd name="connsiteY4" fmla="*/ 3212757 h 3966519"/>
              <a:gd name="connsiteX5" fmla="*/ 766119 w 1408671"/>
              <a:gd name="connsiteY5" fmla="*/ 3719384 h 3966519"/>
              <a:gd name="connsiteX6" fmla="*/ 1408671 w 1408671"/>
              <a:gd name="connsiteY6" fmla="*/ 3966519 h 3966519"/>
              <a:gd name="connsiteX0" fmla="*/ 0 w 1408671"/>
              <a:gd name="connsiteY0" fmla="*/ 0 h 3966519"/>
              <a:gd name="connsiteX1" fmla="*/ 432487 w 1408671"/>
              <a:gd name="connsiteY1" fmla="*/ 135924 h 3966519"/>
              <a:gd name="connsiteX2" fmla="*/ 729049 w 1408671"/>
              <a:gd name="connsiteY2" fmla="*/ 556054 h 3966519"/>
              <a:gd name="connsiteX3" fmla="*/ 778476 w 1408671"/>
              <a:gd name="connsiteY3" fmla="*/ 2051221 h 3966519"/>
              <a:gd name="connsiteX4" fmla="*/ 766119 w 1408671"/>
              <a:gd name="connsiteY4" fmla="*/ 2669059 h 3966519"/>
              <a:gd name="connsiteX5" fmla="*/ 753763 w 1408671"/>
              <a:gd name="connsiteY5" fmla="*/ 3212757 h 3966519"/>
              <a:gd name="connsiteX6" fmla="*/ 766119 w 1408671"/>
              <a:gd name="connsiteY6" fmla="*/ 3719384 h 3966519"/>
              <a:gd name="connsiteX7" fmla="*/ 1408671 w 1408671"/>
              <a:gd name="connsiteY7" fmla="*/ 3966519 h 3966519"/>
              <a:gd name="connsiteX0" fmla="*/ 0 w 1408671"/>
              <a:gd name="connsiteY0" fmla="*/ 0 h 3966519"/>
              <a:gd name="connsiteX1" fmla="*/ 432487 w 1408671"/>
              <a:gd name="connsiteY1" fmla="*/ 135924 h 3966519"/>
              <a:gd name="connsiteX2" fmla="*/ 729049 w 1408671"/>
              <a:gd name="connsiteY2" fmla="*/ 556054 h 3966519"/>
              <a:gd name="connsiteX3" fmla="*/ 741405 w 1408671"/>
              <a:gd name="connsiteY3" fmla="*/ 1594021 h 3966519"/>
              <a:gd name="connsiteX4" fmla="*/ 766119 w 1408671"/>
              <a:gd name="connsiteY4" fmla="*/ 2669059 h 3966519"/>
              <a:gd name="connsiteX5" fmla="*/ 753763 w 1408671"/>
              <a:gd name="connsiteY5" fmla="*/ 3212757 h 3966519"/>
              <a:gd name="connsiteX6" fmla="*/ 766119 w 1408671"/>
              <a:gd name="connsiteY6" fmla="*/ 3719384 h 3966519"/>
              <a:gd name="connsiteX7" fmla="*/ 1408671 w 1408671"/>
              <a:gd name="connsiteY7" fmla="*/ 3966519 h 3966519"/>
              <a:gd name="connsiteX0" fmla="*/ 0 w 1408671"/>
              <a:gd name="connsiteY0" fmla="*/ 0 h 3966519"/>
              <a:gd name="connsiteX1" fmla="*/ 432487 w 1408671"/>
              <a:gd name="connsiteY1" fmla="*/ 135924 h 3966519"/>
              <a:gd name="connsiteX2" fmla="*/ 729049 w 1408671"/>
              <a:gd name="connsiteY2" fmla="*/ 556054 h 3966519"/>
              <a:gd name="connsiteX3" fmla="*/ 741405 w 1408671"/>
              <a:gd name="connsiteY3" fmla="*/ 1594021 h 3966519"/>
              <a:gd name="connsiteX4" fmla="*/ 766119 w 1408671"/>
              <a:gd name="connsiteY4" fmla="*/ 2669059 h 3966519"/>
              <a:gd name="connsiteX5" fmla="*/ 753763 w 1408671"/>
              <a:gd name="connsiteY5" fmla="*/ 3212757 h 3966519"/>
              <a:gd name="connsiteX6" fmla="*/ 815546 w 1408671"/>
              <a:gd name="connsiteY6" fmla="*/ 3719384 h 3966519"/>
              <a:gd name="connsiteX7" fmla="*/ 1408671 w 1408671"/>
              <a:gd name="connsiteY7" fmla="*/ 3966519 h 3966519"/>
              <a:gd name="connsiteX0" fmla="*/ 0 w 1408671"/>
              <a:gd name="connsiteY0" fmla="*/ 0 h 3966519"/>
              <a:gd name="connsiteX1" fmla="*/ 432487 w 1408671"/>
              <a:gd name="connsiteY1" fmla="*/ 135924 h 3966519"/>
              <a:gd name="connsiteX2" fmla="*/ 729049 w 1408671"/>
              <a:gd name="connsiteY2" fmla="*/ 556054 h 3966519"/>
              <a:gd name="connsiteX3" fmla="*/ 741405 w 1408671"/>
              <a:gd name="connsiteY3" fmla="*/ 1594021 h 3966519"/>
              <a:gd name="connsiteX4" fmla="*/ 766119 w 1408671"/>
              <a:gd name="connsiteY4" fmla="*/ 2669059 h 3966519"/>
              <a:gd name="connsiteX5" fmla="*/ 753763 w 1408671"/>
              <a:gd name="connsiteY5" fmla="*/ 3212757 h 3966519"/>
              <a:gd name="connsiteX6" fmla="*/ 815546 w 1408671"/>
              <a:gd name="connsiteY6" fmla="*/ 3719384 h 3966519"/>
              <a:gd name="connsiteX7" fmla="*/ 1408671 w 1408671"/>
              <a:gd name="connsiteY7" fmla="*/ 3966519 h 3966519"/>
              <a:gd name="connsiteX0" fmla="*/ 0 w 1408671"/>
              <a:gd name="connsiteY0" fmla="*/ 0 h 3966519"/>
              <a:gd name="connsiteX1" fmla="*/ 432487 w 1408671"/>
              <a:gd name="connsiteY1" fmla="*/ 135924 h 3966519"/>
              <a:gd name="connsiteX2" fmla="*/ 729049 w 1408671"/>
              <a:gd name="connsiteY2" fmla="*/ 556054 h 3966519"/>
              <a:gd name="connsiteX3" fmla="*/ 741405 w 1408671"/>
              <a:gd name="connsiteY3" fmla="*/ 1594021 h 3966519"/>
              <a:gd name="connsiteX4" fmla="*/ 766119 w 1408671"/>
              <a:gd name="connsiteY4" fmla="*/ 2669059 h 3966519"/>
              <a:gd name="connsiteX5" fmla="*/ 753763 w 1408671"/>
              <a:gd name="connsiteY5" fmla="*/ 3212757 h 3966519"/>
              <a:gd name="connsiteX6" fmla="*/ 1408671 w 1408671"/>
              <a:gd name="connsiteY6" fmla="*/ 3966519 h 3966519"/>
              <a:gd name="connsiteX0" fmla="*/ 0 w 1396314"/>
              <a:gd name="connsiteY0" fmla="*/ 0 h 3682314"/>
              <a:gd name="connsiteX1" fmla="*/ 432487 w 1396314"/>
              <a:gd name="connsiteY1" fmla="*/ 135924 h 3682314"/>
              <a:gd name="connsiteX2" fmla="*/ 729049 w 1396314"/>
              <a:gd name="connsiteY2" fmla="*/ 556054 h 3682314"/>
              <a:gd name="connsiteX3" fmla="*/ 741405 w 1396314"/>
              <a:gd name="connsiteY3" fmla="*/ 1594021 h 3682314"/>
              <a:gd name="connsiteX4" fmla="*/ 766119 w 1396314"/>
              <a:gd name="connsiteY4" fmla="*/ 2669059 h 3682314"/>
              <a:gd name="connsiteX5" fmla="*/ 753763 w 1396314"/>
              <a:gd name="connsiteY5" fmla="*/ 3212757 h 3682314"/>
              <a:gd name="connsiteX6" fmla="*/ 1396314 w 1396314"/>
              <a:gd name="connsiteY6" fmla="*/ 3682314 h 3682314"/>
              <a:gd name="connsiteX0" fmla="*/ 0 w 1396314"/>
              <a:gd name="connsiteY0" fmla="*/ 0 h 3682314"/>
              <a:gd name="connsiteX1" fmla="*/ 432487 w 1396314"/>
              <a:gd name="connsiteY1" fmla="*/ 135924 h 3682314"/>
              <a:gd name="connsiteX2" fmla="*/ 729049 w 1396314"/>
              <a:gd name="connsiteY2" fmla="*/ 556054 h 3682314"/>
              <a:gd name="connsiteX3" fmla="*/ 741405 w 1396314"/>
              <a:gd name="connsiteY3" fmla="*/ 1594021 h 3682314"/>
              <a:gd name="connsiteX4" fmla="*/ 766119 w 1396314"/>
              <a:gd name="connsiteY4" fmla="*/ 2669059 h 3682314"/>
              <a:gd name="connsiteX5" fmla="*/ 914401 w 1396314"/>
              <a:gd name="connsiteY5" fmla="*/ 3373395 h 3682314"/>
              <a:gd name="connsiteX6" fmla="*/ 1396314 w 1396314"/>
              <a:gd name="connsiteY6" fmla="*/ 3682314 h 3682314"/>
              <a:gd name="connsiteX0" fmla="*/ 0 w 1482811"/>
              <a:gd name="connsiteY0" fmla="*/ 0 h 3669958"/>
              <a:gd name="connsiteX1" fmla="*/ 432487 w 1482811"/>
              <a:gd name="connsiteY1" fmla="*/ 135924 h 3669958"/>
              <a:gd name="connsiteX2" fmla="*/ 729049 w 1482811"/>
              <a:gd name="connsiteY2" fmla="*/ 556054 h 3669958"/>
              <a:gd name="connsiteX3" fmla="*/ 741405 w 1482811"/>
              <a:gd name="connsiteY3" fmla="*/ 1594021 h 3669958"/>
              <a:gd name="connsiteX4" fmla="*/ 766119 w 1482811"/>
              <a:gd name="connsiteY4" fmla="*/ 2669059 h 3669958"/>
              <a:gd name="connsiteX5" fmla="*/ 914401 w 1482811"/>
              <a:gd name="connsiteY5" fmla="*/ 3373395 h 3669958"/>
              <a:gd name="connsiteX6" fmla="*/ 1482811 w 1482811"/>
              <a:gd name="connsiteY6" fmla="*/ 3669958 h 366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811" h="3669958">
                <a:moveTo>
                  <a:pt x="0" y="0"/>
                </a:moveTo>
                <a:cubicBezTo>
                  <a:pt x="155489" y="21624"/>
                  <a:pt x="310979" y="43248"/>
                  <a:pt x="432487" y="135924"/>
                </a:cubicBezTo>
                <a:cubicBezTo>
                  <a:pt x="553995" y="228600"/>
                  <a:pt x="677563" y="313038"/>
                  <a:pt x="729049" y="556054"/>
                </a:cubicBezTo>
                <a:cubicBezTo>
                  <a:pt x="780535" y="799070"/>
                  <a:pt x="735227" y="1241854"/>
                  <a:pt x="741405" y="1594021"/>
                </a:cubicBezTo>
                <a:cubicBezTo>
                  <a:pt x="747583" y="1946188"/>
                  <a:pt x="770238" y="2475470"/>
                  <a:pt x="766119" y="2669059"/>
                </a:cubicBezTo>
                <a:cubicBezTo>
                  <a:pt x="762000" y="2862648"/>
                  <a:pt x="794952" y="3206579"/>
                  <a:pt x="914401" y="3373395"/>
                </a:cubicBezTo>
                <a:cubicBezTo>
                  <a:pt x="1033850" y="3540211"/>
                  <a:pt x="1346372" y="3512924"/>
                  <a:pt x="1482811" y="366995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57A2D9-D222-61D9-4D3D-CB9BDBB39360}"/>
              </a:ext>
            </a:extLst>
          </p:cNvPr>
          <p:cNvSpPr txBox="1"/>
          <p:nvPr/>
        </p:nvSpPr>
        <p:spPr>
          <a:xfrm>
            <a:off x="2001725" y="2898697"/>
            <a:ext cx="257308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heat transfer by advection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C54A81F-66C1-2BB5-12DE-72FDCE134960}"/>
              </a:ext>
            </a:extLst>
          </p:cNvPr>
          <p:cNvSpPr txBox="1"/>
          <p:nvPr/>
        </p:nvSpPr>
        <p:spPr>
          <a:xfrm>
            <a:off x="1550026" y="1813340"/>
            <a:ext cx="35907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by conduction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8143E6-2243-D862-28C7-B386C714352B}"/>
              </a:ext>
            </a:extLst>
          </p:cNvPr>
          <p:cNvSpPr txBox="1"/>
          <p:nvPr/>
        </p:nvSpPr>
        <p:spPr>
          <a:xfrm>
            <a:off x="1550025" y="5092049"/>
            <a:ext cx="35907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by conduction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5D78DB-A77E-1995-9170-3F0769F004EB}"/>
              </a:ext>
            </a:extLst>
          </p:cNvPr>
          <p:cNvSpPr txBox="1"/>
          <p:nvPr/>
        </p:nvSpPr>
        <p:spPr>
          <a:xfrm rot="16200000">
            <a:off x="7061752" y="3573162"/>
            <a:ext cx="35907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</a:rPr>
              <a:t>isothermaal</a:t>
            </a:r>
            <a:endParaRPr lang="en-U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4051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843864" y="1896584"/>
            <a:ext cx="107958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Part 8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Finite Difference Scheme for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Convection in a Box</a:t>
            </a:r>
          </a:p>
        </p:txBody>
      </p:sp>
    </p:spTree>
    <p:extLst>
      <p:ext uri="{BB962C8B-B14F-4D97-AF65-F5344CB8AC3E}">
        <p14:creationId xmlns:p14="http://schemas.microsoft.com/office/powerpoint/2010/main" val="23407986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5772DC-A4DD-C643-16CA-0997B12F4BC5}"/>
                  </a:ext>
                </a:extLst>
              </p:cNvPr>
              <p:cNvSpPr txBox="1"/>
              <p:nvPr/>
            </p:nvSpPr>
            <p:spPr>
              <a:xfrm>
                <a:off x="435003" y="267570"/>
                <a:ext cx="103755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Step 1: given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3200" dirty="0"/>
                  <a:t> at time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at time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 by solving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5772DC-A4DD-C643-16CA-0997B12F4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03" y="267570"/>
                <a:ext cx="10375597" cy="584775"/>
              </a:xfrm>
              <a:prstGeom prst="rect">
                <a:avLst/>
              </a:prstGeom>
              <a:blipFill>
                <a:blip r:embed="rId2"/>
                <a:stretch>
                  <a:fillRect l="-1469" t="-12500" r="-146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8DF76A-0BE7-4F57-3E39-49373CD2AAE4}"/>
                  </a:ext>
                </a:extLst>
              </p:cNvPr>
              <p:cNvSpPr txBox="1"/>
              <p:nvPr/>
            </p:nvSpPr>
            <p:spPr>
              <a:xfrm>
                <a:off x="1286615" y="1280354"/>
                <a:ext cx="1021654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8DF76A-0BE7-4F57-3E39-49373CD2A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615" y="1280354"/>
                <a:ext cx="10216546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84CE99-FC53-AB21-FFE2-62C5F0BE4268}"/>
                  </a:ext>
                </a:extLst>
              </p:cNvPr>
              <p:cNvSpPr txBox="1"/>
              <p:nvPr/>
            </p:nvSpPr>
            <p:spPr>
              <a:xfrm>
                <a:off x="5379000" y="4058102"/>
                <a:ext cx="4839310" cy="935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84CE99-FC53-AB21-FFE2-62C5F0BE4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000" y="4058102"/>
                <a:ext cx="4839310" cy="935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00B6F7-6CA6-B55D-ED4C-F29B72C8AA58}"/>
                  </a:ext>
                </a:extLst>
              </p:cNvPr>
              <p:cNvSpPr txBox="1"/>
              <p:nvPr/>
            </p:nvSpPr>
            <p:spPr>
              <a:xfrm>
                <a:off x="1286615" y="2080809"/>
                <a:ext cx="182731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00B6F7-6CA6-B55D-ED4C-F29B72C8A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615" y="2080809"/>
                <a:ext cx="1827319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37FB619-21EE-F8FA-1AFE-C18DCF2EDA8E}"/>
              </a:ext>
            </a:extLst>
          </p:cNvPr>
          <p:cNvSpPr txBox="1"/>
          <p:nvPr/>
        </p:nvSpPr>
        <p:spPr>
          <a:xfrm>
            <a:off x="1135675" y="2681173"/>
            <a:ext cx="4487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on a Finite Difference grid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C33BBB-327F-67BD-AC1E-2983242965F9}"/>
                  </a:ext>
                </a:extLst>
              </p:cNvPr>
              <p:cNvSpPr txBox="1"/>
              <p:nvPr/>
            </p:nvSpPr>
            <p:spPr>
              <a:xfrm>
                <a:off x="601888" y="3469063"/>
                <a:ext cx="4108432" cy="801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Step 2: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3200" dirty="0"/>
                  <a:t> at time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C33BBB-327F-67BD-AC1E-298324296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88" y="3469063"/>
                <a:ext cx="4108432" cy="801630"/>
              </a:xfrm>
              <a:prstGeom prst="rect">
                <a:avLst/>
              </a:prstGeom>
              <a:blipFill>
                <a:blip r:embed="rId6"/>
                <a:stretch>
                  <a:fillRect l="-3858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B706152-5FDD-56A2-07C8-E9773C4C74FA}"/>
              </a:ext>
            </a:extLst>
          </p:cNvPr>
          <p:cNvSpPr txBox="1"/>
          <p:nvPr/>
        </p:nvSpPr>
        <p:spPr>
          <a:xfrm>
            <a:off x="4145007" y="4233215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using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5A573B-C470-7730-AC4B-F17E5812BB9E}"/>
                  </a:ext>
                </a:extLst>
              </p:cNvPr>
              <p:cNvSpPr txBox="1"/>
              <p:nvPr/>
            </p:nvSpPr>
            <p:spPr>
              <a:xfrm>
                <a:off x="601888" y="5189970"/>
                <a:ext cx="84024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Step 3: find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3200" dirty="0"/>
                  <a:t> at time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 by forward stepping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5A573B-C470-7730-AC4B-F17E5812B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88" y="5189970"/>
                <a:ext cx="8402428" cy="584775"/>
              </a:xfrm>
              <a:prstGeom prst="rect">
                <a:avLst/>
              </a:prstGeom>
              <a:blipFill>
                <a:blip r:embed="rId7"/>
                <a:stretch>
                  <a:fillRect l="-1887" t="-12500" r="-87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FED1C24-AD42-07BD-9247-82EF89E7642D}"/>
                  </a:ext>
                </a:extLst>
              </p:cNvPr>
              <p:cNvSpPr txBox="1"/>
              <p:nvPr/>
            </p:nvSpPr>
            <p:spPr>
              <a:xfrm>
                <a:off x="6750802" y="5504113"/>
                <a:ext cx="4839310" cy="935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FED1C24-AD42-07BD-9247-82EF89E76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802" y="5504113"/>
                <a:ext cx="4839310" cy="935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059CAE4-C26A-0561-6401-B654F248E9D7}"/>
              </a:ext>
            </a:extLst>
          </p:cNvPr>
          <p:cNvSpPr txBox="1"/>
          <p:nvPr/>
        </p:nvSpPr>
        <p:spPr>
          <a:xfrm>
            <a:off x="601888" y="6028072"/>
            <a:ext cx="3419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Step 4: go to Step 1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F3D89A91-9204-58BC-6BDF-CF75840E76BE}"/>
              </a:ext>
            </a:extLst>
          </p:cNvPr>
          <p:cNvSpPr/>
          <p:nvPr/>
        </p:nvSpPr>
        <p:spPr>
          <a:xfrm>
            <a:off x="601888" y="1420427"/>
            <a:ext cx="348023" cy="1057631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00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EF6D7E-ED9B-EA7D-0CF1-BF6CDEB50DCF}"/>
              </a:ext>
            </a:extLst>
          </p:cNvPr>
          <p:cNvSpPr txBox="1"/>
          <p:nvPr/>
        </p:nvSpPr>
        <p:spPr>
          <a:xfrm>
            <a:off x="506026" y="982176"/>
            <a:ext cx="462767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increase in momentum with time  =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  flow of momentum into box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+ external force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+ pressure force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+ viscous force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0AA599-FAA2-72EE-9F4E-B7D021EA9A6F}"/>
              </a:ext>
            </a:extLst>
          </p:cNvPr>
          <p:cNvSpPr txBox="1"/>
          <p:nvPr/>
        </p:nvSpPr>
        <p:spPr>
          <a:xfrm>
            <a:off x="6660057" y="159746"/>
            <a:ext cx="1404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terms like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755F2-046B-95AC-46E0-B9892BCE6DED}"/>
              </a:ext>
            </a:extLst>
          </p:cNvPr>
          <p:cNvSpPr txBox="1"/>
          <p:nvPr/>
        </p:nvSpPr>
        <p:spPr>
          <a:xfrm>
            <a:off x="9451243" y="159746"/>
            <a:ext cx="2106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vector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231B62-E10B-6170-5280-9975655DBD69}"/>
                  </a:ext>
                </a:extLst>
              </p:cNvPr>
              <p:cNvSpPr txBox="1"/>
              <p:nvPr/>
            </p:nvSpPr>
            <p:spPr>
              <a:xfrm>
                <a:off x="9908961" y="621411"/>
                <a:ext cx="826501" cy="935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231B62-E10B-6170-5280-9975655DB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8961" y="621411"/>
                <a:ext cx="826501" cy="935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8796A9-C271-78B1-8438-1727A2C506ED}"/>
                  </a:ext>
                </a:extLst>
              </p:cNvPr>
              <p:cNvSpPr txBox="1"/>
              <p:nvPr/>
            </p:nvSpPr>
            <p:spPr>
              <a:xfrm>
                <a:off x="9451243" y="1991976"/>
                <a:ext cx="189094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8796A9-C271-78B1-8438-1727A2C50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1243" y="1991976"/>
                <a:ext cx="189094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60A5C0-BC66-CD8C-B40A-B73B2BA03259}"/>
                  </a:ext>
                </a:extLst>
              </p:cNvPr>
              <p:cNvSpPr txBox="1"/>
              <p:nvPr/>
            </p:nvSpPr>
            <p:spPr>
              <a:xfrm>
                <a:off x="6450469" y="3182777"/>
                <a:ext cx="184475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60A5C0-BC66-CD8C-B40A-B73B2BA03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469" y="3182777"/>
                <a:ext cx="184475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789733-3EBD-B7A7-4C26-80FFBC683473}"/>
                  </a:ext>
                </a:extLst>
              </p:cNvPr>
              <p:cNvSpPr txBox="1"/>
              <p:nvPr/>
            </p:nvSpPr>
            <p:spPr>
              <a:xfrm>
                <a:off x="9474337" y="3250863"/>
                <a:ext cx="184475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𝐟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789733-3EBD-B7A7-4C26-80FFBC683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4337" y="3250863"/>
                <a:ext cx="1844751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E2F65AF8-DEDC-47B0-B329-10E11E66DC0C}"/>
              </a:ext>
            </a:extLst>
          </p:cNvPr>
          <p:cNvSpPr/>
          <p:nvPr/>
        </p:nvSpPr>
        <p:spPr>
          <a:xfrm>
            <a:off x="8597348" y="318052"/>
            <a:ext cx="159026" cy="555777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93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EF6D7E-ED9B-EA7D-0CF1-BF6CDEB50DCF}"/>
              </a:ext>
            </a:extLst>
          </p:cNvPr>
          <p:cNvSpPr txBox="1"/>
          <p:nvPr/>
        </p:nvSpPr>
        <p:spPr>
          <a:xfrm>
            <a:off x="506026" y="982176"/>
            <a:ext cx="462767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increase in momentum with time  =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  flow of momentum into box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+ external force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+ pressure force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+ viscous force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0AA599-FAA2-72EE-9F4E-B7D021EA9A6F}"/>
              </a:ext>
            </a:extLst>
          </p:cNvPr>
          <p:cNvSpPr txBox="1"/>
          <p:nvPr/>
        </p:nvSpPr>
        <p:spPr>
          <a:xfrm>
            <a:off x="6660057" y="159746"/>
            <a:ext cx="1404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terms like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755F2-046B-95AC-46E0-B9892BCE6DED}"/>
              </a:ext>
            </a:extLst>
          </p:cNvPr>
          <p:cNvSpPr txBox="1"/>
          <p:nvPr/>
        </p:nvSpPr>
        <p:spPr>
          <a:xfrm>
            <a:off x="9451243" y="159746"/>
            <a:ext cx="2106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vector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231B62-E10B-6170-5280-9975655DBD69}"/>
                  </a:ext>
                </a:extLst>
              </p:cNvPr>
              <p:cNvSpPr txBox="1"/>
              <p:nvPr/>
            </p:nvSpPr>
            <p:spPr>
              <a:xfrm>
                <a:off x="9908961" y="621411"/>
                <a:ext cx="826501" cy="935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231B62-E10B-6170-5280-9975655DB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8961" y="621411"/>
                <a:ext cx="826501" cy="935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8796A9-C271-78B1-8438-1727A2C506ED}"/>
                  </a:ext>
                </a:extLst>
              </p:cNvPr>
              <p:cNvSpPr txBox="1"/>
              <p:nvPr/>
            </p:nvSpPr>
            <p:spPr>
              <a:xfrm>
                <a:off x="9451243" y="1991976"/>
                <a:ext cx="189094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8796A9-C271-78B1-8438-1727A2C50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1243" y="1991976"/>
                <a:ext cx="189094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114899-0774-DC94-70B5-5DBA148D1FC9}"/>
                  </a:ext>
                </a:extLst>
              </p:cNvPr>
              <p:cNvSpPr txBox="1"/>
              <p:nvPr/>
            </p:nvSpPr>
            <p:spPr>
              <a:xfrm>
                <a:off x="9451242" y="4301650"/>
                <a:ext cx="189094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114899-0774-DC94-70B5-5DBA148D1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1242" y="4301650"/>
                <a:ext cx="189094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93F1F8-3067-A192-7A21-35AD9F977FA1}"/>
                  </a:ext>
                </a:extLst>
              </p:cNvPr>
              <p:cNvSpPr txBox="1"/>
              <p:nvPr/>
            </p:nvSpPr>
            <p:spPr>
              <a:xfrm>
                <a:off x="6570242" y="3978650"/>
                <a:ext cx="826501" cy="935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93F1F8-3067-A192-7A21-35AD9F977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242" y="3978650"/>
                <a:ext cx="826501" cy="935000"/>
              </a:xfrm>
              <a:prstGeom prst="rect">
                <a:avLst/>
              </a:prstGeom>
              <a:blipFill>
                <a:blip r:embed="rId5"/>
                <a:stretch>
                  <a:fillRect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E18F101-357C-A7DB-F18C-CBF24EA427E8}"/>
                  </a:ext>
                </a:extLst>
              </p:cNvPr>
              <p:cNvSpPr txBox="1"/>
              <p:nvPr/>
            </p:nvSpPr>
            <p:spPr>
              <a:xfrm>
                <a:off x="9474337" y="3250863"/>
                <a:ext cx="184475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𝐟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E18F101-357C-A7DB-F18C-CBF24EA42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4337" y="3250863"/>
                <a:ext cx="184475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E4E12E38-40BF-469F-BAB9-64E09CBE62D5}"/>
              </a:ext>
            </a:extLst>
          </p:cNvPr>
          <p:cNvSpPr/>
          <p:nvPr/>
        </p:nvSpPr>
        <p:spPr>
          <a:xfrm>
            <a:off x="8597348" y="318052"/>
            <a:ext cx="159026" cy="555777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99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EF6D7E-ED9B-EA7D-0CF1-BF6CDEB50DCF}"/>
              </a:ext>
            </a:extLst>
          </p:cNvPr>
          <p:cNvSpPr txBox="1"/>
          <p:nvPr/>
        </p:nvSpPr>
        <p:spPr>
          <a:xfrm>
            <a:off x="506026" y="982176"/>
            <a:ext cx="462767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increase in momentum with time  =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  flow of momentum into box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+ external force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+ pressure force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+ viscous force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0AA599-FAA2-72EE-9F4E-B7D021EA9A6F}"/>
              </a:ext>
            </a:extLst>
          </p:cNvPr>
          <p:cNvSpPr txBox="1"/>
          <p:nvPr/>
        </p:nvSpPr>
        <p:spPr>
          <a:xfrm>
            <a:off x="6660057" y="159746"/>
            <a:ext cx="1404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terms like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755F2-046B-95AC-46E0-B9892BCE6DED}"/>
              </a:ext>
            </a:extLst>
          </p:cNvPr>
          <p:cNvSpPr txBox="1"/>
          <p:nvPr/>
        </p:nvSpPr>
        <p:spPr>
          <a:xfrm>
            <a:off x="9451243" y="159746"/>
            <a:ext cx="2106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vector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231B62-E10B-6170-5280-9975655DBD69}"/>
                  </a:ext>
                </a:extLst>
              </p:cNvPr>
              <p:cNvSpPr txBox="1"/>
              <p:nvPr/>
            </p:nvSpPr>
            <p:spPr>
              <a:xfrm>
                <a:off x="9908961" y="621411"/>
                <a:ext cx="826501" cy="935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231B62-E10B-6170-5280-9975655DB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8961" y="621411"/>
                <a:ext cx="826501" cy="935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8796A9-C271-78B1-8438-1727A2C506ED}"/>
                  </a:ext>
                </a:extLst>
              </p:cNvPr>
              <p:cNvSpPr txBox="1"/>
              <p:nvPr/>
            </p:nvSpPr>
            <p:spPr>
              <a:xfrm>
                <a:off x="9451243" y="1991976"/>
                <a:ext cx="189094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8796A9-C271-78B1-8438-1727A2C50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1243" y="1991976"/>
                <a:ext cx="189094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114899-0774-DC94-70B5-5DBA148D1FC9}"/>
                  </a:ext>
                </a:extLst>
              </p:cNvPr>
              <p:cNvSpPr txBox="1"/>
              <p:nvPr/>
            </p:nvSpPr>
            <p:spPr>
              <a:xfrm>
                <a:off x="9451242" y="4301650"/>
                <a:ext cx="189094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114899-0774-DC94-70B5-5DBA148D1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1242" y="4301650"/>
                <a:ext cx="189094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BE3686-95B7-4CFA-A218-BA1A3383C979}"/>
                  </a:ext>
                </a:extLst>
              </p:cNvPr>
              <p:cNvSpPr txBox="1"/>
              <p:nvPr/>
            </p:nvSpPr>
            <p:spPr>
              <a:xfrm>
                <a:off x="6389382" y="5075069"/>
                <a:ext cx="1844751" cy="10722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BE3686-95B7-4CFA-A218-BA1A3383C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382" y="5075069"/>
                <a:ext cx="1844751" cy="10722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6DA97C1-D7A8-2865-2CB9-B2D233ED8DAC}"/>
                  </a:ext>
                </a:extLst>
              </p:cNvPr>
              <p:cNvSpPr txBox="1"/>
              <p:nvPr/>
            </p:nvSpPr>
            <p:spPr>
              <a:xfrm>
                <a:off x="9512330" y="5418338"/>
                <a:ext cx="184475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6DA97C1-D7A8-2865-2CB9-B2D233ED8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2330" y="5418338"/>
                <a:ext cx="184475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B2304B7-5B37-1158-9E26-BE0C29C5DCA8}"/>
                  </a:ext>
                </a:extLst>
              </p:cNvPr>
              <p:cNvSpPr txBox="1"/>
              <p:nvPr/>
            </p:nvSpPr>
            <p:spPr>
              <a:xfrm>
                <a:off x="9474337" y="3250863"/>
                <a:ext cx="184475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𝐟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B2304B7-5B37-1158-9E26-BE0C29C5D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4337" y="3250863"/>
                <a:ext cx="1844751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93CED68-6445-7C53-F6D6-51DF37F78013}"/>
              </a:ext>
            </a:extLst>
          </p:cNvPr>
          <p:cNvSpPr txBox="1"/>
          <p:nvPr/>
        </p:nvSpPr>
        <p:spPr>
          <a:xfrm rot="2214834">
            <a:off x="9886201" y="6005757"/>
            <a:ext cx="1236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viscosity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526653-0081-42E5-922F-AF076135A7FD}"/>
              </a:ext>
            </a:extLst>
          </p:cNvPr>
          <p:cNvSpPr/>
          <p:nvPr/>
        </p:nvSpPr>
        <p:spPr>
          <a:xfrm>
            <a:off x="8597348" y="318052"/>
            <a:ext cx="159026" cy="555777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99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7457</TotalTime>
  <Words>2144</Words>
  <Application>Microsoft Office PowerPoint</Application>
  <PresentationFormat>Widescreen</PresentationFormat>
  <Paragraphs>622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2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</dc:creator>
  <cp:lastModifiedBy>William Menke</cp:lastModifiedBy>
  <cp:revision>199</cp:revision>
  <dcterms:created xsi:type="dcterms:W3CDTF">2023-10-13T16:14:50Z</dcterms:created>
  <dcterms:modified xsi:type="dcterms:W3CDTF">2025-08-20T14:51:46Z</dcterms:modified>
</cp:coreProperties>
</file>