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B6787D-A271-4165-9E3E-59506BADF5FF}">
          <p14:sldIdLst>
            <p14:sldId id="25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</p14:sldIdLst>
        </p14:section>
        <p14:section name="Untitled Section" id="{40CA3CE0-2DC8-4FF9-969D-EFC5F52363B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64" autoAdjust="0"/>
    <p:restoredTop sz="93324" autoAdjust="0"/>
  </p:normalViewPr>
  <p:slideViewPr>
    <p:cSldViewPr snapToGrid="0">
      <p:cViewPr varScale="1">
        <p:scale>
          <a:sx n="67" d="100"/>
          <a:sy n="67" d="100"/>
        </p:scale>
        <p:origin x="82" y="29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2554-1666-AAF7-DAB4-45B079027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F90B1-F73C-6852-A91C-52A2F7FEE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20F1D-A47E-2C5C-5E86-DB2546C4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B292D-44EA-4DC8-73DF-DC5B14ED2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FE6F-0601-9CAA-8BA2-D9980FC3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1356-6F02-A93E-5EE0-39AE65FC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567C22-A9C0-18FA-2459-BFD4F4BA4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E4D3-0A0E-DBC2-53F2-08099AFF7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FF9D6-33BE-3D7F-AB56-7526BB06C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E0DD9-C41A-FD62-6FCF-A2104D813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1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C377FC-A4B3-7BA4-46D0-EB15C292A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4098A5-CFD2-177C-58F3-602655702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82386-983A-2765-EA0F-459CC7C1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261D8-43C9-978E-DA8D-7231C037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391AD-64AC-9B81-7AB8-6BCF04883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1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EA19-120B-4E31-9E01-01F6BEF8E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22132-50DE-E5B6-40FE-262368846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65B36-B6F4-54FD-CE64-FA359513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3460C-B3F0-7628-9D9E-660018DA2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6D67E-9612-7B80-9666-F6C1ED10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4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7977-17CE-CD2C-AC22-6AFA22D88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7C07A-1DE4-D511-9B9F-FAB0E08B6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EC21-1D81-C926-C69A-DBC21AE60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9D8AC-9F16-F11F-7D6B-8B5C4466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82634-EE36-3E43-6A55-DB67EB5B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8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DCD5A-9152-C250-C8B2-C02BBB1A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1436C-AB10-4656-6F5C-75E7A9D3E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5254B-75BB-1755-E62E-29BB2B25D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D731D-0C94-E6A4-584E-69E2D874E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122C7-E633-D44E-4F5D-A7755797E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071DD-38AB-959E-46AE-BB93A4C1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9629-5C47-1387-1F2C-C13DF4FCF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D831-D9B7-C9AA-8CBB-A62919298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EBB7F-E8AE-0A5C-E37E-9AEFFBCA14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D0FD11-7468-175E-5DD4-66FF1782F1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EE3620-FF83-E75F-B6A2-83C89FF9F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69E8F1-EE9F-48DB-3190-E52A3F88E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0933A3-2B9A-EA4F-A027-C8C4BBF1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31680C-E93E-F2F4-1D44-5EDAE628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8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2FEA-78A6-0D78-8DE3-03DA86AA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7D38E-8621-752D-C76C-04CE9E875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A1954-18D0-C59A-4205-36383EBB1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FE6EA-F18D-FAA4-E052-A09F12E52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79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6FFE3-0584-78B1-05E2-6B07E287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2300D-E2D0-8E55-0A34-9B556D18E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517ED-5EF9-8937-3D95-12CFA29E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6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0F15-7D6D-2502-B6C4-720C673F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B56E4-8B6D-73D8-D862-6BA90A66A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762EA-CB39-4F2D-28B1-E6964C45C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9149A-17AB-3548-EA60-EB6B1002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AFF804-65DD-9704-A8DF-54F43383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9774A-6C4D-F1DC-71BD-57247157E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2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DA05-413E-8B96-C459-6F3CA709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3DD967-C7D8-2266-E398-41E1BF4D7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F4B530-3ECF-227A-0FC9-1255DC11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1A82A-04AE-12AB-9948-122BD91B9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184A2-E575-38AA-25DB-1DC3456A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29B61-2341-00C2-924A-C2EAEDF1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3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201DA7-C7CE-DA26-1B09-3F17F6C3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1FF41-9782-A652-CC2F-52DA612BA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B70DD-B713-AC72-38C9-D98EBE7C6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4FD79-201C-0BB0-D62D-7F1FA8AB2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8BCFB-6147-54A7-02C7-C6EDD8547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90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W3400</a:t>
            </a:r>
          </a:p>
          <a:p>
            <a:pPr algn="ctr"/>
            <a:r>
              <a:rPr lang="en-US" sz="2800" b="1" dirty="0" err="1"/>
              <a:t>Lec</a:t>
            </a:r>
            <a:r>
              <a:rPr lang="en-US" sz="2800" b="1" dirty="0"/>
              <a:t> 02: Computing of simple formulas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Lecture 2 Groups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9540C-98FC-F7CB-B12E-F93901C84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846" y="354109"/>
            <a:ext cx="10515600" cy="1325563"/>
          </a:xfrm>
        </p:spPr>
        <p:txBody>
          <a:bodyPr/>
          <a:lstStyle/>
          <a:p>
            <a:r>
              <a:rPr lang="en-US" dirty="0"/>
              <a:t>group 1, Part 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4D9D560-8723-9FA6-859D-E31D25F7B346}"/>
                  </a:ext>
                </a:extLst>
              </p:cNvPr>
              <p:cNvSpPr txBox="1"/>
              <p:nvPr/>
            </p:nvSpPr>
            <p:spPr>
              <a:xfrm>
                <a:off x="1957249" y="1476261"/>
                <a:ext cx="6496842" cy="9796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𝐴</m:t>
                      </m:r>
                      <m:func>
                        <m:func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den>
                              </m:f>
                            </m:e>
                          </m:d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func>
                            <m:func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360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num>
                                    <m:den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4D9D560-8723-9FA6-859D-E31D25F7B3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7249" y="1476261"/>
                <a:ext cx="6496842" cy="97969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7C84D3-6449-F846-9D44-28ECB7D243BA}"/>
                  </a:ext>
                </a:extLst>
              </p:cNvPr>
              <p:cNvSpPr txBox="1"/>
              <p:nvPr/>
            </p:nvSpPr>
            <p:spPr>
              <a:xfrm>
                <a:off x="3171022" y="2768360"/>
                <a:ext cx="65607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600" b="0" i="0" smtClean="0">
                        <a:latin typeface="Cambria Math" panose="02040503050406030204" pitchFamily="18" charset="0"/>
                      </a:rPr>
                      <m:t>2,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36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3600" dirty="0"/>
                  <a:t> and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7C84D3-6449-F846-9D44-28ECB7D243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1022" y="2768360"/>
                <a:ext cx="6560706" cy="646331"/>
              </a:xfrm>
              <a:prstGeom prst="rect">
                <a:avLst/>
              </a:prstGeom>
              <a:blipFill>
                <a:blip r:embed="rId3"/>
                <a:stretch>
                  <a:fillRect l="-2788" t="-14151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899ED70-6B1F-4A79-3498-75105D270F51}"/>
                  </a:ext>
                </a:extLst>
              </p:cNvPr>
              <p:cNvSpPr txBox="1"/>
              <p:nvPr/>
            </p:nvSpPr>
            <p:spPr>
              <a:xfrm>
                <a:off x="971402" y="3794032"/>
                <a:ext cx="7546554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how is the behavior of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3600" dirty="0"/>
                  <a:t> affected</a:t>
                </a:r>
              </a:p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3600" dirty="0"/>
                  <a:t> is varied between 1 and 5 (non-integer values allowed) ?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899ED70-6B1F-4A79-3498-75105D270F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402" y="3794032"/>
                <a:ext cx="7546554" cy="1754326"/>
              </a:xfrm>
              <a:prstGeom prst="rect">
                <a:avLst/>
              </a:prstGeom>
              <a:blipFill>
                <a:blip r:embed="rId4"/>
                <a:stretch>
                  <a:fillRect l="-2423" t="-5208" r="-2423" b="-121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AFC60FBD-6278-4788-2751-703C773AC9DD}"/>
              </a:ext>
            </a:extLst>
          </p:cNvPr>
          <p:cNvSpPr txBox="1"/>
          <p:nvPr/>
        </p:nvSpPr>
        <p:spPr>
          <a:xfrm>
            <a:off x="907537" y="5548358"/>
            <a:ext cx="75465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do your best to draw attention to special properties</a:t>
            </a:r>
          </a:p>
        </p:txBody>
      </p:sp>
    </p:spTree>
    <p:extLst>
      <p:ext uri="{BB962C8B-B14F-4D97-AF65-F5344CB8AC3E}">
        <p14:creationId xmlns:p14="http://schemas.microsoft.com/office/powerpoint/2010/main" val="1951939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9540C-98FC-F7CB-B12E-F93901C84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846" y="354109"/>
            <a:ext cx="10515600" cy="1325563"/>
          </a:xfrm>
        </p:spPr>
        <p:txBody>
          <a:bodyPr/>
          <a:lstStyle/>
          <a:p>
            <a:r>
              <a:rPr lang="en-US" dirty="0"/>
              <a:t>group 2, Part 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4D9D560-8723-9FA6-859D-E31D25F7B346}"/>
                  </a:ext>
                </a:extLst>
              </p:cNvPr>
              <p:cNvSpPr txBox="1"/>
              <p:nvPr/>
            </p:nvSpPr>
            <p:spPr>
              <a:xfrm>
                <a:off x="1957249" y="1476261"/>
                <a:ext cx="6623223" cy="12448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𝐴</m:t>
                      </m:r>
                      <m:func>
                        <m:func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den>
                              </m:f>
                            </m:e>
                          </m:d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func>
                            <m:func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3600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num>
                                    <m:den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4D9D560-8723-9FA6-859D-E31D25F7B3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7249" y="1476261"/>
                <a:ext cx="6623223" cy="12448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7C84D3-6449-F846-9D44-28ECB7D243BA}"/>
                  </a:ext>
                </a:extLst>
              </p:cNvPr>
              <p:cNvSpPr txBox="1"/>
              <p:nvPr/>
            </p:nvSpPr>
            <p:spPr>
              <a:xfrm>
                <a:off x="3171022" y="2768360"/>
                <a:ext cx="65607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=2 </m:t>
                    </m:r>
                  </m:oMath>
                </a14:m>
                <a:r>
                  <a:rPr lang="en-US" sz="3600" dirty="0"/>
                  <a:t>and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7C84D3-6449-F846-9D44-28ECB7D243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1022" y="2768360"/>
                <a:ext cx="6560706" cy="646331"/>
              </a:xfrm>
              <a:prstGeom prst="rect">
                <a:avLst/>
              </a:prstGeom>
              <a:blipFill>
                <a:blip r:embed="rId3"/>
                <a:stretch>
                  <a:fillRect l="-2788" t="-14151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899ED70-6B1F-4A79-3498-75105D270F51}"/>
                  </a:ext>
                </a:extLst>
              </p:cNvPr>
              <p:cNvSpPr txBox="1"/>
              <p:nvPr/>
            </p:nvSpPr>
            <p:spPr>
              <a:xfrm>
                <a:off x="971402" y="3794032"/>
                <a:ext cx="754655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how is the behavior of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3600" dirty="0"/>
                  <a:t> affected</a:t>
                </a:r>
              </a:p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3600" dirty="0"/>
                  <a:t> is varied between -1 and 1?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899ED70-6B1F-4A79-3498-75105D270F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402" y="3794032"/>
                <a:ext cx="7546554" cy="1200329"/>
              </a:xfrm>
              <a:prstGeom prst="rect">
                <a:avLst/>
              </a:prstGeom>
              <a:blipFill>
                <a:blip r:embed="rId4"/>
                <a:stretch>
                  <a:fillRect l="-2423" t="-7614" b="-18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B96A5CD-E4F6-DE59-CCEA-9C34DD951272}"/>
              </a:ext>
            </a:extLst>
          </p:cNvPr>
          <p:cNvSpPr txBox="1"/>
          <p:nvPr/>
        </p:nvSpPr>
        <p:spPr>
          <a:xfrm>
            <a:off x="971402" y="5373702"/>
            <a:ext cx="75465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do your best to draw attention to special properties</a:t>
            </a:r>
          </a:p>
        </p:txBody>
      </p:sp>
    </p:spTree>
    <p:extLst>
      <p:ext uri="{BB962C8B-B14F-4D97-AF65-F5344CB8AC3E}">
        <p14:creationId xmlns:p14="http://schemas.microsoft.com/office/powerpoint/2010/main" val="3957072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9540C-98FC-F7CB-B12E-F93901C84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846" y="354109"/>
            <a:ext cx="10515600" cy="1325563"/>
          </a:xfrm>
        </p:spPr>
        <p:txBody>
          <a:bodyPr/>
          <a:lstStyle/>
          <a:p>
            <a:r>
              <a:rPr lang="en-US" dirty="0"/>
              <a:t>group 3, Part 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4D9D560-8723-9FA6-859D-E31D25F7B346}"/>
                  </a:ext>
                </a:extLst>
              </p:cNvPr>
              <p:cNvSpPr txBox="1"/>
              <p:nvPr/>
            </p:nvSpPr>
            <p:spPr>
              <a:xfrm>
                <a:off x="1957249" y="1476261"/>
                <a:ext cx="5631670" cy="9796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𝐴</m:t>
                      </m:r>
                      <m:func>
                        <m:func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den>
                              </m:f>
                            </m:e>
                          </m:d>
                          <m:func>
                            <m:func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36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num>
                                    <m:den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4D9D560-8723-9FA6-859D-E31D25F7B3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7249" y="1476261"/>
                <a:ext cx="5631670" cy="97969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7C84D3-6449-F846-9D44-28ECB7D243BA}"/>
                  </a:ext>
                </a:extLst>
              </p:cNvPr>
              <p:cNvSpPr txBox="1"/>
              <p:nvPr/>
            </p:nvSpPr>
            <p:spPr>
              <a:xfrm>
                <a:off x="3171022" y="2768360"/>
                <a:ext cx="65607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=2 </m:t>
                    </m:r>
                  </m:oMath>
                </a14:m>
                <a:r>
                  <a:rPr lang="en-US" sz="3600" dirty="0"/>
                  <a:t>and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7C84D3-6449-F846-9D44-28ECB7D243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1022" y="2768360"/>
                <a:ext cx="6560706" cy="646331"/>
              </a:xfrm>
              <a:prstGeom prst="rect">
                <a:avLst/>
              </a:prstGeom>
              <a:blipFill>
                <a:blip r:embed="rId3"/>
                <a:stretch>
                  <a:fillRect l="-2788" t="-14151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899ED70-6B1F-4A79-3498-75105D270F51}"/>
                  </a:ext>
                </a:extLst>
              </p:cNvPr>
              <p:cNvSpPr txBox="1"/>
              <p:nvPr/>
            </p:nvSpPr>
            <p:spPr>
              <a:xfrm>
                <a:off x="971402" y="3794032"/>
                <a:ext cx="7546554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how is the behavior of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3600" dirty="0"/>
                  <a:t> affected</a:t>
                </a:r>
              </a:p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3600" dirty="0"/>
                  <a:t> is varied between 1 and 5 (non-integer values allowed) ?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899ED70-6B1F-4A79-3498-75105D270F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402" y="3794032"/>
                <a:ext cx="7546554" cy="1754326"/>
              </a:xfrm>
              <a:prstGeom prst="rect">
                <a:avLst/>
              </a:prstGeom>
              <a:blipFill>
                <a:blip r:embed="rId4"/>
                <a:stretch>
                  <a:fillRect l="-2423" t="-5208" r="-2423" b="-121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D8BD5EE-854F-F91A-9789-36239D2D9C86}"/>
              </a:ext>
            </a:extLst>
          </p:cNvPr>
          <p:cNvSpPr txBox="1"/>
          <p:nvPr/>
        </p:nvSpPr>
        <p:spPr>
          <a:xfrm>
            <a:off x="907537" y="5548358"/>
            <a:ext cx="75465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do your best to draw attention to special properties</a:t>
            </a:r>
          </a:p>
        </p:txBody>
      </p:sp>
    </p:spTree>
    <p:extLst>
      <p:ext uri="{BB962C8B-B14F-4D97-AF65-F5344CB8AC3E}">
        <p14:creationId xmlns:p14="http://schemas.microsoft.com/office/powerpoint/2010/main" val="620769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9540C-98FC-F7CB-B12E-F93901C84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846" y="354109"/>
            <a:ext cx="10515600" cy="1325563"/>
          </a:xfrm>
        </p:spPr>
        <p:txBody>
          <a:bodyPr/>
          <a:lstStyle/>
          <a:p>
            <a:r>
              <a:rPr lang="en-US" dirty="0"/>
              <a:t>group 4, Part 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4D9D560-8723-9FA6-859D-E31D25F7B346}"/>
                  </a:ext>
                </a:extLst>
              </p:cNvPr>
              <p:cNvSpPr txBox="1"/>
              <p:nvPr/>
            </p:nvSpPr>
            <p:spPr>
              <a:xfrm>
                <a:off x="1957249" y="1476261"/>
                <a:ext cx="6702604" cy="9796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𝐴</m:t>
                      </m:r>
                      <m:func>
                        <m:func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36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den>
                              </m:f>
                            </m:e>
                          </m:d>
                          <m:func>
                            <m:func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sz="3600" b="0" i="0" smtClean="0"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r>
                                <m:rPr>
                                  <m:sty m:val="p"/>
                                </m:rPr>
                                <a:rPr lang="en-US" sz="3600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  <m:sSup>
                                <m:sSup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num>
                                    <m:den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4D9D560-8723-9FA6-859D-E31D25F7B3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7249" y="1476261"/>
                <a:ext cx="6702604" cy="97969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7C84D3-6449-F846-9D44-28ECB7D243BA}"/>
                  </a:ext>
                </a:extLst>
              </p:cNvPr>
              <p:cNvSpPr txBox="1"/>
              <p:nvPr/>
            </p:nvSpPr>
            <p:spPr>
              <a:xfrm>
                <a:off x="3171022" y="2768360"/>
                <a:ext cx="65607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=2 </m:t>
                    </m:r>
                  </m:oMath>
                </a14:m>
                <a:r>
                  <a:rPr lang="en-US" sz="3600" dirty="0"/>
                  <a:t>and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7C84D3-6449-F846-9D44-28ECB7D243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1022" y="2768360"/>
                <a:ext cx="6560706" cy="646331"/>
              </a:xfrm>
              <a:prstGeom prst="rect">
                <a:avLst/>
              </a:prstGeom>
              <a:blipFill>
                <a:blip r:embed="rId3"/>
                <a:stretch>
                  <a:fillRect l="-2788" t="-14151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899ED70-6B1F-4A79-3498-75105D270F51}"/>
                  </a:ext>
                </a:extLst>
              </p:cNvPr>
              <p:cNvSpPr txBox="1"/>
              <p:nvPr/>
            </p:nvSpPr>
            <p:spPr>
              <a:xfrm>
                <a:off x="971402" y="3794032"/>
                <a:ext cx="754655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how is the behavior of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3600" dirty="0"/>
                  <a:t> affected</a:t>
                </a:r>
              </a:p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3600" dirty="0"/>
                  <a:t> is varied between -2 and 2?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899ED70-6B1F-4A79-3498-75105D270F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402" y="3794032"/>
                <a:ext cx="7546554" cy="1200329"/>
              </a:xfrm>
              <a:prstGeom prst="rect">
                <a:avLst/>
              </a:prstGeom>
              <a:blipFill>
                <a:blip r:embed="rId4"/>
                <a:stretch>
                  <a:fillRect l="-2423" t="-7614" b="-18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F59423E-44F2-BDBF-E215-07A6F463AEEC}"/>
              </a:ext>
            </a:extLst>
          </p:cNvPr>
          <p:cNvSpPr txBox="1"/>
          <p:nvPr/>
        </p:nvSpPr>
        <p:spPr>
          <a:xfrm>
            <a:off x="907537" y="5548358"/>
            <a:ext cx="75465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do your best to draw attention to special properties</a:t>
            </a:r>
          </a:p>
        </p:txBody>
      </p:sp>
    </p:spTree>
    <p:extLst>
      <p:ext uri="{BB962C8B-B14F-4D97-AF65-F5344CB8AC3E}">
        <p14:creationId xmlns:p14="http://schemas.microsoft.com/office/powerpoint/2010/main" val="224886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662841-8394-210D-D738-544F366D3D90}"/>
                  </a:ext>
                </a:extLst>
              </p:cNvPr>
              <p:cNvSpPr txBox="1"/>
              <p:nvPr/>
            </p:nvSpPr>
            <p:spPr>
              <a:xfrm>
                <a:off x="2782595" y="1145754"/>
                <a:ext cx="7923708" cy="1283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3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36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3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360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36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  <m:sup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662841-8394-210D-D738-544F366D3D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595" y="1145754"/>
                <a:ext cx="7923708" cy="128374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4840E2A-86BA-6E8E-8E73-24BC0B83BB33}"/>
                  </a:ext>
                </a:extLst>
              </p:cNvPr>
              <p:cNvSpPr txBox="1"/>
              <p:nvPr/>
            </p:nvSpPr>
            <p:spPr>
              <a:xfrm>
                <a:off x="2052809" y="2564138"/>
                <a:ext cx="94488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=0.1</m:t>
                    </m:r>
                  </m:oMath>
                </a14:m>
                <a:r>
                  <a:rPr lang="en-US" sz="3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3600" dirty="0"/>
                  <a:t>/2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3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3600" dirty="0"/>
                  <a:t>/2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4840E2A-86BA-6E8E-8E73-24BC0B83BB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809" y="2564138"/>
                <a:ext cx="9448801" cy="646331"/>
              </a:xfrm>
              <a:prstGeom prst="rect">
                <a:avLst/>
              </a:prstGeom>
              <a:blipFill>
                <a:blip r:embed="rId3"/>
                <a:stretch>
                  <a:fillRect l="-2000" t="-15094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:a16="http://schemas.microsoft.com/office/drawing/2014/main" id="{2751E825-7F3C-A5D5-E2AA-634CB4CB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661" y="321058"/>
            <a:ext cx="10515600" cy="1325563"/>
          </a:xfrm>
        </p:spPr>
        <p:txBody>
          <a:bodyPr/>
          <a:lstStyle/>
          <a:p>
            <a:r>
              <a:rPr lang="en-US" dirty="0"/>
              <a:t>group 1, Part 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4E5A35-2F80-B80D-BD6F-93E333FD3002}"/>
                  </a:ext>
                </a:extLst>
              </p:cNvPr>
              <p:cNvSpPr txBox="1"/>
              <p:nvPr/>
            </p:nvSpPr>
            <p:spPr>
              <a:xfrm>
                <a:off x="2052808" y="3429000"/>
                <a:ext cx="8258979" cy="1244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how is the behavior of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3600" dirty="0"/>
                  <a:t> affected</a:t>
                </a:r>
              </a:p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3600" dirty="0"/>
                  <a:t> is varied between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.05</m:t>
                    </m:r>
                  </m:oMath>
                </a14:m>
                <a:r>
                  <a:rPr lang="en-US" sz="3600" dirty="0"/>
                  <a:t> and </a:t>
                </a:r>
                <a14:m>
                  <m:oMath xmlns:m="http://schemas.openxmlformats.org/officeDocument/2006/math">
                    <m:r>
                      <a:rPr lang="en-US" sz="3600" b="0" i="0" smtClean="0">
                        <a:latin typeface="Cambria Math" panose="02040503050406030204" pitchFamily="18" charset="0"/>
                      </a:rPr>
                      <m:t>0.</m:t>
                    </m:r>
                    <m:r>
                      <a:rPr lang="en-US" sz="36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3600" dirty="0"/>
                  <a:t>?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4E5A35-2F80-B80D-BD6F-93E333FD30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808" y="3429000"/>
                <a:ext cx="8258979" cy="1244059"/>
              </a:xfrm>
              <a:prstGeom prst="rect">
                <a:avLst/>
              </a:prstGeom>
              <a:blipFill>
                <a:blip r:embed="rId4"/>
                <a:stretch>
                  <a:fillRect l="-2288" t="-7843" r="-148" b="-13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1130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662841-8394-210D-D738-544F366D3D90}"/>
                  </a:ext>
                </a:extLst>
              </p:cNvPr>
              <p:cNvSpPr txBox="1"/>
              <p:nvPr/>
            </p:nvSpPr>
            <p:spPr>
              <a:xfrm>
                <a:off x="2782595" y="1145754"/>
                <a:ext cx="7923708" cy="1283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3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36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3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360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36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  <m:sup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662841-8394-210D-D738-544F366D3D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595" y="1145754"/>
                <a:ext cx="7923708" cy="128374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4840E2A-86BA-6E8E-8E73-24BC0B83BB33}"/>
                  </a:ext>
                </a:extLst>
              </p:cNvPr>
              <p:cNvSpPr txBox="1"/>
              <p:nvPr/>
            </p:nvSpPr>
            <p:spPr>
              <a:xfrm>
                <a:off x="2052809" y="2564138"/>
                <a:ext cx="94488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=0.1</m:t>
                    </m:r>
                  </m:oMath>
                </a14:m>
                <a:r>
                  <a:rPr lang="en-US" sz="3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3600" dirty="0"/>
                  <a:t>/2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3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3600" dirty="0"/>
                  <a:t>/2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4840E2A-86BA-6E8E-8E73-24BC0B83BB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809" y="2564138"/>
                <a:ext cx="9448801" cy="646331"/>
              </a:xfrm>
              <a:prstGeom prst="rect">
                <a:avLst/>
              </a:prstGeom>
              <a:blipFill>
                <a:blip r:embed="rId3"/>
                <a:stretch>
                  <a:fillRect l="-2000" t="-15094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:a16="http://schemas.microsoft.com/office/drawing/2014/main" id="{2751E825-7F3C-A5D5-E2AA-634CB4CB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661" y="321058"/>
            <a:ext cx="10515600" cy="1325563"/>
          </a:xfrm>
        </p:spPr>
        <p:txBody>
          <a:bodyPr/>
          <a:lstStyle/>
          <a:p>
            <a:r>
              <a:rPr lang="en-US" dirty="0"/>
              <a:t>group 2, Part 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4E5A35-2F80-B80D-BD6F-93E333FD3002}"/>
                  </a:ext>
                </a:extLst>
              </p:cNvPr>
              <p:cNvSpPr txBox="1"/>
              <p:nvPr/>
            </p:nvSpPr>
            <p:spPr>
              <a:xfrm>
                <a:off x="2052808" y="3429000"/>
                <a:ext cx="8258979" cy="1244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how is the behavior of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3600" dirty="0"/>
                  <a:t> affected</a:t>
                </a:r>
              </a:p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3600" dirty="0"/>
                  <a:t> is varied between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0.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05</m:t>
                    </m:r>
                  </m:oMath>
                </a14:m>
                <a:r>
                  <a:rPr lang="en-US" sz="3600" dirty="0"/>
                  <a:t> and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0.1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3600" dirty="0"/>
                  <a:t>?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4E5A35-2F80-B80D-BD6F-93E333FD30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808" y="3429000"/>
                <a:ext cx="8258979" cy="1244059"/>
              </a:xfrm>
              <a:prstGeom prst="rect">
                <a:avLst/>
              </a:prstGeom>
              <a:blipFill>
                <a:blip r:embed="rId4"/>
                <a:stretch>
                  <a:fillRect l="-2288" t="-7843" b="-13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6287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662841-8394-210D-D738-544F366D3D90}"/>
                  </a:ext>
                </a:extLst>
              </p:cNvPr>
              <p:cNvSpPr txBox="1"/>
              <p:nvPr/>
            </p:nvSpPr>
            <p:spPr>
              <a:xfrm>
                <a:off x="2782595" y="1145754"/>
                <a:ext cx="7923708" cy="1283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3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36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3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360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36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  <m:sup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662841-8394-210D-D738-544F366D3D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595" y="1145754"/>
                <a:ext cx="7923708" cy="128374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4840E2A-86BA-6E8E-8E73-24BC0B83BB33}"/>
                  </a:ext>
                </a:extLst>
              </p:cNvPr>
              <p:cNvSpPr txBox="1"/>
              <p:nvPr/>
            </p:nvSpPr>
            <p:spPr>
              <a:xfrm>
                <a:off x="2052809" y="2564138"/>
                <a:ext cx="94488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=0.1</m:t>
                    </m:r>
                  </m:oMath>
                </a14:m>
                <a:r>
                  <a:rPr lang="en-US" sz="3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3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3600" dirty="0"/>
                  <a:t>/2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4840E2A-86BA-6E8E-8E73-24BC0B83BB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809" y="2564138"/>
                <a:ext cx="9448801" cy="646331"/>
              </a:xfrm>
              <a:prstGeom prst="rect">
                <a:avLst/>
              </a:prstGeom>
              <a:blipFill>
                <a:blip r:embed="rId3"/>
                <a:stretch>
                  <a:fillRect l="-2000" t="-15094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:a16="http://schemas.microsoft.com/office/drawing/2014/main" id="{2751E825-7F3C-A5D5-E2AA-634CB4CB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661" y="321058"/>
            <a:ext cx="10515600" cy="1325563"/>
          </a:xfrm>
        </p:spPr>
        <p:txBody>
          <a:bodyPr/>
          <a:lstStyle/>
          <a:p>
            <a:r>
              <a:rPr lang="en-US" dirty="0"/>
              <a:t>group 3, Part 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4E5A35-2F80-B80D-BD6F-93E333FD3002}"/>
                  </a:ext>
                </a:extLst>
              </p:cNvPr>
              <p:cNvSpPr txBox="1"/>
              <p:nvPr/>
            </p:nvSpPr>
            <p:spPr>
              <a:xfrm>
                <a:off x="2052808" y="3429000"/>
                <a:ext cx="8258979" cy="1244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how is the behavior of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3600" dirty="0"/>
                  <a:t> affected</a:t>
                </a:r>
              </a:p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3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600" dirty="0"/>
                  <a:t>is varied between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3600" dirty="0"/>
                  <a:t> and 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3600" dirty="0"/>
                  <a:t>?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4E5A35-2F80-B80D-BD6F-93E333FD30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808" y="3429000"/>
                <a:ext cx="8258979" cy="1244059"/>
              </a:xfrm>
              <a:prstGeom prst="rect">
                <a:avLst/>
              </a:prstGeom>
              <a:blipFill>
                <a:blip r:embed="rId4"/>
                <a:stretch>
                  <a:fillRect l="-2288" t="-7843" b="-13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1755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662841-8394-210D-D738-544F366D3D90}"/>
                  </a:ext>
                </a:extLst>
              </p:cNvPr>
              <p:cNvSpPr txBox="1"/>
              <p:nvPr/>
            </p:nvSpPr>
            <p:spPr>
              <a:xfrm>
                <a:off x="2782595" y="1145754"/>
                <a:ext cx="7923708" cy="1283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3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36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3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360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36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  <m:sup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662841-8394-210D-D738-544F366D3D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595" y="1145754"/>
                <a:ext cx="7923708" cy="128374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4840E2A-86BA-6E8E-8E73-24BC0B83BB33}"/>
                  </a:ext>
                </a:extLst>
              </p:cNvPr>
              <p:cNvSpPr txBox="1"/>
              <p:nvPr/>
            </p:nvSpPr>
            <p:spPr>
              <a:xfrm>
                <a:off x="2052809" y="3346335"/>
                <a:ext cx="94488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=0.1</m:t>
                    </m:r>
                  </m:oMath>
                </a14:m>
                <a:r>
                  <a:rPr lang="en-US" sz="3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36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3600" dirty="0"/>
                  <a:t>/2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4840E2A-86BA-6E8E-8E73-24BC0B83BB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809" y="3346335"/>
                <a:ext cx="9448801" cy="646331"/>
              </a:xfrm>
              <a:prstGeom prst="rect">
                <a:avLst/>
              </a:prstGeom>
              <a:blipFill>
                <a:blip r:embed="rId3"/>
                <a:stretch>
                  <a:fillRect l="-2000" t="-15094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:a16="http://schemas.microsoft.com/office/drawing/2014/main" id="{2751E825-7F3C-A5D5-E2AA-634CB4CB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661" y="321058"/>
            <a:ext cx="10515600" cy="1325563"/>
          </a:xfrm>
        </p:spPr>
        <p:txBody>
          <a:bodyPr/>
          <a:lstStyle/>
          <a:p>
            <a:r>
              <a:rPr lang="en-US" dirty="0"/>
              <a:t>group 4, Part 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4E5A35-2F80-B80D-BD6F-93E333FD3002}"/>
                  </a:ext>
                </a:extLst>
              </p:cNvPr>
              <p:cNvSpPr txBox="1"/>
              <p:nvPr/>
            </p:nvSpPr>
            <p:spPr>
              <a:xfrm>
                <a:off x="2052808" y="4222214"/>
                <a:ext cx="8258979" cy="1244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how is the behavior of I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3600" dirty="0"/>
                  <a:t> affected</a:t>
                </a:r>
              </a:p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3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600" dirty="0"/>
                  <a:t>is varied between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3600" dirty="0"/>
                  <a:t> and 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3600" dirty="0"/>
                  <a:t>?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4E5A35-2F80-B80D-BD6F-93E333FD30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808" y="4222214"/>
                <a:ext cx="8258979" cy="1244059"/>
              </a:xfrm>
              <a:prstGeom prst="rect">
                <a:avLst/>
              </a:prstGeom>
              <a:blipFill>
                <a:blip r:embed="rId4"/>
                <a:stretch>
                  <a:fillRect l="-2288" t="-7843" b="-14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207297BC-C5DB-CD4B-A45C-983A3C153603}"/>
              </a:ext>
            </a:extLst>
          </p:cNvPr>
          <p:cNvSpPr txBox="1">
            <a:spLocks/>
          </p:cNvSpPr>
          <p:nvPr/>
        </p:nvSpPr>
        <p:spPr>
          <a:xfrm>
            <a:off x="2052808" y="222513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+mn-lt"/>
              </a:rPr>
              <a:t>examine the original case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E0ABC9E-F040-B399-DF6B-2F27B85E81D7}"/>
              </a:ext>
            </a:extLst>
          </p:cNvPr>
          <p:cNvSpPr txBox="1">
            <a:spLocks/>
          </p:cNvSpPr>
          <p:nvPr/>
        </p:nvSpPr>
        <p:spPr>
          <a:xfrm>
            <a:off x="2052808" y="533005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+mn-lt"/>
              </a:rPr>
              <a:t>but with several different color maps</a:t>
            </a:r>
          </a:p>
        </p:txBody>
      </p:sp>
    </p:spTree>
    <p:extLst>
      <p:ext uri="{BB962C8B-B14F-4D97-AF65-F5344CB8AC3E}">
        <p14:creationId xmlns:p14="http://schemas.microsoft.com/office/powerpoint/2010/main" val="1923978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5063</TotalTime>
  <Words>195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Office Theme</vt:lpstr>
      <vt:lpstr>PowerPoint Presentation</vt:lpstr>
      <vt:lpstr>group 1, Part A</vt:lpstr>
      <vt:lpstr>group 2, Part A</vt:lpstr>
      <vt:lpstr>group 3, Part A</vt:lpstr>
      <vt:lpstr>group 4, Part A</vt:lpstr>
      <vt:lpstr>group 1, Part B</vt:lpstr>
      <vt:lpstr>group 2, Part B</vt:lpstr>
      <vt:lpstr>group 3, Part B</vt:lpstr>
      <vt:lpstr>group 4, Part 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57</cp:revision>
  <dcterms:created xsi:type="dcterms:W3CDTF">2023-08-22T12:43:28Z</dcterms:created>
  <dcterms:modified xsi:type="dcterms:W3CDTF">2025-08-13T20:21:43Z</dcterms:modified>
</cp:coreProperties>
</file>