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472" r:id="rId3"/>
    <p:sldId id="473" r:id="rId4"/>
    <p:sldId id="474" r:id="rId5"/>
    <p:sldId id="476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C5B6787D-A271-4165-9E3E-59506BADF5FF}">
          <p14:sldIdLst>
            <p14:sldId id="256"/>
            <p14:sldId id="472"/>
            <p14:sldId id="473"/>
            <p14:sldId id="474"/>
            <p14:sldId id="476"/>
          </p14:sldIdLst>
        </p14:section>
        <p14:section name="Untitled Section" id="{0E3A99F3-173F-4E4D-8E39-B5D932EAF8DC}">
          <p14:sldIdLst/>
        </p14:section>
        <p14:section name="Untitled Section" id="{40CA3CE0-2DC8-4FF9-969D-EFC5F52363BA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84" autoAdjust="0"/>
    <p:restoredTop sz="93052" autoAdjust="0"/>
  </p:normalViewPr>
  <p:slideViewPr>
    <p:cSldViewPr snapToGrid="0">
      <p:cViewPr varScale="1">
        <p:scale>
          <a:sx n="88" d="100"/>
          <a:sy n="88" d="100"/>
        </p:scale>
        <p:origin x="96" y="210"/>
      </p:cViewPr>
      <p:guideLst/>
    </p:cSldViewPr>
  </p:slideViewPr>
  <p:outlineViewPr>
    <p:cViewPr>
      <p:scale>
        <a:sx n="33" d="100"/>
        <a:sy n="33" d="100"/>
      </p:scale>
      <p:origin x="0" y="-3132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F1EA4E-925E-49EF-8DC6-CA4210C07872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BB90CF-E2C3-48B8-8346-02179832E1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311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BB90CF-E2C3-48B8-8346-02179832E13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4200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4E2554-1666-AAF7-DAB4-45B0790277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74F90B1-F73C-6852-A91C-52A2F7FEE8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E20F1D-A47E-2C5C-5E86-DB2546C495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8B292D-44EA-4DC8-73DF-DC5B14ED2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9DFE6F-0601-9CAA-8BA2-D9980FC3F1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563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8D1356-6F02-A93E-5EE0-39AE65FC71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F567C22-A9C0-18FA-2459-BFD4F4BA4D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9BE4D3-0A0E-DBC2-53F2-08099AFF7B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5FF9D6-33BE-3D7F-AB56-7526BB06C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2E0DD9-C41A-FD62-6FCF-A2104D8134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9130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8C377FC-A4B3-7BA4-46D0-EB15C292A2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4098A5-CFD2-177C-58F3-602655702D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282386-983A-2765-EA0F-459CC7C1B3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6261D8-43C9-978E-DA8D-7231C0372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1391AD-64AC-9B81-7AB8-6BCF048836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417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6EA19-120B-4E31-9E01-01F6BEF8EB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F22132-50DE-E5B6-40FE-262368846A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A65B36-B6F4-54FD-CE64-FA3595133A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B3460C-B3F0-7628-9D9E-660018DA21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E6D67E-9612-7B80-9666-F6C1ED109E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941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C17977-17CE-CD2C-AC22-6AFA22D88D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97C07A-1DE4-D511-9B9F-FAB0E08B66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27EC21-1D81-C926-C69A-DBC21AE600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E9D8AC-9F16-F11F-7D6B-8B5C4466C0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882634-EE36-3E43-6A55-DB67EB5B1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381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8DCD5A-9152-C250-C8B2-C02BBB1AB0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F1436C-AB10-4656-6F5C-75E7A9D3E9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545254B-75BB-1755-E62E-29BB2B25D5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0D731D-0C94-E6A4-584E-69E2D874E5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B122C7-E633-D44E-4F5D-A7755797E3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3071DD-38AB-959E-46AE-BB93A4C191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743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D39629-5C47-1387-1F2C-C13DF4FCFD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ECD831-D9B7-C9AA-8CBB-A62919298D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FEBB7F-E8AE-0A5C-E37E-9AEFFBCA14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6D0FD11-7468-175E-5DD4-66FF1782F1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5EE3620-FF83-E75F-B6A2-83C89FF9F10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569E8F1-EE9F-48DB-3190-E52A3F88E8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E0933A3-2B9A-EA4F-A027-C8C4BBF1DE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F31680C-E93E-F2F4-1D44-5EDAE62843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481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E82FEA-78A6-0D78-8DE3-03DA86AAAD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F87D38E-8621-752D-C76C-04CE9E8755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BFA1954-18D0-C59A-4205-36383EBB1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5FE6EA-F18D-FAA4-E052-A09F12E52C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679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A26FFE3-0584-78B1-05E2-6B07E287D0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A92300D-E2D0-8E55-0A34-9B556D18E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F517ED-5EF9-8937-3D95-12CFA29E31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462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600F15-7D6D-2502-B6C4-720C673F56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DB56E4-8B6D-73D8-D862-6BA90A66AD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1762EA-CB39-4F2D-28B1-E6964C45C9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39149A-17AB-3548-EA60-EB6B100258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AFF804-65DD-9704-A8DF-54F4338324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69774A-6C4D-F1DC-71BD-57247157E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322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F3DA05-413E-8B96-C459-6F3CA70925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03DD967-C7D8-2266-E398-41E1BF4D71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F4B530-3ECF-227A-0FC9-1255DC11AC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61A82A-04AE-12AB-9948-122BD91B93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0184A2-E575-38AA-25DB-1DC3456AE9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429B61-2341-00C2-924A-C2EAEDF13A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134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C201DA7-C7CE-DA26-1B09-3F17F6C365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21FF41-9782-A652-CC2F-52DA612BA9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8B70DD-B713-AC72-38C9-D98EBE7C63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04FD79-201C-0BB0-D62D-7F1FA8AB2E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D8BCFB-6147-54A7-02C7-C6EDD85478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590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EAB23CB-46B8-3450-A01C-7841B2B59C5F}"/>
              </a:ext>
            </a:extLst>
          </p:cNvPr>
          <p:cNvSpPr txBox="1"/>
          <p:nvPr/>
        </p:nvSpPr>
        <p:spPr>
          <a:xfrm>
            <a:off x="775695" y="2310931"/>
            <a:ext cx="1079582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2025 EESC W3400</a:t>
            </a:r>
          </a:p>
          <a:p>
            <a:pPr algn="ctr"/>
            <a:r>
              <a:rPr lang="en-US" sz="2800" b="1" dirty="0"/>
              <a:t>Computational Earth Science</a:t>
            </a:r>
          </a:p>
          <a:p>
            <a:pPr algn="ctr"/>
            <a:endParaRPr lang="en-US" sz="2800" b="1" dirty="0"/>
          </a:p>
          <a:p>
            <a:pPr algn="ctr"/>
            <a:r>
              <a:rPr lang="en-US" sz="2800" b="1" dirty="0"/>
              <a:t>Lecture 08 Groups</a:t>
            </a:r>
          </a:p>
        </p:txBody>
      </p:sp>
    </p:spTree>
    <p:extLst>
      <p:ext uri="{BB962C8B-B14F-4D97-AF65-F5344CB8AC3E}">
        <p14:creationId xmlns:p14="http://schemas.microsoft.com/office/powerpoint/2010/main" val="18338025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6A8227F-4AA5-C4FD-D3BB-9FDB68214E6C}"/>
              </a:ext>
            </a:extLst>
          </p:cNvPr>
          <p:cNvSpPr txBox="1"/>
          <p:nvPr/>
        </p:nvSpPr>
        <p:spPr>
          <a:xfrm>
            <a:off x="348343" y="293729"/>
            <a:ext cx="1114556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/>
              <a:t>Group 1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E560046-5FCA-AC49-6143-63E459BD1F8F}"/>
              </a:ext>
            </a:extLst>
          </p:cNvPr>
          <p:cNvSpPr txBox="1"/>
          <p:nvPr/>
        </p:nvSpPr>
        <p:spPr>
          <a:xfrm>
            <a:off x="832437" y="2274929"/>
            <a:ext cx="11145567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/>
              <a:t>Run the model for the Moon.</a:t>
            </a:r>
          </a:p>
          <a:p>
            <a:endParaRPr lang="en-US" sz="4400" b="1" dirty="0"/>
          </a:p>
          <a:p>
            <a:r>
              <a:rPr lang="en-US" sz="4400" b="1" dirty="0"/>
              <a:t>How does its cooling history compare to the Earth?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5AADF08-0479-4074-97C9-D4C69A668433}"/>
                  </a:ext>
                </a:extLst>
              </p:cNvPr>
              <p:cNvSpPr txBox="1"/>
              <p:nvPr/>
            </p:nvSpPr>
            <p:spPr>
              <a:xfrm>
                <a:off x="5047130" y="5117721"/>
                <a:ext cx="6517342" cy="14465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400" dirty="0"/>
                  <a:t>change </a:t>
                </a:r>
                <a14:m>
                  <m:oMath xmlns:m="http://schemas.openxmlformats.org/officeDocument/2006/math">
                    <m:r>
                      <a:rPr lang="en-US" sz="4400" b="0" i="1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endParaRPr lang="en-US" sz="4400" dirty="0"/>
              </a:p>
              <a:p>
                <a:r>
                  <a:rPr lang="en-US" sz="4400" dirty="0"/>
                  <a:t>and try several plausible </a:t>
                </a:r>
                <a14:m>
                  <m:oMath xmlns:m="http://schemas.openxmlformats.org/officeDocument/2006/math">
                    <m:r>
                      <a:rPr lang="en-US" sz="4400" b="0" i="1" smtClean="0">
                        <a:latin typeface="Cambria Math" panose="02040503050406030204" pitchFamily="18" charset="0"/>
                      </a:rPr>
                      <m:t>𝐿</m:t>
                    </m:r>
                  </m:oMath>
                </a14:m>
                <a:r>
                  <a:rPr lang="en-US" sz="4400" dirty="0"/>
                  <a:t>s 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5AADF08-0479-4074-97C9-D4C69A6684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7130" y="5117721"/>
                <a:ext cx="6517342" cy="1446550"/>
              </a:xfrm>
              <a:prstGeom prst="rect">
                <a:avLst/>
              </a:prstGeom>
              <a:blipFill>
                <a:blip r:embed="rId2"/>
                <a:stretch>
                  <a:fillRect l="-3835" t="-8861" r="-3087" b="-194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372483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6A8227F-4AA5-C4FD-D3BB-9FDB68214E6C}"/>
              </a:ext>
            </a:extLst>
          </p:cNvPr>
          <p:cNvSpPr txBox="1"/>
          <p:nvPr/>
        </p:nvSpPr>
        <p:spPr>
          <a:xfrm>
            <a:off x="348343" y="293729"/>
            <a:ext cx="1114556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/>
              <a:t>Group 2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681ED27-5E73-FCCC-3A07-E798AA988B77}"/>
              </a:ext>
            </a:extLst>
          </p:cNvPr>
          <p:cNvSpPr txBox="1"/>
          <p:nvPr/>
        </p:nvSpPr>
        <p:spPr>
          <a:xfrm>
            <a:off x="751754" y="1351508"/>
            <a:ext cx="11145567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/>
              <a:t>Suppose that the Earth’s radioactive heat production was less.</a:t>
            </a:r>
          </a:p>
          <a:p>
            <a:endParaRPr lang="en-US" sz="4400" b="1" dirty="0"/>
          </a:p>
          <a:p>
            <a:r>
              <a:rPr lang="en-US" sz="4400" b="1" dirty="0"/>
              <a:t>How does the cooling history of the Earth change?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65CF571E-124E-00BA-DC46-71A458FAA788}"/>
                  </a:ext>
                </a:extLst>
              </p:cNvPr>
              <p:cNvSpPr txBox="1"/>
              <p:nvPr/>
            </p:nvSpPr>
            <p:spPr>
              <a:xfrm>
                <a:off x="3352800" y="4911533"/>
                <a:ext cx="8471649" cy="14465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400" dirty="0"/>
                  <a:t>reduce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4400" b="0" i="0" smtClean="0"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en-US" sz="4400" dirty="0">
                    <a:latin typeface="Courier" panose="02060409020205020404" pitchFamily="49" charset="0"/>
                  </a:rPr>
                  <a:t> </a:t>
                </a:r>
                <a:r>
                  <a:rPr lang="en-US" sz="4400" dirty="0"/>
                  <a:t>by a factor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4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44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44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sub>
                    </m:sSub>
                    <m:r>
                      <a:rPr lang="en-US" sz="4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en-US" sz="4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</m:oMath>
                </a14:m>
                <a:endParaRPr lang="en-US" sz="4400" dirty="0"/>
              </a:p>
              <a:p>
                <a:r>
                  <a:rPr lang="en-US" sz="4400" dirty="0"/>
                  <a:t>try several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4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44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44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sub>
                    </m:sSub>
                  </m:oMath>
                </a14:m>
                <a:r>
                  <a:rPr lang="en-US" sz="4400" dirty="0"/>
                  <a:t>s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65CF571E-124E-00BA-DC46-71A458FAA7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2800" y="4911533"/>
                <a:ext cx="8471649" cy="1446550"/>
              </a:xfrm>
              <a:prstGeom prst="rect">
                <a:avLst/>
              </a:prstGeom>
              <a:blipFill>
                <a:blip r:embed="rId2"/>
                <a:stretch>
                  <a:fillRect l="-2878" t="-10549" b="-194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648395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6A8227F-4AA5-C4FD-D3BB-9FDB68214E6C}"/>
              </a:ext>
            </a:extLst>
          </p:cNvPr>
          <p:cNvSpPr txBox="1"/>
          <p:nvPr/>
        </p:nvSpPr>
        <p:spPr>
          <a:xfrm>
            <a:off x="348343" y="293729"/>
            <a:ext cx="1114556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/>
              <a:t>Group 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64BD2E7-97B4-74C7-FDF1-45D8A0C0637D}"/>
                  </a:ext>
                </a:extLst>
              </p:cNvPr>
              <p:cNvSpPr txBox="1"/>
              <p:nvPr/>
            </p:nvSpPr>
            <p:spPr>
              <a:xfrm>
                <a:off x="348342" y="1246912"/>
                <a:ext cx="11957312" cy="56110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400" b="1" dirty="0"/>
                  <a:t>Add the feedback of the lithospheric thickness depending on temperature (hotter, thinner).</a:t>
                </a:r>
              </a:p>
              <a:p>
                <a:endParaRPr lang="en-US" sz="4400" b="1" dirty="0"/>
              </a:p>
              <a:p>
                <a:r>
                  <a:rPr lang="en-US" sz="4400" b="1" dirty="0"/>
                  <a:t>Cook up a formula </a:t>
                </a:r>
                <a14:m>
                  <m:oMath xmlns:m="http://schemas.openxmlformats.org/officeDocument/2006/math">
                    <m:r>
                      <a:rPr lang="en-US" sz="4400" b="0" i="1" smtClean="0">
                        <a:latin typeface="Cambria Math" panose="02040503050406030204" pitchFamily="18" charset="0"/>
                      </a:rPr>
                      <m:t>𝐿</m:t>
                    </m:r>
                    <m:d>
                      <m:dPr>
                        <m:ctrlPr>
                          <a:rPr lang="en-US" sz="44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4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n-US" sz="4400" b="1" dirty="0"/>
                  <a:t> with at most one tunable parameter </a:t>
                </a:r>
                <a14:m>
                  <m:oMath xmlns:m="http://schemas.openxmlformats.org/officeDocument/2006/math">
                    <m:r>
                      <a:rPr lang="en-US" sz="4400" b="0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44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4400" b="1" dirty="0"/>
                  <a:t>that decreases with </a:t>
                </a:r>
                <a14:m>
                  <m:oMath xmlns:m="http://schemas.openxmlformats.org/officeDocument/2006/math">
                    <m:r>
                      <a:rPr lang="en-US" sz="4400" i="1">
                        <a:latin typeface="Cambria Math" panose="02040503050406030204" pitchFamily="18" charset="0"/>
                      </a:rPr>
                      <m:t>𝐿</m:t>
                    </m:r>
                    <m:d>
                      <m:dPr>
                        <m:ctrlPr>
                          <a:rPr lang="en-US" sz="4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44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n-US" sz="4400" dirty="0"/>
                  <a:t> </a:t>
                </a:r>
                <a:r>
                  <a:rPr lang="en-US" sz="4400" b="1" dirty="0"/>
                  <a:t>and has </a:t>
                </a:r>
                <a14:m>
                  <m:oMath xmlns:m="http://schemas.openxmlformats.org/officeDocument/2006/math">
                    <m:r>
                      <a:rPr lang="en-US" sz="4400" i="1">
                        <a:latin typeface="Cambria Math" panose="02040503050406030204" pitchFamily="18" charset="0"/>
                      </a:rPr>
                      <m:t>𝐿</m:t>
                    </m:r>
                    <m:d>
                      <m:dPr>
                        <m:ctrlPr>
                          <a:rPr lang="en-US" sz="4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4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44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sz="4400" b="0" i="1" smtClean="0">
                                <a:latin typeface="Cambria Math" panose="02040503050406030204" pitchFamily="18" charset="0"/>
                              </a:rPr>
                              <m:t>𝑡𝑜𝑑𝑎𝑦</m:t>
                            </m:r>
                          </m:sub>
                        </m:sSub>
                      </m:e>
                    </m:d>
                    <m:r>
                      <a:rPr lang="en-US" sz="44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4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44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sz="4400" b="0" i="1" smtClean="0">
                            <a:latin typeface="Cambria Math" panose="02040503050406030204" pitchFamily="18" charset="0"/>
                          </a:rPr>
                          <m:t>𝑡𝑜𝑑𝑎𝑦</m:t>
                        </m:r>
                      </m:sub>
                    </m:sSub>
                    <m:r>
                      <a:rPr lang="en-US" sz="4400" b="0" i="1" smtClean="0">
                        <a:latin typeface="Cambria Math" panose="02040503050406030204" pitchFamily="18" charset="0"/>
                      </a:rPr>
                      <m:t>=35 </m:t>
                    </m:r>
                    <m:r>
                      <a:rPr lang="en-US" sz="4400" b="0" i="1" smtClean="0">
                        <a:latin typeface="Cambria Math" panose="02040503050406030204" pitchFamily="18" charset="0"/>
                      </a:rPr>
                      <m:t>𝑘𝑚</m:t>
                    </m:r>
                  </m:oMath>
                </a14:m>
                <a:endParaRPr lang="en-US" sz="4400" b="1" dirty="0"/>
              </a:p>
              <a:p>
                <a:endParaRPr lang="en-US" sz="4400" b="1" dirty="0"/>
              </a:p>
              <a:p>
                <a:r>
                  <a:rPr lang="en-US" sz="4400" b="1" dirty="0"/>
                  <a:t>How does the cooling history of the Earth change?</a:t>
                </a: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64BD2E7-97B4-74C7-FDF1-45D8A0C063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8342" y="1246912"/>
                <a:ext cx="11957312" cy="5611088"/>
              </a:xfrm>
              <a:prstGeom prst="rect">
                <a:avLst/>
              </a:prstGeom>
              <a:blipFill>
                <a:blip r:embed="rId2"/>
                <a:stretch>
                  <a:fillRect l="-2039" t="-2283" r="-917" b="-42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514862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6A8227F-4AA5-C4FD-D3BB-9FDB68214E6C}"/>
              </a:ext>
            </a:extLst>
          </p:cNvPr>
          <p:cNvSpPr txBox="1"/>
          <p:nvPr/>
        </p:nvSpPr>
        <p:spPr>
          <a:xfrm>
            <a:off x="348343" y="138746"/>
            <a:ext cx="1114556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/>
              <a:t>Group 4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E560046-5FCA-AC49-6143-63E459BD1F8F}"/>
              </a:ext>
            </a:extLst>
          </p:cNvPr>
          <p:cNvSpPr txBox="1"/>
          <p:nvPr/>
        </p:nvSpPr>
        <p:spPr>
          <a:xfrm>
            <a:off x="0" y="1100827"/>
            <a:ext cx="12073179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/>
              <a:t>Run the model for the icy moon, Europa.</a:t>
            </a:r>
          </a:p>
          <a:p>
            <a:endParaRPr lang="en-US" sz="4400" b="1" dirty="0"/>
          </a:p>
          <a:p>
            <a:r>
              <a:rPr lang="en-US" sz="4400" b="1" dirty="0"/>
              <a:t>Assume no radioactive heat production per se,</a:t>
            </a:r>
          </a:p>
          <a:p>
            <a:r>
              <a:rPr lang="en-US" sz="4400" b="1" dirty="0"/>
              <a:t>but it has another source of heat, tidal friction, that is constant with time, with </a:t>
            </a:r>
            <a:r>
              <a:rPr lang="pt-BR" sz="4400" b="1" dirty="0">
                <a:latin typeface="Courier New" panose="02070309020205020404" pitchFamily="49" charset="0"/>
                <a:cs typeface="Courier New" panose="02070309020205020404" pitchFamily="49" charset="0"/>
              </a:rPr>
              <a:t>h = 2e-10 </a:t>
            </a:r>
            <a:r>
              <a:rPr lang="pt-BR" sz="4400" b="1" dirty="0"/>
              <a:t>J/s-kg;</a:t>
            </a:r>
            <a:endParaRPr lang="en-US" sz="4400" b="1" dirty="0"/>
          </a:p>
          <a:p>
            <a:endParaRPr lang="en-US" sz="4400" b="1" dirty="0"/>
          </a:p>
          <a:p>
            <a:r>
              <a:rPr lang="en-US" sz="4400" b="1" dirty="0"/>
              <a:t>How does its cooling history compare to the Earth?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EECEF6DD-B8B2-883F-1522-C468760F39DE}"/>
                  </a:ext>
                </a:extLst>
              </p:cNvPr>
              <p:cNvSpPr txBox="1"/>
              <p:nvPr/>
            </p:nvSpPr>
            <p:spPr>
              <a:xfrm>
                <a:off x="1748117" y="4532061"/>
                <a:ext cx="9914965" cy="14988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400" dirty="0"/>
                  <a:t>also change </a:t>
                </a:r>
                <a14:m>
                  <m:oMath xmlns:m="http://schemas.openxmlformats.org/officeDocument/2006/math">
                    <m:r>
                      <a:rPr lang="en-US" sz="4400" b="0" i="1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sz="4400" dirty="0"/>
                  <a:t> and </a:t>
                </a:r>
                <a14:m>
                  <m:oMath xmlns:m="http://schemas.openxmlformats.org/officeDocument/2006/math">
                    <m:r>
                      <a:rPr lang="en-US" sz="4400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sz="4400" dirty="0"/>
                  <a:t> (ice)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4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4400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4400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sz="4400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4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en-US" sz="4400" dirty="0"/>
                  <a:t> (water)</a:t>
                </a:r>
              </a:p>
              <a:p>
                <a:r>
                  <a:rPr lang="en-US" sz="4400" dirty="0"/>
                  <a:t>try several plausible </a:t>
                </a:r>
                <a14:m>
                  <m:oMath xmlns:m="http://schemas.openxmlformats.org/officeDocument/2006/math">
                    <m:r>
                      <a:rPr lang="en-US" sz="4400" b="0" i="1" smtClean="0">
                        <a:latin typeface="Cambria Math" panose="02040503050406030204" pitchFamily="18" charset="0"/>
                      </a:rPr>
                      <m:t>𝐿</m:t>
                    </m:r>
                  </m:oMath>
                </a14:m>
                <a:r>
                  <a:rPr lang="en-US" sz="4400" dirty="0"/>
                  <a:t>s 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EECEF6DD-B8B2-883F-1522-C468760F39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48117" y="4532061"/>
                <a:ext cx="9914965" cy="1498808"/>
              </a:xfrm>
              <a:prstGeom prst="rect">
                <a:avLst/>
              </a:prstGeom>
              <a:blipFill>
                <a:blip r:embed="rId2"/>
                <a:stretch>
                  <a:fillRect l="-2522" t="-7724" r="-1784" b="-186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621960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15646</TotalTime>
  <Words>200</Words>
  <Application>Microsoft Office PowerPoint</Application>
  <PresentationFormat>Widescreen</PresentationFormat>
  <Paragraphs>32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Calibri Light</vt:lpstr>
      <vt:lpstr>Cambria Math</vt:lpstr>
      <vt:lpstr>Courier</vt:lpstr>
      <vt:lpstr>Courier New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</dc:creator>
  <cp:lastModifiedBy>William Menke</cp:lastModifiedBy>
  <cp:revision>174</cp:revision>
  <dcterms:created xsi:type="dcterms:W3CDTF">2023-08-22T12:43:28Z</dcterms:created>
  <dcterms:modified xsi:type="dcterms:W3CDTF">2025-08-14T19:10:06Z</dcterms:modified>
</cp:coreProperties>
</file>