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6" r:id="rId2"/>
    <p:sldId id="387" r:id="rId3"/>
    <p:sldId id="388" r:id="rId4"/>
    <p:sldId id="389" r:id="rId5"/>
    <p:sldId id="390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C5B6787D-A271-4165-9E3E-59506BADF5FF}">
          <p14:sldIdLst>
            <p14:sldId id="256"/>
            <p14:sldId id="387"/>
            <p14:sldId id="388"/>
            <p14:sldId id="389"/>
            <p14:sldId id="390"/>
          </p14:sldIdLst>
        </p14:section>
        <p14:section name="Untitled Section" id="{0E3A99F3-173F-4E4D-8E39-B5D932EAF8DC}">
          <p14:sldIdLst/>
        </p14:section>
        <p14:section name="Untitled Section" id="{40CA3CE0-2DC8-4FF9-969D-EFC5F52363BA}">
          <p14:sldIdLst/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B0F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410" autoAdjust="0"/>
    <p:restoredTop sz="71798" autoAdjust="0"/>
  </p:normalViewPr>
  <p:slideViewPr>
    <p:cSldViewPr snapToGrid="0">
      <p:cViewPr varScale="1">
        <p:scale>
          <a:sx n="95" d="100"/>
          <a:sy n="95" d="100"/>
        </p:scale>
        <p:origin x="78" y="402"/>
      </p:cViewPr>
      <p:guideLst/>
    </p:cSldViewPr>
  </p:slideViewPr>
  <p:outlineViewPr>
    <p:cViewPr>
      <p:scale>
        <a:sx n="33" d="100"/>
        <a:sy n="33" d="100"/>
      </p:scale>
      <p:origin x="0" y="-3132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EF1EA4E-925E-49EF-8DC6-CA4210C07872}" type="datetimeFigureOut">
              <a:rPr lang="en-US" smtClean="0"/>
              <a:t>8/14/2025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ABB90CF-E2C3-48B8-8346-02179832E1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67311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4E2554-1666-AAF7-DAB4-45B07902770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74F90B1-F73C-6852-A91C-52A2F7FEE86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CE20F1D-A47E-2C5C-5E86-DB2546C495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FB1F15-D9B1-471E-86A4-8FD61E31A634}" type="datetimeFigureOut">
              <a:rPr lang="en-US" smtClean="0"/>
              <a:t>8/14/2025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78B292D-44EA-4DC8-73DF-DC5B14ED2E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59DFE6F-0601-9CAA-8BA2-D9980FC3F1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E90E18-5EE6-4392-BAB7-93826CB62A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75630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8D1356-6F02-A93E-5EE0-39AE65FC71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F567C22-A9C0-18FA-2459-BFD4F4BA4D7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C9BE4D3-0A0E-DBC2-53F2-08099AFF7B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FB1F15-D9B1-471E-86A4-8FD61E31A634}" type="datetimeFigureOut">
              <a:rPr lang="en-US" smtClean="0"/>
              <a:t>8/14/2025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35FF9D6-33BE-3D7F-AB56-7526BB06CF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72E0DD9-C41A-FD62-6FCF-A2104D8134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E90E18-5EE6-4392-BAB7-93826CB62A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69130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8C377FC-A4B3-7BA4-46D0-EB15C292A21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84098A5-CFD2-177C-58F3-602655702D8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2282386-983A-2765-EA0F-459CC7C1B3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FB1F15-D9B1-471E-86A4-8FD61E31A634}" type="datetimeFigureOut">
              <a:rPr lang="en-US" smtClean="0"/>
              <a:t>8/14/2025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C6261D8-43C9-978E-DA8D-7231C03724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1391AD-64AC-9B81-7AB8-6BCF048836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E90E18-5EE6-4392-BAB7-93826CB62A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34170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76EA19-120B-4E31-9E01-01F6BEF8EB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BF22132-50DE-E5B6-40FE-262368846A0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4A65B36-B6F4-54FD-CE64-FA3595133A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FB1F15-D9B1-471E-86A4-8FD61E31A634}" type="datetimeFigureOut">
              <a:rPr lang="en-US" smtClean="0"/>
              <a:t>8/14/2025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AB3460C-B3F0-7628-9D9E-660018DA21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3E6D67E-9612-7B80-9666-F6C1ED109E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E90E18-5EE6-4392-BAB7-93826CB62A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39415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C17977-17CE-CD2C-AC22-6AFA22D88D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D97C07A-1DE4-D511-9B9F-FAB0E08B66E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327EC21-1D81-C926-C69A-DBC21AE600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FB1F15-D9B1-471E-86A4-8FD61E31A634}" type="datetimeFigureOut">
              <a:rPr lang="en-US" smtClean="0"/>
              <a:t>8/14/2025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FE9D8AC-9F16-F11F-7D6B-8B5C4466C0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C882634-EE36-3E43-6A55-DB67EB5B15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E90E18-5EE6-4392-BAB7-93826CB62A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33813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8DCD5A-9152-C250-C8B2-C02BBB1AB0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FF1436C-AB10-4656-6F5C-75E7A9D3E9B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545254B-75BB-1755-E62E-29BB2B25D54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B0D731D-0C94-E6A4-584E-69E2D874E5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FB1F15-D9B1-471E-86A4-8FD61E31A634}" type="datetimeFigureOut">
              <a:rPr lang="en-US" smtClean="0"/>
              <a:t>8/14/2025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8B122C7-E633-D44E-4F5D-A7755797E3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43071DD-38AB-959E-46AE-BB93A4C191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E90E18-5EE6-4392-BAB7-93826CB62A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47437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D39629-5C47-1387-1F2C-C13DF4FCFD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ECD831-D9B7-C9AA-8CBB-A62919298DF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6FEBB7F-E8AE-0A5C-E37E-9AEFFBCA14B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6D0FD11-7468-175E-5DD4-66FF1782F1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5EE3620-FF83-E75F-B6A2-83C89FF9F10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569E8F1-EE9F-48DB-3190-E52A3F88E8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FB1F15-D9B1-471E-86A4-8FD61E31A634}" type="datetimeFigureOut">
              <a:rPr lang="en-US" smtClean="0"/>
              <a:t>8/14/2025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E0933A3-2B9A-EA4F-A027-C8C4BBF1DE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F31680C-E93E-F2F4-1D44-5EDAE62843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E90E18-5EE6-4392-BAB7-93826CB62A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44813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E82FEA-78A6-0D78-8DE3-03DA86AAAD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F87D38E-8621-752D-C76C-04CE9E8755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FB1F15-D9B1-471E-86A4-8FD61E31A634}" type="datetimeFigureOut">
              <a:rPr lang="en-US" smtClean="0"/>
              <a:t>8/14/2025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BFA1954-18D0-C59A-4205-36383EBB13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65FE6EA-F18D-FAA4-E052-A09F12E52C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E90E18-5EE6-4392-BAB7-93826CB62A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76798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A26FFE3-0584-78B1-05E2-6B07E287D0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FB1F15-D9B1-471E-86A4-8FD61E31A634}" type="datetimeFigureOut">
              <a:rPr lang="en-US" smtClean="0"/>
              <a:t>8/14/2025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A92300D-E2D0-8E55-0A34-9B556D18E7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5F517ED-5EF9-8937-3D95-12CFA29E31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E90E18-5EE6-4392-BAB7-93826CB62A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64620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600F15-7D6D-2502-B6C4-720C673F56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6DB56E4-8B6D-73D8-D862-6BA90A66AD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F1762EA-CB39-4F2D-28B1-E6964C45C9B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239149A-17AB-3548-EA60-EB6B100258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FB1F15-D9B1-471E-86A4-8FD61E31A634}" type="datetimeFigureOut">
              <a:rPr lang="en-US" smtClean="0"/>
              <a:t>8/14/2025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9AFF804-65DD-9704-A8DF-54F4338324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69774A-6C4D-F1DC-71BD-57247157EB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E90E18-5EE6-4392-BAB7-93826CB62A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93226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F3DA05-413E-8B96-C459-6F3CA70925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03DD967-C7D8-2266-E398-41E1BF4D712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EF4B530-3ECF-227A-0FC9-1255DC11ACF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061A82A-04AE-12AB-9948-122BD91B93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FB1F15-D9B1-471E-86A4-8FD61E31A634}" type="datetimeFigureOut">
              <a:rPr lang="en-US" smtClean="0"/>
              <a:t>8/14/2025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80184A2-E575-38AA-25DB-1DC3456AE9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429B61-2341-00C2-924A-C2EAEDF13A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E90E18-5EE6-4392-BAB7-93826CB62A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81346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C201DA7-C7CE-DA26-1B09-3F17F6C365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221FF41-9782-A652-CC2F-52DA612BA9F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98B70DD-B713-AC72-38C9-D98EBE7C633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FB1F15-D9B1-471E-86A4-8FD61E31A634}" type="datetimeFigureOut">
              <a:rPr lang="en-US" smtClean="0"/>
              <a:t>8/14/2025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704FD79-201C-0BB0-D62D-7F1FA8AB2E7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DD8BCFB-6147-54A7-02C7-C6EDD854780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E90E18-5EE6-4392-BAB7-93826CB62A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15901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2EAB23CB-46B8-3450-A01C-7841B2B59C5F}"/>
              </a:ext>
            </a:extLst>
          </p:cNvPr>
          <p:cNvSpPr txBox="1"/>
          <p:nvPr/>
        </p:nvSpPr>
        <p:spPr>
          <a:xfrm>
            <a:off x="786580" y="1799303"/>
            <a:ext cx="1079582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/>
              <a:t>2025 EESC W3400</a:t>
            </a:r>
          </a:p>
          <a:p>
            <a:pPr algn="ctr"/>
            <a:r>
              <a:rPr lang="en-US" sz="2800" b="1" dirty="0"/>
              <a:t>Computational </a:t>
            </a:r>
            <a:r>
              <a:rPr lang="en-US" sz="2800" b="1"/>
              <a:t>Earth Science</a:t>
            </a:r>
          </a:p>
          <a:p>
            <a:pPr algn="ctr"/>
            <a:endParaRPr lang="en-US" sz="2800" b="1" dirty="0"/>
          </a:p>
          <a:p>
            <a:pPr algn="ctr"/>
            <a:r>
              <a:rPr lang="en-US" sz="2800" b="1" dirty="0"/>
              <a:t>Lecture 09 Groups</a:t>
            </a:r>
          </a:p>
          <a:p>
            <a:pPr algn="ctr"/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8338025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632E02-C1D0-4199-5AF6-4262956384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9346" y="153192"/>
            <a:ext cx="10515600" cy="1325563"/>
          </a:xfrm>
        </p:spPr>
        <p:txBody>
          <a:bodyPr/>
          <a:lstStyle/>
          <a:p>
            <a:r>
              <a:rPr lang="en-US" dirty="0"/>
              <a:t>Group 1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DF36E6D-01CC-7B43-9A59-7B2AC1BCAA3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9346" y="1344699"/>
            <a:ext cx="105156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model of the cooling oceanic lithosphere</a:t>
            </a:r>
          </a:p>
          <a:p>
            <a:pPr marL="0" indent="0">
              <a:buNone/>
            </a:pPr>
            <a:r>
              <a:rPr lang="en-US" dirty="0"/>
              <a:t>kappa=constant, h is zero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initial conditions: all lithosphere is hot, except surface which is cold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boundary conditions:</a:t>
            </a:r>
          </a:p>
          <a:p>
            <a:pPr marL="0" indent="0">
              <a:buNone/>
            </a:pPr>
            <a:r>
              <a:rPr lang="en-US" dirty="0"/>
              <a:t>top is cold</a:t>
            </a:r>
          </a:p>
          <a:p>
            <a:pPr marL="0" indent="0">
              <a:buNone/>
            </a:pPr>
            <a:r>
              <a:rPr lang="en-US" dirty="0"/>
              <a:t>bottom is hot</a:t>
            </a:r>
          </a:p>
        </p:txBody>
      </p:sp>
    </p:spTree>
    <p:extLst>
      <p:ext uri="{BB962C8B-B14F-4D97-AF65-F5344CB8AC3E}">
        <p14:creationId xmlns:p14="http://schemas.microsoft.com/office/powerpoint/2010/main" val="15656149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632E02-C1D0-4199-5AF6-4262956384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9346" y="153192"/>
            <a:ext cx="10515600" cy="1325563"/>
          </a:xfrm>
        </p:spPr>
        <p:txBody>
          <a:bodyPr/>
          <a:lstStyle/>
          <a:p>
            <a:r>
              <a:rPr lang="en-US" dirty="0"/>
              <a:t>Group 2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DF36E6D-01CC-7B43-9A59-7B2AC1BCAA3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9346" y="1478755"/>
            <a:ext cx="105156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model of the cooling continental lithosphere</a:t>
            </a:r>
          </a:p>
          <a:p>
            <a:pPr marL="0" indent="0">
              <a:buNone/>
            </a:pPr>
            <a:r>
              <a:rPr lang="en-US" dirty="0"/>
              <a:t>kappa= constant, h = constant (due to radioactivity)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initial conditions: all lithosphere is warm, except very top, which is cold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boundary conditions:</a:t>
            </a:r>
          </a:p>
          <a:p>
            <a:pPr marL="0" indent="0">
              <a:buNone/>
            </a:pPr>
            <a:r>
              <a:rPr lang="en-US" dirty="0"/>
              <a:t>top of lithosphere cold</a:t>
            </a:r>
          </a:p>
          <a:p>
            <a:pPr marL="0" indent="0">
              <a:buNone/>
            </a:pPr>
            <a:r>
              <a:rPr lang="en-US" dirty="0"/>
              <a:t>bottom of lithosphere is hot</a:t>
            </a:r>
          </a:p>
        </p:txBody>
      </p:sp>
    </p:spTree>
    <p:extLst>
      <p:ext uri="{BB962C8B-B14F-4D97-AF65-F5344CB8AC3E}">
        <p14:creationId xmlns:p14="http://schemas.microsoft.com/office/powerpoint/2010/main" val="42833455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632E02-C1D0-4199-5AF6-4262956384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9346" y="153192"/>
            <a:ext cx="10515600" cy="1325563"/>
          </a:xfrm>
        </p:spPr>
        <p:txBody>
          <a:bodyPr/>
          <a:lstStyle/>
          <a:p>
            <a:r>
              <a:rPr lang="en-US" dirty="0"/>
              <a:t>Group 3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DF36E6D-01CC-7B43-9A59-7B2AC1BCAA3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9346" y="1344699"/>
            <a:ext cx="10515600" cy="5266166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/>
              <a:t>model of warming sea ice</a:t>
            </a:r>
          </a:p>
          <a:p>
            <a:pPr marL="0" indent="0">
              <a:buNone/>
            </a:pPr>
            <a:r>
              <a:rPr lang="en-US" dirty="0"/>
              <a:t>kappa=non-constant (due to air bubbles in ice)</a:t>
            </a:r>
          </a:p>
          <a:p>
            <a:pPr marL="0" indent="0">
              <a:buNone/>
            </a:pPr>
            <a:r>
              <a:rPr lang="en-US" dirty="0"/>
              <a:t>h is zero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initial conditions: all ice is cold, including surface which is zero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boundary conditions:</a:t>
            </a:r>
          </a:p>
          <a:p>
            <a:pPr marL="0" indent="0">
              <a:buNone/>
            </a:pPr>
            <a:r>
              <a:rPr lang="en-US" dirty="0"/>
              <a:t>top is zero</a:t>
            </a:r>
          </a:p>
          <a:p>
            <a:pPr marL="0" indent="0">
              <a:buNone/>
            </a:pPr>
            <a:r>
              <a:rPr lang="en-US" dirty="0"/>
              <a:t>bottom is hot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kappa increases linearly with depth, reaching two times its top value at bottom</a:t>
            </a:r>
          </a:p>
        </p:txBody>
      </p:sp>
    </p:spTree>
    <p:extLst>
      <p:ext uri="{BB962C8B-B14F-4D97-AF65-F5344CB8AC3E}">
        <p14:creationId xmlns:p14="http://schemas.microsoft.com/office/powerpoint/2010/main" val="32763530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632E02-C1D0-4199-5AF6-4262956384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9346" y="153192"/>
            <a:ext cx="10515600" cy="1325563"/>
          </a:xfrm>
        </p:spPr>
        <p:txBody>
          <a:bodyPr/>
          <a:lstStyle/>
          <a:p>
            <a:r>
              <a:rPr lang="en-US" dirty="0"/>
              <a:t>Group 4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DF36E6D-01CC-7B43-9A59-7B2AC1BCAA3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9346" y="1344699"/>
            <a:ext cx="10515600" cy="5266166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/>
              <a:t>model of warming subducting slab </a:t>
            </a:r>
          </a:p>
          <a:p>
            <a:pPr marL="0" indent="0">
              <a:buNone/>
            </a:pPr>
            <a:r>
              <a:rPr lang="en-US" dirty="0"/>
              <a:t>kappa=constant, h is zero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initial conditions: temperature in slab</a:t>
            </a:r>
          </a:p>
          <a:p>
            <a:pPr marL="0" indent="0">
              <a:buNone/>
            </a:pPr>
            <a:r>
              <a:rPr lang="en-US" dirty="0"/>
              <a:t>increases linearly from cold at top to warm at bottom</a:t>
            </a:r>
          </a:p>
          <a:p>
            <a:pPr marL="0" indent="0">
              <a:buNone/>
            </a:pPr>
            <a:r>
              <a:rPr lang="en-US" dirty="0"/>
              <a:t>(due to originally being normal lithosphere).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boundary conditions:</a:t>
            </a:r>
          </a:p>
          <a:p>
            <a:pPr marL="0" indent="0">
              <a:buNone/>
            </a:pPr>
            <a:r>
              <a:rPr lang="en-US" dirty="0"/>
              <a:t>top is hot</a:t>
            </a:r>
          </a:p>
          <a:p>
            <a:pPr marL="0" indent="0">
              <a:buNone/>
            </a:pPr>
            <a:r>
              <a:rPr lang="en-US" dirty="0"/>
              <a:t>bottom hot</a:t>
            </a:r>
          </a:p>
          <a:p>
            <a:pPr marL="0" indent="0">
              <a:buNone/>
            </a:pPr>
            <a:r>
              <a:rPr lang="en-US" dirty="0"/>
              <a:t>(due to surrounding mantle being hot)</a:t>
            </a:r>
          </a:p>
        </p:txBody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id="{212D599D-E5B4-6B99-0CB2-7B3F53726355}"/>
              </a:ext>
            </a:extLst>
          </p:cNvPr>
          <p:cNvSpPr/>
          <p:nvPr/>
        </p:nvSpPr>
        <p:spPr>
          <a:xfrm>
            <a:off x="7559354" y="477018"/>
            <a:ext cx="3247233" cy="2526891"/>
          </a:xfrm>
          <a:custGeom>
            <a:avLst/>
            <a:gdLst>
              <a:gd name="connsiteX0" fmla="*/ 138905 w 3247233"/>
              <a:gd name="connsiteY0" fmla="*/ 462095 h 2526891"/>
              <a:gd name="connsiteX1" fmla="*/ 991522 w 3247233"/>
              <a:gd name="connsiteY1" fmla="*/ 425025 h 2526891"/>
              <a:gd name="connsiteX2" fmla="*/ 1634073 w 3247233"/>
              <a:gd name="connsiteY2" fmla="*/ 437382 h 2526891"/>
              <a:gd name="connsiteX3" fmla="*/ 2857392 w 3247233"/>
              <a:gd name="connsiteY3" fmla="*/ 2352679 h 2526891"/>
              <a:gd name="connsiteX4" fmla="*/ 3203381 w 3247233"/>
              <a:gd name="connsiteY4" fmla="*/ 2192041 h 2526891"/>
              <a:gd name="connsiteX5" fmla="*/ 2004776 w 3247233"/>
              <a:gd name="connsiteY5" fmla="*/ 177890 h 2526891"/>
              <a:gd name="connsiteX6" fmla="*/ 175976 w 3247233"/>
              <a:gd name="connsiteY6" fmla="*/ 128463 h 2526891"/>
              <a:gd name="connsiteX7" fmla="*/ 175976 w 3247233"/>
              <a:gd name="connsiteY7" fmla="*/ 425025 h 2526891"/>
              <a:gd name="connsiteX0" fmla="*/ 138905 w 3247233"/>
              <a:gd name="connsiteY0" fmla="*/ 462095 h 2526891"/>
              <a:gd name="connsiteX1" fmla="*/ 991522 w 3247233"/>
              <a:gd name="connsiteY1" fmla="*/ 425025 h 2526891"/>
              <a:gd name="connsiteX2" fmla="*/ 1634073 w 3247233"/>
              <a:gd name="connsiteY2" fmla="*/ 437382 h 2526891"/>
              <a:gd name="connsiteX3" fmla="*/ 2857392 w 3247233"/>
              <a:gd name="connsiteY3" fmla="*/ 2352679 h 2526891"/>
              <a:gd name="connsiteX4" fmla="*/ 3203381 w 3247233"/>
              <a:gd name="connsiteY4" fmla="*/ 2192041 h 2526891"/>
              <a:gd name="connsiteX5" fmla="*/ 2004776 w 3247233"/>
              <a:gd name="connsiteY5" fmla="*/ 177890 h 2526891"/>
              <a:gd name="connsiteX6" fmla="*/ 175976 w 3247233"/>
              <a:gd name="connsiteY6" fmla="*/ 128463 h 2526891"/>
              <a:gd name="connsiteX7" fmla="*/ 175976 w 3247233"/>
              <a:gd name="connsiteY7" fmla="*/ 425025 h 2526891"/>
              <a:gd name="connsiteX8" fmla="*/ 138905 w 3247233"/>
              <a:gd name="connsiteY8" fmla="*/ 462095 h 25268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247233" h="2526891">
                <a:moveTo>
                  <a:pt x="138905" y="462095"/>
                </a:moveTo>
                <a:cubicBezTo>
                  <a:pt x="421051" y="447679"/>
                  <a:pt x="742327" y="429144"/>
                  <a:pt x="991522" y="425025"/>
                </a:cubicBezTo>
                <a:cubicBezTo>
                  <a:pt x="1240717" y="420906"/>
                  <a:pt x="1323095" y="116106"/>
                  <a:pt x="1634073" y="437382"/>
                </a:cubicBezTo>
                <a:cubicBezTo>
                  <a:pt x="1945051" y="758658"/>
                  <a:pt x="2595841" y="2060236"/>
                  <a:pt x="2857392" y="2352679"/>
                </a:cubicBezTo>
                <a:cubicBezTo>
                  <a:pt x="3118943" y="2645122"/>
                  <a:pt x="3345484" y="2554506"/>
                  <a:pt x="3203381" y="2192041"/>
                </a:cubicBezTo>
                <a:cubicBezTo>
                  <a:pt x="3061278" y="1829576"/>
                  <a:pt x="2509343" y="521820"/>
                  <a:pt x="2004776" y="177890"/>
                </a:cubicBezTo>
                <a:cubicBezTo>
                  <a:pt x="1500209" y="-166040"/>
                  <a:pt x="480776" y="87274"/>
                  <a:pt x="175976" y="128463"/>
                </a:cubicBezTo>
                <a:cubicBezTo>
                  <a:pt x="-128824" y="169652"/>
                  <a:pt x="23576" y="297338"/>
                  <a:pt x="175976" y="425025"/>
                </a:cubicBezTo>
                <a:lnTo>
                  <a:pt x="138905" y="462095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F03AAEA2-15A5-AB6A-D899-0ACEBA1F4B95}"/>
              </a:ext>
            </a:extLst>
          </p:cNvPr>
          <p:cNvSpPr/>
          <p:nvPr/>
        </p:nvSpPr>
        <p:spPr>
          <a:xfrm>
            <a:off x="9743101" y="496914"/>
            <a:ext cx="2100513" cy="432366"/>
          </a:xfrm>
          <a:custGeom>
            <a:avLst/>
            <a:gdLst>
              <a:gd name="connsiteX0" fmla="*/ 1748683 w 2100513"/>
              <a:gd name="connsiteY0" fmla="*/ 46783 h 432366"/>
              <a:gd name="connsiteX1" fmla="*/ 154661 w 2100513"/>
              <a:gd name="connsiteY1" fmla="*/ 22070 h 432366"/>
              <a:gd name="connsiteX2" fmla="*/ 117591 w 2100513"/>
              <a:gd name="connsiteY2" fmla="*/ 232135 h 432366"/>
              <a:gd name="connsiteX3" fmla="*/ 648931 w 2100513"/>
              <a:gd name="connsiteY3" fmla="*/ 417486 h 432366"/>
              <a:gd name="connsiteX4" fmla="*/ 2020531 w 2100513"/>
              <a:gd name="connsiteY4" fmla="*/ 380416 h 432366"/>
              <a:gd name="connsiteX5" fmla="*/ 1748683 w 2100513"/>
              <a:gd name="connsiteY5" fmla="*/ 46783 h 4323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100513" h="432366">
                <a:moveTo>
                  <a:pt x="1748683" y="46783"/>
                </a:moveTo>
                <a:cubicBezTo>
                  <a:pt x="1437705" y="-12941"/>
                  <a:pt x="426510" y="-8822"/>
                  <a:pt x="154661" y="22070"/>
                </a:cubicBezTo>
                <a:cubicBezTo>
                  <a:pt x="-117188" y="52962"/>
                  <a:pt x="35213" y="166232"/>
                  <a:pt x="117591" y="232135"/>
                </a:cubicBezTo>
                <a:cubicBezTo>
                  <a:pt x="199969" y="298038"/>
                  <a:pt x="331774" y="392773"/>
                  <a:pt x="648931" y="417486"/>
                </a:cubicBezTo>
                <a:cubicBezTo>
                  <a:pt x="966088" y="442199"/>
                  <a:pt x="1839299" y="440140"/>
                  <a:pt x="2020531" y="380416"/>
                </a:cubicBezTo>
                <a:cubicBezTo>
                  <a:pt x="2201763" y="320692"/>
                  <a:pt x="2059661" y="106507"/>
                  <a:pt x="1748683" y="46783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Cylinder 5">
            <a:extLst>
              <a:ext uri="{FF2B5EF4-FFF2-40B4-BE49-F238E27FC236}">
                <a16:creationId xmlns:a16="http://schemas.microsoft.com/office/drawing/2014/main" id="{EB635631-4CEA-F26B-2BD3-6332077F45D5}"/>
              </a:ext>
            </a:extLst>
          </p:cNvPr>
          <p:cNvSpPr/>
          <p:nvPr/>
        </p:nvSpPr>
        <p:spPr>
          <a:xfrm rot="3632991">
            <a:off x="9919970" y="1542451"/>
            <a:ext cx="353324" cy="612492"/>
          </a:xfrm>
          <a:prstGeom prst="can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64117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15819</TotalTime>
  <Words>204</Words>
  <Application>Microsoft Office PowerPoint</Application>
  <PresentationFormat>Widescreen</PresentationFormat>
  <Paragraphs>46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Office Theme</vt:lpstr>
      <vt:lpstr>PowerPoint Presentation</vt:lpstr>
      <vt:lpstr>Group 1</vt:lpstr>
      <vt:lpstr>Group 2</vt:lpstr>
      <vt:lpstr>Group 3</vt:lpstr>
      <vt:lpstr>Group 4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AU</dc:creator>
  <cp:lastModifiedBy>William Menke</cp:lastModifiedBy>
  <cp:revision>192</cp:revision>
  <dcterms:created xsi:type="dcterms:W3CDTF">2023-08-22T12:43:28Z</dcterms:created>
  <dcterms:modified xsi:type="dcterms:W3CDTF">2025-08-14T19:19:14Z</dcterms:modified>
</cp:coreProperties>
</file>