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89" r:id="rId3"/>
    <p:sldId id="385" r:id="rId4"/>
    <p:sldId id="386" r:id="rId5"/>
    <p:sldId id="387" r:id="rId6"/>
    <p:sldId id="3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389"/>
            <p14:sldId id="385"/>
            <p14:sldId id="386"/>
            <p14:sldId id="387"/>
            <p14:sldId id="388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00" autoAdjust="0"/>
    <p:restoredTop sz="87330" autoAdjust="0"/>
  </p:normalViewPr>
  <p:slideViewPr>
    <p:cSldViewPr snapToGrid="0">
      <p:cViewPr varScale="1">
        <p:scale>
          <a:sx n="95" d="100"/>
          <a:sy n="95" d="100"/>
        </p:scale>
        <p:origin x="246" y="90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71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58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96629" y="2736502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r>
              <a:rPr lang="en-US" sz="2800" b="1" dirty="0"/>
              <a:t>Lecture  10 Groups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74FDE90-A14B-4EF9-8752-1883C7DF8033}"/>
              </a:ext>
            </a:extLst>
          </p:cNvPr>
          <p:cNvSpPr txBox="1"/>
          <p:nvPr/>
        </p:nvSpPr>
        <p:spPr>
          <a:xfrm>
            <a:off x="796629" y="2736502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Note: We will work on these group projects today</a:t>
            </a:r>
          </a:p>
          <a:p>
            <a:pPr algn="ctr"/>
            <a:r>
              <a:rPr lang="en-US" sz="2800" b="1" dirty="0"/>
              <a:t>But put off the discussion to next lecture</a:t>
            </a:r>
          </a:p>
        </p:txBody>
      </p:sp>
    </p:spTree>
    <p:extLst>
      <p:ext uri="{BB962C8B-B14F-4D97-AF65-F5344CB8AC3E}">
        <p14:creationId xmlns:p14="http://schemas.microsoft.com/office/powerpoint/2010/main" val="1279950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3D07AA7-742B-1248-16D4-25FF38EE0DFC}"/>
                  </a:ext>
                </a:extLst>
              </p:cNvPr>
              <p:cNvSpPr txBox="1"/>
              <p:nvPr/>
            </p:nvSpPr>
            <p:spPr>
              <a:xfrm>
                <a:off x="1034929" y="475882"/>
                <a:ext cx="700641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Group 1: Lec10_global_temp.txt (years,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sz="2800" b="1" dirty="0"/>
                  <a:t>deg C)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3D07AA7-742B-1248-16D4-25FF38EE0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929" y="475882"/>
                <a:ext cx="7006411" cy="954107"/>
              </a:xfrm>
              <a:prstGeom prst="rect">
                <a:avLst/>
              </a:prstGeom>
              <a:blipFill>
                <a:blip r:embed="rId3"/>
                <a:stretch>
                  <a:fillRect l="-1828" t="-5732" r="-261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C1DEF89-7121-DC84-F444-C85055958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192" t="26537" r="7225" b="6797"/>
          <a:stretch/>
        </p:blipFill>
        <p:spPr>
          <a:xfrm>
            <a:off x="540545" y="1177343"/>
            <a:ext cx="7500795" cy="54805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69B57AC-3059-C140-DF04-4D71D246DC77}"/>
                  </a:ext>
                </a:extLst>
              </p:cNvPr>
              <p:cNvSpPr txBox="1"/>
              <p:nvPr/>
            </p:nvSpPr>
            <p:spPr>
              <a:xfrm>
                <a:off x="8498541" y="1286115"/>
                <a:ext cx="3693459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how fast is it increasing?</a:t>
                </a:r>
              </a:p>
              <a:p>
                <a:r>
                  <a:rPr lang="en-US" sz="2400" dirty="0"/>
                  <a:t>    Is slope of linear fit positive and significantly different from zero?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𝐵𝑡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is it accelerating?</a:t>
                </a:r>
              </a:p>
              <a:p>
                <a:r>
                  <a:rPr lang="en-US" sz="2400" dirty="0"/>
                  <a:t>    Is C in quadratic fit positive and significantly different from zero?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69B57AC-3059-C140-DF04-4D71D246D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8541" y="1286115"/>
                <a:ext cx="3693459" cy="5262979"/>
              </a:xfrm>
              <a:prstGeom prst="rect">
                <a:avLst/>
              </a:prstGeom>
              <a:blipFill>
                <a:blip r:embed="rId5"/>
                <a:stretch>
                  <a:fillRect l="-2475" t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7880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505EEA-F1B9-6B86-1B17-C3FB185785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25" t="26406" r="6522" b="7058"/>
          <a:stretch/>
        </p:blipFill>
        <p:spPr>
          <a:xfrm>
            <a:off x="641847" y="1335742"/>
            <a:ext cx="6368554" cy="45630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B1A7E2-FC7C-5806-F206-03F5781891BE}"/>
              </a:ext>
            </a:extLst>
          </p:cNvPr>
          <p:cNvSpPr txBox="1"/>
          <p:nvPr/>
        </p:nvSpPr>
        <p:spPr>
          <a:xfrm>
            <a:off x="1034929" y="475882"/>
            <a:ext cx="7006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2: Lec10_brf_temp.txt (days, deg 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7E20D89-5990-9A36-0FE7-79368EE37699}"/>
                  </a:ext>
                </a:extLst>
              </p:cNvPr>
              <p:cNvSpPr txBox="1"/>
              <p:nvPr/>
            </p:nvSpPr>
            <p:spPr>
              <a:xfrm>
                <a:off x="7010401" y="1131420"/>
                <a:ext cx="5047128" cy="5533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what is the amplitude C of the seasonal cycle?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when is the peak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400" dirty="0"/>
                  <a:t> of the seasonal cycle? (t=0 is Jan 1, so figure out month)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den>
                                  </m:f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=365.25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⁡_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𝑜𝑟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atan</m:t>
                          </m:r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7E20D89-5990-9A36-0FE7-79368EE376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1" y="1131420"/>
                <a:ext cx="5047128" cy="5533438"/>
              </a:xfrm>
              <a:prstGeom prst="rect">
                <a:avLst/>
              </a:prstGeom>
              <a:blipFill>
                <a:blip r:embed="rId3"/>
                <a:stretch>
                  <a:fillRect l="-1812" t="-882" r="-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1812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CB1A7E2-FC7C-5806-F206-03F5781891BE}"/>
              </a:ext>
            </a:extLst>
          </p:cNvPr>
          <p:cNvSpPr txBox="1"/>
          <p:nvPr/>
        </p:nvSpPr>
        <p:spPr>
          <a:xfrm>
            <a:off x="1034929" y="475882"/>
            <a:ext cx="7006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3: LEc10_keeling.txt (years, ppm CO2)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7E20D89-5990-9A36-0FE7-79368EE37699}"/>
                  </a:ext>
                </a:extLst>
              </p:cNvPr>
              <p:cNvSpPr txBox="1"/>
              <p:nvPr/>
            </p:nvSpPr>
            <p:spPr>
              <a:xfrm>
                <a:off x="6582770" y="687148"/>
                <a:ext cx="5609230" cy="6452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is it accelerating?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Is C in quadratic fit positive and significantly different from zero?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endParaRPr lang="en-US" sz="2400" i="1" dirty="0">
                  <a:latin typeface="Cambria Math" panose="02040503050406030204" pitchFamily="18" charset="0"/>
                </a:endParaRPr>
              </a:p>
              <a:p>
                <a:r>
                  <a:rPr lang="en-US" sz="2400" b="0" dirty="0">
                    <a:latin typeface="Cambria Math" panose="02040503050406030204" pitchFamily="18" charset="0"/>
                  </a:rPr>
                  <a:t>C</a:t>
                </a:r>
                <a:r>
                  <a:rPr lang="en-US" sz="2400" dirty="0">
                    <a:latin typeface="Cambria Math" panose="02040503050406030204" pitchFamily="18" charset="0"/>
                  </a:rPr>
                  <a:t>ompare to fit that accounts for seasonal cycle</a:t>
                </a:r>
                <a:endParaRPr lang="en-US" sz="2400" b="0" dirty="0">
                  <a:latin typeface="Cambria Math" panose="02040503050406030204" pitchFamily="18" charset="0"/>
                </a:endParaRPr>
              </a:p>
              <a:p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𝐵𝑡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𝐷</m:t>
                      </m:r>
                      <m:func>
                        <m:func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den>
                                  </m:f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b="0" dirty="0"/>
                  <a:t>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7E20D89-5990-9A36-0FE7-79368EE376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2770" y="687148"/>
                <a:ext cx="5609230" cy="6452536"/>
              </a:xfrm>
              <a:prstGeom prst="rect">
                <a:avLst/>
              </a:prstGeom>
              <a:blipFill>
                <a:blip r:embed="rId2"/>
                <a:stretch>
                  <a:fillRect l="-1739" t="-756" r="-2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92D3410-791D-D88E-CEDC-750DFAD6D7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601" t="36471" r="20046" b="11242"/>
          <a:stretch/>
        </p:blipFill>
        <p:spPr>
          <a:xfrm>
            <a:off x="-133089" y="1623310"/>
            <a:ext cx="6229089" cy="458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12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6042CE-A0F9-7175-78E8-C855534AB6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134" t="33202" r="14801" b="14641"/>
          <a:stretch/>
        </p:blipFill>
        <p:spPr>
          <a:xfrm>
            <a:off x="371393" y="760020"/>
            <a:ext cx="4948518" cy="35769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B4D03E-309C-8D3F-5C07-3E116A7AA0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420" t="41212" r="15776" b="6631"/>
          <a:stretch/>
        </p:blipFill>
        <p:spPr>
          <a:xfrm>
            <a:off x="5989822" y="760019"/>
            <a:ext cx="4821382" cy="35769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C5E2AA-D2E5-62DB-EC98-05386C1E4B75}"/>
              </a:ext>
            </a:extLst>
          </p:cNvPr>
          <p:cNvSpPr txBox="1"/>
          <p:nvPr/>
        </p:nvSpPr>
        <p:spPr>
          <a:xfrm>
            <a:off x="488664" y="236799"/>
            <a:ext cx="8996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3: Lec10_emissionsUSA.txt (years, Mt Carbon)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9C8A42-F890-3F62-4A36-AB7880613A74}"/>
                  </a:ext>
                </a:extLst>
              </p:cNvPr>
              <p:cNvSpPr txBox="1"/>
              <p:nvPr/>
            </p:nvSpPr>
            <p:spPr>
              <a:xfrm>
                <a:off x="831273" y="4607626"/>
                <a:ext cx="48451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𝑎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𝐵𝑡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9C8A42-F890-3F62-4A36-AB7880613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73" y="4607626"/>
                <a:ext cx="4845133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4F9E1E-DB25-0AA6-8BFB-6E9371E9CD54}"/>
                  </a:ext>
                </a:extLst>
              </p:cNvPr>
              <p:cNvSpPr txBox="1"/>
              <p:nvPr/>
            </p:nvSpPr>
            <p:spPr>
              <a:xfrm>
                <a:off x="831273" y="5344771"/>
                <a:ext cx="61395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</m:e>
                      </m:func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i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600" i="1">
                          <a:latin typeface="Cambria Math" panose="02040503050406030204" pitchFamily="18" charset="0"/>
                        </a:rPr>
                        <m:t>𝐵𝑡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4F9E1E-DB25-0AA6-8BFB-6E9371E9C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73" y="5344771"/>
                <a:ext cx="6139544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830E575-DF44-B3DD-4101-9E09D50011AC}"/>
              </a:ext>
            </a:extLst>
          </p:cNvPr>
          <p:cNvSpPr txBox="1"/>
          <p:nvPr/>
        </p:nvSpPr>
        <p:spPr>
          <a:xfrm>
            <a:off x="5581227" y="4294756"/>
            <a:ext cx="49996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exponential growth is linear when you take the log of the data</a:t>
            </a:r>
          </a:p>
          <a:p>
            <a:endParaRPr lang="en-US" dirty="0"/>
          </a:p>
          <a:p>
            <a:r>
              <a:rPr lang="en-US" dirty="0"/>
              <a:t>In about what year Y does US emissions depart from an exponential growth curve?</a:t>
            </a:r>
          </a:p>
          <a:p>
            <a:endParaRPr lang="en-US" dirty="0"/>
          </a:p>
          <a:p>
            <a:r>
              <a:rPr lang="en-US" dirty="0"/>
              <a:t>Do a linear fit of log(d) for 1800 through year Y, for a variety of </a:t>
            </a:r>
            <a:r>
              <a:rPr lang="en-US" dirty="0" err="1"/>
              <a:t>Ys</a:t>
            </a:r>
            <a:r>
              <a:rPr lang="en-US" dirty="0"/>
              <a:t>, and see when the posterior standard error of the data starts to get big.</a:t>
            </a:r>
          </a:p>
        </p:txBody>
      </p:sp>
    </p:spTree>
    <p:extLst>
      <p:ext uri="{BB962C8B-B14F-4D97-AF65-F5344CB8AC3E}">
        <p14:creationId xmlns:p14="http://schemas.microsoft.com/office/powerpoint/2010/main" val="3966297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16392</TotalTime>
  <Words>305</Words>
  <Application>Microsoft Office PowerPoint</Application>
  <PresentationFormat>Widescreen</PresentationFormat>
  <Paragraphs>47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214</cp:revision>
  <dcterms:created xsi:type="dcterms:W3CDTF">2023-08-22T12:43:28Z</dcterms:created>
  <dcterms:modified xsi:type="dcterms:W3CDTF">2025-08-14T20:14:58Z</dcterms:modified>
</cp:coreProperties>
</file>