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548" r:id="rId3"/>
    <p:sldId id="549" r:id="rId4"/>
    <p:sldId id="55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10" autoAdjust="0"/>
    <p:restoredTop sz="93733" autoAdjust="0"/>
  </p:normalViewPr>
  <p:slideViewPr>
    <p:cSldViewPr snapToGrid="0">
      <p:cViewPr varScale="1">
        <p:scale>
          <a:sx n="95" d="100"/>
          <a:sy n="95" d="100"/>
        </p:scale>
        <p:origin x="78" y="24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222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A9A8DE-9D9C-4C99-A102-396ACD540F71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571043-8DF1-4871-A3DC-820FFF21B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438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80D91-A479-5222-7585-AE48F33CF7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9D4CC4-F6E8-9AD5-FFAF-CA63470BC0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D617C0-AEAB-CD5A-1403-531F6CFC7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7B06E6-3CB6-49B9-A981-7D98574D5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367CD9-1E3B-CF29-6D80-454B19D90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305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11043-F92D-DB42-2554-43EBEEFCE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4FCA3B-D39C-6525-2419-3198DE5D70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174B3-E579-36BB-04E2-457E3D9DE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35CE86-BB85-C129-4C86-51935B756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467A1A-0E66-FBBD-4D03-91A93C480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4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83C0C4-3869-F518-8BBE-A2850A026B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574ABF-8E23-7C10-54A5-5F6384E4FF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1AFDDE-FDFB-5A23-B87F-8980B63EF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3F473D-7891-5072-0E00-39D75F739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8B5467-C466-5EFD-C96C-A7266F6D7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053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27C65-71A2-878F-3E0A-E2FB2E6E9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78FD4-87EF-F808-0058-93A391BD2D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75D37B-53A9-31E0-09F3-3E8A04998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7999BA-9DE1-7C5E-C9FF-A344692B2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93B5DD-E983-99FD-623F-F9E335129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598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0C9D9-2205-D701-5C00-AA5A44AA6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C67143-5919-CE6E-E422-DD503CF2AF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18501-4F70-2F35-0F7D-F141BB65A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4BDA1E-9922-E0E4-53FE-0EEE347F7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A6B5B-3FD0-0B0B-E58E-97B315C0A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19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39AFB-D4BF-0F77-94B6-A4A6088FA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0E7CA-482D-0FBB-E15B-2122C1DEF6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8B0E23-A188-4A52-04E8-E049F6F2D0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F14CCC-0586-DDA1-DB7E-6BE597AA7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FDE815-FB52-3DFD-133E-6811AAF35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D94B6E-342E-4E53-07A0-732BCA069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42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E37C0-4901-56F7-2DC9-210D02108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E7D6B1-A1AD-8653-E6B0-8211DCC6C4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19368E-40D2-B1E0-283E-00872A989F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43C6FE-4710-0EE6-0AE5-4CCDD03395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C4E302-B9BD-20D4-0081-497759E6A8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90B876-AF1F-F5E2-CBC1-366A904EF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01FCF6-56AE-F672-3794-65D034088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6A27D6-5803-2509-4C37-BA3535179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963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66931-26DE-114B-F9D3-1A5F1599B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28B325-0FEB-0C6D-AE91-66E4722AE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07D8F5-BC51-AD50-05C7-4DD795AF3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830860-5578-47F7-6DD4-877F2CBA1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755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E8ECE9-736E-DCE6-7A4E-8CD7BF01B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8134B0-D436-07A1-6E4A-484C8A0D1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F430C1-9F61-7C29-5340-808ABD808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738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5EB0F-A49B-0A7E-C516-3F2C934E9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50C557-3E87-595B-6960-0B9815D88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2A0C21-5BCE-8EFF-FD0A-3ECEA8A2A3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5462A4-20DF-938C-5914-2F0137EAF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437CE-56B4-3164-26D1-EAC436442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3FD9E9-E2B5-A0FB-2DCC-148B03269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287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17C8A-B99D-0E47-30E6-B03A91741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2CC987-AC26-1D86-B8A4-A30FB5960F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6E8AB3-83B7-ABC2-558F-E2CE565525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7D908E-9F4B-1693-7FEB-7EDB5BCCD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4281AA-D4E2-E0C2-9D47-92A642445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46DAED-045E-D3B0-D809-413B94D9F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054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0F9BC-CF58-DC22-32DB-C8ED69C0A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BEC15F-20A7-D0BA-C18C-03EB356F54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778C2D-86A5-3526-C38F-904E606B7E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10F4E-027A-968C-96D4-9D24FEC0BD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13BE93-BFD3-DF0A-FB6D-97BC3C74E8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03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776532" y="2044005"/>
            <a:ext cx="107958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2025 EESC W3400</a:t>
            </a:r>
          </a:p>
          <a:p>
            <a:pPr algn="ctr"/>
            <a:r>
              <a:rPr lang="en-US" sz="2800" b="1" dirty="0"/>
              <a:t>Computational Earth Science</a:t>
            </a:r>
          </a:p>
          <a:p>
            <a:pPr algn="ctr"/>
            <a:r>
              <a:rPr lang="en-US" sz="2800" b="1" dirty="0"/>
              <a:t>Lecture 13 Groups</a:t>
            </a:r>
          </a:p>
        </p:txBody>
      </p:sp>
    </p:spTree>
    <p:extLst>
      <p:ext uri="{BB962C8B-B14F-4D97-AF65-F5344CB8AC3E}">
        <p14:creationId xmlns:p14="http://schemas.microsoft.com/office/powerpoint/2010/main" val="1833802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944880" y="777240"/>
                <a:ext cx="10180320" cy="5016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/>
                  <a:t>Group 1</a:t>
                </a:r>
              </a:p>
              <a:p>
                <a:endParaRPr lang="en-US" sz="3200" dirty="0"/>
              </a:p>
              <a:p>
                <a:r>
                  <a:rPr lang="en-US" sz="3200" dirty="0"/>
                  <a:t>Use the </a:t>
                </a:r>
                <a:r>
                  <a:rPr lang="en-US" sz="3200" dirty="0" err="1"/>
                  <a:t>FFT_dispersion</a:t>
                </a:r>
                <a:r>
                  <a:rPr lang="en-US" sz="3200" dirty="0"/>
                  <a:t> code to examine the effect of “reverse” dispersion; that is, </a:t>
                </a:r>
                <a:r>
                  <a:rPr lang="en-US" sz="3200" dirty="0" err="1"/>
                  <a:t>wiith</a:t>
                </a:r>
                <a:r>
                  <a:rPr lang="en-US" sz="3200" dirty="0"/>
                  <a:t> slowness decreasing with frequency.</a:t>
                </a:r>
              </a:p>
              <a:p>
                <a:endParaRPr lang="en-US" sz="3200" dirty="0"/>
              </a:p>
              <a:p>
                <a:r>
                  <a:rPr lang="en-US" sz="3200" dirty="0"/>
                  <a:t>Run a series of cases in which the low-frequency limit,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𝑠</m:t>
                    </m:r>
                    <m:d>
                      <m:d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=0</m:t>
                        </m:r>
                      </m:e>
                    </m:d>
                  </m:oMath>
                </a14:m>
                <a:r>
                  <a:rPr lang="en-US" sz="3200" dirty="0"/>
                  <a:t> is raised, and the high-frequency limit </a:t>
                </a:r>
                <a14:m>
                  <m:oMath xmlns:m="http://schemas.openxmlformats.org/officeDocument/2006/math">
                    <m:r>
                      <a:rPr lang="en-US" sz="3200" i="1">
                        <a:latin typeface="Cambria Math" panose="02040503050406030204" pitchFamily="18" charset="0"/>
                      </a:rPr>
                      <m:t>𝑠</m:t>
                    </m:r>
                    <m:d>
                      <m:d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r>
                          <a:rPr 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32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3200" dirty="0"/>
                  <a:t> is lowered until the example shown in slide 26 is reversed.</a:t>
                </a: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880" y="777240"/>
                <a:ext cx="10180320" cy="5016758"/>
              </a:xfrm>
              <a:prstGeom prst="rect">
                <a:avLst/>
              </a:prstGeom>
              <a:blipFill>
                <a:blip r:embed="rId2"/>
                <a:stretch>
                  <a:fillRect l="-1497" t="-1582" r="-1138" b="-30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4771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733900" y="104032"/>
                <a:ext cx="10180320" cy="40318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/>
                  <a:t>Group 2</a:t>
                </a:r>
              </a:p>
              <a:p>
                <a:endParaRPr lang="en-US" sz="3200" dirty="0"/>
              </a:p>
              <a:p>
                <a:r>
                  <a:rPr lang="en-US" sz="3200" dirty="0"/>
                  <a:t>Use the </a:t>
                </a:r>
                <a:r>
                  <a:rPr lang="en-US" sz="3200" dirty="0" err="1"/>
                  <a:t>FFT_dispersion</a:t>
                </a:r>
                <a:r>
                  <a:rPr lang="en-US" sz="3200" dirty="0"/>
                  <a:t> code to examine a sequence of “normal” dispersion curves between the case of </a:t>
                </a:r>
                <a14:m>
                  <m:oMath xmlns:m="http://schemas.openxmlformats.org/officeDocument/2006/math">
                    <m:r>
                      <a:rPr lang="en-US" sz="3200" i="1">
                        <a:latin typeface="Cambria Math" panose="02040503050406030204" pitchFamily="18" charset="0"/>
                      </a:rPr>
                      <m:t>𝑠</m:t>
                    </m:r>
                    <m:d>
                      <m:d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</m:d>
                  </m:oMath>
                </a14:m>
                <a:r>
                  <a:rPr lang="en-US" sz="3200" dirty="0"/>
                  <a:t> varying linearly, to it being steep at the ends and flat in the middle; e.g.,</a:t>
                </a:r>
              </a:p>
              <a:p>
                <a:endParaRPr lang="en-US" sz="3200" dirty="0"/>
              </a:p>
              <a:p>
                <a:r>
                  <a:rPr lang="en-US" sz="3200" dirty="0"/>
                  <a:t>.</a:t>
                </a: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900" y="104032"/>
                <a:ext cx="10180320" cy="4031873"/>
              </a:xfrm>
              <a:prstGeom prst="rect">
                <a:avLst/>
              </a:prstGeom>
              <a:blipFill>
                <a:blip r:embed="rId2"/>
                <a:stretch>
                  <a:fillRect l="-1497" t="-1967" b="-4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/>
          <p:cNvGrpSpPr/>
          <p:nvPr/>
        </p:nvGrpSpPr>
        <p:grpSpPr>
          <a:xfrm>
            <a:off x="3027040" y="3404325"/>
            <a:ext cx="2525080" cy="1560135"/>
            <a:chOff x="1452560" y="3828990"/>
            <a:chExt cx="2525080" cy="1560135"/>
          </a:xfrm>
        </p:grpSpPr>
        <p:sp>
          <p:nvSpPr>
            <p:cNvPr id="2" name="Freeform 1"/>
            <p:cNvSpPr/>
            <p:nvPr/>
          </p:nvSpPr>
          <p:spPr>
            <a:xfrm>
              <a:off x="2575560" y="3828990"/>
              <a:ext cx="1402080" cy="975360"/>
            </a:xfrm>
            <a:custGeom>
              <a:avLst/>
              <a:gdLst>
                <a:gd name="connsiteX0" fmla="*/ 0 w 1402080"/>
                <a:gd name="connsiteY0" fmla="*/ 0 h 975360"/>
                <a:gd name="connsiteX1" fmla="*/ 15240 w 1402080"/>
                <a:gd name="connsiteY1" fmla="*/ 960120 h 975360"/>
                <a:gd name="connsiteX2" fmla="*/ 1402080 w 1402080"/>
                <a:gd name="connsiteY2" fmla="*/ 975360 h 975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2080" h="975360">
                  <a:moveTo>
                    <a:pt x="0" y="0"/>
                  </a:moveTo>
                  <a:lnTo>
                    <a:pt x="15240" y="960120"/>
                  </a:lnTo>
                  <a:lnTo>
                    <a:pt x="1402080" y="975360"/>
                  </a:lnTo>
                </a:path>
              </a:pathLst>
            </a:custGeom>
            <a:noFill/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Rectangle 2"/>
                <p:cNvSpPr/>
                <p:nvPr/>
              </p:nvSpPr>
              <p:spPr>
                <a:xfrm>
                  <a:off x="1452560" y="4082594"/>
                  <a:ext cx="1123000" cy="58477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𝑠</m:t>
                        </m:r>
                        <m:d>
                          <m:d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</m:d>
                      </m:oMath>
                    </m:oMathPara>
                  </a14:m>
                  <a:endParaRPr lang="en-US" sz="3200" dirty="0"/>
                </a:p>
              </p:txBody>
            </p:sp>
          </mc:Choice>
          <mc:Fallback xmlns="">
            <p:sp>
              <p:nvSpPr>
                <p:cNvPr id="3" name="Rectangle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52560" y="4082594"/>
                  <a:ext cx="1123000" cy="584775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Rectangle 6"/>
                <p:cNvSpPr/>
                <p:nvPr/>
              </p:nvSpPr>
              <p:spPr>
                <a:xfrm>
                  <a:off x="2984180" y="4804350"/>
                  <a:ext cx="584840" cy="58477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oMath>
                    </m:oMathPara>
                  </a14:m>
                  <a:endParaRPr lang="en-US" sz="3200" dirty="0"/>
                </a:p>
              </p:txBody>
            </p:sp>
          </mc:Choice>
          <mc:Fallback xmlns="">
            <p:sp>
              <p:nvSpPr>
                <p:cNvPr id="7" name="Rectangle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84180" y="4804350"/>
                  <a:ext cx="584840" cy="584775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" name="Group 8"/>
          <p:cNvGrpSpPr/>
          <p:nvPr/>
        </p:nvGrpSpPr>
        <p:grpSpPr>
          <a:xfrm>
            <a:off x="6771320" y="3506123"/>
            <a:ext cx="2525080" cy="1560135"/>
            <a:chOff x="1452560" y="3828990"/>
            <a:chExt cx="2525080" cy="1560135"/>
          </a:xfrm>
        </p:grpSpPr>
        <p:sp>
          <p:nvSpPr>
            <p:cNvPr id="10" name="Freeform 9"/>
            <p:cNvSpPr/>
            <p:nvPr/>
          </p:nvSpPr>
          <p:spPr>
            <a:xfrm>
              <a:off x="2575560" y="3828990"/>
              <a:ext cx="1402080" cy="975360"/>
            </a:xfrm>
            <a:custGeom>
              <a:avLst/>
              <a:gdLst>
                <a:gd name="connsiteX0" fmla="*/ 0 w 1402080"/>
                <a:gd name="connsiteY0" fmla="*/ 0 h 975360"/>
                <a:gd name="connsiteX1" fmla="*/ 15240 w 1402080"/>
                <a:gd name="connsiteY1" fmla="*/ 960120 h 975360"/>
                <a:gd name="connsiteX2" fmla="*/ 1402080 w 1402080"/>
                <a:gd name="connsiteY2" fmla="*/ 975360 h 975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2080" h="975360">
                  <a:moveTo>
                    <a:pt x="0" y="0"/>
                  </a:moveTo>
                  <a:lnTo>
                    <a:pt x="15240" y="960120"/>
                  </a:lnTo>
                  <a:lnTo>
                    <a:pt x="1402080" y="975360"/>
                  </a:lnTo>
                </a:path>
              </a:pathLst>
            </a:custGeom>
            <a:noFill/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Rectangle 10"/>
                <p:cNvSpPr/>
                <p:nvPr/>
              </p:nvSpPr>
              <p:spPr>
                <a:xfrm>
                  <a:off x="1452560" y="4082594"/>
                  <a:ext cx="1123000" cy="58477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𝑠</m:t>
                        </m:r>
                        <m:d>
                          <m:d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</m:d>
                      </m:oMath>
                    </m:oMathPara>
                  </a14:m>
                  <a:endParaRPr lang="en-US" sz="3200" dirty="0"/>
                </a:p>
              </p:txBody>
            </p:sp>
          </mc:Choice>
          <mc:Fallback xmlns="">
            <p:sp>
              <p:nvSpPr>
                <p:cNvPr id="11" name="Rectangle 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52560" y="4082594"/>
                  <a:ext cx="1123000" cy="584775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/>
                <p:cNvSpPr/>
                <p:nvPr/>
              </p:nvSpPr>
              <p:spPr>
                <a:xfrm>
                  <a:off x="2984180" y="4804350"/>
                  <a:ext cx="584840" cy="58477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oMath>
                    </m:oMathPara>
                  </a14:m>
                  <a:endParaRPr lang="en-US" sz="3200" dirty="0"/>
                </a:p>
              </p:txBody>
            </p:sp>
          </mc:Choice>
          <mc:Fallback xmlns="">
            <p:sp>
              <p:nvSpPr>
                <p:cNvPr id="13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84180" y="4804350"/>
                  <a:ext cx="584840" cy="584775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246220" y="5296739"/>
                <a:ext cx="4828700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Suggestion: with properly chosen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US" sz="2800" dirty="0"/>
                  <a:t> and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sz="2800" dirty="0"/>
                  <a:t>, this might work.</a:t>
                </a: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220" y="5296739"/>
                <a:ext cx="4828700" cy="1384995"/>
              </a:xfrm>
              <a:prstGeom prst="rect">
                <a:avLst/>
              </a:prstGeom>
              <a:blipFill>
                <a:blip r:embed="rId7"/>
                <a:stretch>
                  <a:fillRect l="-2522" t="-4405" b="-118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5074920" y="5438893"/>
                <a:ext cx="6778009" cy="11006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latin typeface="Cambria Math" panose="02040503050406030204" pitchFamily="18" charset="0"/>
                        </a:rPr>
                        <m:t>𝑠</m:t>
                      </m:r>
                      <m:d>
                        <m:d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func>
                        <m:func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f>
                            <m:f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𝜋𝜔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3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</m:den>
                          </m:f>
                        </m:e>
                      </m:func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4920" y="5438893"/>
                <a:ext cx="6778009" cy="110068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Freeform 20"/>
          <p:cNvSpPr/>
          <p:nvPr/>
        </p:nvSpPr>
        <p:spPr>
          <a:xfrm>
            <a:off x="7894320" y="3779177"/>
            <a:ext cx="1188720" cy="518160"/>
          </a:xfrm>
          <a:custGeom>
            <a:avLst/>
            <a:gdLst>
              <a:gd name="connsiteX0" fmla="*/ 0 w 1188720"/>
              <a:gd name="connsiteY0" fmla="*/ 518160 h 518160"/>
              <a:gd name="connsiteX1" fmla="*/ 320040 w 1188720"/>
              <a:gd name="connsiteY1" fmla="*/ 243840 h 518160"/>
              <a:gd name="connsiteX2" fmla="*/ 929640 w 1188720"/>
              <a:gd name="connsiteY2" fmla="*/ 228600 h 518160"/>
              <a:gd name="connsiteX3" fmla="*/ 1188720 w 1188720"/>
              <a:gd name="connsiteY3" fmla="*/ 0 h 51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8720" h="518160">
                <a:moveTo>
                  <a:pt x="0" y="518160"/>
                </a:moveTo>
                <a:cubicBezTo>
                  <a:pt x="82550" y="405130"/>
                  <a:pt x="165100" y="292100"/>
                  <a:pt x="320040" y="243840"/>
                </a:cubicBezTo>
                <a:cubicBezTo>
                  <a:pt x="474980" y="195580"/>
                  <a:pt x="784860" y="269240"/>
                  <a:pt x="929640" y="228600"/>
                </a:cubicBezTo>
                <a:cubicBezTo>
                  <a:pt x="1074420" y="187960"/>
                  <a:pt x="1131570" y="93980"/>
                  <a:pt x="1188720" y="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4131940" y="3839528"/>
            <a:ext cx="1060140" cy="34016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975980" y="3615517"/>
            <a:ext cx="11558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to</a:t>
            </a:r>
          </a:p>
          <a:p>
            <a:endParaRPr lang="en-US" sz="3200" dirty="0"/>
          </a:p>
          <a:p>
            <a:r>
              <a:rPr lang="en-US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24111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733900" y="104032"/>
                <a:ext cx="10180320" cy="69865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/>
                  <a:t>Groups 3 and 4</a:t>
                </a:r>
              </a:p>
              <a:p>
                <a:endParaRPr lang="en-US" sz="3200" dirty="0"/>
              </a:p>
              <a:p>
                <a:r>
                  <a:rPr lang="en-US" sz="3200" dirty="0"/>
                  <a:t>Use the FFT_rayleigh2 code to construct a dispersion curve </a:t>
                </a:r>
                <a14:m>
                  <m:oMath xmlns:m="http://schemas.openxmlformats.org/officeDocument/2006/math">
                    <m:r>
                      <a:rPr lang="en-US" sz="3200" i="1">
                        <a:latin typeface="Cambria Math" panose="02040503050406030204" pitchFamily="18" charset="0"/>
                      </a:rPr>
                      <m:t>𝑠</m:t>
                    </m:r>
                    <m:d>
                      <m:d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</m:d>
                  </m:oMath>
                </a14:m>
                <a:r>
                  <a:rPr lang="en-US" sz="3200" dirty="0"/>
                  <a:t> that matched the two seismograms and reduced the error to a minimum.</a:t>
                </a:r>
              </a:p>
              <a:p>
                <a:endParaRPr lang="en-US" sz="3200" dirty="0"/>
              </a:p>
              <a:p>
                <a:r>
                  <a:rPr lang="en-US" sz="3200" dirty="0"/>
                  <a:t>Click al least 3 time in the dispersion curve window to define a curve, and then click at  </a:t>
                </a:r>
                <a14:m>
                  <m:oMath xmlns:m="http://schemas.openxmlformats.org/officeDocument/2006/math">
                    <m:r>
                      <a:rPr lang="en-US" sz="3200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&gt;0.45</m:t>
                    </m:r>
                  </m:oMath>
                </a14:m>
                <a:r>
                  <a:rPr lang="en-US" sz="3200" dirty="0"/>
                  <a:t> to update the prediction. After you’ve arrived at you best fit, click less than three time and then click at at  </a:t>
                </a:r>
                <a14:m>
                  <m:oMath xmlns:m="http://schemas.openxmlformats.org/officeDocument/2006/math">
                    <m:r>
                      <a:rPr lang="en-US" sz="3200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3200" i="1">
                        <a:latin typeface="Cambria Math" panose="02040503050406030204" pitchFamily="18" charset="0"/>
                      </a:rPr>
                      <m:t>&gt;0.45</m:t>
                    </m:r>
                  </m:oMath>
                </a14:m>
                <a:r>
                  <a:rPr lang="en-US" sz="3200" dirty="0"/>
                  <a:t> , to get a final copy of your results.</a:t>
                </a:r>
              </a:p>
              <a:p>
                <a:endParaRPr lang="en-US" sz="2800" dirty="0"/>
              </a:p>
              <a:p>
                <a:r>
                  <a:rPr lang="en-US" sz="2800" dirty="0">
                    <a:solidFill>
                      <a:srgbClr val="FF0000"/>
                    </a:solidFill>
                  </a:rPr>
                  <a:t>G</a:t>
                </a:r>
                <a:r>
                  <a:rPr lang="en-US" sz="2400" dirty="0">
                    <a:solidFill>
                      <a:srgbClr val="FF0000"/>
                    </a:solidFill>
                  </a:rPr>
                  <a:t>roup 3.  Please try to do better than Group 4</a:t>
                </a:r>
              </a:p>
              <a:p>
                <a:r>
                  <a:rPr lang="en-US" sz="2400" dirty="0">
                    <a:solidFill>
                      <a:srgbClr val="FF0000"/>
                    </a:solidFill>
                  </a:rPr>
                  <a:t>Group 4.  Please try to do better than Group 3.</a:t>
                </a: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900" y="104032"/>
                <a:ext cx="10180320" cy="6986528"/>
              </a:xfrm>
              <a:prstGeom prst="rect">
                <a:avLst/>
              </a:prstGeom>
              <a:blipFill>
                <a:blip r:embed="rId2"/>
                <a:stretch>
                  <a:fillRect l="-1497" t="-1134" r="-23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339481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558</TotalTime>
  <Words>259</Words>
  <Application>Microsoft Office PowerPoint</Application>
  <PresentationFormat>Widescreen</PresentationFormat>
  <Paragraphs>30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</dc:creator>
  <cp:lastModifiedBy>William Menke</cp:lastModifiedBy>
  <cp:revision>33</cp:revision>
  <dcterms:created xsi:type="dcterms:W3CDTF">2023-10-13T16:14:50Z</dcterms:created>
  <dcterms:modified xsi:type="dcterms:W3CDTF">2025-08-15T17:23:57Z</dcterms:modified>
</cp:coreProperties>
</file>