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7" r:id="rId2"/>
    <p:sldId id="548" r:id="rId3"/>
    <p:sldId id="551" r:id="rId4"/>
    <p:sldId id="549" r:id="rId5"/>
    <p:sldId id="55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214" autoAdjust="0"/>
    <p:restoredTop sz="93733" autoAdjust="0"/>
  </p:normalViewPr>
  <p:slideViewPr>
    <p:cSldViewPr snapToGrid="0">
      <p:cViewPr varScale="1">
        <p:scale>
          <a:sx n="75" d="100"/>
          <a:sy n="75" d="100"/>
        </p:scale>
        <p:origin x="48" y="1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A9A8DE-9D9C-4C99-A102-396ACD540F71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571043-8DF1-4871-A3DC-820FFF21BB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4389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E80D91-A479-5222-7585-AE48F33CF7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9D4CC4-F6E8-9AD5-FFAF-CA63470BC0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D617C0-AEAB-CD5A-1403-531F6CFC75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7B06E6-3CB6-49B9-A981-7D98574D51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367CD9-1E3B-CF29-6D80-454B19D900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305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F11043-F92D-DB42-2554-43EBEEFCE9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54FCA3B-D39C-6525-2419-3198DE5D70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1174B3-E579-36BB-04E2-457E3D9DE9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35CE86-BB85-C129-4C86-51935B756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467A1A-0E66-FBBD-4D03-91A93C480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473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C83C0C4-3869-F518-8BBE-A2850A026B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B574ABF-8E23-7C10-54A5-5F6384E4FF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1AFDDE-FDFB-5A23-B87F-8980B63EF3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3F473D-7891-5072-0E00-39D75F739B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8B5467-C466-5EFD-C96C-A7266F6D7C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053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D27C65-71A2-878F-3E0A-E2FB2E6E92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378FD4-87EF-F808-0058-93A391BD2D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75D37B-53A9-31E0-09F3-3E8A04998F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7999BA-9DE1-7C5E-C9FF-A344692B29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93B5DD-E983-99FD-623F-F9E335129E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5989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C0C9D9-2205-D701-5C00-AA5A44AA61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C67143-5919-CE6E-E422-DD503CF2AF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A18501-4F70-2F35-0F7D-F141BB65AF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4BDA1E-9922-E0E4-53FE-0EEE347F71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AA6B5B-3FD0-0B0B-E58E-97B315C0A1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192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539AFB-D4BF-0F77-94B6-A4A6088FAB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30E7CA-482D-0FBB-E15B-2122C1DEF68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8B0E23-A188-4A52-04E8-E049F6F2D0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F14CCC-0586-DDA1-DB7E-6BE597AA7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FDE815-FB52-3DFD-133E-6811AAF35B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D94B6E-342E-4E53-07A0-732BCA069A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442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FE37C0-4901-56F7-2DC9-210D021084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E7D6B1-A1AD-8653-E6B0-8211DCC6C4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19368E-40D2-B1E0-283E-00872A989F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743C6FE-4710-0EE6-0AE5-4CCDD033956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3C4E302-B9BD-20D4-0081-497759E6A8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B90B876-AF1F-F5E2-CBC1-366A904EF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801FCF6-56AE-F672-3794-65D034088A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76A27D6-5803-2509-4C37-BA35351798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9631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966931-26DE-114B-F9D3-1A5F1599B4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328B325-0FEB-0C6D-AE91-66E4722AE6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07D8F5-BC51-AD50-05C7-4DD795AF3D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830860-5578-47F7-6DD4-877F2CBA1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755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AE8ECE9-736E-DCE6-7A4E-8CD7BF01B4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8134B0-D436-07A1-6E4A-484C8A0D1F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F430C1-9F61-7C29-5340-808ABD808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738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55EB0F-A49B-0A7E-C516-3F2C934E92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50C557-3E87-595B-6960-0B9815D88A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2A0C21-5BCE-8EFF-FD0A-3ECEA8A2A3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5462A4-20DF-938C-5914-2F0137EAFF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437CE-56B4-3164-26D1-EAC436442E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3FD9E9-E2B5-A0FB-2DCC-148B03269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287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917C8A-B99D-0E47-30E6-B03A917414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72CC987-AC26-1D86-B8A4-A30FB5960F5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6E8AB3-83B7-ABC2-558F-E2CE565525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7D908E-9F4B-1693-7FEB-7EDB5BCCD1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04281AA-D4E2-E0C2-9D47-92A642445B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46DAED-045E-D3B0-D809-413B94D9F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054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40F9BC-CF58-DC22-32DB-C8ED69C0A5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BEC15F-20A7-D0BA-C18C-03EB356F54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778C2D-86A5-3526-C38F-904E606B7E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BAB0CD-5079-4FF0-87B0-4778CB467310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D10F4E-027A-968C-96D4-9D24FEC0BD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13BE93-BFD3-DF0A-FB6D-97BC3C74E8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03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EAB23CB-46B8-3450-A01C-7841B2B59C5F}"/>
              </a:ext>
            </a:extLst>
          </p:cNvPr>
          <p:cNvSpPr txBox="1"/>
          <p:nvPr/>
        </p:nvSpPr>
        <p:spPr>
          <a:xfrm>
            <a:off x="786580" y="1799303"/>
            <a:ext cx="107958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2025 </a:t>
            </a:r>
            <a:r>
              <a:rPr lang="en-US" sz="2800" b="1" dirty="0"/>
              <a:t>EESC </a:t>
            </a:r>
            <a:r>
              <a:rPr lang="en-US" sz="2800" b="1" dirty="0" smtClean="0"/>
              <a:t>W3400</a:t>
            </a:r>
          </a:p>
          <a:p>
            <a:pPr algn="ctr"/>
            <a:r>
              <a:rPr lang="en-US" sz="2800" b="1" dirty="0"/>
              <a:t>Computational Earth Science</a:t>
            </a:r>
            <a:endParaRPr lang="en-US" sz="2800" b="1" dirty="0"/>
          </a:p>
          <a:p>
            <a:pPr algn="ctr"/>
            <a:r>
              <a:rPr lang="en-US" sz="2800" b="1" dirty="0" smtClean="0"/>
              <a:t>Lecture 17</a:t>
            </a:r>
            <a:r>
              <a:rPr lang="en-US" sz="2800" b="1" dirty="0"/>
              <a:t> </a:t>
            </a:r>
            <a:r>
              <a:rPr lang="en-US" sz="2800" b="1" dirty="0" smtClean="0"/>
              <a:t>Groups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8338025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EAB23CB-46B8-3450-A01C-7841B2B59C5F}"/>
              </a:ext>
            </a:extLst>
          </p:cNvPr>
          <p:cNvSpPr txBox="1"/>
          <p:nvPr/>
        </p:nvSpPr>
        <p:spPr>
          <a:xfrm>
            <a:off x="418590" y="416553"/>
            <a:ext cx="107958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Group 1</a:t>
            </a:r>
            <a:endParaRPr lang="en-US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723341" y="1519337"/>
                <a:ext cx="10050380" cy="6155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:r>
                  <a:rPr lang="en-US" sz="4000" dirty="0"/>
                  <a:t>C</a:t>
                </a:r>
                <a:r>
                  <a:rPr lang="en-US" sz="4000" dirty="0" smtClean="0"/>
                  <a:t>o</a:t>
                </a:r>
                <a:r>
                  <a:rPr lang="en-US" sz="4000" b="0" dirty="0" smtClean="0"/>
                  <a:t>mpare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4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40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sz="4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4000" b="0" i="1" smtClean="0">
                        <a:latin typeface="Cambria Math" panose="02040503050406030204" pitchFamily="18" charset="0"/>
                      </a:rPr>
                      <m:t>=0 </m:t>
                    </m:r>
                  </m:oMath>
                </a14:m>
                <a:r>
                  <a:rPr lang="en-US" sz="4000" dirty="0" smtClean="0"/>
                  <a:t>  with the original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4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4000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sz="40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4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  <m:r>
                      <a:rPr lang="en-US" sz="4000" i="1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sz="4000" dirty="0" smtClean="0"/>
                  <a:t> code</a:t>
                </a:r>
                <a:endParaRPr lang="en-US" sz="4000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341" y="1519337"/>
                <a:ext cx="10050380" cy="615553"/>
              </a:xfrm>
              <a:prstGeom prst="rect">
                <a:avLst/>
              </a:prstGeom>
              <a:blipFill>
                <a:blip r:embed="rId2"/>
                <a:stretch>
                  <a:fillRect l="-3095" t="-24752" r="-2063" b="-495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695825" y="3552379"/>
            <a:ext cx="1051858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4000" dirty="0"/>
              <a:t>Compare how the concentration evolves with time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95824" y="4496204"/>
            <a:ext cx="9540996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 dirty="0"/>
              <a:t>In particular, how does you ability to distinguish the two cases vary with time?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05985" y="2583139"/>
            <a:ext cx="11780917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4000" dirty="0" smtClean="0"/>
              <a:t>Explain the difference between these two</a:t>
            </a:r>
            <a:r>
              <a:rPr lang="en-US" sz="4000" dirty="0" smtClean="0"/>
              <a:t> cases in words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9684593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EAB23CB-46B8-3450-A01C-7841B2B59C5F}"/>
              </a:ext>
            </a:extLst>
          </p:cNvPr>
          <p:cNvSpPr txBox="1"/>
          <p:nvPr/>
        </p:nvSpPr>
        <p:spPr>
          <a:xfrm>
            <a:off x="418590" y="416553"/>
            <a:ext cx="107958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Group </a:t>
            </a:r>
            <a:r>
              <a:rPr lang="en-US" sz="2800" b="1" dirty="0" smtClean="0"/>
              <a:t>2</a:t>
            </a:r>
            <a:endParaRPr lang="en-US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723341" y="1519337"/>
                <a:ext cx="9584612" cy="6155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:r>
                  <a:rPr lang="en-US" sz="4000" dirty="0" smtClean="0"/>
                  <a:t>Co</a:t>
                </a:r>
                <a:r>
                  <a:rPr lang="en-US" sz="4000" b="0" dirty="0" smtClean="0"/>
                  <a:t>mpare  </a:t>
                </a:r>
                <a14:m>
                  <m:oMath xmlns:m="http://schemas.openxmlformats.org/officeDocument/2006/math">
                    <m:r>
                      <a:rPr lang="en-US" sz="4000" b="0" i="1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sz="4000" b="0" i="1" smtClean="0">
                        <a:latin typeface="Cambria Math" panose="02040503050406030204" pitchFamily="18" charset="0"/>
                      </a:rPr>
                      <m:t>=0 </m:t>
                    </m:r>
                  </m:oMath>
                </a14:m>
                <a:r>
                  <a:rPr lang="en-US" sz="4000" dirty="0" smtClean="0"/>
                  <a:t>  with the original </a:t>
                </a:r>
                <a14:m>
                  <m:oMath xmlns:m="http://schemas.openxmlformats.org/officeDocument/2006/math">
                    <m:r>
                      <a:rPr lang="en-US" sz="4000" b="0" i="1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sz="4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  <m:r>
                      <a:rPr lang="en-US" sz="4000" i="1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sz="4000" dirty="0" smtClean="0"/>
                  <a:t> code</a:t>
                </a:r>
                <a:endParaRPr lang="en-US" sz="4000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341" y="1519337"/>
                <a:ext cx="9584612" cy="615553"/>
              </a:xfrm>
              <a:prstGeom prst="rect">
                <a:avLst/>
              </a:prstGeom>
              <a:blipFill>
                <a:blip r:embed="rId2"/>
                <a:stretch>
                  <a:fillRect l="-3244" t="-24752" r="-2163" b="-495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695825" y="3552379"/>
            <a:ext cx="1051858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4000" dirty="0"/>
              <a:t>Compare how the concentration evolves with time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95824" y="4496204"/>
            <a:ext cx="9540996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 dirty="0"/>
              <a:t>In particular, how does you ability to distinguish the two cases vary with time?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05985" y="2583139"/>
            <a:ext cx="11780917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4000" dirty="0" smtClean="0"/>
              <a:t>Explain the difference between these two</a:t>
            </a:r>
            <a:r>
              <a:rPr lang="en-US" sz="4000" dirty="0" smtClean="0"/>
              <a:t> cases in words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8516776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EAB23CB-46B8-3450-A01C-7841B2B59C5F}"/>
              </a:ext>
            </a:extLst>
          </p:cNvPr>
          <p:cNvSpPr txBox="1"/>
          <p:nvPr/>
        </p:nvSpPr>
        <p:spPr>
          <a:xfrm>
            <a:off x="418590" y="416553"/>
            <a:ext cx="107958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Group </a:t>
            </a:r>
            <a:r>
              <a:rPr lang="en-US" sz="2800" b="1" dirty="0" smtClean="0"/>
              <a:t>3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695825" y="3166299"/>
            <a:ext cx="1051858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4000" dirty="0"/>
              <a:t>Compare how the concentration evolves with time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EAB23CB-46B8-3450-A01C-7841B2B59C5F}"/>
                  </a:ext>
                </a:extLst>
              </p:cNvPr>
              <p:cNvSpPr txBox="1"/>
              <p:nvPr/>
            </p:nvSpPr>
            <p:spPr>
              <a:xfrm>
                <a:off x="1661098" y="1696393"/>
                <a:ext cx="638562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 smtClean="0"/>
                  <a:t>Case 1: Gaussian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800" dirty="0" smtClean="0"/>
                  <a:t>, </a:t>
                </a:r>
                <a:r>
                  <a:rPr lang="en-US" sz="2800" b="1" dirty="0"/>
                  <a:t>Gaussian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endParaRPr lang="en-US" sz="2800" dirty="0"/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EAB23CB-46B8-3450-A01C-7841B2B59C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1098" y="1696393"/>
                <a:ext cx="6385621" cy="523220"/>
              </a:xfrm>
              <a:prstGeom prst="rect">
                <a:avLst/>
              </a:prstGeom>
              <a:blipFill>
                <a:blip r:embed="rId2"/>
                <a:stretch>
                  <a:fillRect l="-1908" t="-10465" b="-325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EAB23CB-46B8-3450-A01C-7841B2B59C5F}"/>
                  </a:ext>
                </a:extLst>
              </p:cNvPr>
              <p:cNvSpPr txBox="1"/>
              <p:nvPr/>
            </p:nvSpPr>
            <p:spPr>
              <a:xfrm>
                <a:off x="1661098" y="2271190"/>
                <a:ext cx="605034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Case 2: </a:t>
                </a:r>
                <a:r>
                  <a:rPr lang="en-US" sz="2800" b="1" dirty="0" smtClean="0"/>
                  <a:t>exponential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800" dirty="0"/>
                  <a:t>, </a:t>
                </a:r>
                <a:r>
                  <a:rPr lang="en-US" sz="2800" b="1" dirty="0" smtClean="0"/>
                  <a:t>exponential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endParaRPr lang="en-US" sz="2800" dirty="0"/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EAB23CB-46B8-3450-A01C-7841B2B59C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1098" y="2271190"/>
                <a:ext cx="6050342" cy="523220"/>
              </a:xfrm>
              <a:prstGeom prst="rect">
                <a:avLst/>
              </a:prstGeom>
              <a:blipFill>
                <a:blip r:embed="rId3"/>
                <a:stretch>
                  <a:fillRect l="-2014" t="-11765" b="-341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695824" y="4292456"/>
            <a:ext cx="9540996" cy="163860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 dirty="0"/>
              <a:t>In particular, how does you ability to distinguish the two cases vary with time?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95825" y="1113244"/>
            <a:ext cx="5175456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4000" dirty="0" smtClean="0"/>
              <a:t>Examine these two cases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5563794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EAB23CB-46B8-3450-A01C-7841B2B59C5F}"/>
              </a:ext>
            </a:extLst>
          </p:cNvPr>
          <p:cNvSpPr txBox="1"/>
          <p:nvPr/>
        </p:nvSpPr>
        <p:spPr>
          <a:xfrm>
            <a:off x="418590" y="416553"/>
            <a:ext cx="107958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Group </a:t>
            </a:r>
            <a:r>
              <a:rPr lang="en-US" sz="2800" b="1" dirty="0"/>
              <a:t>4</a:t>
            </a:r>
            <a:endParaRPr lang="en-US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/>
              <p:cNvSpPr txBox="1"/>
              <p:nvPr/>
            </p:nvSpPr>
            <p:spPr>
              <a:xfrm>
                <a:off x="1768893" y="3944901"/>
                <a:ext cx="7405903" cy="184665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4000" dirty="0"/>
                  <a:t>In particular, examine the variability of the time at which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4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4000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sz="40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4000" dirty="0"/>
                  <a:t> pattern is no longer discernable</a:t>
                </a:r>
              </a:p>
            </p:txBody>
          </p:sp>
        </mc:Choice>
        <mc:Fallback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8893" y="3944901"/>
                <a:ext cx="7405903" cy="1846659"/>
              </a:xfrm>
              <a:prstGeom prst="rect">
                <a:avLst/>
              </a:prstGeom>
              <a:blipFill>
                <a:blip r:embed="rId2"/>
                <a:stretch>
                  <a:fillRect l="-4115" t="-8251" r="-5267" b="-158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/>
              <p:cNvSpPr txBox="1"/>
              <p:nvPr/>
            </p:nvSpPr>
            <p:spPr>
              <a:xfrm>
                <a:off x="1861820" y="2361180"/>
                <a:ext cx="7405903" cy="123110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4000" dirty="0"/>
                  <a:t>Compare how the concentration evolves with time as you vary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4000" i="1" smtClean="0">
                        <a:latin typeface="Cambria Math" panose="02040503050406030204" pitchFamily="18" charset="0"/>
                      </a:rPr>
                      <m:t>κ</m:t>
                    </m:r>
                  </m:oMath>
                </a14:m>
                <a:endParaRPr lang="en-US" sz="4000" dirty="0"/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1820" y="2361180"/>
                <a:ext cx="7405903" cy="1231106"/>
              </a:xfrm>
              <a:prstGeom prst="rect">
                <a:avLst/>
              </a:prstGeom>
              <a:blipFill>
                <a:blip r:embed="rId3"/>
                <a:stretch>
                  <a:fillRect l="-4115" t="-12376" b="-242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1818639" y="1417737"/>
            <a:ext cx="9441215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/>
            <a:r>
              <a:rPr lang="en-US" sz="4000" dirty="0" smtClean="0"/>
              <a:t>Starting with the original code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2481187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759</TotalTime>
  <Words>156</Words>
  <Application>Microsoft Office PowerPoint</Application>
  <PresentationFormat>Widescreen</PresentationFormat>
  <Paragraphs>23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</dc:creator>
  <cp:lastModifiedBy>William Menke</cp:lastModifiedBy>
  <cp:revision>50</cp:revision>
  <dcterms:created xsi:type="dcterms:W3CDTF">2023-10-13T16:14:50Z</dcterms:created>
  <dcterms:modified xsi:type="dcterms:W3CDTF">2025-08-17T02:03:20Z</dcterms:modified>
</cp:coreProperties>
</file>