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2" r:id="rId3"/>
    <p:sldId id="263" r:id="rId4"/>
    <p:sldId id="264" r:id="rId5"/>
    <p:sldId id="265" r:id="rId6"/>
    <p:sldId id="266" r:id="rId7"/>
    <p:sldId id="261" r:id="rId8"/>
    <p:sldId id="260" r:id="rId9"/>
    <p:sldId id="256" r:id="rId10"/>
    <p:sldId id="257" r:id="rId11"/>
    <p:sldId id="258"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02"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F7DB-0B83-6B2B-7676-4B9DBDED22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AB9002-6EA9-6A28-56C7-C0953030F4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5656BE-6150-F86D-11FB-0784CE2198B2}"/>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5" name="Footer Placeholder 4">
            <a:extLst>
              <a:ext uri="{FF2B5EF4-FFF2-40B4-BE49-F238E27FC236}">
                <a16:creationId xmlns:a16="http://schemas.microsoft.com/office/drawing/2014/main" id="{FD557D8C-4584-21AF-759C-1A67B197D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93E1E-93E7-C7E3-773C-676DE9791335}"/>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410423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1A94-D8D9-9AA0-7718-21BD7B2F76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E5FAE8-548A-67D0-A222-A4C59D88C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0D3B2-E45E-3781-467A-F49480A2FB1D}"/>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5" name="Footer Placeholder 4">
            <a:extLst>
              <a:ext uri="{FF2B5EF4-FFF2-40B4-BE49-F238E27FC236}">
                <a16:creationId xmlns:a16="http://schemas.microsoft.com/office/drawing/2014/main" id="{26702A80-5C47-BD7B-EE42-3D0A9E65F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2DB8B-FAFD-36BD-F604-BCB7A8ED28F6}"/>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147673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31796-AD8D-3F02-3A26-CBB74CE335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E6FA86-F0E5-915F-ED02-795A8C568D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CC204-EE3A-B01D-B2D9-80691D457896}"/>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5" name="Footer Placeholder 4">
            <a:extLst>
              <a:ext uri="{FF2B5EF4-FFF2-40B4-BE49-F238E27FC236}">
                <a16:creationId xmlns:a16="http://schemas.microsoft.com/office/drawing/2014/main" id="{1B3610BE-7A51-B313-F25F-04CCB592F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AFE2C-7980-E072-8230-D20ECE7AD9B5}"/>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83894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0EEC-DA36-C9AE-8503-03D4DC2801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58E61-28AC-BF77-C539-EC3802D61A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C6A50-C834-B4B4-DA4D-27929648A9CC}"/>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5" name="Footer Placeholder 4">
            <a:extLst>
              <a:ext uri="{FF2B5EF4-FFF2-40B4-BE49-F238E27FC236}">
                <a16:creationId xmlns:a16="http://schemas.microsoft.com/office/drawing/2014/main" id="{626A50ED-0FB4-0777-1C04-F4A12D69A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A7802-D0FB-F15E-2364-450C2ED9CE40}"/>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165212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ACB0-D8DC-0DFC-EE12-D706C8932F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4329D6-8F1B-2F85-4460-67DFD29BDF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A0A0F6-8F01-779A-9DF8-A382C859A7CB}"/>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5" name="Footer Placeholder 4">
            <a:extLst>
              <a:ext uri="{FF2B5EF4-FFF2-40B4-BE49-F238E27FC236}">
                <a16:creationId xmlns:a16="http://schemas.microsoft.com/office/drawing/2014/main" id="{15373387-6F36-EF23-AC0D-92591F46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7E749-2007-6040-DFF5-67E7DFEA39F0}"/>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224780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6BF3-29BB-3AA7-D413-5D23918D9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04268-4AC8-5431-D412-6B5D9AE02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8299B2-732A-33C8-EE1C-C85DFEE964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4C8E9-73F5-8D90-E027-B53686DF143E}"/>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6" name="Footer Placeholder 5">
            <a:extLst>
              <a:ext uri="{FF2B5EF4-FFF2-40B4-BE49-F238E27FC236}">
                <a16:creationId xmlns:a16="http://schemas.microsoft.com/office/drawing/2014/main" id="{74574D62-6409-B61B-13A1-A3A38E347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6BB97-418E-4312-E814-1D689B74A449}"/>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81518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F71C-8257-786F-4961-E28698E019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FCB5AB-F5C9-47C2-2667-7A9397DD7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3BA043-4B94-9169-7586-CE88BC7C8A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4794ED-EFB1-8800-47C4-7C8927D2A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85C083-A4F1-6036-EBD3-C15A22FA7E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07766F-8A41-5A11-611E-FA1AE6D5526D}"/>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8" name="Footer Placeholder 7">
            <a:extLst>
              <a:ext uri="{FF2B5EF4-FFF2-40B4-BE49-F238E27FC236}">
                <a16:creationId xmlns:a16="http://schemas.microsoft.com/office/drawing/2014/main" id="{788B56C5-EF2E-FB0F-FCB9-2D5A994301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FC263-1E75-605A-55C3-CB5FEAC79A0D}"/>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196884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D24D-B65C-58CF-36C3-C7E1699F8E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66AA68-6CB2-B31B-69D5-7A96296D18B0}"/>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4" name="Footer Placeholder 3">
            <a:extLst>
              <a:ext uri="{FF2B5EF4-FFF2-40B4-BE49-F238E27FC236}">
                <a16:creationId xmlns:a16="http://schemas.microsoft.com/office/drawing/2014/main" id="{64EBD543-FAE2-C2DB-A352-E724D9DA8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8E4FAA-E633-2335-0B05-E16E5AB57317}"/>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64566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61F30-C025-C6F9-E7B1-52071826E4D9}"/>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3" name="Footer Placeholder 2">
            <a:extLst>
              <a:ext uri="{FF2B5EF4-FFF2-40B4-BE49-F238E27FC236}">
                <a16:creationId xmlns:a16="http://schemas.microsoft.com/office/drawing/2014/main" id="{D146D867-F947-E94B-602B-8D9FFECD30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1833B-BE0D-DBAF-82DD-07FF8A865F67}"/>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292072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DEC7-B5F5-BC05-EA7F-FA726B91E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6B4E4-3D9B-49A8-3761-2B80AD64D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77469B-6D98-6419-A6D1-CEA4366C9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37756-1944-18CA-4822-BAF96E6C2369}"/>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6" name="Footer Placeholder 5">
            <a:extLst>
              <a:ext uri="{FF2B5EF4-FFF2-40B4-BE49-F238E27FC236}">
                <a16:creationId xmlns:a16="http://schemas.microsoft.com/office/drawing/2014/main" id="{3AB8CB57-CE4E-B32D-724F-FDAEA3E3F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4B1ED-581F-A124-A5B0-05DD70D9892C}"/>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342692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097B-DC86-063B-DC24-0D3EB2C84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ED01-5DA7-E0DA-AD57-5CB8E5984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49CFEC-F8FD-E425-9E4F-6F0C470E0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D580A-8372-FCB9-135A-76A5A4EBA514}"/>
              </a:ext>
            </a:extLst>
          </p:cNvPr>
          <p:cNvSpPr>
            <a:spLocks noGrp="1"/>
          </p:cNvSpPr>
          <p:nvPr>
            <p:ph type="dt" sz="half" idx="10"/>
          </p:nvPr>
        </p:nvSpPr>
        <p:spPr/>
        <p:txBody>
          <a:bodyPr/>
          <a:lstStyle/>
          <a:p>
            <a:fld id="{65691362-ED77-4EFD-8F23-E521388A382B}" type="datetimeFigureOut">
              <a:rPr lang="en-US" smtClean="0"/>
              <a:t>4/21/2025</a:t>
            </a:fld>
            <a:endParaRPr lang="en-US"/>
          </a:p>
        </p:txBody>
      </p:sp>
      <p:sp>
        <p:nvSpPr>
          <p:cNvPr id="6" name="Footer Placeholder 5">
            <a:extLst>
              <a:ext uri="{FF2B5EF4-FFF2-40B4-BE49-F238E27FC236}">
                <a16:creationId xmlns:a16="http://schemas.microsoft.com/office/drawing/2014/main" id="{CBB5AE43-8868-016F-F177-3F1EC4C00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2A116-414D-D017-7F04-70A9F5A748AF}"/>
              </a:ext>
            </a:extLst>
          </p:cNvPr>
          <p:cNvSpPr>
            <a:spLocks noGrp="1"/>
          </p:cNvSpPr>
          <p:nvPr>
            <p:ph type="sldNum" sz="quarter" idx="12"/>
          </p:nvPr>
        </p:nvSpPr>
        <p:spPr/>
        <p:txBody>
          <a:bodyPr/>
          <a:lstStyle/>
          <a:p>
            <a:fld id="{44540803-6904-4EC0-A511-EE85BF42129D}" type="slidenum">
              <a:rPr lang="en-US" smtClean="0"/>
              <a:t>‹#›</a:t>
            </a:fld>
            <a:endParaRPr lang="en-US"/>
          </a:p>
        </p:txBody>
      </p:sp>
    </p:spTree>
    <p:extLst>
      <p:ext uri="{BB962C8B-B14F-4D97-AF65-F5344CB8AC3E}">
        <p14:creationId xmlns:p14="http://schemas.microsoft.com/office/powerpoint/2010/main" val="173917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3F6F28-780F-0462-13A1-9E9F52B22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D872E-A63A-BCD7-63D7-2EB16E47E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082A4-E19E-954C-81B1-DFB230F41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91362-ED77-4EFD-8F23-E521388A382B}" type="datetimeFigureOut">
              <a:rPr lang="en-US" smtClean="0"/>
              <a:t>4/21/2025</a:t>
            </a:fld>
            <a:endParaRPr lang="en-US"/>
          </a:p>
        </p:txBody>
      </p:sp>
      <p:sp>
        <p:nvSpPr>
          <p:cNvPr id="5" name="Footer Placeholder 4">
            <a:extLst>
              <a:ext uri="{FF2B5EF4-FFF2-40B4-BE49-F238E27FC236}">
                <a16:creationId xmlns:a16="http://schemas.microsoft.com/office/drawing/2014/main" id="{41B4827F-3CE5-9FC3-9B21-9D2C7A99E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10CD17-797B-E601-F41D-488F3DD6D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40803-6904-4EC0-A511-EE85BF42129D}" type="slidenum">
              <a:rPr lang="en-US" smtClean="0"/>
              <a:t>‹#›</a:t>
            </a:fld>
            <a:endParaRPr lang="en-US"/>
          </a:p>
        </p:txBody>
      </p:sp>
    </p:spTree>
    <p:extLst>
      <p:ext uri="{BB962C8B-B14F-4D97-AF65-F5344CB8AC3E}">
        <p14:creationId xmlns:p14="http://schemas.microsoft.com/office/powerpoint/2010/main" val="2262378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B1F260-E0CF-0770-5B8A-C43E32B8F524}"/>
              </a:ext>
            </a:extLst>
          </p:cNvPr>
          <p:cNvSpPr txBox="1"/>
          <p:nvPr/>
        </p:nvSpPr>
        <p:spPr>
          <a:xfrm>
            <a:off x="606175" y="1068512"/>
            <a:ext cx="11445411" cy="3477875"/>
          </a:xfrm>
          <a:prstGeom prst="rect">
            <a:avLst/>
          </a:prstGeom>
          <a:noFill/>
        </p:spPr>
        <p:txBody>
          <a:bodyPr wrap="square" rtlCol="0">
            <a:spAutoFit/>
          </a:bodyPr>
          <a:lstStyle/>
          <a:p>
            <a:r>
              <a:rPr lang="en-US" sz="4400" dirty="0"/>
              <a:t>Group Project 3</a:t>
            </a:r>
          </a:p>
          <a:p>
            <a:endParaRPr lang="en-US" sz="4400" dirty="0"/>
          </a:p>
          <a:p>
            <a:r>
              <a:rPr lang="en-US" sz="4400" dirty="0"/>
              <a:t>Looking at medial moraines –</a:t>
            </a:r>
          </a:p>
          <a:p>
            <a:endParaRPr lang="en-US" sz="4400" dirty="0"/>
          </a:p>
          <a:p>
            <a:r>
              <a:rPr lang="en-US" sz="4400" dirty="0"/>
              <a:t>	- line of rocks being transported by a glacier</a:t>
            </a:r>
          </a:p>
        </p:txBody>
      </p:sp>
    </p:spTree>
    <p:extLst>
      <p:ext uri="{BB962C8B-B14F-4D97-AF65-F5344CB8AC3E}">
        <p14:creationId xmlns:p14="http://schemas.microsoft.com/office/powerpoint/2010/main" val="176129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D64B-2DB3-C174-B771-670EE75AF7D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83468FA-AECE-828B-09A4-0000584288BF}"/>
              </a:ext>
            </a:extLst>
          </p:cNvPr>
          <p:cNvGrpSpPr/>
          <p:nvPr/>
        </p:nvGrpSpPr>
        <p:grpSpPr>
          <a:xfrm>
            <a:off x="-92468" y="0"/>
            <a:ext cx="11907748" cy="6858000"/>
            <a:chOff x="0" y="678095"/>
            <a:chExt cx="10846087" cy="6107986"/>
          </a:xfrm>
        </p:grpSpPr>
        <p:pic>
          <p:nvPicPr>
            <p:cNvPr id="5" name="Picture 4">
              <a:extLst>
                <a:ext uri="{FF2B5EF4-FFF2-40B4-BE49-F238E27FC236}">
                  <a16:creationId xmlns:a16="http://schemas.microsoft.com/office/drawing/2014/main" id="{3EDFF6EB-78DE-FDE4-CABE-A7E2B7CEBA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53281"/>
              <a:ext cx="10846086" cy="3632800"/>
            </a:xfrm>
            <a:prstGeom prst="rect">
              <a:avLst/>
            </a:prstGeom>
          </p:spPr>
        </p:pic>
        <p:pic>
          <p:nvPicPr>
            <p:cNvPr id="7" name="Picture 6">
              <a:extLst>
                <a:ext uri="{FF2B5EF4-FFF2-40B4-BE49-F238E27FC236}">
                  <a16:creationId xmlns:a16="http://schemas.microsoft.com/office/drawing/2014/main" id="{28C5B89D-9596-9A5A-2728-1AC6E1F5C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678095"/>
              <a:ext cx="10846086" cy="4602822"/>
            </a:xfrm>
            <a:prstGeom prst="rect">
              <a:avLst/>
            </a:prstGeom>
          </p:spPr>
        </p:pic>
      </p:grpSp>
      <p:sp>
        <p:nvSpPr>
          <p:cNvPr id="2" name="Freeform: Shape 1">
            <a:extLst>
              <a:ext uri="{FF2B5EF4-FFF2-40B4-BE49-F238E27FC236}">
                <a16:creationId xmlns:a16="http://schemas.microsoft.com/office/drawing/2014/main" id="{27A1185F-DE61-C3DF-5080-654CDFC9C993}"/>
              </a:ext>
            </a:extLst>
          </p:cNvPr>
          <p:cNvSpPr/>
          <p:nvPr/>
        </p:nvSpPr>
        <p:spPr>
          <a:xfrm>
            <a:off x="2157573" y="1047964"/>
            <a:ext cx="6585735" cy="5208998"/>
          </a:xfrm>
          <a:custGeom>
            <a:avLst/>
            <a:gdLst>
              <a:gd name="connsiteX0" fmla="*/ 6585735 w 6585735"/>
              <a:gd name="connsiteY0" fmla="*/ 0 h 5208998"/>
              <a:gd name="connsiteX1" fmla="*/ 5794625 w 6585735"/>
              <a:gd name="connsiteY1" fmla="*/ 369870 h 5208998"/>
              <a:gd name="connsiteX2" fmla="*/ 4746661 w 6585735"/>
              <a:gd name="connsiteY2" fmla="*/ 1294544 h 5208998"/>
              <a:gd name="connsiteX3" fmla="*/ 4109663 w 6585735"/>
              <a:gd name="connsiteY3" fmla="*/ 2178121 h 5208998"/>
              <a:gd name="connsiteX4" fmla="*/ 3071973 w 6585735"/>
              <a:gd name="connsiteY4" fmla="*/ 2989780 h 5208998"/>
              <a:gd name="connsiteX5" fmla="*/ 1839074 w 6585735"/>
              <a:gd name="connsiteY5" fmla="*/ 3904180 h 5208998"/>
              <a:gd name="connsiteX6" fmla="*/ 719191 w 6585735"/>
              <a:gd name="connsiteY6" fmla="*/ 4674742 h 5208998"/>
              <a:gd name="connsiteX7" fmla="*/ 0 w 6585735"/>
              <a:gd name="connsiteY7" fmla="*/ 5208998 h 52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5735" h="5208998">
                <a:moveTo>
                  <a:pt x="6585735" y="0"/>
                </a:moveTo>
                <a:cubicBezTo>
                  <a:pt x="6343436" y="77056"/>
                  <a:pt x="6101137" y="154113"/>
                  <a:pt x="5794625" y="369870"/>
                </a:cubicBezTo>
                <a:cubicBezTo>
                  <a:pt x="5488113" y="585627"/>
                  <a:pt x="5027488" y="993169"/>
                  <a:pt x="4746661" y="1294544"/>
                </a:cubicBezTo>
                <a:cubicBezTo>
                  <a:pt x="4465834" y="1595919"/>
                  <a:pt x="4388778" y="1895582"/>
                  <a:pt x="4109663" y="2178121"/>
                </a:cubicBezTo>
                <a:cubicBezTo>
                  <a:pt x="3830548" y="2460660"/>
                  <a:pt x="3450404" y="2702104"/>
                  <a:pt x="3071973" y="2989780"/>
                </a:cubicBezTo>
                <a:cubicBezTo>
                  <a:pt x="2693541" y="3277457"/>
                  <a:pt x="2231204" y="3623353"/>
                  <a:pt x="1839074" y="3904180"/>
                </a:cubicBezTo>
                <a:cubicBezTo>
                  <a:pt x="1446944" y="4185007"/>
                  <a:pt x="1025703" y="4457272"/>
                  <a:pt x="719191" y="4674742"/>
                </a:cubicBezTo>
                <a:cubicBezTo>
                  <a:pt x="412679" y="4892212"/>
                  <a:pt x="206339" y="5050605"/>
                  <a:pt x="0" y="5208998"/>
                </a:cubicBezTo>
              </a:path>
            </a:pathLst>
          </a:cu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564C21C6-3EB3-80F6-DC3E-D960741B16AA}"/>
              </a:ext>
            </a:extLst>
          </p:cNvPr>
          <p:cNvSpPr/>
          <p:nvPr/>
        </p:nvSpPr>
        <p:spPr>
          <a:xfrm>
            <a:off x="2116476" y="3626778"/>
            <a:ext cx="4890499" cy="3010328"/>
          </a:xfrm>
          <a:custGeom>
            <a:avLst/>
            <a:gdLst>
              <a:gd name="connsiteX0" fmla="*/ 4890499 w 4890499"/>
              <a:gd name="connsiteY0" fmla="*/ 0 h 3010328"/>
              <a:gd name="connsiteX1" fmla="*/ 3462391 w 4890499"/>
              <a:gd name="connsiteY1" fmla="*/ 708916 h 3010328"/>
              <a:gd name="connsiteX2" fmla="*/ 1941816 w 4890499"/>
              <a:gd name="connsiteY2" fmla="*/ 1859622 h 3010328"/>
              <a:gd name="connsiteX3" fmla="*/ 544531 w 4890499"/>
              <a:gd name="connsiteY3" fmla="*/ 2784296 h 3010328"/>
              <a:gd name="connsiteX4" fmla="*/ 0 w 4890499"/>
              <a:gd name="connsiteY4" fmla="*/ 3010328 h 301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0499" h="3010328">
                <a:moveTo>
                  <a:pt x="4890499" y="0"/>
                </a:moveTo>
                <a:cubicBezTo>
                  <a:pt x="4422168" y="199489"/>
                  <a:pt x="3953838" y="398979"/>
                  <a:pt x="3462391" y="708916"/>
                </a:cubicBezTo>
                <a:cubicBezTo>
                  <a:pt x="2970944" y="1018853"/>
                  <a:pt x="2428126" y="1513725"/>
                  <a:pt x="1941816" y="1859622"/>
                </a:cubicBezTo>
                <a:cubicBezTo>
                  <a:pt x="1455506" y="2205519"/>
                  <a:pt x="868167" y="2592512"/>
                  <a:pt x="544531" y="2784296"/>
                </a:cubicBezTo>
                <a:cubicBezTo>
                  <a:pt x="220895" y="2976080"/>
                  <a:pt x="110447" y="2993204"/>
                  <a:pt x="0" y="3010328"/>
                </a:cubicBezTo>
              </a:path>
            </a:pathLst>
          </a:cu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AB146A-F36B-F21E-2310-1994F2BB2909}"/>
              </a:ext>
            </a:extLst>
          </p:cNvPr>
          <p:cNvSpPr txBox="1"/>
          <p:nvPr/>
        </p:nvSpPr>
        <p:spPr>
          <a:xfrm>
            <a:off x="503432" y="277872"/>
            <a:ext cx="6029570" cy="646331"/>
          </a:xfrm>
          <a:prstGeom prst="rect">
            <a:avLst/>
          </a:prstGeom>
          <a:solidFill>
            <a:schemeClr val="bg1"/>
          </a:solidFill>
        </p:spPr>
        <p:txBody>
          <a:bodyPr wrap="square" rtlCol="0">
            <a:spAutoFit/>
          </a:bodyPr>
          <a:lstStyle/>
          <a:p>
            <a:r>
              <a:rPr lang="en-US" sz="3600" dirty="0"/>
              <a:t>Slide 3: S=4.28+1.73=6.01 km</a:t>
            </a:r>
          </a:p>
        </p:txBody>
      </p:sp>
      <p:grpSp>
        <p:nvGrpSpPr>
          <p:cNvPr id="10" name="Group 9">
            <a:extLst>
              <a:ext uri="{FF2B5EF4-FFF2-40B4-BE49-F238E27FC236}">
                <a16:creationId xmlns:a16="http://schemas.microsoft.com/office/drawing/2014/main" id="{179ED210-3314-6577-0B2E-B032DA80A3A5}"/>
              </a:ext>
            </a:extLst>
          </p:cNvPr>
          <p:cNvGrpSpPr/>
          <p:nvPr/>
        </p:nvGrpSpPr>
        <p:grpSpPr>
          <a:xfrm>
            <a:off x="8287657" y="5930555"/>
            <a:ext cx="3568718" cy="823045"/>
            <a:chOff x="8096807" y="5978551"/>
            <a:chExt cx="3838074" cy="823045"/>
          </a:xfrm>
        </p:grpSpPr>
        <p:sp>
          <p:nvSpPr>
            <p:cNvPr id="6" name="Rectangle 5">
              <a:extLst>
                <a:ext uri="{FF2B5EF4-FFF2-40B4-BE49-F238E27FC236}">
                  <a16:creationId xmlns:a16="http://schemas.microsoft.com/office/drawing/2014/main" id="{C7CE89B9-7604-6584-29A3-121507692907}"/>
                </a:ext>
              </a:extLst>
            </p:cNvPr>
            <p:cNvSpPr/>
            <p:nvPr/>
          </p:nvSpPr>
          <p:spPr>
            <a:xfrm>
              <a:off x="10325652" y="6681286"/>
              <a:ext cx="1190487" cy="120310"/>
            </a:xfrm>
            <a:prstGeom prst="rect">
              <a:avLst/>
            </a:prstGeom>
            <a:solidFill>
              <a:srgbClr val="FF000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5224B25-079F-9C39-292B-56652D53044B}"/>
                </a:ext>
              </a:extLst>
            </p:cNvPr>
            <p:cNvSpPr txBox="1"/>
            <p:nvPr/>
          </p:nvSpPr>
          <p:spPr>
            <a:xfrm>
              <a:off x="8096807" y="5978551"/>
              <a:ext cx="3838074" cy="646331"/>
            </a:xfrm>
            <a:prstGeom prst="rect">
              <a:avLst/>
            </a:prstGeom>
            <a:solidFill>
              <a:schemeClr val="bg1"/>
            </a:solidFill>
          </p:spPr>
          <p:txBody>
            <a:bodyPr wrap="square" rtlCol="0">
              <a:spAutoFit/>
            </a:bodyPr>
            <a:lstStyle/>
            <a:p>
              <a:r>
                <a:rPr lang="en-US" sz="3600" dirty="0"/>
                <a:t>2000 ft = 0.61 km</a:t>
              </a:r>
            </a:p>
          </p:txBody>
        </p:sp>
      </p:grpSp>
      <p:sp>
        <p:nvSpPr>
          <p:cNvPr id="11" name="TextBox 10">
            <a:extLst>
              <a:ext uri="{FF2B5EF4-FFF2-40B4-BE49-F238E27FC236}">
                <a16:creationId xmlns:a16="http://schemas.microsoft.com/office/drawing/2014/main" id="{BC60DE18-F17E-FA55-2124-A6EAFC196531}"/>
              </a:ext>
            </a:extLst>
          </p:cNvPr>
          <p:cNvSpPr txBox="1"/>
          <p:nvPr/>
        </p:nvSpPr>
        <p:spPr>
          <a:xfrm rot="19513627">
            <a:off x="2535008" y="4547323"/>
            <a:ext cx="1693794" cy="646331"/>
          </a:xfrm>
          <a:prstGeom prst="rect">
            <a:avLst/>
          </a:prstGeom>
          <a:solidFill>
            <a:schemeClr val="bg1"/>
          </a:solidFill>
        </p:spPr>
        <p:txBody>
          <a:bodyPr wrap="square" rtlCol="0">
            <a:spAutoFit/>
          </a:bodyPr>
          <a:lstStyle/>
          <a:p>
            <a:r>
              <a:rPr lang="en-US" sz="3600" dirty="0"/>
              <a:t>4.28 km</a:t>
            </a:r>
          </a:p>
        </p:txBody>
      </p:sp>
      <p:cxnSp>
        <p:nvCxnSpPr>
          <p:cNvPr id="13" name="Straight Connector 12">
            <a:extLst>
              <a:ext uri="{FF2B5EF4-FFF2-40B4-BE49-F238E27FC236}">
                <a16:creationId xmlns:a16="http://schemas.microsoft.com/office/drawing/2014/main" id="{81BA3E8C-290F-ED44-2436-A1D8E2F80A4A}"/>
              </a:ext>
            </a:extLst>
          </p:cNvPr>
          <p:cNvCxnSpPr>
            <a:cxnSpLocks/>
          </p:cNvCxnSpPr>
          <p:nvPr/>
        </p:nvCxnSpPr>
        <p:spPr>
          <a:xfrm flipH="1">
            <a:off x="7093819" y="1193533"/>
            <a:ext cx="1649489" cy="2235467"/>
          </a:xfrm>
          <a:prstGeom prst="line">
            <a:avLst/>
          </a:prstGeom>
          <a:ln w="38100">
            <a:solidFill>
              <a:srgbClr val="FF0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2C415C6-8CCB-3E4C-C5CF-15F3C83FD8DD}"/>
              </a:ext>
            </a:extLst>
          </p:cNvPr>
          <p:cNvSpPr txBox="1"/>
          <p:nvPr/>
        </p:nvSpPr>
        <p:spPr>
          <a:xfrm>
            <a:off x="8096807" y="2357374"/>
            <a:ext cx="1693794" cy="646331"/>
          </a:xfrm>
          <a:prstGeom prst="rect">
            <a:avLst/>
          </a:prstGeom>
          <a:solidFill>
            <a:schemeClr val="bg1"/>
          </a:solidFill>
        </p:spPr>
        <p:txBody>
          <a:bodyPr wrap="square" rtlCol="0">
            <a:spAutoFit/>
          </a:bodyPr>
          <a:lstStyle/>
          <a:p>
            <a:r>
              <a:rPr lang="en-US" sz="3600" dirty="0"/>
              <a:t>1.73 km</a:t>
            </a:r>
          </a:p>
        </p:txBody>
      </p:sp>
      <p:sp>
        <p:nvSpPr>
          <p:cNvPr id="16" name="TextBox 15">
            <a:extLst>
              <a:ext uri="{FF2B5EF4-FFF2-40B4-BE49-F238E27FC236}">
                <a16:creationId xmlns:a16="http://schemas.microsoft.com/office/drawing/2014/main" id="{E6B74B16-BB7E-572D-1C4B-CD3E2CB62813}"/>
              </a:ext>
            </a:extLst>
          </p:cNvPr>
          <p:cNvSpPr txBox="1"/>
          <p:nvPr/>
        </p:nvSpPr>
        <p:spPr>
          <a:xfrm rot="19513627">
            <a:off x="3403175" y="5557237"/>
            <a:ext cx="1693794" cy="646331"/>
          </a:xfrm>
          <a:prstGeom prst="rect">
            <a:avLst/>
          </a:prstGeom>
          <a:solidFill>
            <a:schemeClr val="bg1"/>
          </a:solidFill>
        </p:spPr>
        <p:txBody>
          <a:bodyPr wrap="square" rtlCol="0">
            <a:spAutoFit/>
          </a:bodyPr>
          <a:lstStyle/>
          <a:p>
            <a:r>
              <a:rPr lang="en-US" sz="3600" dirty="0"/>
              <a:t>1.52 km</a:t>
            </a:r>
          </a:p>
        </p:txBody>
      </p:sp>
    </p:spTree>
    <p:extLst>
      <p:ext uri="{BB962C8B-B14F-4D97-AF65-F5344CB8AC3E}">
        <p14:creationId xmlns:p14="http://schemas.microsoft.com/office/powerpoint/2010/main" val="96198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F7075A-4B26-E318-F74F-838D3FB7D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16"/>
            <a:ext cx="12192000" cy="6713968"/>
          </a:xfrm>
          <a:prstGeom prst="rect">
            <a:avLst/>
          </a:prstGeom>
        </p:spPr>
      </p:pic>
    </p:spTree>
    <p:extLst>
      <p:ext uri="{BB962C8B-B14F-4D97-AF65-F5344CB8AC3E}">
        <p14:creationId xmlns:p14="http://schemas.microsoft.com/office/powerpoint/2010/main" val="360170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BA71-F2D8-7D17-6DAE-2D4EC66A58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E4113A-DA0C-73EE-4F21-087F19557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16"/>
            <a:ext cx="12192000" cy="6713968"/>
          </a:xfrm>
          <a:prstGeom prst="rect">
            <a:avLst/>
          </a:prstGeom>
        </p:spPr>
      </p:pic>
    </p:spTree>
    <p:extLst>
      <p:ext uri="{BB962C8B-B14F-4D97-AF65-F5344CB8AC3E}">
        <p14:creationId xmlns:p14="http://schemas.microsoft.com/office/powerpoint/2010/main" val="99616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603FA-E226-4031-0D8C-6AA7E4FEF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87" y="323742"/>
            <a:ext cx="9832209" cy="6534258"/>
          </a:xfrm>
          <a:prstGeom prst="rect">
            <a:avLst/>
          </a:prstGeom>
        </p:spPr>
      </p:pic>
    </p:spTree>
    <p:extLst>
      <p:ext uri="{BB962C8B-B14F-4D97-AF65-F5344CB8AC3E}">
        <p14:creationId xmlns:p14="http://schemas.microsoft.com/office/powerpoint/2010/main" val="298390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C30FB-9060-F7E4-9EDC-9EACE40018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F5A9B49-CF7A-8A4B-1130-061CD9D33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87" y="323742"/>
            <a:ext cx="9832209" cy="6534258"/>
          </a:xfrm>
          <a:prstGeom prst="rect">
            <a:avLst/>
          </a:prstGeom>
        </p:spPr>
      </p:pic>
      <p:sp>
        <p:nvSpPr>
          <p:cNvPr id="3" name="TextBox 2">
            <a:extLst>
              <a:ext uri="{FF2B5EF4-FFF2-40B4-BE49-F238E27FC236}">
                <a16:creationId xmlns:a16="http://schemas.microsoft.com/office/drawing/2014/main" id="{EE3AE87F-86C7-9776-0485-7B27326AF112}"/>
              </a:ext>
            </a:extLst>
          </p:cNvPr>
          <p:cNvSpPr txBox="1"/>
          <p:nvPr/>
        </p:nvSpPr>
        <p:spPr>
          <a:xfrm rot="2558517">
            <a:off x="8449938" y="4112272"/>
            <a:ext cx="1683538" cy="369332"/>
          </a:xfrm>
          <a:prstGeom prst="rect">
            <a:avLst/>
          </a:prstGeom>
          <a:solidFill>
            <a:schemeClr val="bg1"/>
          </a:solidFill>
        </p:spPr>
        <p:txBody>
          <a:bodyPr wrap="none" rtlCol="0">
            <a:spAutoFit/>
          </a:bodyPr>
          <a:lstStyle/>
          <a:p>
            <a:r>
              <a:rPr lang="en-US" dirty="0"/>
              <a:t>Medial Moraine</a:t>
            </a:r>
          </a:p>
        </p:txBody>
      </p:sp>
      <p:sp>
        <p:nvSpPr>
          <p:cNvPr id="4" name="TextBox 3">
            <a:extLst>
              <a:ext uri="{FF2B5EF4-FFF2-40B4-BE49-F238E27FC236}">
                <a16:creationId xmlns:a16="http://schemas.microsoft.com/office/drawing/2014/main" id="{9084D4FE-B7D1-540D-3FCB-A7ADACF2C80A}"/>
              </a:ext>
            </a:extLst>
          </p:cNvPr>
          <p:cNvSpPr txBox="1"/>
          <p:nvPr/>
        </p:nvSpPr>
        <p:spPr>
          <a:xfrm rot="6015088">
            <a:off x="3643194" y="5494380"/>
            <a:ext cx="1675780" cy="369332"/>
          </a:xfrm>
          <a:prstGeom prst="rect">
            <a:avLst/>
          </a:prstGeom>
          <a:solidFill>
            <a:schemeClr val="bg1"/>
          </a:solidFill>
        </p:spPr>
        <p:txBody>
          <a:bodyPr wrap="none" rtlCol="0">
            <a:spAutoFit/>
          </a:bodyPr>
          <a:lstStyle/>
          <a:p>
            <a:r>
              <a:rPr lang="en-US" dirty="0"/>
              <a:t>lateral Moraine</a:t>
            </a:r>
          </a:p>
        </p:txBody>
      </p:sp>
      <p:sp>
        <p:nvSpPr>
          <p:cNvPr id="6" name="TextBox 5">
            <a:extLst>
              <a:ext uri="{FF2B5EF4-FFF2-40B4-BE49-F238E27FC236}">
                <a16:creationId xmlns:a16="http://schemas.microsoft.com/office/drawing/2014/main" id="{3F24CB58-4F24-EBC8-A07F-D2434920DF5C}"/>
              </a:ext>
            </a:extLst>
          </p:cNvPr>
          <p:cNvSpPr txBox="1"/>
          <p:nvPr/>
        </p:nvSpPr>
        <p:spPr>
          <a:xfrm rot="4321841">
            <a:off x="6247353" y="5248144"/>
            <a:ext cx="1683538" cy="369332"/>
          </a:xfrm>
          <a:prstGeom prst="rect">
            <a:avLst/>
          </a:prstGeom>
          <a:solidFill>
            <a:schemeClr val="bg1"/>
          </a:solidFill>
        </p:spPr>
        <p:txBody>
          <a:bodyPr wrap="none" rtlCol="0">
            <a:spAutoFit/>
          </a:bodyPr>
          <a:lstStyle/>
          <a:p>
            <a:r>
              <a:rPr lang="en-US" dirty="0"/>
              <a:t>Medial Moraine</a:t>
            </a:r>
          </a:p>
        </p:txBody>
      </p:sp>
      <p:sp>
        <p:nvSpPr>
          <p:cNvPr id="2" name="TextBox 1">
            <a:extLst>
              <a:ext uri="{FF2B5EF4-FFF2-40B4-BE49-F238E27FC236}">
                <a16:creationId xmlns:a16="http://schemas.microsoft.com/office/drawing/2014/main" id="{E993FF5A-A870-1B90-222A-B002DE03B28E}"/>
              </a:ext>
            </a:extLst>
          </p:cNvPr>
          <p:cNvSpPr txBox="1"/>
          <p:nvPr/>
        </p:nvSpPr>
        <p:spPr>
          <a:xfrm>
            <a:off x="5116449" y="1492030"/>
            <a:ext cx="808042" cy="646331"/>
          </a:xfrm>
          <a:prstGeom prst="rect">
            <a:avLst/>
          </a:prstGeom>
          <a:solidFill>
            <a:schemeClr val="bg1"/>
          </a:solidFill>
        </p:spPr>
        <p:txBody>
          <a:bodyPr wrap="none" rtlCol="0">
            <a:spAutoFit/>
          </a:bodyPr>
          <a:lstStyle/>
          <a:p>
            <a:r>
              <a:rPr lang="en-US" dirty="0"/>
              <a:t>source</a:t>
            </a:r>
          </a:p>
          <a:p>
            <a:r>
              <a:rPr lang="en-US" dirty="0"/>
              <a:t>region</a:t>
            </a:r>
          </a:p>
        </p:txBody>
      </p:sp>
      <p:sp>
        <p:nvSpPr>
          <p:cNvPr id="7" name="TextBox 6">
            <a:extLst>
              <a:ext uri="{FF2B5EF4-FFF2-40B4-BE49-F238E27FC236}">
                <a16:creationId xmlns:a16="http://schemas.microsoft.com/office/drawing/2014/main" id="{AFDB27C5-1C27-CD09-8C69-090B7F0593D6}"/>
              </a:ext>
            </a:extLst>
          </p:cNvPr>
          <p:cNvSpPr txBox="1"/>
          <p:nvPr/>
        </p:nvSpPr>
        <p:spPr>
          <a:xfrm>
            <a:off x="4481084" y="2249539"/>
            <a:ext cx="808042" cy="646331"/>
          </a:xfrm>
          <a:prstGeom prst="rect">
            <a:avLst/>
          </a:prstGeom>
          <a:solidFill>
            <a:schemeClr val="bg1"/>
          </a:solidFill>
        </p:spPr>
        <p:txBody>
          <a:bodyPr wrap="none" rtlCol="0">
            <a:spAutoFit/>
          </a:bodyPr>
          <a:lstStyle/>
          <a:p>
            <a:r>
              <a:rPr lang="en-US" dirty="0"/>
              <a:t>source</a:t>
            </a:r>
          </a:p>
          <a:p>
            <a:r>
              <a:rPr lang="en-US" dirty="0"/>
              <a:t>region</a:t>
            </a:r>
          </a:p>
        </p:txBody>
      </p:sp>
      <p:sp>
        <p:nvSpPr>
          <p:cNvPr id="8" name="TextBox 7">
            <a:extLst>
              <a:ext uri="{FF2B5EF4-FFF2-40B4-BE49-F238E27FC236}">
                <a16:creationId xmlns:a16="http://schemas.microsoft.com/office/drawing/2014/main" id="{6576D3EC-6FF3-D494-9266-6557A458A7AD}"/>
              </a:ext>
            </a:extLst>
          </p:cNvPr>
          <p:cNvSpPr txBox="1"/>
          <p:nvPr/>
        </p:nvSpPr>
        <p:spPr>
          <a:xfrm rot="4848151">
            <a:off x="5812002" y="5812871"/>
            <a:ext cx="1683538" cy="369332"/>
          </a:xfrm>
          <a:prstGeom prst="rect">
            <a:avLst/>
          </a:prstGeom>
          <a:solidFill>
            <a:schemeClr val="bg1"/>
          </a:solidFill>
        </p:spPr>
        <p:txBody>
          <a:bodyPr wrap="none" rtlCol="0">
            <a:spAutoFit/>
          </a:bodyPr>
          <a:lstStyle/>
          <a:p>
            <a:r>
              <a:rPr lang="en-US" dirty="0"/>
              <a:t>Medial Moraine</a:t>
            </a:r>
          </a:p>
        </p:txBody>
      </p:sp>
      <p:sp>
        <p:nvSpPr>
          <p:cNvPr id="9" name="TextBox 8">
            <a:extLst>
              <a:ext uri="{FF2B5EF4-FFF2-40B4-BE49-F238E27FC236}">
                <a16:creationId xmlns:a16="http://schemas.microsoft.com/office/drawing/2014/main" id="{F6E9F41D-4024-AD85-2EC7-32BB300D9B3C}"/>
              </a:ext>
            </a:extLst>
          </p:cNvPr>
          <p:cNvSpPr txBox="1"/>
          <p:nvPr/>
        </p:nvSpPr>
        <p:spPr>
          <a:xfrm>
            <a:off x="4150247" y="3105834"/>
            <a:ext cx="808042" cy="646331"/>
          </a:xfrm>
          <a:prstGeom prst="rect">
            <a:avLst/>
          </a:prstGeom>
          <a:solidFill>
            <a:schemeClr val="bg1"/>
          </a:solidFill>
        </p:spPr>
        <p:txBody>
          <a:bodyPr wrap="none" rtlCol="0">
            <a:spAutoFit/>
          </a:bodyPr>
          <a:lstStyle/>
          <a:p>
            <a:r>
              <a:rPr lang="en-US" dirty="0"/>
              <a:t>source</a:t>
            </a:r>
          </a:p>
          <a:p>
            <a:r>
              <a:rPr lang="en-US" dirty="0"/>
              <a:t>region</a:t>
            </a:r>
          </a:p>
        </p:txBody>
      </p:sp>
      <p:sp>
        <p:nvSpPr>
          <p:cNvPr id="10" name="TextBox 9">
            <a:extLst>
              <a:ext uri="{FF2B5EF4-FFF2-40B4-BE49-F238E27FC236}">
                <a16:creationId xmlns:a16="http://schemas.microsoft.com/office/drawing/2014/main" id="{E2D9BF0D-F166-7C6B-234C-779861DDF0EE}"/>
              </a:ext>
            </a:extLst>
          </p:cNvPr>
          <p:cNvSpPr txBox="1"/>
          <p:nvPr/>
        </p:nvSpPr>
        <p:spPr>
          <a:xfrm rot="1413476">
            <a:off x="9295681" y="2388038"/>
            <a:ext cx="1675780" cy="369332"/>
          </a:xfrm>
          <a:prstGeom prst="rect">
            <a:avLst/>
          </a:prstGeom>
          <a:solidFill>
            <a:schemeClr val="bg1"/>
          </a:solidFill>
        </p:spPr>
        <p:txBody>
          <a:bodyPr wrap="none" rtlCol="0">
            <a:spAutoFit/>
          </a:bodyPr>
          <a:lstStyle/>
          <a:p>
            <a:r>
              <a:rPr lang="en-US" dirty="0"/>
              <a:t>lateral Moraine</a:t>
            </a:r>
          </a:p>
        </p:txBody>
      </p:sp>
      <p:sp>
        <p:nvSpPr>
          <p:cNvPr id="11" name="TextBox 10">
            <a:extLst>
              <a:ext uri="{FF2B5EF4-FFF2-40B4-BE49-F238E27FC236}">
                <a16:creationId xmlns:a16="http://schemas.microsoft.com/office/drawing/2014/main" id="{8DDBE556-B2F9-83F0-7067-B447BB552717}"/>
              </a:ext>
            </a:extLst>
          </p:cNvPr>
          <p:cNvSpPr txBox="1"/>
          <p:nvPr/>
        </p:nvSpPr>
        <p:spPr>
          <a:xfrm rot="1718326">
            <a:off x="8641866" y="2630395"/>
            <a:ext cx="1683538" cy="369332"/>
          </a:xfrm>
          <a:prstGeom prst="rect">
            <a:avLst/>
          </a:prstGeom>
          <a:solidFill>
            <a:schemeClr val="bg1"/>
          </a:solidFill>
        </p:spPr>
        <p:txBody>
          <a:bodyPr wrap="none" rtlCol="0">
            <a:spAutoFit/>
          </a:bodyPr>
          <a:lstStyle/>
          <a:p>
            <a:r>
              <a:rPr lang="en-US" dirty="0"/>
              <a:t>Medial Moraine</a:t>
            </a:r>
          </a:p>
        </p:txBody>
      </p:sp>
      <p:sp>
        <p:nvSpPr>
          <p:cNvPr id="13" name="TextBox 12">
            <a:extLst>
              <a:ext uri="{FF2B5EF4-FFF2-40B4-BE49-F238E27FC236}">
                <a16:creationId xmlns:a16="http://schemas.microsoft.com/office/drawing/2014/main" id="{06129526-7294-A15B-BF80-3C0A97E71D59}"/>
              </a:ext>
            </a:extLst>
          </p:cNvPr>
          <p:cNvSpPr txBox="1"/>
          <p:nvPr/>
        </p:nvSpPr>
        <p:spPr>
          <a:xfrm>
            <a:off x="7848299" y="1310975"/>
            <a:ext cx="808042" cy="646331"/>
          </a:xfrm>
          <a:prstGeom prst="rect">
            <a:avLst/>
          </a:prstGeom>
          <a:solidFill>
            <a:schemeClr val="bg1"/>
          </a:solidFill>
        </p:spPr>
        <p:txBody>
          <a:bodyPr wrap="none" rtlCol="0">
            <a:spAutoFit/>
          </a:bodyPr>
          <a:lstStyle/>
          <a:p>
            <a:r>
              <a:rPr lang="en-US" dirty="0"/>
              <a:t>source</a:t>
            </a:r>
          </a:p>
          <a:p>
            <a:r>
              <a:rPr lang="en-US" dirty="0"/>
              <a:t>region</a:t>
            </a:r>
          </a:p>
        </p:txBody>
      </p:sp>
    </p:spTree>
    <p:extLst>
      <p:ext uri="{BB962C8B-B14F-4D97-AF65-F5344CB8AC3E}">
        <p14:creationId xmlns:p14="http://schemas.microsoft.com/office/powerpoint/2010/main" val="68292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384E2-BDE6-FA9A-2F0A-CE93D76FC4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92645" y="218108"/>
            <a:ext cx="9606709" cy="6421783"/>
          </a:xfrm>
          <a:prstGeom prst="rect">
            <a:avLst/>
          </a:prstGeom>
        </p:spPr>
      </p:pic>
      <p:sp>
        <p:nvSpPr>
          <p:cNvPr id="2" name="TextBox 1">
            <a:extLst>
              <a:ext uri="{FF2B5EF4-FFF2-40B4-BE49-F238E27FC236}">
                <a16:creationId xmlns:a16="http://schemas.microsoft.com/office/drawing/2014/main" id="{C3601A1B-8956-C66F-AA07-917CC6F84BFF}"/>
              </a:ext>
            </a:extLst>
          </p:cNvPr>
          <p:cNvSpPr txBox="1"/>
          <p:nvPr/>
        </p:nvSpPr>
        <p:spPr>
          <a:xfrm>
            <a:off x="1439047" y="337098"/>
            <a:ext cx="2300746" cy="461665"/>
          </a:xfrm>
          <a:prstGeom prst="rect">
            <a:avLst/>
          </a:prstGeom>
          <a:solidFill>
            <a:schemeClr val="bg1"/>
          </a:solidFill>
        </p:spPr>
        <p:txBody>
          <a:bodyPr wrap="square" rtlCol="0">
            <a:spAutoFit/>
          </a:bodyPr>
          <a:lstStyle/>
          <a:p>
            <a:r>
              <a:rPr lang="en-US" sz="2400" dirty="0"/>
              <a:t>Medial Moraine</a:t>
            </a:r>
          </a:p>
        </p:txBody>
      </p:sp>
    </p:spTree>
    <p:extLst>
      <p:ext uri="{BB962C8B-B14F-4D97-AF65-F5344CB8AC3E}">
        <p14:creationId xmlns:p14="http://schemas.microsoft.com/office/powerpoint/2010/main" val="106400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E94567-F64A-E236-F06B-D43BEDCD7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239" y="147038"/>
            <a:ext cx="9732714" cy="6563923"/>
          </a:xfrm>
          <a:prstGeom prst="rect">
            <a:avLst/>
          </a:prstGeom>
        </p:spPr>
      </p:pic>
      <p:sp>
        <p:nvSpPr>
          <p:cNvPr id="2" name="TextBox 1">
            <a:extLst>
              <a:ext uri="{FF2B5EF4-FFF2-40B4-BE49-F238E27FC236}">
                <a16:creationId xmlns:a16="http://schemas.microsoft.com/office/drawing/2014/main" id="{B6224824-2A43-E4EF-5A73-DA89586CCF11}"/>
              </a:ext>
            </a:extLst>
          </p:cNvPr>
          <p:cNvSpPr txBox="1"/>
          <p:nvPr/>
        </p:nvSpPr>
        <p:spPr>
          <a:xfrm>
            <a:off x="1439047" y="337098"/>
            <a:ext cx="2300746" cy="461665"/>
          </a:xfrm>
          <a:prstGeom prst="rect">
            <a:avLst/>
          </a:prstGeom>
          <a:solidFill>
            <a:schemeClr val="bg1"/>
          </a:solidFill>
        </p:spPr>
        <p:txBody>
          <a:bodyPr wrap="square" rtlCol="0">
            <a:spAutoFit/>
          </a:bodyPr>
          <a:lstStyle/>
          <a:p>
            <a:r>
              <a:rPr lang="en-US" sz="2400" dirty="0"/>
              <a:t>Medial Moraine</a:t>
            </a:r>
          </a:p>
        </p:txBody>
      </p:sp>
    </p:spTree>
    <p:extLst>
      <p:ext uri="{BB962C8B-B14F-4D97-AF65-F5344CB8AC3E}">
        <p14:creationId xmlns:p14="http://schemas.microsoft.com/office/powerpoint/2010/main" val="150245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F4466-5756-A656-007D-CBAC3BB5EC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8CCDF95-3D67-69BF-E592-758071255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95" y="-38776"/>
            <a:ext cx="10273409" cy="6935551"/>
          </a:xfrm>
          <a:prstGeom prst="rect">
            <a:avLst/>
          </a:prstGeom>
        </p:spPr>
      </p:pic>
      <p:sp>
        <p:nvSpPr>
          <p:cNvPr id="4" name="TextBox 3">
            <a:extLst>
              <a:ext uri="{FF2B5EF4-FFF2-40B4-BE49-F238E27FC236}">
                <a16:creationId xmlns:a16="http://schemas.microsoft.com/office/drawing/2014/main" id="{E660F0AA-EFDB-91D0-144D-3FCD98E7C9BB}"/>
              </a:ext>
            </a:extLst>
          </p:cNvPr>
          <p:cNvSpPr txBox="1"/>
          <p:nvPr/>
        </p:nvSpPr>
        <p:spPr>
          <a:xfrm>
            <a:off x="1069179" y="69974"/>
            <a:ext cx="2300746" cy="461665"/>
          </a:xfrm>
          <a:prstGeom prst="rect">
            <a:avLst/>
          </a:prstGeom>
          <a:solidFill>
            <a:schemeClr val="bg1"/>
          </a:solidFill>
        </p:spPr>
        <p:txBody>
          <a:bodyPr wrap="square" rtlCol="0">
            <a:spAutoFit/>
          </a:bodyPr>
          <a:lstStyle/>
          <a:p>
            <a:r>
              <a:rPr lang="en-US" sz="2400" dirty="0"/>
              <a:t>Medial Moraine</a:t>
            </a:r>
          </a:p>
        </p:txBody>
      </p:sp>
    </p:spTree>
    <p:extLst>
      <p:ext uri="{BB962C8B-B14F-4D97-AF65-F5344CB8AC3E}">
        <p14:creationId xmlns:p14="http://schemas.microsoft.com/office/powerpoint/2010/main" val="99912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3049DB-06B2-2439-0412-6C08EEDA0BB8}"/>
              </a:ext>
            </a:extLst>
          </p:cNvPr>
          <p:cNvSpPr txBox="1"/>
          <p:nvPr/>
        </p:nvSpPr>
        <p:spPr>
          <a:xfrm>
            <a:off x="484742" y="165253"/>
            <a:ext cx="10344839" cy="2862322"/>
          </a:xfrm>
          <a:prstGeom prst="rect">
            <a:avLst/>
          </a:prstGeom>
          <a:noFill/>
        </p:spPr>
        <p:txBody>
          <a:bodyPr wrap="square" rtlCol="0">
            <a:spAutoFit/>
          </a:bodyPr>
          <a:lstStyle/>
          <a:p>
            <a:r>
              <a:rPr lang="en-US" dirty="0"/>
              <a:t>Group Project 3: Examining Medial Moraines and transport of Erratic Boulder</a:t>
            </a:r>
          </a:p>
          <a:p>
            <a:endParaRPr lang="en-US" dirty="0"/>
          </a:p>
          <a:p>
            <a:r>
              <a:rPr lang="en-US" dirty="0"/>
              <a:t>Goal: find the “winning” glacier in your assigned part of the world.</a:t>
            </a:r>
          </a:p>
          <a:p>
            <a:endParaRPr lang="en-US" dirty="0"/>
          </a:p>
          <a:p>
            <a:r>
              <a:rPr lang="en-US" dirty="0"/>
              <a:t>A winning glacier must have TWO medial moraines, and the length of the largest moraine plus the distance between the source regions of the two moraines must be as large as possible.  That is, it must maximize</a:t>
            </a:r>
          </a:p>
          <a:p>
            <a:endParaRPr lang="en-US" dirty="0"/>
          </a:p>
          <a:p>
            <a:r>
              <a:rPr lang="en-US" dirty="0"/>
              <a:t>S = largest of two moraine (curvy) lengths + (straight-line) distance between two source regions</a:t>
            </a:r>
          </a:p>
          <a:p>
            <a:endParaRPr lang="en-US" dirty="0"/>
          </a:p>
          <a:p>
            <a:r>
              <a:rPr lang="en-US" dirty="0"/>
              <a:t> </a:t>
            </a:r>
          </a:p>
        </p:txBody>
      </p:sp>
      <p:sp>
        <p:nvSpPr>
          <p:cNvPr id="5" name="TextBox 4">
            <a:extLst>
              <a:ext uri="{FF2B5EF4-FFF2-40B4-BE49-F238E27FC236}">
                <a16:creationId xmlns:a16="http://schemas.microsoft.com/office/drawing/2014/main" id="{74886952-52AA-1743-CDEC-8FA71ABE135B}"/>
              </a:ext>
            </a:extLst>
          </p:cNvPr>
          <p:cNvSpPr txBox="1"/>
          <p:nvPr/>
        </p:nvSpPr>
        <p:spPr>
          <a:xfrm>
            <a:off x="484742" y="2580156"/>
            <a:ext cx="10344839" cy="4247317"/>
          </a:xfrm>
          <a:prstGeom prst="rect">
            <a:avLst/>
          </a:prstGeom>
          <a:noFill/>
        </p:spPr>
        <p:txBody>
          <a:bodyPr wrap="square" rtlCol="0">
            <a:spAutoFit/>
          </a:bodyPr>
          <a:lstStyle/>
          <a:p>
            <a:r>
              <a:rPr lang="en-US" dirty="0"/>
              <a:t>Make 3 slides as shown in the example</a:t>
            </a:r>
          </a:p>
          <a:p>
            <a:endParaRPr lang="en-US" dirty="0"/>
          </a:p>
          <a:p>
            <a:pPr marL="342900" indent="-342900">
              <a:buAutoNum type="arabicParenBoth"/>
            </a:pPr>
            <a:r>
              <a:rPr lang="en-US" dirty="0"/>
              <a:t>Google Terrain Map of your assigned part of the world with scale bar and arrow showing your winning glacier and annotated with name of the part of the world</a:t>
            </a:r>
          </a:p>
          <a:p>
            <a:pPr marL="342900" indent="-342900">
              <a:buAutoNum type="arabicParenBoth"/>
            </a:pPr>
            <a:r>
              <a:rPr lang="en-US" dirty="0"/>
              <a:t>Google Satellite Image of your winning glacier with scale bar and annotated with </a:t>
            </a:r>
            <a:r>
              <a:rPr lang="en-US" dirty="0" err="1"/>
              <a:t>lat,lon</a:t>
            </a:r>
            <a:r>
              <a:rPr lang="en-US" dirty="0"/>
              <a:t> of center of region (so we know where it its)</a:t>
            </a:r>
          </a:p>
          <a:p>
            <a:pPr marL="342900" indent="-342900">
              <a:buAutoNum type="arabicParenBoth"/>
            </a:pPr>
            <a:r>
              <a:rPr lang="en-US" dirty="0"/>
              <a:t>Same Google Satellite Image as in 2, overlain with curves depicting TWO medial moraines and annotated with (A) along-glacier length of each moraine, (B) straight-line distance between source region of two moraines, and the sum S (in km).</a:t>
            </a:r>
          </a:p>
          <a:p>
            <a:endParaRPr lang="en-US" dirty="0"/>
          </a:p>
          <a:p>
            <a:r>
              <a:rPr lang="en-US" dirty="0"/>
              <a:t>Use Google Maps to measure distances (as shown in the last two exemplary slides). Make screenshots for later verification.</a:t>
            </a:r>
          </a:p>
          <a:p>
            <a:endParaRPr lang="en-US" dirty="0"/>
          </a:p>
          <a:p>
            <a:r>
              <a:rPr lang="en-US" dirty="0"/>
              <a:t>Group Assignments: (1) Alps; (2) Alaska south of of 60.5N  (3) Alaska N of 60.5N; (4) Andes between 45S and 47S; (5) Andes between 47S and 52S; (6) Himalayas and Tibet between 70E and 80E;</a:t>
            </a:r>
          </a:p>
        </p:txBody>
      </p:sp>
    </p:spTree>
    <p:extLst>
      <p:ext uri="{BB962C8B-B14F-4D97-AF65-F5344CB8AC3E}">
        <p14:creationId xmlns:p14="http://schemas.microsoft.com/office/powerpoint/2010/main" val="131800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038AF9-1F37-0168-E925-2978D21E6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16"/>
            <a:ext cx="12192000" cy="6713968"/>
          </a:xfrm>
          <a:prstGeom prst="rect">
            <a:avLst/>
          </a:prstGeom>
        </p:spPr>
      </p:pic>
      <p:sp>
        <p:nvSpPr>
          <p:cNvPr id="6" name="Arrow: Down 5">
            <a:extLst>
              <a:ext uri="{FF2B5EF4-FFF2-40B4-BE49-F238E27FC236}">
                <a16:creationId xmlns:a16="http://schemas.microsoft.com/office/drawing/2014/main" id="{7AD25D80-6B7A-B83E-5F19-C547B6E5A5EA}"/>
              </a:ext>
            </a:extLst>
          </p:cNvPr>
          <p:cNvSpPr/>
          <p:nvPr/>
        </p:nvSpPr>
        <p:spPr>
          <a:xfrm rot="2777403">
            <a:off x="7305574" y="2964581"/>
            <a:ext cx="587141" cy="69301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ABFFC45-302C-AC93-2787-9CA94CF77692}"/>
              </a:ext>
            </a:extLst>
          </p:cNvPr>
          <p:cNvSpPr txBox="1"/>
          <p:nvPr/>
        </p:nvSpPr>
        <p:spPr>
          <a:xfrm>
            <a:off x="503433" y="277872"/>
            <a:ext cx="3349375" cy="646331"/>
          </a:xfrm>
          <a:prstGeom prst="rect">
            <a:avLst/>
          </a:prstGeom>
          <a:solidFill>
            <a:schemeClr val="bg1"/>
          </a:solidFill>
        </p:spPr>
        <p:txBody>
          <a:bodyPr wrap="square" rtlCol="0">
            <a:spAutoFit/>
          </a:bodyPr>
          <a:lstStyle/>
          <a:p>
            <a:r>
              <a:rPr lang="en-US" sz="3600" dirty="0"/>
              <a:t>Slide 1: The Alps</a:t>
            </a:r>
          </a:p>
        </p:txBody>
      </p:sp>
      <p:sp>
        <p:nvSpPr>
          <p:cNvPr id="10" name="Rectangle 9">
            <a:extLst>
              <a:ext uri="{FF2B5EF4-FFF2-40B4-BE49-F238E27FC236}">
                <a16:creationId xmlns:a16="http://schemas.microsoft.com/office/drawing/2014/main" id="{77D778A0-DADC-CCE6-2A5B-3B364E6FAA49}"/>
              </a:ext>
            </a:extLst>
          </p:cNvPr>
          <p:cNvSpPr/>
          <p:nvPr/>
        </p:nvSpPr>
        <p:spPr>
          <a:xfrm>
            <a:off x="11029507" y="6570922"/>
            <a:ext cx="886046" cy="16544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B11F940-ED70-EE1C-B55D-37606A0E5079}"/>
              </a:ext>
            </a:extLst>
          </p:cNvPr>
          <p:cNvSpPr txBox="1"/>
          <p:nvPr/>
        </p:nvSpPr>
        <p:spPr>
          <a:xfrm>
            <a:off x="10391554" y="6151972"/>
            <a:ext cx="1800446" cy="369332"/>
          </a:xfrm>
          <a:prstGeom prst="rect">
            <a:avLst/>
          </a:prstGeom>
          <a:solidFill>
            <a:schemeClr val="bg1"/>
          </a:solidFill>
        </p:spPr>
        <p:txBody>
          <a:bodyPr wrap="square" rtlCol="0">
            <a:spAutoFit/>
          </a:bodyPr>
          <a:lstStyle/>
          <a:p>
            <a:r>
              <a:rPr lang="en-US" dirty="0"/>
              <a:t>20 mi = 12.42 km </a:t>
            </a:r>
          </a:p>
        </p:txBody>
      </p:sp>
    </p:spTree>
    <p:extLst>
      <p:ext uri="{BB962C8B-B14F-4D97-AF65-F5344CB8AC3E}">
        <p14:creationId xmlns:p14="http://schemas.microsoft.com/office/powerpoint/2010/main" val="297153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8A765A4-8F3C-8F60-3A61-0E89AB1215E6}"/>
              </a:ext>
            </a:extLst>
          </p:cNvPr>
          <p:cNvGrpSpPr/>
          <p:nvPr/>
        </p:nvGrpSpPr>
        <p:grpSpPr>
          <a:xfrm>
            <a:off x="-92468" y="0"/>
            <a:ext cx="11907748" cy="6858000"/>
            <a:chOff x="0" y="678095"/>
            <a:chExt cx="10846087" cy="6107986"/>
          </a:xfrm>
        </p:grpSpPr>
        <p:pic>
          <p:nvPicPr>
            <p:cNvPr id="5" name="Picture 4">
              <a:extLst>
                <a:ext uri="{FF2B5EF4-FFF2-40B4-BE49-F238E27FC236}">
                  <a16:creationId xmlns:a16="http://schemas.microsoft.com/office/drawing/2014/main" id="{20BFEF7C-9528-D0FC-8188-7D6003E169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53281"/>
              <a:ext cx="10846086" cy="3632800"/>
            </a:xfrm>
            <a:prstGeom prst="rect">
              <a:avLst/>
            </a:prstGeom>
          </p:spPr>
        </p:pic>
        <p:pic>
          <p:nvPicPr>
            <p:cNvPr id="7" name="Picture 6">
              <a:extLst>
                <a:ext uri="{FF2B5EF4-FFF2-40B4-BE49-F238E27FC236}">
                  <a16:creationId xmlns:a16="http://schemas.microsoft.com/office/drawing/2014/main" id="{018FD5FB-4108-A0AE-7423-7736A266E9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678095"/>
              <a:ext cx="10846086" cy="4602822"/>
            </a:xfrm>
            <a:prstGeom prst="rect">
              <a:avLst/>
            </a:prstGeom>
          </p:spPr>
        </p:pic>
      </p:grpSp>
      <p:sp>
        <p:nvSpPr>
          <p:cNvPr id="9" name="TextBox 8">
            <a:extLst>
              <a:ext uri="{FF2B5EF4-FFF2-40B4-BE49-F238E27FC236}">
                <a16:creationId xmlns:a16="http://schemas.microsoft.com/office/drawing/2014/main" id="{250B0230-7757-F37D-DC85-DD30B31A773A}"/>
              </a:ext>
            </a:extLst>
          </p:cNvPr>
          <p:cNvSpPr txBox="1"/>
          <p:nvPr/>
        </p:nvSpPr>
        <p:spPr>
          <a:xfrm>
            <a:off x="503433" y="277872"/>
            <a:ext cx="4718562" cy="646331"/>
          </a:xfrm>
          <a:prstGeom prst="rect">
            <a:avLst/>
          </a:prstGeom>
          <a:solidFill>
            <a:schemeClr val="bg1"/>
          </a:solidFill>
        </p:spPr>
        <p:txBody>
          <a:bodyPr wrap="square" rtlCol="0">
            <a:spAutoFit/>
          </a:bodyPr>
          <a:lstStyle/>
          <a:p>
            <a:r>
              <a:rPr lang="en-US" sz="3600" dirty="0"/>
              <a:t>Slide 2: 45.957, 7.453</a:t>
            </a:r>
          </a:p>
        </p:txBody>
      </p:sp>
      <p:grpSp>
        <p:nvGrpSpPr>
          <p:cNvPr id="13" name="Group 12">
            <a:extLst>
              <a:ext uri="{FF2B5EF4-FFF2-40B4-BE49-F238E27FC236}">
                <a16:creationId xmlns:a16="http://schemas.microsoft.com/office/drawing/2014/main" id="{895279CD-B062-B8A1-CC80-72D08CCD6D2B}"/>
              </a:ext>
            </a:extLst>
          </p:cNvPr>
          <p:cNvGrpSpPr/>
          <p:nvPr/>
        </p:nvGrpSpPr>
        <p:grpSpPr>
          <a:xfrm>
            <a:off x="8287657" y="5930555"/>
            <a:ext cx="3568718" cy="823045"/>
            <a:chOff x="8096807" y="5978551"/>
            <a:chExt cx="3838074" cy="823045"/>
          </a:xfrm>
        </p:grpSpPr>
        <p:sp>
          <p:nvSpPr>
            <p:cNvPr id="14" name="Rectangle 13">
              <a:extLst>
                <a:ext uri="{FF2B5EF4-FFF2-40B4-BE49-F238E27FC236}">
                  <a16:creationId xmlns:a16="http://schemas.microsoft.com/office/drawing/2014/main" id="{F45FBA86-0329-94C4-1CD4-E0DAE3A05446}"/>
                </a:ext>
              </a:extLst>
            </p:cNvPr>
            <p:cNvSpPr/>
            <p:nvPr/>
          </p:nvSpPr>
          <p:spPr>
            <a:xfrm>
              <a:off x="10325652" y="6681286"/>
              <a:ext cx="1190487" cy="120310"/>
            </a:xfrm>
            <a:prstGeom prst="rect">
              <a:avLst/>
            </a:prstGeom>
            <a:solidFill>
              <a:srgbClr val="FF000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2FDB799-EE3C-33E2-04F4-84B18A7B3241}"/>
                </a:ext>
              </a:extLst>
            </p:cNvPr>
            <p:cNvSpPr txBox="1"/>
            <p:nvPr/>
          </p:nvSpPr>
          <p:spPr>
            <a:xfrm>
              <a:off x="8096807" y="5978551"/>
              <a:ext cx="3838074" cy="646331"/>
            </a:xfrm>
            <a:prstGeom prst="rect">
              <a:avLst/>
            </a:prstGeom>
            <a:solidFill>
              <a:schemeClr val="bg1"/>
            </a:solidFill>
          </p:spPr>
          <p:txBody>
            <a:bodyPr wrap="square" rtlCol="0">
              <a:spAutoFit/>
            </a:bodyPr>
            <a:lstStyle/>
            <a:p>
              <a:r>
                <a:rPr lang="en-US" sz="3600" dirty="0"/>
                <a:t>2000 ft = 0.61 km</a:t>
              </a:r>
            </a:p>
          </p:txBody>
        </p:sp>
      </p:grpSp>
    </p:spTree>
    <p:extLst>
      <p:ext uri="{BB962C8B-B14F-4D97-AF65-F5344CB8AC3E}">
        <p14:creationId xmlns:p14="http://schemas.microsoft.com/office/powerpoint/2010/main" val="2000960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358</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c:creator>
  <cp:lastModifiedBy>AU</cp:lastModifiedBy>
  <cp:revision>14</cp:revision>
  <dcterms:created xsi:type="dcterms:W3CDTF">2025-02-05T15:25:07Z</dcterms:created>
  <dcterms:modified xsi:type="dcterms:W3CDTF">2025-04-21T19:27:32Z</dcterms:modified>
</cp:coreProperties>
</file>