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 id="261" r:id="rId4"/>
    <p:sldId id="262" r:id="rId5"/>
    <p:sldId id="263" r:id="rId6"/>
    <p:sldId id="265" r:id="rId7"/>
    <p:sldId id="264" r:id="rId8"/>
    <p:sldId id="258" r:id="rId9"/>
    <p:sldId id="257" r:id="rId10"/>
  </p:sldIdLst>
  <p:sldSz cx="6858000" cy="9144000" type="letter"/>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187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4D444-E42D-8754-57A7-1525DA211A28}"/>
              </a:ext>
            </a:extLst>
          </p:cNvPr>
          <p:cNvSpPr>
            <a:spLocks noGrp="1"/>
          </p:cNvSpPr>
          <p:nvPr>
            <p:ph type="ctrTitle"/>
          </p:nvPr>
        </p:nvSpPr>
        <p:spPr>
          <a:xfrm>
            <a:off x="857250" y="1496484"/>
            <a:ext cx="5143500" cy="3183467"/>
          </a:xfrm>
        </p:spPr>
        <p:txBody>
          <a:bodyPr anchor="b"/>
          <a:lstStyle>
            <a:lvl1pPr algn="ctr">
              <a:defRPr sz="8000"/>
            </a:lvl1pPr>
          </a:lstStyle>
          <a:p>
            <a:r>
              <a:rPr lang="en-US"/>
              <a:t>Click to edit Master title style</a:t>
            </a:r>
          </a:p>
        </p:txBody>
      </p:sp>
      <p:sp>
        <p:nvSpPr>
          <p:cNvPr id="3" name="Subtitle 2">
            <a:extLst>
              <a:ext uri="{FF2B5EF4-FFF2-40B4-BE49-F238E27FC236}">
                <a16:creationId xmlns:a16="http://schemas.microsoft.com/office/drawing/2014/main" id="{BD0FA67F-31A7-31D3-429A-14317E2B4820}"/>
              </a:ext>
            </a:extLst>
          </p:cNvPr>
          <p:cNvSpPr>
            <a:spLocks noGrp="1"/>
          </p:cNvSpPr>
          <p:nvPr>
            <p:ph type="subTitle" idx="1"/>
          </p:nvPr>
        </p:nvSpPr>
        <p:spPr>
          <a:xfrm>
            <a:off x="857250" y="4802717"/>
            <a:ext cx="5143500" cy="2207683"/>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a:t>Click to edit Master subtitle style</a:t>
            </a:r>
          </a:p>
        </p:txBody>
      </p:sp>
      <p:sp>
        <p:nvSpPr>
          <p:cNvPr id="4" name="Date Placeholder 3">
            <a:extLst>
              <a:ext uri="{FF2B5EF4-FFF2-40B4-BE49-F238E27FC236}">
                <a16:creationId xmlns:a16="http://schemas.microsoft.com/office/drawing/2014/main" id="{D1FB9F22-34FF-9C54-CDEE-2C3D8045CC55}"/>
              </a:ext>
            </a:extLst>
          </p:cNvPr>
          <p:cNvSpPr>
            <a:spLocks noGrp="1"/>
          </p:cNvSpPr>
          <p:nvPr>
            <p:ph type="dt" sz="half" idx="10"/>
          </p:nvPr>
        </p:nvSpPr>
        <p:spPr/>
        <p:txBody>
          <a:bodyPr/>
          <a:lstStyle/>
          <a:p>
            <a:fld id="{74442D26-9060-47C5-A9F9-98BFB2265962}" type="datetimeFigureOut">
              <a:rPr lang="en-US" smtClean="0"/>
              <a:t>4/21/2025</a:t>
            </a:fld>
            <a:endParaRPr lang="en-US"/>
          </a:p>
        </p:txBody>
      </p:sp>
      <p:sp>
        <p:nvSpPr>
          <p:cNvPr id="5" name="Footer Placeholder 4">
            <a:extLst>
              <a:ext uri="{FF2B5EF4-FFF2-40B4-BE49-F238E27FC236}">
                <a16:creationId xmlns:a16="http://schemas.microsoft.com/office/drawing/2014/main" id="{31C8C11D-FD92-05EE-9157-AEB16D32F5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B55F4E-CE77-6F74-9A20-8893AE2AD134}"/>
              </a:ext>
            </a:extLst>
          </p:cNvPr>
          <p:cNvSpPr>
            <a:spLocks noGrp="1"/>
          </p:cNvSpPr>
          <p:nvPr>
            <p:ph type="sldNum" sz="quarter" idx="12"/>
          </p:nvPr>
        </p:nvSpPr>
        <p:spPr/>
        <p:txBody>
          <a:bodyPr/>
          <a:lstStyle/>
          <a:p>
            <a:fld id="{902BC112-AD6A-4FA8-AF28-FA7EA5CCB516}" type="slidenum">
              <a:rPr lang="en-US" smtClean="0"/>
              <a:t>‹#›</a:t>
            </a:fld>
            <a:endParaRPr lang="en-US"/>
          </a:p>
        </p:txBody>
      </p:sp>
    </p:spTree>
    <p:extLst>
      <p:ext uri="{BB962C8B-B14F-4D97-AF65-F5344CB8AC3E}">
        <p14:creationId xmlns:p14="http://schemas.microsoft.com/office/powerpoint/2010/main" val="2206055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43D05-B167-4A66-7B53-16E698299A0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B256B5F-C840-D0E2-0DF5-6967C7BD3AF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E6AB8E-68C1-76EB-36C9-2741F93CC8BE}"/>
              </a:ext>
            </a:extLst>
          </p:cNvPr>
          <p:cNvSpPr>
            <a:spLocks noGrp="1"/>
          </p:cNvSpPr>
          <p:nvPr>
            <p:ph type="dt" sz="half" idx="10"/>
          </p:nvPr>
        </p:nvSpPr>
        <p:spPr/>
        <p:txBody>
          <a:bodyPr/>
          <a:lstStyle/>
          <a:p>
            <a:fld id="{74442D26-9060-47C5-A9F9-98BFB2265962}" type="datetimeFigureOut">
              <a:rPr lang="en-US" smtClean="0"/>
              <a:t>4/21/2025</a:t>
            </a:fld>
            <a:endParaRPr lang="en-US"/>
          </a:p>
        </p:txBody>
      </p:sp>
      <p:sp>
        <p:nvSpPr>
          <p:cNvPr id="5" name="Footer Placeholder 4">
            <a:extLst>
              <a:ext uri="{FF2B5EF4-FFF2-40B4-BE49-F238E27FC236}">
                <a16:creationId xmlns:a16="http://schemas.microsoft.com/office/drawing/2014/main" id="{A99A4D25-3EBE-4C0C-3E1A-A77B7551EC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939EEE-D969-68D8-C7B7-FE782E9992E9}"/>
              </a:ext>
            </a:extLst>
          </p:cNvPr>
          <p:cNvSpPr>
            <a:spLocks noGrp="1"/>
          </p:cNvSpPr>
          <p:nvPr>
            <p:ph type="sldNum" sz="quarter" idx="12"/>
          </p:nvPr>
        </p:nvSpPr>
        <p:spPr/>
        <p:txBody>
          <a:bodyPr/>
          <a:lstStyle/>
          <a:p>
            <a:fld id="{902BC112-AD6A-4FA8-AF28-FA7EA5CCB516}" type="slidenum">
              <a:rPr lang="en-US" smtClean="0"/>
              <a:t>‹#›</a:t>
            </a:fld>
            <a:endParaRPr lang="en-US"/>
          </a:p>
        </p:txBody>
      </p:sp>
    </p:spTree>
    <p:extLst>
      <p:ext uri="{BB962C8B-B14F-4D97-AF65-F5344CB8AC3E}">
        <p14:creationId xmlns:p14="http://schemas.microsoft.com/office/powerpoint/2010/main" val="102188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AD8332D-6C45-1FD7-C76E-178EEF82747D}"/>
              </a:ext>
            </a:extLst>
          </p:cNvPr>
          <p:cNvSpPr>
            <a:spLocks noGrp="1"/>
          </p:cNvSpPr>
          <p:nvPr>
            <p:ph type="title" orient="vert"/>
          </p:nvPr>
        </p:nvSpPr>
        <p:spPr>
          <a:xfrm>
            <a:off x="4907756" y="486834"/>
            <a:ext cx="1478756" cy="774911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0152699-E81F-8B94-4207-D75EEDB06B5C}"/>
              </a:ext>
            </a:extLst>
          </p:cNvPr>
          <p:cNvSpPr>
            <a:spLocks noGrp="1"/>
          </p:cNvSpPr>
          <p:nvPr>
            <p:ph type="body" orient="vert" idx="1"/>
          </p:nvPr>
        </p:nvSpPr>
        <p:spPr>
          <a:xfrm>
            <a:off x="471487"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FF6AB0-B630-FA68-89BF-0B0B6878B3F7}"/>
              </a:ext>
            </a:extLst>
          </p:cNvPr>
          <p:cNvSpPr>
            <a:spLocks noGrp="1"/>
          </p:cNvSpPr>
          <p:nvPr>
            <p:ph type="dt" sz="half" idx="10"/>
          </p:nvPr>
        </p:nvSpPr>
        <p:spPr/>
        <p:txBody>
          <a:bodyPr/>
          <a:lstStyle/>
          <a:p>
            <a:fld id="{74442D26-9060-47C5-A9F9-98BFB2265962}" type="datetimeFigureOut">
              <a:rPr lang="en-US" smtClean="0"/>
              <a:t>4/21/2025</a:t>
            </a:fld>
            <a:endParaRPr lang="en-US"/>
          </a:p>
        </p:txBody>
      </p:sp>
      <p:sp>
        <p:nvSpPr>
          <p:cNvPr id="5" name="Footer Placeholder 4">
            <a:extLst>
              <a:ext uri="{FF2B5EF4-FFF2-40B4-BE49-F238E27FC236}">
                <a16:creationId xmlns:a16="http://schemas.microsoft.com/office/drawing/2014/main" id="{55F6E9CB-320F-C0A2-4E20-37D0EF553E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7D2840-1802-6AD4-8BCC-A9163C662ABE}"/>
              </a:ext>
            </a:extLst>
          </p:cNvPr>
          <p:cNvSpPr>
            <a:spLocks noGrp="1"/>
          </p:cNvSpPr>
          <p:nvPr>
            <p:ph type="sldNum" sz="quarter" idx="12"/>
          </p:nvPr>
        </p:nvSpPr>
        <p:spPr/>
        <p:txBody>
          <a:bodyPr/>
          <a:lstStyle/>
          <a:p>
            <a:fld id="{902BC112-AD6A-4FA8-AF28-FA7EA5CCB516}" type="slidenum">
              <a:rPr lang="en-US" smtClean="0"/>
              <a:t>‹#›</a:t>
            </a:fld>
            <a:endParaRPr lang="en-US"/>
          </a:p>
        </p:txBody>
      </p:sp>
    </p:spTree>
    <p:extLst>
      <p:ext uri="{BB962C8B-B14F-4D97-AF65-F5344CB8AC3E}">
        <p14:creationId xmlns:p14="http://schemas.microsoft.com/office/powerpoint/2010/main" val="2865471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2CBE1-2EAE-80ED-0C95-81286A28B3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C07238-1FF3-D170-F575-7DA3879A297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C4FBAE-58B1-F1D0-BD19-326AC854A217}"/>
              </a:ext>
            </a:extLst>
          </p:cNvPr>
          <p:cNvSpPr>
            <a:spLocks noGrp="1"/>
          </p:cNvSpPr>
          <p:nvPr>
            <p:ph type="dt" sz="half" idx="10"/>
          </p:nvPr>
        </p:nvSpPr>
        <p:spPr/>
        <p:txBody>
          <a:bodyPr/>
          <a:lstStyle/>
          <a:p>
            <a:fld id="{74442D26-9060-47C5-A9F9-98BFB2265962}" type="datetimeFigureOut">
              <a:rPr lang="en-US" smtClean="0"/>
              <a:t>4/21/2025</a:t>
            </a:fld>
            <a:endParaRPr lang="en-US"/>
          </a:p>
        </p:txBody>
      </p:sp>
      <p:sp>
        <p:nvSpPr>
          <p:cNvPr id="5" name="Footer Placeholder 4">
            <a:extLst>
              <a:ext uri="{FF2B5EF4-FFF2-40B4-BE49-F238E27FC236}">
                <a16:creationId xmlns:a16="http://schemas.microsoft.com/office/drawing/2014/main" id="{DFF56DFB-C8DD-8A45-4098-EC26B7A98A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2B24DE-7CBC-C6BA-4CF9-7A51CA46A60B}"/>
              </a:ext>
            </a:extLst>
          </p:cNvPr>
          <p:cNvSpPr>
            <a:spLocks noGrp="1"/>
          </p:cNvSpPr>
          <p:nvPr>
            <p:ph type="sldNum" sz="quarter" idx="12"/>
          </p:nvPr>
        </p:nvSpPr>
        <p:spPr/>
        <p:txBody>
          <a:bodyPr/>
          <a:lstStyle/>
          <a:p>
            <a:fld id="{902BC112-AD6A-4FA8-AF28-FA7EA5CCB516}" type="slidenum">
              <a:rPr lang="en-US" smtClean="0"/>
              <a:t>‹#›</a:t>
            </a:fld>
            <a:endParaRPr lang="en-US"/>
          </a:p>
        </p:txBody>
      </p:sp>
    </p:spTree>
    <p:extLst>
      <p:ext uri="{BB962C8B-B14F-4D97-AF65-F5344CB8AC3E}">
        <p14:creationId xmlns:p14="http://schemas.microsoft.com/office/powerpoint/2010/main" val="667563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2E62D-8140-53E8-CC01-0996928FAF6E}"/>
              </a:ext>
            </a:extLst>
          </p:cNvPr>
          <p:cNvSpPr>
            <a:spLocks noGrp="1"/>
          </p:cNvSpPr>
          <p:nvPr>
            <p:ph type="title"/>
          </p:nvPr>
        </p:nvSpPr>
        <p:spPr>
          <a:xfrm>
            <a:off x="467916" y="2279652"/>
            <a:ext cx="5915025" cy="3803649"/>
          </a:xfrm>
        </p:spPr>
        <p:txBody>
          <a:bodyPr anchor="b"/>
          <a:lstStyle>
            <a:lvl1pPr>
              <a:defRPr sz="8000"/>
            </a:lvl1pPr>
          </a:lstStyle>
          <a:p>
            <a:r>
              <a:rPr lang="en-US"/>
              <a:t>Click to edit Master title style</a:t>
            </a:r>
          </a:p>
        </p:txBody>
      </p:sp>
      <p:sp>
        <p:nvSpPr>
          <p:cNvPr id="3" name="Text Placeholder 2">
            <a:extLst>
              <a:ext uri="{FF2B5EF4-FFF2-40B4-BE49-F238E27FC236}">
                <a16:creationId xmlns:a16="http://schemas.microsoft.com/office/drawing/2014/main" id="{D22E1678-3BE0-498B-E8D7-C88EE8027F27}"/>
              </a:ext>
            </a:extLst>
          </p:cNvPr>
          <p:cNvSpPr>
            <a:spLocks noGrp="1"/>
          </p:cNvSpPr>
          <p:nvPr>
            <p:ph type="body" idx="1"/>
          </p:nvPr>
        </p:nvSpPr>
        <p:spPr>
          <a:xfrm>
            <a:off x="467916" y="6119285"/>
            <a:ext cx="5915025" cy="2000249"/>
          </a:xfrm>
        </p:spPr>
        <p:txBody>
          <a:bodyPr/>
          <a:lstStyle>
            <a:lvl1pPr marL="0" indent="0">
              <a:buNone/>
              <a:defRPr sz="3200">
                <a:solidFill>
                  <a:schemeClr val="tx1">
                    <a:tint val="75000"/>
                  </a:schemeClr>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76C0746-3E00-8472-9166-4138563589EA}"/>
              </a:ext>
            </a:extLst>
          </p:cNvPr>
          <p:cNvSpPr>
            <a:spLocks noGrp="1"/>
          </p:cNvSpPr>
          <p:nvPr>
            <p:ph type="dt" sz="half" idx="10"/>
          </p:nvPr>
        </p:nvSpPr>
        <p:spPr/>
        <p:txBody>
          <a:bodyPr/>
          <a:lstStyle/>
          <a:p>
            <a:fld id="{74442D26-9060-47C5-A9F9-98BFB2265962}" type="datetimeFigureOut">
              <a:rPr lang="en-US" smtClean="0"/>
              <a:t>4/21/2025</a:t>
            </a:fld>
            <a:endParaRPr lang="en-US"/>
          </a:p>
        </p:txBody>
      </p:sp>
      <p:sp>
        <p:nvSpPr>
          <p:cNvPr id="5" name="Footer Placeholder 4">
            <a:extLst>
              <a:ext uri="{FF2B5EF4-FFF2-40B4-BE49-F238E27FC236}">
                <a16:creationId xmlns:a16="http://schemas.microsoft.com/office/drawing/2014/main" id="{A968A4D3-E79E-BB18-66D4-6D0345B5FC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593E28-307E-2668-F2EA-A08EDDC455D4}"/>
              </a:ext>
            </a:extLst>
          </p:cNvPr>
          <p:cNvSpPr>
            <a:spLocks noGrp="1"/>
          </p:cNvSpPr>
          <p:nvPr>
            <p:ph type="sldNum" sz="quarter" idx="12"/>
          </p:nvPr>
        </p:nvSpPr>
        <p:spPr/>
        <p:txBody>
          <a:bodyPr/>
          <a:lstStyle/>
          <a:p>
            <a:fld id="{902BC112-AD6A-4FA8-AF28-FA7EA5CCB516}" type="slidenum">
              <a:rPr lang="en-US" smtClean="0"/>
              <a:t>‹#›</a:t>
            </a:fld>
            <a:endParaRPr lang="en-US"/>
          </a:p>
        </p:txBody>
      </p:sp>
    </p:spTree>
    <p:extLst>
      <p:ext uri="{BB962C8B-B14F-4D97-AF65-F5344CB8AC3E}">
        <p14:creationId xmlns:p14="http://schemas.microsoft.com/office/powerpoint/2010/main" val="1806318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714CA-1423-9536-5068-7EDD06940E5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EE6E31E-92C7-1D30-CB77-65BF0C8C48BB}"/>
              </a:ext>
            </a:extLst>
          </p:cNvPr>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FE439EE-A8D0-D8F4-FF39-ED3F5E3CD5C8}"/>
              </a:ext>
            </a:extLst>
          </p:cNvPr>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6C07CA3-CF41-7EDF-0D04-C5C39F3E9018}"/>
              </a:ext>
            </a:extLst>
          </p:cNvPr>
          <p:cNvSpPr>
            <a:spLocks noGrp="1"/>
          </p:cNvSpPr>
          <p:nvPr>
            <p:ph type="dt" sz="half" idx="10"/>
          </p:nvPr>
        </p:nvSpPr>
        <p:spPr/>
        <p:txBody>
          <a:bodyPr/>
          <a:lstStyle/>
          <a:p>
            <a:fld id="{74442D26-9060-47C5-A9F9-98BFB2265962}" type="datetimeFigureOut">
              <a:rPr lang="en-US" smtClean="0"/>
              <a:t>4/21/2025</a:t>
            </a:fld>
            <a:endParaRPr lang="en-US"/>
          </a:p>
        </p:txBody>
      </p:sp>
      <p:sp>
        <p:nvSpPr>
          <p:cNvPr id="6" name="Footer Placeholder 5">
            <a:extLst>
              <a:ext uri="{FF2B5EF4-FFF2-40B4-BE49-F238E27FC236}">
                <a16:creationId xmlns:a16="http://schemas.microsoft.com/office/drawing/2014/main" id="{25AE2055-56BB-289E-C89E-2377331D93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5539EB-DC2A-4507-78E5-3C0BC7CD34F3}"/>
              </a:ext>
            </a:extLst>
          </p:cNvPr>
          <p:cNvSpPr>
            <a:spLocks noGrp="1"/>
          </p:cNvSpPr>
          <p:nvPr>
            <p:ph type="sldNum" sz="quarter" idx="12"/>
          </p:nvPr>
        </p:nvSpPr>
        <p:spPr/>
        <p:txBody>
          <a:bodyPr/>
          <a:lstStyle/>
          <a:p>
            <a:fld id="{902BC112-AD6A-4FA8-AF28-FA7EA5CCB516}" type="slidenum">
              <a:rPr lang="en-US" smtClean="0"/>
              <a:t>‹#›</a:t>
            </a:fld>
            <a:endParaRPr lang="en-US"/>
          </a:p>
        </p:txBody>
      </p:sp>
    </p:spTree>
    <p:extLst>
      <p:ext uri="{BB962C8B-B14F-4D97-AF65-F5344CB8AC3E}">
        <p14:creationId xmlns:p14="http://schemas.microsoft.com/office/powerpoint/2010/main" val="978795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55487-A8D0-7605-B0C0-53B463D5667A}"/>
              </a:ext>
            </a:extLst>
          </p:cNvPr>
          <p:cNvSpPr>
            <a:spLocks noGrp="1"/>
          </p:cNvSpPr>
          <p:nvPr>
            <p:ph type="title"/>
          </p:nvPr>
        </p:nvSpPr>
        <p:spPr>
          <a:xfrm>
            <a:off x="472381" y="486834"/>
            <a:ext cx="5915025" cy="1767417"/>
          </a:xfrm>
        </p:spPr>
        <p:txBody>
          <a:bodyPr/>
          <a:lstStyle/>
          <a:p>
            <a:r>
              <a:rPr lang="en-US"/>
              <a:t>Click to edit Master title style</a:t>
            </a:r>
          </a:p>
        </p:txBody>
      </p:sp>
      <p:sp>
        <p:nvSpPr>
          <p:cNvPr id="3" name="Text Placeholder 2">
            <a:extLst>
              <a:ext uri="{FF2B5EF4-FFF2-40B4-BE49-F238E27FC236}">
                <a16:creationId xmlns:a16="http://schemas.microsoft.com/office/drawing/2014/main" id="{09345AFC-6284-272F-E3A3-DF7ED5C06372}"/>
              </a:ext>
            </a:extLst>
          </p:cNvPr>
          <p:cNvSpPr>
            <a:spLocks noGrp="1"/>
          </p:cNvSpPr>
          <p:nvPr>
            <p:ph type="body" idx="1"/>
          </p:nvPr>
        </p:nvSpPr>
        <p:spPr>
          <a:xfrm>
            <a:off x="472381" y="2241551"/>
            <a:ext cx="2901255" cy="1098549"/>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a:extLst>
              <a:ext uri="{FF2B5EF4-FFF2-40B4-BE49-F238E27FC236}">
                <a16:creationId xmlns:a16="http://schemas.microsoft.com/office/drawing/2014/main" id="{F8659D50-74EB-CCD6-AB4F-ABD9B4B88302}"/>
              </a:ext>
            </a:extLst>
          </p:cNvPr>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13E1523-7F6A-34D3-1A77-3D489A739E2D}"/>
              </a:ext>
            </a:extLst>
          </p:cNvPr>
          <p:cNvSpPr>
            <a:spLocks noGrp="1"/>
          </p:cNvSpPr>
          <p:nvPr>
            <p:ph type="body" sz="quarter" idx="3"/>
          </p:nvPr>
        </p:nvSpPr>
        <p:spPr>
          <a:xfrm>
            <a:off x="3471863" y="2241551"/>
            <a:ext cx="2915543" cy="1098549"/>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a:extLst>
              <a:ext uri="{FF2B5EF4-FFF2-40B4-BE49-F238E27FC236}">
                <a16:creationId xmlns:a16="http://schemas.microsoft.com/office/drawing/2014/main" id="{7E206193-1397-7149-D93A-5F25473C9D76}"/>
              </a:ext>
            </a:extLst>
          </p:cNvPr>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96B8BD9-89F2-D2DE-B6B7-78F403490480}"/>
              </a:ext>
            </a:extLst>
          </p:cNvPr>
          <p:cNvSpPr>
            <a:spLocks noGrp="1"/>
          </p:cNvSpPr>
          <p:nvPr>
            <p:ph type="dt" sz="half" idx="10"/>
          </p:nvPr>
        </p:nvSpPr>
        <p:spPr/>
        <p:txBody>
          <a:bodyPr/>
          <a:lstStyle/>
          <a:p>
            <a:fld id="{74442D26-9060-47C5-A9F9-98BFB2265962}" type="datetimeFigureOut">
              <a:rPr lang="en-US" smtClean="0"/>
              <a:t>4/21/2025</a:t>
            </a:fld>
            <a:endParaRPr lang="en-US"/>
          </a:p>
        </p:txBody>
      </p:sp>
      <p:sp>
        <p:nvSpPr>
          <p:cNvPr id="8" name="Footer Placeholder 7">
            <a:extLst>
              <a:ext uri="{FF2B5EF4-FFF2-40B4-BE49-F238E27FC236}">
                <a16:creationId xmlns:a16="http://schemas.microsoft.com/office/drawing/2014/main" id="{E1CCEC5D-BCEC-B46F-0CAE-B5239CC2600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757C0DD-078C-EC67-A3A4-7B72D8425122}"/>
              </a:ext>
            </a:extLst>
          </p:cNvPr>
          <p:cNvSpPr>
            <a:spLocks noGrp="1"/>
          </p:cNvSpPr>
          <p:nvPr>
            <p:ph type="sldNum" sz="quarter" idx="12"/>
          </p:nvPr>
        </p:nvSpPr>
        <p:spPr/>
        <p:txBody>
          <a:bodyPr/>
          <a:lstStyle/>
          <a:p>
            <a:fld id="{902BC112-AD6A-4FA8-AF28-FA7EA5CCB516}" type="slidenum">
              <a:rPr lang="en-US" smtClean="0"/>
              <a:t>‹#›</a:t>
            </a:fld>
            <a:endParaRPr lang="en-US"/>
          </a:p>
        </p:txBody>
      </p:sp>
    </p:spTree>
    <p:extLst>
      <p:ext uri="{BB962C8B-B14F-4D97-AF65-F5344CB8AC3E}">
        <p14:creationId xmlns:p14="http://schemas.microsoft.com/office/powerpoint/2010/main" val="2288224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24145-2790-C6CF-36AB-02EB67FDA84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5BA8617-DB93-CF58-474E-8922B7EE80D5}"/>
              </a:ext>
            </a:extLst>
          </p:cNvPr>
          <p:cNvSpPr>
            <a:spLocks noGrp="1"/>
          </p:cNvSpPr>
          <p:nvPr>
            <p:ph type="dt" sz="half" idx="10"/>
          </p:nvPr>
        </p:nvSpPr>
        <p:spPr/>
        <p:txBody>
          <a:bodyPr/>
          <a:lstStyle/>
          <a:p>
            <a:fld id="{74442D26-9060-47C5-A9F9-98BFB2265962}" type="datetimeFigureOut">
              <a:rPr lang="en-US" smtClean="0"/>
              <a:t>4/21/2025</a:t>
            </a:fld>
            <a:endParaRPr lang="en-US"/>
          </a:p>
        </p:txBody>
      </p:sp>
      <p:sp>
        <p:nvSpPr>
          <p:cNvPr id="4" name="Footer Placeholder 3">
            <a:extLst>
              <a:ext uri="{FF2B5EF4-FFF2-40B4-BE49-F238E27FC236}">
                <a16:creationId xmlns:a16="http://schemas.microsoft.com/office/drawing/2014/main" id="{53285F1E-6C4C-CD0F-5866-9EAF4DE9F01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1BD12D1-34D7-3F49-CCC1-AD421A21F3F3}"/>
              </a:ext>
            </a:extLst>
          </p:cNvPr>
          <p:cNvSpPr>
            <a:spLocks noGrp="1"/>
          </p:cNvSpPr>
          <p:nvPr>
            <p:ph type="sldNum" sz="quarter" idx="12"/>
          </p:nvPr>
        </p:nvSpPr>
        <p:spPr/>
        <p:txBody>
          <a:bodyPr/>
          <a:lstStyle/>
          <a:p>
            <a:fld id="{902BC112-AD6A-4FA8-AF28-FA7EA5CCB516}" type="slidenum">
              <a:rPr lang="en-US" smtClean="0"/>
              <a:t>‹#›</a:t>
            </a:fld>
            <a:endParaRPr lang="en-US"/>
          </a:p>
        </p:txBody>
      </p:sp>
    </p:spTree>
    <p:extLst>
      <p:ext uri="{BB962C8B-B14F-4D97-AF65-F5344CB8AC3E}">
        <p14:creationId xmlns:p14="http://schemas.microsoft.com/office/powerpoint/2010/main" val="4126813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B43CDA-028D-56A2-BAC8-0BAC4EF7C725}"/>
              </a:ext>
            </a:extLst>
          </p:cNvPr>
          <p:cNvSpPr>
            <a:spLocks noGrp="1"/>
          </p:cNvSpPr>
          <p:nvPr>
            <p:ph type="dt" sz="half" idx="10"/>
          </p:nvPr>
        </p:nvSpPr>
        <p:spPr/>
        <p:txBody>
          <a:bodyPr/>
          <a:lstStyle/>
          <a:p>
            <a:fld id="{74442D26-9060-47C5-A9F9-98BFB2265962}" type="datetimeFigureOut">
              <a:rPr lang="en-US" smtClean="0"/>
              <a:t>4/21/2025</a:t>
            </a:fld>
            <a:endParaRPr lang="en-US"/>
          </a:p>
        </p:txBody>
      </p:sp>
      <p:sp>
        <p:nvSpPr>
          <p:cNvPr id="3" name="Footer Placeholder 2">
            <a:extLst>
              <a:ext uri="{FF2B5EF4-FFF2-40B4-BE49-F238E27FC236}">
                <a16:creationId xmlns:a16="http://schemas.microsoft.com/office/drawing/2014/main" id="{01A56263-1596-8DEF-9CC0-DBE2E1700B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C3F26F8-AA38-B6A8-33B1-979C46F80634}"/>
              </a:ext>
            </a:extLst>
          </p:cNvPr>
          <p:cNvSpPr>
            <a:spLocks noGrp="1"/>
          </p:cNvSpPr>
          <p:nvPr>
            <p:ph type="sldNum" sz="quarter" idx="12"/>
          </p:nvPr>
        </p:nvSpPr>
        <p:spPr/>
        <p:txBody>
          <a:bodyPr/>
          <a:lstStyle/>
          <a:p>
            <a:fld id="{902BC112-AD6A-4FA8-AF28-FA7EA5CCB516}" type="slidenum">
              <a:rPr lang="en-US" smtClean="0"/>
              <a:t>‹#›</a:t>
            </a:fld>
            <a:endParaRPr lang="en-US"/>
          </a:p>
        </p:txBody>
      </p:sp>
    </p:spTree>
    <p:extLst>
      <p:ext uri="{BB962C8B-B14F-4D97-AF65-F5344CB8AC3E}">
        <p14:creationId xmlns:p14="http://schemas.microsoft.com/office/powerpoint/2010/main" val="2175436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9E948-9718-972A-1136-7D78481E8594}"/>
              </a:ext>
            </a:extLst>
          </p:cNvPr>
          <p:cNvSpPr>
            <a:spLocks noGrp="1"/>
          </p:cNvSpPr>
          <p:nvPr>
            <p:ph type="title"/>
          </p:nvPr>
        </p:nvSpPr>
        <p:spPr>
          <a:xfrm>
            <a:off x="472381" y="609600"/>
            <a:ext cx="2211883" cy="2133600"/>
          </a:xfrm>
        </p:spPr>
        <p:txBody>
          <a:bodyPr anchor="b"/>
          <a:lstStyle>
            <a:lvl1pPr>
              <a:defRPr sz="4267"/>
            </a:lvl1pPr>
          </a:lstStyle>
          <a:p>
            <a:r>
              <a:rPr lang="en-US"/>
              <a:t>Click to edit Master title style</a:t>
            </a:r>
          </a:p>
        </p:txBody>
      </p:sp>
      <p:sp>
        <p:nvSpPr>
          <p:cNvPr id="3" name="Content Placeholder 2">
            <a:extLst>
              <a:ext uri="{FF2B5EF4-FFF2-40B4-BE49-F238E27FC236}">
                <a16:creationId xmlns:a16="http://schemas.microsoft.com/office/drawing/2014/main" id="{2BCC3EB0-73D2-7446-B818-952B811D3A12}"/>
              </a:ext>
            </a:extLst>
          </p:cNvPr>
          <p:cNvSpPr>
            <a:spLocks noGrp="1"/>
          </p:cNvSpPr>
          <p:nvPr>
            <p:ph idx="1"/>
          </p:nvPr>
        </p:nvSpPr>
        <p:spPr>
          <a:xfrm>
            <a:off x="2915543" y="1316567"/>
            <a:ext cx="3471863" cy="6498167"/>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6AA8EAF-6C2A-0F98-9A33-87CDA85A459D}"/>
              </a:ext>
            </a:extLst>
          </p:cNvPr>
          <p:cNvSpPr>
            <a:spLocks noGrp="1"/>
          </p:cNvSpPr>
          <p:nvPr>
            <p:ph type="body" sz="half" idx="2"/>
          </p:nvPr>
        </p:nvSpPr>
        <p:spPr>
          <a:xfrm>
            <a:off x="472381" y="2743200"/>
            <a:ext cx="2211883" cy="508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5" name="Date Placeholder 4">
            <a:extLst>
              <a:ext uri="{FF2B5EF4-FFF2-40B4-BE49-F238E27FC236}">
                <a16:creationId xmlns:a16="http://schemas.microsoft.com/office/drawing/2014/main" id="{B1BEE4C7-ADDE-C59B-33EF-500CE7611836}"/>
              </a:ext>
            </a:extLst>
          </p:cNvPr>
          <p:cNvSpPr>
            <a:spLocks noGrp="1"/>
          </p:cNvSpPr>
          <p:nvPr>
            <p:ph type="dt" sz="half" idx="10"/>
          </p:nvPr>
        </p:nvSpPr>
        <p:spPr/>
        <p:txBody>
          <a:bodyPr/>
          <a:lstStyle/>
          <a:p>
            <a:fld id="{74442D26-9060-47C5-A9F9-98BFB2265962}" type="datetimeFigureOut">
              <a:rPr lang="en-US" smtClean="0"/>
              <a:t>4/21/2025</a:t>
            </a:fld>
            <a:endParaRPr lang="en-US"/>
          </a:p>
        </p:txBody>
      </p:sp>
      <p:sp>
        <p:nvSpPr>
          <p:cNvPr id="6" name="Footer Placeholder 5">
            <a:extLst>
              <a:ext uri="{FF2B5EF4-FFF2-40B4-BE49-F238E27FC236}">
                <a16:creationId xmlns:a16="http://schemas.microsoft.com/office/drawing/2014/main" id="{3C8F7C43-00BD-28B4-458E-FB00B73CD7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22F0CC-B269-9C95-0BE1-7220FFF64A35}"/>
              </a:ext>
            </a:extLst>
          </p:cNvPr>
          <p:cNvSpPr>
            <a:spLocks noGrp="1"/>
          </p:cNvSpPr>
          <p:nvPr>
            <p:ph type="sldNum" sz="quarter" idx="12"/>
          </p:nvPr>
        </p:nvSpPr>
        <p:spPr/>
        <p:txBody>
          <a:bodyPr/>
          <a:lstStyle/>
          <a:p>
            <a:fld id="{902BC112-AD6A-4FA8-AF28-FA7EA5CCB516}" type="slidenum">
              <a:rPr lang="en-US" smtClean="0"/>
              <a:t>‹#›</a:t>
            </a:fld>
            <a:endParaRPr lang="en-US"/>
          </a:p>
        </p:txBody>
      </p:sp>
    </p:spTree>
    <p:extLst>
      <p:ext uri="{BB962C8B-B14F-4D97-AF65-F5344CB8AC3E}">
        <p14:creationId xmlns:p14="http://schemas.microsoft.com/office/powerpoint/2010/main" val="562248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8964B-B3A1-2646-E392-4DCBE33E300B}"/>
              </a:ext>
            </a:extLst>
          </p:cNvPr>
          <p:cNvSpPr>
            <a:spLocks noGrp="1"/>
          </p:cNvSpPr>
          <p:nvPr>
            <p:ph type="title"/>
          </p:nvPr>
        </p:nvSpPr>
        <p:spPr>
          <a:xfrm>
            <a:off x="472381" y="609600"/>
            <a:ext cx="2211883" cy="2133600"/>
          </a:xfrm>
        </p:spPr>
        <p:txBody>
          <a:bodyPr anchor="b"/>
          <a:lstStyle>
            <a:lvl1pPr>
              <a:defRPr sz="4267"/>
            </a:lvl1pPr>
          </a:lstStyle>
          <a:p>
            <a:r>
              <a:rPr lang="en-US"/>
              <a:t>Click to edit Master title style</a:t>
            </a:r>
          </a:p>
        </p:txBody>
      </p:sp>
      <p:sp>
        <p:nvSpPr>
          <p:cNvPr id="3" name="Picture Placeholder 2">
            <a:extLst>
              <a:ext uri="{FF2B5EF4-FFF2-40B4-BE49-F238E27FC236}">
                <a16:creationId xmlns:a16="http://schemas.microsoft.com/office/drawing/2014/main" id="{0F8C1CB0-1398-0050-CA6A-B2510A2377EA}"/>
              </a:ext>
            </a:extLst>
          </p:cNvPr>
          <p:cNvSpPr>
            <a:spLocks noGrp="1"/>
          </p:cNvSpPr>
          <p:nvPr>
            <p:ph type="pic" idx="1"/>
          </p:nvPr>
        </p:nvSpPr>
        <p:spPr>
          <a:xfrm>
            <a:off x="2915543" y="1316567"/>
            <a:ext cx="3471863" cy="6498167"/>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endParaRPr lang="en-US"/>
          </a:p>
        </p:txBody>
      </p:sp>
      <p:sp>
        <p:nvSpPr>
          <p:cNvPr id="4" name="Text Placeholder 3">
            <a:extLst>
              <a:ext uri="{FF2B5EF4-FFF2-40B4-BE49-F238E27FC236}">
                <a16:creationId xmlns:a16="http://schemas.microsoft.com/office/drawing/2014/main" id="{8F646260-FFCA-2A26-8C2D-788E048C88E8}"/>
              </a:ext>
            </a:extLst>
          </p:cNvPr>
          <p:cNvSpPr>
            <a:spLocks noGrp="1"/>
          </p:cNvSpPr>
          <p:nvPr>
            <p:ph type="body" sz="half" idx="2"/>
          </p:nvPr>
        </p:nvSpPr>
        <p:spPr>
          <a:xfrm>
            <a:off x="472381" y="2743200"/>
            <a:ext cx="2211883" cy="508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5" name="Date Placeholder 4">
            <a:extLst>
              <a:ext uri="{FF2B5EF4-FFF2-40B4-BE49-F238E27FC236}">
                <a16:creationId xmlns:a16="http://schemas.microsoft.com/office/drawing/2014/main" id="{A97A60B4-10FC-F84B-9535-C55695B7395E}"/>
              </a:ext>
            </a:extLst>
          </p:cNvPr>
          <p:cNvSpPr>
            <a:spLocks noGrp="1"/>
          </p:cNvSpPr>
          <p:nvPr>
            <p:ph type="dt" sz="half" idx="10"/>
          </p:nvPr>
        </p:nvSpPr>
        <p:spPr/>
        <p:txBody>
          <a:bodyPr/>
          <a:lstStyle/>
          <a:p>
            <a:fld id="{74442D26-9060-47C5-A9F9-98BFB2265962}" type="datetimeFigureOut">
              <a:rPr lang="en-US" smtClean="0"/>
              <a:t>4/21/2025</a:t>
            </a:fld>
            <a:endParaRPr lang="en-US"/>
          </a:p>
        </p:txBody>
      </p:sp>
      <p:sp>
        <p:nvSpPr>
          <p:cNvPr id="6" name="Footer Placeholder 5">
            <a:extLst>
              <a:ext uri="{FF2B5EF4-FFF2-40B4-BE49-F238E27FC236}">
                <a16:creationId xmlns:a16="http://schemas.microsoft.com/office/drawing/2014/main" id="{CA22CABC-21B3-4DE5-8371-0BE3CFC211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8C4F03-4522-CA9B-1010-91379DEDDD32}"/>
              </a:ext>
            </a:extLst>
          </p:cNvPr>
          <p:cNvSpPr>
            <a:spLocks noGrp="1"/>
          </p:cNvSpPr>
          <p:nvPr>
            <p:ph type="sldNum" sz="quarter" idx="12"/>
          </p:nvPr>
        </p:nvSpPr>
        <p:spPr/>
        <p:txBody>
          <a:bodyPr/>
          <a:lstStyle/>
          <a:p>
            <a:fld id="{902BC112-AD6A-4FA8-AF28-FA7EA5CCB516}" type="slidenum">
              <a:rPr lang="en-US" smtClean="0"/>
              <a:t>‹#›</a:t>
            </a:fld>
            <a:endParaRPr lang="en-US"/>
          </a:p>
        </p:txBody>
      </p:sp>
    </p:spTree>
    <p:extLst>
      <p:ext uri="{BB962C8B-B14F-4D97-AF65-F5344CB8AC3E}">
        <p14:creationId xmlns:p14="http://schemas.microsoft.com/office/powerpoint/2010/main" val="305527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3A7BF87-12E9-98D0-322A-B06AD981F982}"/>
              </a:ext>
            </a:extLst>
          </p:cNvPr>
          <p:cNvSpPr>
            <a:spLocks noGrp="1"/>
          </p:cNvSpPr>
          <p:nvPr>
            <p:ph type="title"/>
          </p:nvPr>
        </p:nvSpPr>
        <p:spPr>
          <a:xfrm>
            <a:off x="471488" y="486834"/>
            <a:ext cx="5915025" cy="176741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7907DA9-2EC0-170A-7D79-4E8D908D1D93}"/>
              </a:ext>
            </a:extLst>
          </p:cNvPr>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583D73-0BD8-9F14-4ACF-63FDB2C2D2E3}"/>
              </a:ext>
            </a:extLst>
          </p:cNvPr>
          <p:cNvSpPr>
            <a:spLocks noGrp="1"/>
          </p:cNvSpPr>
          <p:nvPr>
            <p:ph type="dt" sz="half" idx="2"/>
          </p:nvPr>
        </p:nvSpPr>
        <p:spPr>
          <a:xfrm>
            <a:off x="471488" y="8475134"/>
            <a:ext cx="1543050" cy="486833"/>
          </a:xfrm>
          <a:prstGeom prst="rect">
            <a:avLst/>
          </a:prstGeom>
        </p:spPr>
        <p:txBody>
          <a:bodyPr vert="horz" lIns="91440" tIns="45720" rIns="91440" bIns="45720" rtlCol="0" anchor="ctr"/>
          <a:lstStyle>
            <a:lvl1pPr algn="l">
              <a:defRPr sz="1600">
                <a:solidFill>
                  <a:schemeClr val="tx1">
                    <a:tint val="75000"/>
                  </a:schemeClr>
                </a:solidFill>
              </a:defRPr>
            </a:lvl1pPr>
          </a:lstStyle>
          <a:p>
            <a:fld id="{74442D26-9060-47C5-A9F9-98BFB2265962}" type="datetimeFigureOut">
              <a:rPr lang="en-US" smtClean="0"/>
              <a:t>4/21/2025</a:t>
            </a:fld>
            <a:endParaRPr lang="en-US"/>
          </a:p>
        </p:txBody>
      </p:sp>
      <p:sp>
        <p:nvSpPr>
          <p:cNvPr id="5" name="Footer Placeholder 4">
            <a:extLst>
              <a:ext uri="{FF2B5EF4-FFF2-40B4-BE49-F238E27FC236}">
                <a16:creationId xmlns:a16="http://schemas.microsoft.com/office/drawing/2014/main" id="{B2748CB6-66F8-AE96-DC29-981D68141932}"/>
              </a:ext>
            </a:extLst>
          </p:cNvPr>
          <p:cNvSpPr>
            <a:spLocks noGrp="1"/>
          </p:cNvSpPr>
          <p:nvPr>
            <p:ph type="ftr" sz="quarter" idx="3"/>
          </p:nvPr>
        </p:nvSpPr>
        <p:spPr>
          <a:xfrm>
            <a:off x="2271713" y="8475134"/>
            <a:ext cx="2314575" cy="486833"/>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3045FA7-B748-BD8C-B379-8B477A9165FC}"/>
              </a:ext>
            </a:extLst>
          </p:cNvPr>
          <p:cNvSpPr>
            <a:spLocks noGrp="1"/>
          </p:cNvSpPr>
          <p:nvPr>
            <p:ph type="sldNum" sz="quarter" idx="4"/>
          </p:nvPr>
        </p:nvSpPr>
        <p:spPr>
          <a:xfrm>
            <a:off x="4843463" y="8475134"/>
            <a:ext cx="1543050" cy="486833"/>
          </a:xfrm>
          <a:prstGeom prst="rect">
            <a:avLst/>
          </a:prstGeom>
        </p:spPr>
        <p:txBody>
          <a:bodyPr vert="horz" lIns="91440" tIns="45720" rIns="91440" bIns="45720" rtlCol="0" anchor="ctr"/>
          <a:lstStyle>
            <a:lvl1pPr algn="r">
              <a:defRPr sz="1600">
                <a:solidFill>
                  <a:schemeClr val="tx1">
                    <a:tint val="75000"/>
                  </a:schemeClr>
                </a:solidFill>
              </a:defRPr>
            </a:lvl1pPr>
          </a:lstStyle>
          <a:p>
            <a:fld id="{902BC112-AD6A-4FA8-AF28-FA7EA5CCB516}" type="slidenum">
              <a:rPr lang="en-US" smtClean="0"/>
              <a:t>‹#›</a:t>
            </a:fld>
            <a:endParaRPr lang="en-US"/>
          </a:p>
        </p:txBody>
      </p:sp>
    </p:spTree>
    <p:extLst>
      <p:ext uri="{BB962C8B-B14F-4D97-AF65-F5344CB8AC3E}">
        <p14:creationId xmlns:p14="http://schemas.microsoft.com/office/powerpoint/2010/main" val="9758750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1219170"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1C02058-ADE4-872E-085F-7D45C6EDD05D}"/>
              </a:ext>
            </a:extLst>
          </p:cNvPr>
          <p:cNvSpPr txBox="1"/>
          <p:nvPr/>
        </p:nvSpPr>
        <p:spPr>
          <a:xfrm>
            <a:off x="255503" y="2258290"/>
            <a:ext cx="6346994" cy="2585323"/>
          </a:xfrm>
          <a:prstGeom prst="rect">
            <a:avLst/>
          </a:prstGeom>
          <a:noFill/>
        </p:spPr>
        <p:txBody>
          <a:bodyPr wrap="none" rtlCol="0">
            <a:spAutoFit/>
          </a:bodyPr>
          <a:lstStyle/>
          <a:p>
            <a:pPr algn="ctr"/>
            <a:r>
              <a:rPr lang="en-US" sz="5400" dirty="0"/>
              <a:t>Group Project 5</a:t>
            </a:r>
          </a:p>
          <a:p>
            <a:pPr algn="ctr"/>
            <a:endParaRPr lang="en-US" sz="5400" dirty="0"/>
          </a:p>
          <a:p>
            <a:pPr algn="ctr"/>
            <a:r>
              <a:rPr lang="en-US" sz="5400" dirty="0"/>
              <a:t>Staten Island Moraine</a:t>
            </a:r>
          </a:p>
        </p:txBody>
      </p:sp>
    </p:spTree>
    <p:extLst>
      <p:ext uri="{BB962C8B-B14F-4D97-AF65-F5344CB8AC3E}">
        <p14:creationId xmlns:p14="http://schemas.microsoft.com/office/powerpoint/2010/main" val="722859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555FCA-5606-225A-ECE6-92B82D2ACDAA}"/>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1B8091D9-8757-757F-BDE8-8CD3777BC659}"/>
              </a:ext>
            </a:extLst>
          </p:cNvPr>
          <p:cNvSpPr txBox="1"/>
          <p:nvPr/>
        </p:nvSpPr>
        <p:spPr>
          <a:xfrm>
            <a:off x="507080" y="304799"/>
            <a:ext cx="5843843" cy="1754326"/>
          </a:xfrm>
          <a:prstGeom prst="rect">
            <a:avLst/>
          </a:prstGeom>
          <a:noFill/>
        </p:spPr>
        <p:txBody>
          <a:bodyPr wrap="none" rtlCol="0">
            <a:spAutoFit/>
          </a:bodyPr>
          <a:lstStyle/>
          <a:p>
            <a:pPr algn="ctr"/>
            <a:r>
              <a:rPr lang="en-US" sz="5400" dirty="0"/>
              <a:t>Group 1</a:t>
            </a:r>
          </a:p>
          <a:p>
            <a:pPr algn="ctr"/>
            <a:r>
              <a:rPr lang="en-US" sz="5400" dirty="0"/>
              <a:t>Rocks from Moraine</a:t>
            </a:r>
          </a:p>
        </p:txBody>
      </p:sp>
      <p:sp>
        <p:nvSpPr>
          <p:cNvPr id="2" name="TextBox 1">
            <a:extLst>
              <a:ext uri="{FF2B5EF4-FFF2-40B4-BE49-F238E27FC236}">
                <a16:creationId xmlns:a16="http://schemas.microsoft.com/office/drawing/2014/main" id="{54E8268E-29FE-E8EB-4CF4-4F4AE23F6ABF}"/>
              </a:ext>
            </a:extLst>
          </p:cNvPr>
          <p:cNvSpPr txBox="1"/>
          <p:nvPr/>
        </p:nvSpPr>
        <p:spPr>
          <a:xfrm>
            <a:off x="507080" y="2246563"/>
            <a:ext cx="5950169" cy="6463308"/>
          </a:xfrm>
          <a:prstGeom prst="rect">
            <a:avLst/>
          </a:prstGeom>
          <a:noFill/>
        </p:spPr>
        <p:txBody>
          <a:bodyPr wrap="square" rtlCol="0">
            <a:spAutoFit/>
          </a:bodyPr>
          <a:lstStyle/>
          <a:p>
            <a:r>
              <a:rPr lang="en-US" dirty="0"/>
              <a:t>The sample consists of a collection of pebbles taken from the moraine. The fine component was discarded but an attempt was made to preserve the relative abundance and size distribution of the coarse component.</a:t>
            </a:r>
          </a:p>
          <a:p>
            <a:endParaRPr lang="en-US" dirty="0"/>
          </a:p>
          <a:p>
            <a:pPr marL="342900" indent="-342900">
              <a:buAutoNum type="arabicPeriod"/>
            </a:pPr>
            <a:r>
              <a:rPr lang="en-US" dirty="0"/>
              <a:t>Weight each rock, make a histogram of the weights and interpret the results.  What is the most common weight range?</a:t>
            </a:r>
          </a:p>
          <a:p>
            <a:pPr marL="342900" indent="-342900">
              <a:buAutoNum type="arabicPeriod"/>
            </a:pPr>
            <a:endParaRPr lang="en-US" dirty="0"/>
          </a:p>
          <a:p>
            <a:pPr marL="342900" indent="-342900">
              <a:buAutoNum type="arabicPeriod"/>
            </a:pPr>
            <a:r>
              <a:rPr lang="en-US" dirty="0"/>
              <a:t>Sort the pebbles into rock type categories.  Use lithologic  names if you can. If you have no training in rock identification, sort them into categories based on their color and texture. Take a photo of the result.</a:t>
            </a:r>
          </a:p>
          <a:p>
            <a:pPr marL="342900" indent="-342900">
              <a:buAutoNum type="arabicPeriod"/>
            </a:pPr>
            <a:endParaRPr lang="en-US" dirty="0"/>
          </a:p>
          <a:p>
            <a:pPr marL="342900" indent="-342900">
              <a:buAutoNum type="arabicPeriod"/>
            </a:pPr>
            <a:r>
              <a:rPr lang="en-US" dirty="0"/>
              <a:t>Mage a histogram of total weights of each category.  What category is the most plentiful?</a:t>
            </a:r>
          </a:p>
          <a:p>
            <a:pPr marL="342900" indent="-342900">
              <a:buAutoNum type="arabicPeriod"/>
            </a:pPr>
            <a:endParaRPr lang="en-US" dirty="0"/>
          </a:p>
          <a:p>
            <a:pPr marL="342900" indent="-342900">
              <a:buAutoNum type="arabicPeriod"/>
            </a:pPr>
            <a:r>
              <a:rPr lang="en-US" dirty="0"/>
              <a:t>Are big or small sizes over or under represented in any category?</a:t>
            </a:r>
          </a:p>
          <a:p>
            <a:pPr marL="342900" indent="-342900">
              <a:buAutoNum type="arabicPeriod"/>
            </a:pPr>
            <a:endParaRPr lang="en-US" dirty="0"/>
          </a:p>
          <a:p>
            <a:pPr marL="342900" indent="-342900">
              <a:buAutoNum type="arabicPeriod"/>
            </a:pPr>
            <a:r>
              <a:rPr lang="en-US" dirty="0"/>
              <a:t>Interpret the rock type of the most common category in the context of the distance that the major source of that rock type is from the moraine. See attached maps</a:t>
            </a:r>
          </a:p>
        </p:txBody>
      </p:sp>
    </p:spTree>
    <p:extLst>
      <p:ext uri="{BB962C8B-B14F-4D97-AF65-F5344CB8AC3E}">
        <p14:creationId xmlns:p14="http://schemas.microsoft.com/office/powerpoint/2010/main" val="2595413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C52927-A63B-59F2-CDA7-2B02A726BAE8}"/>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EBAA98CC-6DF1-DCDE-9B87-E3973C81A2EF}"/>
              </a:ext>
            </a:extLst>
          </p:cNvPr>
          <p:cNvSpPr txBox="1"/>
          <p:nvPr/>
        </p:nvSpPr>
        <p:spPr>
          <a:xfrm>
            <a:off x="-596244" y="110836"/>
            <a:ext cx="8156815" cy="1538883"/>
          </a:xfrm>
          <a:prstGeom prst="rect">
            <a:avLst/>
          </a:prstGeom>
          <a:noFill/>
        </p:spPr>
        <p:txBody>
          <a:bodyPr wrap="square" rtlCol="0">
            <a:spAutoFit/>
          </a:bodyPr>
          <a:lstStyle/>
          <a:p>
            <a:pPr algn="ctr"/>
            <a:r>
              <a:rPr lang="en-US" sz="5400" dirty="0"/>
              <a:t>Group 2</a:t>
            </a:r>
          </a:p>
          <a:p>
            <a:pPr algn="ctr"/>
            <a:r>
              <a:rPr lang="en-US" sz="4000" dirty="0"/>
              <a:t>Rocks from Beach near Moraine</a:t>
            </a:r>
          </a:p>
        </p:txBody>
      </p:sp>
      <p:sp>
        <p:nvSpPr>
          <p:cNvPr id="2" name="TextBox 1">
            <a:extLst>
              <a:ext uri="{FF2B5EF4-FFF2-40B4-BE49-F238E27FC236}">
                <a16:creationId xmlns:a16="http://schemas.microsoft.com/office/drawing/2014/main" id="{06D3F0F2-B897-09E2-5EDA-94DB1D3281B7}"/>
              </a:ext>
            </a:extLst>
          </p:cNvPr>
          <p:cNvSpPr txBox="1"/>
          <p:nvPr/>
        </p:nvSpPr>
        <p:spPr>
          <a:xfrm>
            <a:off x="453915" y="2040285"/>
            <a:ext cx="5950169" cy="5909310"/>
          </a:xfrm>
          <a:prstGeom prst="rect">
            <a:avLst/>
          </a:prstGeom>
          <a:noFill/>
        </p:spPr>
        <p:txBody>
          <a:bodyPr wrap="square" rtlCol="0">
            <a:spAutoFit/>
          </a:bodyPr>
          <a:lstStyle/>
          <a:p>
            <a:r>
              <a:rPr lang="en-US" dirty="0"/>
              <a:t>The sample consists of a collection of cobbles picked up from the from the beach near the moraine (and which presumably eroded out from the moraine).  An effort was made to collect as many different rock types as possible.</a:t>
            </a:r>
          </a:p>
          <a:p>
            <a:endParaRPr lang="en-US" dirty="0"/>
          </a:p>
          <a:p>
            <a:pPr marL="342900" indent="-342900">
              <a:buAutoNum type="arabicPeriod"/>
            </a:pPr>
            <a:r>
              <a:rPr lang="en-US" dirty="0"/>
              <a:t>Examine each rock and sort them into igneous, metamorphic and sedimentary groups, laid out on the table.  Within each group, sort them into sub-groups depending upon similarity.  Take a photo of your result.</a:t>
            </a:r>
          </a:p>
          <a:p>
            <a:pPr marL="342900" indent="-342900">
              <a:buAutoNum type="arabicPeriod"/>
            </a:pPr>
            <a:endParaRPr lang="en-US" dirty="0"/>
          </a:p>
          <a:p>
            <a:pPr marL="342900" indent="-342900">
              <a:buAutoNum type="arabicPeriod"/>
            </a:pPr>
            <a:r>
              <a:rPr lang="en-US" dirty="0"/>
              <a:t>Assisted by the Instructor/TA, determine the rock type of each cobble.</a:t>
            </a:r>
          </a:p>
          <a:p>
            <a:pPr marL="342900" indent="-342900">
              <a:buAutoNum type="arabicPeriod"/>
            </a:pPr>
            <a:endParaRPr lang="en-US" dirty="0"/>
          </a:p>
          <a:p>
            <a:pPr marL="342900" indent="-342900">
              <a:buAutoNum type="arabicPeriod"/>
            </a:pPr>
            <a:r>
              <a:rPr lang="en-US" dirty="0"/>
              <a:t>Match up as many rock with possible source areas (as given by the annotated geologic map).  What is the most distant rock source from Staten Island?</a:t>
            </a:r>
          </a:p>
          <a:p>
            <a:pPr marL="342900" indent="-342900">
              <a:buAutoNum type="arabicPeriod"/>
            </a:pPr>
            <a:endParaRPr lang="en-US" dirty="0"/>
          </a:p>
          <a:p>
            <a:pPr marL="342900" indent="-342900">
              <a:buAutoNum type="arabicPeriod"/>
            </a:pPr>
            <a:endParaRPr lang="en-US" dirty="0"/>
          </a:p>
          <a:p>
            <a:pPr marL="342900" indent="-342900">
              <a:buAutoNum type="arabicPeriod"/>
            </a:pPr>
            <a:endParaRPr lang="en-US" dirty="0"/>
          </a:p>
          <a:p>
            <a:pPr marL="342900" indent="-342900">
              <a:buAutoNum type="arabicPeriod"/>
            </a:pPr>
            <a:endParaRPr lang="en-US" dirty="0"/>
          </a:p>
          <a:p>
            <a:pPr marL="342900" indent="-342900">
              <a:buAutoNum type="arabicPeriod"/>
            </a:pPr>
            <a:endParaRPr lang="en-US" dirty="0"/>
          </a:p>
        </p:txBody>
      </p:sp>
    </p:spTree>
    <p:extLst>
      <p:ext uri="{BB962C8B-B14F-4D97-AF65-F5344CB8AC3E}">
        <p14:creationId xmlns:p14="http://schemas.microsoft.com/office/powerpoint/2010/main" val="2943719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8FA93D-15B3-D75B-07BC-C38D694260AC}"/>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29E4379B-AB65-DB2B-E519-86598C785351}"/>
              </a:ext>
            </a:extLst>
          </p:cNvPr>
          <p:cNvSpPr txBox="1"/>
          <p:nvPr/>
        </p:nvSpPr>
        <p:spPr>
          <a:xfrm>
            <a:off x="-1" y="110836"/>
            <a:ext cx="6858001" cy="1292662"/>
          </a:xfrm>
          <a:prstGeom prst="rect">
            <a:avLst/>
          </a:prstGeom>
          <a:noFill/>
        </p:spPr>
        <p:txBody>
          <a:bodyPr wrap="square" rtlCol="0">
            <a:spAutoFit/>
          </a:bodyPr>
          <a:lstStyle/>
          <a:p>
            <a:pPr algn="ctr"/>
            <a:r>
              <a:rPr lang="en-US" sz="5400" dirty="0"/>
              <a:t>Group 3</a:t>
            </a:r>
          </a:p>
          <a:p>
            <a:pPr algn="ctr"/>
            <a:r>
              <a:rPr lang="en-US" sz="2400" dirty="0"/>
              <a:t>Size Distribution of Moraine Material</a:t>
            </a:r>
          </a:p>
        </p:txBody>
      </p:sp>
      <p:sp>
        <p:nvSpPr>
          <p:cNvPr id="2" name="TextBox 1">
            <a:extLst>
              <a:ext uri="{FF2B5EF4-FFF2-40B4-BE49-F238E27FC236}">
                <a16:creationId xmlns:a16="http://schemas.microsoft.com/office/drawing/2014/main" id="{E30E2108-4709-C203-FC6E-A6FB4DC5FFD5}"/>
              </a:ext>
            </a:extLst>
          </p:cNvPr>
          <p:cNvSpPr txBox="1"/>
          <p:nvPr/>
        </p:nvSpPr>
        <p:spPr>
          <a:xfrm>
            <a:off x="453915" y="2040285"/>
            <a:ext cx="5950169" cy="6463308"/>
          </a:xfrm>
          <a:prstGeom prst="rect">
            <a:avLst/>
          </a:prstGeom>
          <a:noFill/>
        </p:spPr>
        <p:txBody>
          <a:bodyPr wrap="square" rtlCol="0">
            <a:spAutoFit/>
          </a:bodyPr>
          <a:lstStyle/>
          <a:p>
            <a:r>
              <a:rPr lang="en-US" dirty="0"/>
              <a:t>The sample consists of moraine material from Staten Island.</a:t>
            </a:r>
          </a:p>
          <a:p>
            <a:endParaRPr lang="en-US" dirty="0"/>
          </a:p>
          <a:p>
            <a:pPr marL="342900" indent="-342900">
              <a:buAutoNum type="arabicPeriod"/>
            </a:pPr>
            <a:r>
              <a:rPr lang="en-US" dirty="0"/>
              <a:t>Weigh and record each piece of the sieve (its “tare weight”) for future reference.  Re-stack the sieve, coarseness increasing upward.</a:t>
            </a:r>
          </a:p>
          <a:p>
            <a:pPr marL="342900" indent="-342900">
              <a:buAutoNum type="arabicPeriod"/>
            </a:pPr>
            <a:endParaRPr lang="en-US" dirty="0"/>
          </a:p>
          <a:p>
            <a:pPr marL="342900" indent="-342900">
              <a:buAutoNum type="arabicPeriod"/>
            </a:pPr>
            <a:r>
              <a:rPr lang="en-US" dirty="0"/>
              <a:t>Place the moraine sample in the uppermost sieve compartment.  Examine it visually and describe it.  Take a photo.</a:t>
            </a:r>
          </a:p>
          <a:p>
            <a:pPr marL="342900" indent="-342900">
              <a:buAutoNum type="arabicPeriod"/>
            </a:pPr>
            <a:endParaRPr lang="en-US" dirty="0"/>
          </a:p>
          <a:p>
            <a:pPr marL="342900" indent="-342900">
              <a:buAutoNum type="arabicPeriod"/>
            </a:pPr>
            <a:r>
              <a:rPr lang="en-US" dirty="0"/>
              <a:t>Put the cover on the sieve and shake it for a while until the size fractions separate.  Take a photo of each size fraction.</a:t>
            </a:r>
          </a:p>
          <a:p>
            <a:pPr marL="342900" indent="-342900">
              <a:buAutoNum type="arabicPeriod"/>
            </a:pPr>
            <a:endParaRPr lang="en-US" dirty="0"/>
          </a:p>
          <a:p>
            <a:pPr marL="342900" indent="-342900">
              <a:buAutoNum type="arabicPeriod"/>
            </a:pPr>
            <a:r>
              <a:rPr lang="en-US" dirty="0"/>
              <a:t>Weigh each sieve and subtract the tare weight to get the weight of each size fraction.  Make a histogram of the size fractions and interpret the results.</a:t>
            </a:r>
          </a:p>
          <a:p>
            <a:pPr marL="342900" indent="-342900">
              <a:buAutoNum type="arabicPeriod"/>
            </a:pPr>
            <a:endParaRPr lang="en-US" dirty="0"/>
          </a:p>
          <a:p>
            <a:pPr marL="342900" indent="-342900">
              <a:buAutoNum type="arabicPeriod"/>
            </a:pPr>
            <a:endParaRPr lang="en-US" dirty="0"/>
          </a:p>
          <a:p>
            <a:pPr marL="342900" indent="-342900">
              <a:buAutoNum type="arabicPeriod"/>
            </a:pPr>
            <a:endParaRPr lang="en-US" dirty="0"/>
          </a:p>
          <a:p>
            <a:pPr marL="342900" indent="-342900">
              <a:buAutoNum type="arabicPeriod"/>
            </a:pPr>
            <a:endParaRPr lang="en-US" dirty="0"/>
          </a:p>
          <a:p>
            <a:pPr marL="342900" indent="-342900">
              <a:buAutoNum type="arabicPeriod"/>
            </a:pPr>
            <a:endParaRPr lang="en-US" dirty="0"/>
          </a:p>
          <a:p>
            <a:pPr marL="342900" indent="-342900">
              <a:buAutoNum type="arabicPeriod"/>
            </a:pPr>
            <a:endParaRPr lang="en-US" dirty="0"/>
          </a:p>
        </p:txBody>
      </p:sp>
    </p:spTree>
    <p:extLst>
      <p:ext uri="{BB962C8B-B14F-4D97-AF65-F5344CB8AC3E}">
        <p14:creationId xmlns:p14="http://schemas.microsoft.com/office/powerpoint/2010/main" val="2413934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0E5770-D271-6295-2919-E05FA98E626D}"/>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E059DF74-612A-AFC6-0292-B45FC96876C6}"/>
              </a:ext>
            </a:extLst>
          </p:cNvPr>
          <p:cNvSpPr txBox="1"/>
          <p:nvPr/>
        </p:nvSpPr>
        <p:spPr>
          <a:xfrm>
            <a:off x="-596244" y="110836"/>
            <a:ext cx="8156815" cy="1538883"/>
          </a:xfrm>
          <a:prstGeom prst="rect">
            <a:avLst/>
          </a:prstGeom>
          <a:noFill/>
        </p:spPr>
        <p:txBody>
          <a:bodyPr wrap="square" rtlCol="0">
            <a:spAutoFit/>
          </a:bodyPr>
          <a:lstStyle/>
          <a:p>
            <a:pPr algn="ctr"/>
            <a:r>
              <a:rPr lang="en-US" sz="5400" dirty="0"/>
              <a:t>Group 4</a:t>
            </a:r>
          </a:p>
          <a:p>
            <a:pPr algn="ctr"/>
            <a:r>
              <a:rPr lang="en-US" sz="4000" dirty="0"/>
              <a:t>Photos of Whole Moraine</a:t>
            </a:r>
          </a:p>
        </p:txBody>
      </p:sp>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D8C05447-23B9-EDEB-3ABE-4AF3F3D0A5D2}"/>
                  </a:ext>
                </a:extLst>
              </p:cNvPr>
              <p:cNvSpPr txBox="1"/>
              <p:nvPr/>
            </p:nvSpPr>
            <p:spPr>
              <a:xfrm>
                <a:off x="453915" y="2040285"/>
                <a:ext cx="5950169" cy="6619697"/>
              </a:xfrm>
              <a:prstGeom prst="rect">
                <a:avLst/>
              </a:prstGeom>
              <a:noFill/>
            </p:spPr>
            <p:txBody>
              <a:bodyPr wrap="square" rtlCol="0">
                <a:spAutoFit/>
              </a:bodyPr>
              <a:lstStyle/>
              <a:p>
                <a:r>
                  <a:rPr lang="en-US" dirty="0"/>
                  <a:t>Two wide-angle photos of the moraine are provided</a:t>
                </a:r>
              </a:p>
              <a:p>
                <a:endParaRPr lang="en-US" dirty="0"/>
              </a:p>
              <a:p>
                <a:pPr marL="342900" indent="-342900">
                  <a:buAutoNum type="arabicPeriod"/>
                </a:pPr>
                <a:r>
                  <a:rPr lang="en-US" dirty="0"/>
                  <a:t>Load photo GP05_04_01 into Photoshop. Measure the Photoshop size of the compass in the image using</a:t>
                </a:r>
              </a:p>
              <a:p>
                <a:endParaRPr lang="en-US" dirty="0"/>
              </a:p>
              <a:p>
                <a:endParaRPr lang="en-US" dirty="0"/>
              </a:p>
              <a:p>
                <a:r>
                  <a:rPr lang="en-US" dirty="0"/>
                  <a:t>       and compute a proportionality ratio</a:t>
                </a:r>
              </a:p>
              <a:p>
                <a:r>
                  <a:rPr lang="en-US" dirty="0"/>
                  <a:t>                        </a:t>
                </a:r>
                <a14:m>
                  <m:oMath xmlns:m="http://schemas.openxmlformats.org/officeDocument/2006/math">
                    <m:r>
                      <a:rPr lang="en-US" i="1">
                        <a:latin typeface="Cambria Math" panose="02040503050406030204" pitchFamily="18" charset="0"/>
                      </a:rPr>
                      <m:t>𝑅</m:t>
                    </m:r>
                    <m:r>
                      <a:rPr lang="en-US" i="1">
                        <a:latin typeface="Cambria Math" panose="02040503050406030204" pitchFamily="18" charset="0"/>
                      </a:rPr>
                      <m:t>=</m:t>
                    </m:r>
                    <m:f>
                      <m:fPr>
                        <m:ctrlPr>
                          <a:rPr lang="en-US" i="1" smtClean="0">
                            <a:latin typeface="Cambria Math" panose="02040503050406030204" pitchFamily="18" charset="0"/>
                          </a:rPr>
                        </m:ctrlPr>
                      </m:fPr>
                      <m:num>
                        <m:r>
                          <a:rPr lang="en-US" i="1">
                            <a:latin typeface="Cambria Math" panose="02040503050406030204" pitchFamily="18" charset="0"/>
                          </a:rPr>
                          <m:t>𝑎𝑐𝑡𝑢𝑎𝑙</m:t>
                        </m:r>
                        <m:r>
                          <a:rPr lang="en-US" i="1">
                            <a:latin typeface="Cambria Math" panose="02040503050406030204" pitchFamily="18" charset="0"/>
                          </a:rPr>
                          <m:t> </m:t>
                        </m:r>
                        <m:r>
                          <a:rPr lang="en-US" b="0" i="1" smtClean="0">
                            <a:latin typeface="Cambria Math" panose="02040503050406030204" pitchFamily="18" charset="0"/>
                          </a:rPr>
                          <m:t>𝑠𝑖𝑧𝑒</m:t>
                        </m:r>
                      </m:num>
                      <m:den>
                        <m:r>
                          <a:rPr lang="en-US" i="1">
                            <a:latin typeface="Cambria Math" panose="02040503050406030204" pitchFamily="18" charset="0"/>
                          </a:rPr>
                          <m:t>𝑃h𝑜𝑡𝑜𝑠h𝑜𝑝</m:t>
                        </m:r>
                        <m:r>
                          <a:rPr lang="en-US" i="1">
                            <a:latin typeface="Cambria Math" panose="02040503050406030204" pitchFamily="18" charset="0"/>
                          </a:rPr>
                          <m:t> </m:t>
                        </m:r>
                        <m:r>
                          <a:rPr lang="en-US" b="0" i="1" smtClean="0">
                            <a:latin typeface="Cambria Math" panose="02040503050406030204" pitchFamily="18" charset="0"/>
                          </a:rPr>
                          <m:t>𝑠𝑖𝑧𝑒</m:t>
                        </m:r>
                      </m:den>
                    </m:f>
                  </m:oMath>
                </a14:m>
                <a:endParaRPr lang="en-US" dirty="0"/>
              </a:p>
              <a:p>
                <a:pPr marL="342900" indent="-342900">
                  <a:buAutoNum type="arabicPeriod"/>
                </a:pPr>
                <a:endParaRPr lang="en-US" dirty="0"/>
              </a:p>
              <a:p>
                <a:r>
                  <a:rPr lang="en-US" dirty="0"/>
                  <a:t>where the compass measures 52 by 77 millimeters. You can now measure any length in the photo using</a:t>
                </a:r>
              </a:p>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𝑎𝑐𝑡𝑢𝑎𝑙</m:t>
                      </m:r>
                      <m:r>
                        <a:rPr lang="en-US" i="1">
                          <a:latin typeface="Cambria Math" panose="02040503050406030204" pitchFamily="18" charset="0"/>
                        </a:rPr>
                        <m:t> </m:t>
                      </m:r>
                      <m:r>
                        <a:rPr lang="en-US" i="1">
                          <a:latin typeface="Cambria Math" panose="02040503050406030204" pitchFamily="18" charset="0"/>
                        </a:rPr>
                        <m:t>𝑠𝑖𝑧𝑒</m:t>
                      </m:r>
                      <m:r>
                        <a:rPr lang="en-US" b="0" i="1" smtClean="0">
                          <a:latin typeface="Cambria Math" panose="02040503050406030204" pitchFamily="18" charset="0"/>
                        </a:rPr>
                        <m:t>= </m:t>
                      </m:r>
                      <m:r>
                        <a:rPr lang="en-US" i="1">
                          <a:latin typeface="Cambria Math" panose="02040503050406030204" pitchFamily="18" charset="0"/>
                        </a:rPr>
                        <m:t>𝑅</m:t>
                      </m:r>
                      <m:r>
                        <a:rPr lang="en-US" b="0" i="1" smtClean="0">
                          <a:latin typeface="Cambria Math" panose="02040503050406030204" pitchFamily="18" charset="0"/>
                        </a:rPr>
                        <m:t> </m:t>
                      </m:r>
                      <m:r>
                        <a:rPr lang="en-US" b="0" i="1" smtClean="0">
                          <a:latin typeface="Cambria Math" panose="02040503050406030204" pitchFamily="18" charset="0"/>
                          <a:ea typeface="Cambria Math" panose="02040503050406030204" pitchFamily="18" charset="0"/>
                        </a:rPr>
                        <m:t>×</m:t>
                      </m:r>
                      <m:r>
                        <a:rPr lang="en-US" i="1">
                          <a:latin typeface="Cambria Math" panose="02040503050406030204" pitchFamily="18" charset="0"/>
                        </a:rPr>
                        <m:t>𝑃h𝑜𝑡𝑜𝑠h𝑜𝑝</m:t>
                      </m:r>
                      <m:r>
                        <a:rPr lang="en-US" i="1">
                          <a:latin typeface="Cambria Math" panose="02040503050406030204" pitchFamily="18" charset="0"/>
                        </a:rPr>
                        <m:t> </m:t>
                      </m:r>
                      <m:r>
                        <a:rPr lang="en-US" i="1">
                          <a:latin typeface="Cambria Math" panose="02040503050406030204" pitchFamily="18" charset="0"/>
                        </a:rPr>
                        <m:t>𝑠𝑖𝑧𝑒</m:t>
                      </m:r>
                    </m:oMath>
                  </m:oMathPara>
                </a14:m>
                <a:endParaRPr lang="en-US" dirty="0"/>
              </a:p>
              <a:p>
                <a:endParaRPr lang="en-US" dirty="0"/>
              </a:p>
              <a:p>
                <a:pPr marL="342900" indent="-342900">
                  <a:buAutoNum type="arabicPeriod" startAt="2"/>
                </a:pPr>
                <a:r>
                  <a:rPr lang="en-US" dirty="0"/>
                  <a:t>Load photo GP05_04_02, which is a different part of the same moraine (</a:t>
                </a:r>
                <a:r>
                  <a:rPr lang="en-US" dirty="0" err="1"/>
                  <a:t>buth</a:t>
                </a:r>
                <a:r>
                  <a:rPr lang="en-US" dirty="0"/>
                  <a:t> with some overlap).  Match up features to develop an approximate distance scale for that photo.</a:t>
                </a:r>
              </a:p>
              <a:p>
                <a:pPr marL="342900" indent="-342900">
                  <a:buAutoNum type="arabicPeriod" startAt="2"/>
                </a:pPr>
                <a:endParaRPr lang="en-US" dirty="0"/>
              </a:p>
              <a:p>
                <a:pPr marL="342900" indent="-342900">
                  <a:buAutoNum type="arabicPeriod" startAt="2"/>
                </a:pPr>
                <a:r>
                  <a:rPr lang="en-US" dirty="0"/>
                  <a:t>How tall is the moraine? What’s its overall color?</a:t>
                </a:r>
              </a:p>
              <a:p>
                <a:pPr marL="342900" indent="-342900">
                  <a:buAutoNum type="arabicPeriod" startAt="2"/>
                </a:pPr>
                <a:endParaRPr lang="en-US" dirty="0"/>
              </a:p>
              <a:p>
                <a:pPr marL="342900" indent="-342900">
                  <a:buAutoNum type="arabicPeriod" startAt="2"/>
                </a:pPr>
                <a:endParaRPr lang="en-US" dirty="0"/>
              </a:p>
              <a:p>
                <a:pPr marL="342900" indent="-342900">
                  <a:buAutoNum type="arabicPeriod" startAt="2"/>
                </a:pPr>
                <a:endParaRPr lang="en-US" dirty="0"/>
              </a:p>
              <a:p>
                <a:pPr marL="342900" indent="-342900">
                  <a:buAutoNum type="arabicPeriod" startAt="2"/>
                </a:pPr>
                <a:endParaRPr lang="en-US" dirty="0"/>
              </a:p>
            </p:txBody>
          </p:sp>
        </mc:Choice>
        <mc:Fallback xmlns="">
          <p:sp>
            <p:nvSpPr>
              <p:cNvPr id="2" name="TextBox 1">
                <a:extLst>
                  <a:ext uri="{FF2B5EF4-FFF2-40B4-BE49-F238E27FC236}">
                    <a16:creationId xmlns:a16="http://schemas.microsoft.com/office/drawing/2014/main" id="{D8C05447-23B9-EDEB-3ABE-4AF3F3D0A5D2}"/>
                  </a:ext>
                </a:extLst>
              </p:cNvPr>
              <p:cNvSpPr txBox="1">
                <a:spLocks noRot="1" noChangeAspect="1" noMove="1" noResize="1" noEditPoints="1" noAdjustHandles="1" noChangeArrowheads="1" noChangeShapeType="1" noTextEdit="1"/>
              </p:cNvSpPr>
              <p:nvPr/>
            </p:nvSpPr>
            <p:spPr>
              <a:xfrm>
                <a:off x="453915" y="2040285"/>
                <a:ext cx="5950169" cy="6619697"/>
              </a:xfrm>
              <a:prstGeom prst="rect">
                <a:avLst/>
              </a:prstGeom>
              <a:blipFill>
                <a:blip r:embed="rId2"/>
                <a:stretch>
                  <a:fillRect l="-819" t="-552" r="-1228"/>
                </a:stretch>
              </a:blipFill>
            </p:spPr>
            <p:txBody>
              <a:bodyPr/>
              <a:lstStyle/>
              <a:p>
                <a:r>
                  <a:rPr lang="en-US">
                    <a:noFill/>
                  </a:rPr>
                  <a:t> </a:t>
                </a:r>
              </a:p>
            </p:txBody>
          </p:sp>
        </mc:Fallback>
      </mc:AlternateContent>
      <p:pic>
        <p:nvPicPr>
          <p:cNvPr id="5" name="Picture 4">
            <a:extLst>
              <a:ext uri="{FF2B5EF4-FFF2-40B4-BE49-F238E27FC236}">
                <a16:creationId xmlns:a16="http://schemas.microsoft.com/office/drawing/2014/main" id="{F35258EC-D8D4-6528-3370-8360E4519049}"/>
              </a:ext>
            </a:extLst>
          </p:cNvPr>
          <p:cNvPicPr>
            <a:picLocks noChangeAspect="1"/>
          </p:cNvPicPr>
          <p:nvPr/>
        </p:nvPicPr>
        <p:blipFill>
          <a:blip r:embed="rId3" cstate="email">
            <a:extLst>
              <a:ext uri="{28A0092B-C50C-407E-A947-70E740481C1C}">
                <a14:useLocalDpi xmlns:a14="http://schemas.microsoft.com/office/drawing/2010/main"/>
              </a:ext>
            </a:extLst>
          </a:blip>
          <a:srcRect/>
          <a:stretch/>
        </p:blipFill>
        <p:spPr>
          <a:xfrm>
            <a:off x="4699102" y="3204964"/>
            <a:ext cx="1898074" cy="1168047"/>
          </a:xfrm>
          <a:prstGeom prst="rect">
            <a:avLst/>
          </a:prstGeom>
        </p:spPr>
      </p:pic>
    </p:spTree>
    <p:extLst>
      <p:ext uri="{BB962C8B-B14F-4D97-AF65-F5344CB8AC3E}">
        <p14:creationId xmlns:p14="http://schemas.microsoft.com/office/powerpoint/2010/main" val="2461633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0E5770-D271-6295-2919-E05FA98E626D}"/>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E059DF74-612A-AFC6-0292-B45FC96876C6}"/>
              </a:ext>
            </a:extLst>
          </p:cNvPr>
          <p:cNvSpPr txBox="1"/>
          <p:nvPr/>
        </p:nvSpPr>
        <p:spPr>
          <a:xfrm>
            <a:off x="-596244" y="110836"/>
            <a:ext cx="8156815" cy="923330"/>
          </a:xfrm>
          <a:prstGeom prst="rect">
            <a:avLst/>
          </a:prstGeom>
          <a:noFill/>
        </p:spPr>
        <p:txBody>
          <a:bodyPr wrap="square" rtlCol="0">
            <a:spAutoFit/>
          </a:bodyPr>
          <a:lstStyle/>
          <a:p>
            <a:pPr algn="ctr"/>
            <a:r>
              <a:rPr lang="en-US" sz="5400" dirty="0"/>
              <a:t>Group 4, </a:t>
            </a:r>
            <a:r>
              <a:rPr lang="en-US" sz="5400" dirty="0" err="1"/>
              <a:t>con’t</a:t>
            </a:r>
            <a:endParaRPr lang="en-US" sz="5400" dirty="0"/>
          </a:p>
        </p:txBody>
      </p:sp>
      <p:sp>
        <p:nvSpPr>
          <p:cNvPr id="2" name="TextBox 1">
            <a:extLst>
              <a:ext uri="{FF2B5EF4-FFF2-40B4-BE49-F238E27FC236}">
                <a16:creationId xmlns:a16="http://schemas.microsoft.com/office/drawing/2014/main" id="{D8C05447-23B9-EDEB-3ABE-4AF3F3D0A5D2}"/>
              </a:ext>
            </a:extLst>
          </p:cNvPr>
          <p:cNvSpPr txBox="1"/>
          <p:nvPr/>
        </p:nvSpPr>
        <p:spPr>
          <a:xfrm>
            <a:off x="335382" y="1201662"/>
            <a:ext cx="5950169" cy="3970318"/>
          </a:xfrm>
          <a:prstGeom prst="rect">
            <a:avLst/>
          </a:prstGeom>
          <a:noFill/>
        </p:spPr>
        <p:txBody>
          <a:bodyPr wrap="square" rtlCol="0">
            <a:spAutoFit/>
          </a:bodyPr>
          <a:lstStyle/>
          <a:p>
            <a:pPr marL="342900" indent="-342900">
              <a:buFont typeface="+mj-lt"/>
              <a:buAutoNum type="arabicPeriod" startAt="4"/>
            </a:pPr>
            <a:r>
              <a:rPr lang="en-US" dirty="0"/>
              <a:t>Outline a few of the biggest boulders in the moraine and annotate the two images with their dimensions?  Describe their color and shape.</a:t>
            </a:r>
          </a:p>
          <a:p>
            <a:pPr marL="342900" indent="-342900">
              <a:buFont typeface="+mj-lt"/>
              <a:buAutoNum type="arabicPeriod" startAt="4"/>
            </a:pPr>
            <a:endParaRPr lang="en-US" dirty="0"/>
          </a:p>
          <a:p>
            <a:pPr marL="342900" indent="-342900">
              <a:buFont typeface="+mj-lt"/>
              <a:buAutoNum type="arabicPeriod" startAt="4"/>
            </a:pPr>
            <a:r>
              <a:rPr lang="en-US" dirty="0"/>
              <a:t>Identify stratification of the moraine.  Is it weak or developed?  How thick are the layers?  Are they of uniform or variable thickness?  Are they flat lying or tilted.  Do boulders (and other large stones) preferentially occur in some layers and not others,</a:t>
            </a:r>
          </a:p>
          <a:p>
            <a:pPr marL="342900" indent="-342900">
              <a:buAutoNum type="arabicPeriod" startAt="4"/>
            </a:pPr>
            <a:endParaRPr lang="en-US" dirty="0"/>
          </a:p>
          <a:p>
            <a:pPr marL="342900" indent="-342900">
              <a:buAutoNum type="arabicPeriod" startAt="4"/>
            </a:pPr>
            <a:endParaRPr lang="en-US" dirty="0"/>
          </a:p>
          <a:p>
            <a:pPr marL="342900" indent="-342900">
              <a:buAutoNum type="arabicPeriod" startAt="4"/>
            </a:pPr>
            <a:endParaRPr lang="en-US" dirty="0"/>
          </a:p>
          <a:p>
            <a:pPr marL="342900" indent="-342900">
              <a:buAutoNum type="arabicPeriod" startAt="4"/>
            </a:pPr>
            <a:endParaRPr lang="en-US" dirty="0"/>
          </a:p>
          <a:p>
            <a:pPr marL="342900" indent="-342900">
              <a:buAutoNum type="arabicPeriod" startAt="4"/>
            </a:pPr>
            <a:endParaRPr lang="en-US" dirty="0"/>
          </a:p>
        </p:txBody>
      </p:sp>
    </p:spTree>
    <p:extLst>
      <p:ext uri="{BB962C8B-B14F-4D97-AF65-F5344CB8AC3E}">
        <p14:creationId xmlns:p14="http://schemas.microsoft.com/office/powerpoint/2010/main" val="217408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145F8A-FB9A-72E8-87F3-752FD4037FC9}"/>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241C8B0C-BE15-E2FF-8FA2-58FBF7CD46BC}"/>
              </a:ext>
            </a:extLst>
          </p:cNvPr>
          <p:cNvSpPr txBox="1"/>
          <p:nvPr/>
        </p:nvSpPr>
        <p:spPr>
          <a:xfrm>
            <a:off x="-1" y="110836"/>
            <a:ext cx="6858001" cy="1538883"/>
          </a:xfrm>
          <a:prstGeom prst="rect">
            <a:avLst/>
          </a:prstGeom>
          <a:noFill/>
        </p:spPr>
        <p:txBody>
          <a:bodyPr wrap="square" rtlCol="0">
            <a:spAutoFit/>
          </a:bodyPr>
          <a:lstStyle/>
          <a:p>
            <a:pPr algn="ctr"/>
            <a:r>
              <a:rPr lang="en-US" sz="5400" dirty="0"/>
              <a:t>Group 5</a:t>
            </a:r>
          </a:p>
          <a:p>
            <a:pPr algn="ctr"/>
            <a:r>
              <a:rPr lang="en-US" sz="4000" dirty="0"/>
              <a:t>Close-up Photos of Moraine</a:t>
            </a:r>
          </a:p>
        </p:txBody>
      </p:sp>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EA7303A7-B572-78AD-CCB5-F0B95E0C9B2F}"/>
                  </a:ext>
                </a:extLst>
              </p:cNvPr>
              <p:cNvSpPr txBox="1"/>
              <p:nvPr/>
            </p:nvSpPr>
            <p:spPr>
              <a:xfrm>
                <a:off x="453914" y="1726560"/>
                <a:ext cx="5950169" cy="7450694"/>
              </a:xfrm>
              <a:prstGeom prst="rect">
                <a:avLst/>
              </a:prstGeom>
              <a:noFill/>
            </p:spPr>
            <p:txBody>
              <a:bodyPr wrap="square" rtlCol="0">
                <a:spAutoFit/>
              </a:bodyPr>
              <a:lstStyle/>
              <a:p>
                <a:r>
                  <a:rPr lang="en-US" dirty="0"/>
                  <a:t>One close-up photos of the moraine s provided</a:t>
                </a:r>
              </a:p>
              <a:p>
                <a:endParaRPr lang="en-US" dirty="0"/>
              </a:p>
              <a:p>
                <a:pPr marL="342900" indent="-342900">
                  <a:buAutoNum type="arabicPeriod"/>
                </a:pPr>
                <a:r>
                  <a:rPr lang="en-US" dirty="0"/>
                  <a:t>Load photo GP05_05_01 into Photoshop. Measure the Photoshop size of the compass in the image using</a:t>
                </a:r>
              </a:p>
              <a:p>
                <a:endParaRPr lang="en-US" dirty="0"/>
              </a:p>
              <a:p>
                <a:endParaRPr lang="en-US" dirty="0"/>
              </a:p>
              <a:p>
                <a:r>
                  <a:rPr lang="en-US" dirty="0"/>
                  <a:t>       and compute a proportionality ratio</a:t>
                </a:r>
              </a:p>
              <a:p>
                <a:r>
                  <a:rPr lang="en-US" dirty="0"/>
                  <a:t>                        </a:t>
                </a:r>
                <a14:m>
                  <m:oMath xmlns:m="http://schemas.openxmlformats.org/officeDocument/2006/math">
                    <m:r>
                      <a:rPr lang="en-US" i="1">
                        <a:latin typeface="Cambria Math" panose="02040503050406030204" pitchFamily="18" charset="0"/>
                      </a:rPr>
                      <m:t>𝑅</m:t>
                    </m:r>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𝑎𝑐𝑡𝑢𝑎𝑙</m:t>
                        </m:r>
                        <m:r>
                          <a:rPr lang="en-US" i="1">
                            <a:latin typeface="Cambria Math" panose="02040503050406030204" pitchFamily="18" charset="0"/>
                          </a:rPr>
                          <m:t> </m:t>
                        </m:r>
                        <m:r>
                          <a:rPr lang="en-US" i="1">
                            <a:latin typeface="Cambria Math" panose="02040503050406030204" pitchFamily="18" charset="0"/>
                          </a:rPr>
                          <m:t>𝑠𝑖𝑧𝑒</m:t>
                        </m:r>
                      </m:num>
                      <m:den>
                        <m:r>
                          <a:rPr lang="en-US" i="1">
                            <a:latin typeface="Cambria Math" panose="02040503050406030204" pitchFamily="18" charset="0"/>
                          </a:rPr>
                          <m:t>𝑃h𝑜𝑡𝑜𝑠h𝑜𝑝</m:t>
                        </m:r>
                        <m:r>
                          <a:rPr lang="en-US" i="1">
                            <a:latin typeface="Cambria Math" panose="02040503050406030204" pitchFamily="18" charset="0"/>
                          </a:rPr>
                          <m:t> </m:t>
                        </m:r>
                        <m:r>
                          <a:rPr lang="en-US" i="1">
                            <a:latin typeface="Cambria Math" panose="02040503050406030204" pitchFamily="18" charset="0"/>
                          </a:rPr>
                          <m:t>𝑠𝑖𝑧𝑒</m:t>
                        </m:r>
                      </m:den>
                    </m:f>
                  </m:oMath>
                </a14:m>
                <a:endParaRPr lang="en-US" dirty="0"/>
              </a:p>
              <a:p>
                <a:pPr marL="342900" indent="-342900">
                  <a:buAutoNum type="arabicPeriod"/>
                </a:pPr>
                <a:endParaRPr lang="en-US" dirty="0"/>
              </a:p>
              <a:p>
                <a:r>
                  <a:rPr lang="en-US" dirty="0"/>
                  <a:t>where the compass measures 52 by 77 millimeters. You can now measure any length in the photo using</a:t>
                </a:r>
              </a:p>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𝑎𝑐𝑡𝑢𝑎𝑙</m:t>
                      </m:r>
                      <m:r>
                        <a:rPr lang="en-US" i="1">
                          <a:latin typeface="Cambria Math" panose="02040503050406030204" pitchFamily="18" charset="0"/>
                        </a:rPr>
                        <m:t> </m:t>
                      </m:r>
                      <m:r>
                        <a:rPr lang="en-US" i="1">
                          <a:latin typeface="Cambria Math" panose="02040503050406030204" pitchFamily="18" charset="0"/>
                        </a:rPr>
                        <m:t>𝑠𝑖𝑧𝑒</m:t>
                      </m:r>
                      <m:r>
                        <a:rPr lang="en-US" i="1">
                          <a:latin typeface="Cambria Math" panose="02040503050406030204" pitchFamily="18" charset="0"/>
                        </a:rPr>
                        <m:t>= </m:t>
                      </m:r>
                      <m:r>
                        <a:rPr lang="en-US" i="1">
                          <a:latin typeface="Cambria Math" panose="02040503050406030204" pitchFamily="18" charset="0"/>
                        </a:rPr>
                        <m:t>𝑅</m:t>
                      </m:r>
                      <m:r>
                        <a:rPr lang="en-US" i="1">
                          <a:latin typeface="Cambria Math" panose="02040503050406030204" pitchFamily="18" charset="0"/>
                        </a:rPr>
                        <m:t> ×</m:t>
                      </m:r>
                      <m:r>
                        <a:rPr lang="en-US" i="1">
                          <a:latin typeface="Cambria Math" panose="02040503050406030204" pitchFamily="18" charset="0"/>
                        </a:rPr>
                        <m:t>𝑃h𝑜𝑡𝑜𝑠h𝑜𝑝</m:t>
                      </m:r>
                      <m:r>
                        <a:rPr lang="en-US" i="1">
                          <a:latin typeface="Cambria Math" panose="02040503050406030204" pitchFamily="18" charset="0"/>
                        </a:rPr>
                        <m:t> </m:t>
                      </m:r>
                      <m:r>
                        <a:rPr lang="en-US" i="1">
                          <a:latin typeface="Cambria Math" panose="02040503050406030204" pitchFamily="18" charset="0"/>
                        </a:rPr>
                        <m:t>𝑠𝑖𝑧𝑒</m:t>
                      </m:r>
                    </m:oMath>
                  </m:oMathPara>
                </a14:m>
                <a:endParaRPr lang="en-US" dirty="0"/>
              </a:p>
              <a:p>
                <a:pPr marL="342900" indent="-342900">
                  <a:buAutoNum type="arabicPeriod"/>
                </a:pPr>
                <a:endParaRPr lang="en-US" dirty="0"/>
              </a:p>
              <a:p>
                <a:pPr marL="342900" indent="-342900">
                  <a:buFont typeface="+mj-lt"/>
                  <a:buAutoNum type="arabicPeriod" startAt="2"/>
                </a:pPr>
                <a:r>
                  <a:rPr lang="en-US" dirty="0"/>
                  <a:t>Pick a minimum pebble size so that the image contains 20-50 pebbles of that size or greater. Trace over all these pebbles with rotated ellipses</a:t>
                </a:r>
              </a:p>
              <a:p>
                <a:pPr marL="342900" indent="-342900">
                  <a:buFont typeface="+mj-lt"/>
                  <a:buAutoNum type="arabicPeriod" startAt="2"/>
                </a:pPr>
                <a:endParaRPr lang="en-US" dirty="0"/>
              </a:p>
              <a:p>
                <a:r>
                  <a:rPr lang="en-US" dirty="0"/>
                  <a:t>       and record their length </a:t>
                </a:r>
                <a14:m>
                  <m:oMath xmlns:m="http://schemas.openxmlformats.org/officeDocument/2006/math">
                    <m:r>
                      <a:rPr lang="en-US" b="0" i="1" smtClean="0">
                        <a:latin typeface="Cambria Math" panose="02040503050406030204" pitchFamily="18" charset="0"/>
                      </a:rPr>
                      <m:t>𝐿</m:t>
                    </m:r>
                    <m:r>
                      <a:rPr lang="en-US" b="0" i="0" smtClean="0">
                        <a:latin typeface="Cambria Math" panose="02040503050406030204" pitchFamily="18" charset="0"/>
                      </a:rPr>
                      <m:t>, </m:t>
                    </m:r>
                  </m:oMath>
                </a14:m>
                <a:r>
                  <a:rPr lang="en-US" dirty="0"/>
                  <a:t>width </a:t>
                </a:r>
                <a14:m>
                  <m:oMath xmlns:m="http://schemas.openxmlformats.org/officeDocument/2006/math">
                    <m:r>
                      <a:rPr lang="en-US" b="0" i="1" smtClean="0">
                        <a:latin typeface="Cambria Math" panose="02040503050406030204" pitchFamily="18" charset="0"/>
                      </a:rPr>
                      <m:t>𝑊</m:t>
                    </m:r>
                  </m:oMath>
                </a14:m>
                <a:endParaRPr lang="en-US" b="0" dirty="0"/>
              </a:p>
              <a:p>
                <a:r>
                  <a:rPr lang="en-US" dirty="0"/>
                  <a:t>       and area </a:t>
                </a:r>
                <a14:m>
                  <m:oMath xmlns:m="http://schemas.openxmlformats.org/officeDocument/2006/math">
                    <m:r>
                      <a:rPr lang="en-US" b="0" i="1" smtClean="0">
                        <a:latin typeface="Cambria Math" panose="02040503050406030204" pitchFamily="18" charset="0"/>
                      </a:rPr>
                      <m:t>𝐴</m:t>
                    </m:r>
                    <m:r>
                      <a:rPr lang="en-US" b="0" i="1" smtClean="0">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𝜋</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𝑅</m:t>
                        </m:r>
                      </m:e>
                      <m:sup>
                        <m:r>
                          <a:rPr lang="en-US" b="0" i="1" smtClean="0">
                            <a:latin typeface="Cambria Math" panose="02040503050406030204" pitchFamily="18" charset="0"/>
                          </a:rPr>
                          <m:t>2</m:t>
                        </m:r>
                      </m:sup>
                    </m:sSup>
                    <m:r>
                      <a:rPr lang="en-US" b="0" i="1" smtClean="0">
                        <a:latin typeface="Cambria Math" panose="02040503050406030204" pitchFamily="18" charset="0"/>
                        <a:ea typeface="Cambria Math" panose="02040503050406030204" pitchFamily="18" charset="0"/>
                      </a:rPr>
                      <m:t>𝐿𝑊</m:t>
                    </m:r>
                    <m:r>
                      <a:rPr lang="en-US" b="0" i="1" smtClean="0">
                        <a:latin typeface="Cambria Math" panose="02040503050406030204" pitchFamily="18" charset="0"/>
                        <a:ea typeface="Cambria Math" panose="02040503050406030204" pitchFamily="18" charset="0"/>
                      </a:rPr>
                      <m:t>/4</m:t>
                    </m:r>
                  </m:oMath>
                </a14:m>
                <a:r>
                  <a:rPr lang="en-US" dirty="0"/>
                  <a:t>.   Use Excel.</a:t>
                </a:r>
              </a:p>
              <a:p>
                <a:endParaRPr lang="en-US" dirty="0"/>
              </a:p>
              <a:p>
                <a:r>
                  <a:rPr lang="en-US" dirty="0"/>
                  <a:t>4. What fraction of the total area is pebbles? You will need to estimate the total area of the photo, </a:t>
                </a:r>
                <a14:m>
                  <m:oMath xmlns:m="http://schemas.openxmlformats.org/officeDocument/2006/math">
                    <m:r>
                      <a:rPr lang="en-US" i="1">
                        <a:latin typeface="Cambria Math" panose="02040503050406030204" pitchFamily="18" charset="0"/>
                      </a:rPr>
                      <m:t>𝐴</m:t>
                    </m:r>
                    <m:r>
                      <a:rPr lang="en-US" i="1">
                        <a:latin typeface="Cambria Math" panose="02040503050406030204" pitchFamily="18" charset="0"/>
                      </a:rPr>
                      <m:t>=</m:t>
                    </m:r>
                    <m:sSup>
                      <m:sSupPr>
                        <m:ctrlPr>
                          <a:rPr lang="en-US" i="1">
                            <a:latin typeface="Cambria Math" panose="02040503050406030204" pitchFamily="18" charset="0"/>
                          </a:rPr>
                        </m:ctrlPr>
                      </m:sSupPr>
                      <m:e>
                        <m:r>
                          <a:rPr lang="en-US" i="1">
                            <a:latin typeface="Cambria Math" panose="02040503050406030204" pitchFamily="18" charset="0"/>
                          </a:rPr>
                          <m:t>𝑅</m:t>
                        </m:r>
                      </m:e>
                      <m:sup>
                        <m:r>
                          <a:rPr lang="en-US" i="1">
                            <a:latin typeface="Cambria Math" panose="02040503050406030204" pitchFamily="18" charset="0"/>
                          </a:rPr>
                          <m:t>2</m:t>
                        </m:r>
                      </m:sup>
                    </m:sSup>
                    <m:r>
                      <a:rPr lang="en-US" i="1">
                        <a:latin typeface="Cambria Math" panose="02040503050406030204" pitchFamily="18" charset="0"/>
                        <a:ea typeface="Cambria Math" panose="02040503050406030204" pitchFamily="18" charset="0"/>
                      </a:rPr>
                      <m:t>𝐿𝑊</m:t>
                    </m:r>
                    <m:r>
                      <a:rPr lang="en-US" b="0" i="1" smtClean="0">
                        <a:latin typeface="Cambria Math" panose="02040503050406030204" pitchFamily="18" charset="0"/>
                        <a:ea typeface="Cambria Math" panose="02040503050406030204" pitchFamily="18" charset="0"/>
                      </a:rPr>
                      <m:t>.</m:t>
                    </m:r>
                  </m:oMath>
                </a14:m>
                <a:endParaRPr lang="en-US" dirty="0"/>
              </a:p>
              <a:p>
                <a:endParaRPr lang="en-US" dirty="0"/>
              </a:p>
              <a:p>
                <a:r>
                  <a:rPr lang="en-US" dirty="0"/>
                  <a:t>5. Make a histogram of the pebble areas.  Are big or small pebbles the most common?</a:t>
                </a:r>
              </a:p>
              <a:p>
                <a:endParaRPr lang="en-US" dirty="0"/>
              </a:p>
            </p:txBody>
          </p:sp>
        </mc:Choice>
        <mc:Fallback xmlns="">
          <p:sp>
            <p:nvSpPr>
              <p:cNvPr id="2" name="TextBox 1">
                <a:extLst>
                  <a:ext uri="{FF2B5EF4-FFF2-40B4-BE49-F238E27FC236}">
                    <a16:creationId xmlns:a16="http://schemas.microsoft.com/office/drawing/2014/main" id="{EA7303A7-B572-78AD-CCB5-F0B95E0C9B2F}"/>
                  </a:ext>
                </a:extLst>
              </p:cNvPr>
              <p:cNvSpPr txBox="1">
                <a:spLocks noRot="1" noChangeAspect="1" noMove="1" noResize="1" noEditPoints="1" noAdjustHandles="1" noChangeArrowheads="1" noChangeShapeType="1" noTextEdit="1"/>
              </p:cNvSpPr>
              <p:nvPr/>
            </p:nvSpPr>
            <p:spPr>
              <a:xfrm>
                <a:off x="453914" y="1726560"/>
                <a:ext cx="5950169" cy="7450694"/>
              </a:xfrm>
              <a:prstGeom prst="rect">
                <a:avLst/>
              </a:prstGeom>
              <a:blipFill>
                <a:blip r:embed="rId2"/>
                <a:stretch>
                  <a:fillRect l="-819" t="-409" r="-102"/>
                </a:stretch>
              </a:blipFill>
            </p:spPr>
            <p:txBody>
              <a:bodyPr/>
              <a:lstStyle/>
              <a:p>
                <a:r>
                  <a:rPr lang="en-US">
                    <a:noFill/>
                  </a:rPr>
                  <a:t> </a:t>
                </a:r>
              </a:p>
            </p:txBody>
          </p:sp>
        </mc:Fallback>
      </mc:AlternateContent>
      <p:pic>
        <p:nvPicPr>
          <p:cNvPr id="8" name="Picture 7">
            <a:extLst>
              <a:ext uri="{FF2B5EF4-FFF2-40B4-BE49-F238E27FC236}">
                <a16:creationId xmlns:a16="http://schemas.microsoft.com/office/drawing/2014/main" id="{F35258EC-D8D4-6528-3370-8360E4519049}"/>
              </a:ext>
            </a:extLst>
          </p:cNvPr>
          <p:cNvPicPr>
            <a:picLocks noChangeAspect="1"/>
          </p:cNvPicPr>
          <p:nvPr/>
        </p:nvPicPr>
        <p:blipFill>
          <a:blip r:embed="rId3" cstate="email">
            <a:extLst>
              <a:ext uri="{28A0092B-C50C-407E-A947-70E740481C1C}">
                <a14:useLocalDpi xmlns:a14="http://schemas.microsoft.com/office/drawing/2010/main"/>
              </a:ext>
            </a:extLst>
          </a:blip>
          <a:srcRect/>
          <a:stretch/>
        </p:blipFill>
        <p:spPr>
          <a:xfrm>
            <a:off x="4583681" y="2836988"/>
            <a:ext cx="1898074" cy="1168047"/>
          </a:xfrm>
          <a:prstGeom prst="rect">
            <a:avLst/>
          </a:prstGeom>
        </p:spPr>
      </p:pic>
      <p:sp>
        <p:nvSpPr>
          <p:cNvPr id="9" name="Oval 8">
            <a:extLst>
              <a:ext uri="{FF2B5EF4-FFF2-40B4-BE49-F238E27FC236}">
                <a16:creationId xmlns:a16="http://schemas.microsoft.com/office/drawing/2014/main" id="{6AB116EE-F4B3-AB92-3400-411F3BB57109}"/>
              </a:ext>
            </a:extLst>
          </p:cNvPr>
          <p:cNvSpPr/>
          <p:nvPr/>
        </p:nvSpPr>
        <p:spPr>
          <a:xfrm rot="20255600">
            <a:off x="3766997" y="6113514"/>
            <a:ext cx="766889" cy="286574"/>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35262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F16D00-498B-ED65-CECF-4D05A0AA42B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D5CA5FC-D21E-141F-0423-9635968CA8F3}"/>
              </a:ext>
            </a:extLst>
          </p:cNvPr>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95534" y="0"/>
            <a:ext cx="6762466" cy="9142161"/>
          </a:xfrm>
          <a:prstGeom prst="rect">
            <a:avLst/>
          </a:prstGeom>
        </p:spPr>
      </p:pic>
      <p:sp>
        <p:nvSpPr>
          <p:cNvPr id="2" name="Star: 5 Points 1">
            <a:extLst>
              <a:ext uri="{FF2B5EF4-FFF2-40B4-BE49-F238E27FC236}">
                <a16:creationId xmlns:a16="http://schemas.microsoft.com/office/drawing/2014/main" id="{26C7B801-656A-8C7F-2E54-9B0EB2BA36D5}"/>
              </a:ext>
            </a:extLst>
          </p:cNvPr>
          <p:cNvSpPr/>
          <p:nvPr/>
        </p:nvSpPr>
        <p:spPr>
          <a:xfrm>
            <a:off x="3790950" y="8451850"/>
            <a:ext cx="177800" cy="177800"/>
          </a:xfrm>
          <a:prstGeom prst="star5">
            <a:avLst/>
          </a:prstGeom>
          <a:solidFill>
            <a:srgbClr val="FF00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03343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93FDAF-66AD-EE26-C84B-1B101DD8A536}"/>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CA2FC33-ADA3-4025-724B-2B9800FDEFD0}"/>
              </a:ext>
            </a:extLst>
          </p:cNvPr>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95534" y="0"/>
            <a:ext cx="6762466" cy="9142161"/>
          </a:xfrm>
          <a:prstGeom prst="rect">
            <a:avLst/>
          </a:prstGeom>
        </p:spPr>
      </p:pic>
      <p:sp>
        <p:nvSpPr>
          <p:cNvPr id="2" name="Oval 1">
            <a:extLst>
              <a:ext uri="{FF2B5EF4-FFF2-40B4-BE49-F238E27FC236}">
                <a16:creationId xmlns:a16="http://schemas.microsoft.com/office/drawing/2014/main" id="{59035DA1-CFD5-0546-F38E-5B2EEEE00FA3}"/>
              </a:ext>
            </a:extLst>
          </p:cNvPr>
          <p:cNvSpPr/>
          <p:nvPr/>
        </p:nvSpPr>
        <p:spPr>
          <a:xfrm rot="2091943">
            <a:off x="3134864" y="5886646"/>
            <a:ext cx="1017284" cy="3376811"/>
          </a:xfrm>
          <a:prstGeom prst="ellipse">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tar: 5 Points 2">
            <a:extLst>
              <a:ext uri="{FF2B5EF4-FFF2-40B4-BE49-F238E27FC236}">
                <a16:creationId xmlns:a16="http://schemas.microsoft.com/office/drawing/2014/main" id="{48FEE46C-A4E8-05A2-9B8A-42E221E4EBF5}"/>
              </a:ext>
            </a:extLst>
          </p:cNvPr>
          <p:cNvSpPr/>
          <p:nvPr/>
        </p:nvSpPr>
        <p:spPr>
          <a:xfrm>
            <a:off x="3790950" y="8451850"/>
            <a:ext cx="177800" cy="177800"/>
          </a:xfrm>
          <a:prstGeom prst="star5">
            <a:avLst/>
          </a:prstGeom>
          <a:solidFill>
            <a:srgbClr val="FF00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D536D921-BA9E-E0B1-2046-54028C94BA70}"/>
              </a:ext>
            </a:extLst>
          </p:cNvPr>
          <p:cNvSpPr txBox="1"/>
          <p:nvPr/>
        </p:nvSpPr>
        <p:spPr>
          <a:xfrm rot="18213717">
            <a:off x="2562418" y="7390385"/>
            <a:ext cx="2162175" cy="369332"/>
          </a:xfrm>
          <a:prstGeom prst="rect">
            <a:avLst/>
          </a:prstGeom>
          <a:noFill/>
        </p:spPr>
        <p:txBody>
          <a:bodyPr wrap="square" rtlCol="0">
            <a:spAutoFit/>
          </a:bodyPr>
          <a:lstStyle/>
          <a:p>
            <a:pPr algn="ctr"/>
            <a:r>
              <a:rPr lang="en-US" dirty="0"/>
              <a:t>sandstone and shale</a:t>
            </a:r>
          </a:p>
        </p:txBody>
      </p:sp>
      <p:sp>
        <p:nvSpPr>
          <p:cNvPr id="6" name="TextBox 5">
            <a:extLst>
              <a:ext uri="{FF2B5EF4-FFF2-40B4-BE49-F238E27FC236}">
                <a16:creationId xmlns:a16="http://schemas.microsoft.com/office/drawing/2014/main" id="{E5C13959-18F2-5B63-B85D-512D23237DB0}"/>
              </a:ext>
            </a:extLst>
          </p:cNvPr>
          <p:cNvSpPr txBox="1"/>
          <p:nvPr/>
        </p:nvSpPr>
        <p:spPr>
          <a:xfrm rot="18555910">
            <a:off x="2001295" y="3660190"/>
            <a:ext cx="1809630" cy="369332"/>
          </a:xfrm>
          <a:prstGeom prst="rect">
            <a:avLst/>
          </a:prstGeom>
          <a:noFill/>
        </p:spPr>
        <p:txBody>
          <a:bodyPr wrap="square" rtlCol="0">
            <a:spAutoFit/>
          </a:bodyPr>
          <a:lstStyle/>
          <a:p>
            <a:pPr algn="ctr"/>
            <a:r>
              <a:rPr lang="en-US" dirty="0"/>
              <a:t>white quartzite</a:t>
            </a:r>
          </a:p>
        </p:txBody>
      </p:sp>
      <p:sp>
        <p:nvSpPr>
          <p:cNvPr id="7" name="Oval 6">
            <a:extLst>
              <a:ext uri="{FF2B5EF4-FFF2-40B4-BE49-F238E27FC236}">
                <a16:creationId xmlns:a16="http://schemas.microsoft.com/office/drawing/2014/main" id="{75A01A51-F37D-01FC-6720-9FF40E446E4A}"/>
              </a:ext>
            </a:extLst>
          </p:cNvPr>
          <p:cNvSpPr/>
          <p:nvPr/>
        </p:nvSpPr>
        <p:spPr>
          <a:xfrm rot="2315607">
            <a:off x="2623847" y="1600209"/>
            <a:ext cx="395967" cy="4740828"/>
          </a:xfrm>
          <a:prstGeom prst="ellipse">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618C4E3B-3779-66D9-FC86-E183D8A2939D}"/>
              </a:ext>
            </a:extLst>
          </p:cNvPr>
          <p:cNvSpPr/>
          <p:nvPr/>
        </p:nvSpPr>
        <p:spPr>
          <a:xfrm rot="2091943">
            <a:off x="3310257" y="4080069"/>
            <a:ext cx="271205" cy="2659116"/>
          </a:xfrm>
          <a:prstGeom prst="ellipse">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AEC66CAA-F135-0235-8A4C-5E5061AC91A7}"/>
              </a:ext>
            </a:extLst>
          </p:cNvPr>
          <p:cNvSpPr txBox="1"/>
          <p:nvPr/>
        </p:nvSpPr>
        <p:spPr>
          <a:xfrm rot="18240689">
            <a:off x="2926859" y="5116286"/>
            <a:ext cx="1238354" cy="276999"/>
          </a:xfrm>
          <a:prstGeom prst="rect">
            <a:avLst/>
          </a:prstGeom>
          <a:noFill/>
        </p:spPr>
        <p:txBody>
          <a:bodyPr wrap="square" rtlCol="0">
            <a:spAutoFit/>
          </a:bodyPr>
          <a:lstStyle/>
          <a:p>
            <a:pPr algn="ctr"/>
            <a:r>
              <a:rPr lang="en-US" sz="1200" dirty="0" err="1"/>
              <a:t>ourple</a:t>
            </a:r>
            <a:r>
              <a:rPr lang="en-US" sz="1200" dirty="0"/>
              <a:t>  quartzite</a:t>
            </a:r>
          </a:p>
        </p:txBody>
      </p:sp>
      <p:sp>
        <p:nvSpPr>
          <p:cNvPr id="14" name="TextBox 13">
            <a:extLst>
              <a:ext uri="{FF2B5EF4-FFF2-40B4-BE49-F238E27FC236}">
                <a16:creationId xmlns:a16="http://schemas.microsoft.com/office/drawing/2014/main" id="{E6ED1514-4B51-C33C-28BD-3C2DC524B01A}"/>
              </a:ext>
            </a:extLst>
          </p:cNvPr>
          <p:cNvSpPr txBox="1"/>
          <p:nvPr/>
        </p:nvSpPr>
        <p:spPr>
          <a:xfrm rot="18213717">
            <a:off x="4422673" y="7165714"/>
            <a:ext cx="661731" cy="276999"/>
          </a:xfrm>
          <a:prstGeom prst="rect">
            <a:avLst/>
          </a:prstGeom>
          <a:noFill/>
        </p:spPr>
        <p:txBody>
          <a:bodyPr wrap="square" rtlCol="0">
            <a:spAutoFit/>
          </a:bodyPr>
          <a:lstStyle/>
          <a:p>
            <a:pPr algn="ctr"/>
            <a:r>
              <a:rPr lang="en-US" sz="1200" dirty="0"/>
              <a:t>schist</a:t>
            </a:r>
          </a:p>
        </p:txBody>
      </p:sp>
      <p:sp>
        <p:nvSpPr>
          <p:cNvPr id="13" name="Oval 12">
            <a:extLst>
              <a:ext uri="{FF2B5EF4-FFF2-40B4-BE49-F238E27FC236}">
                <a16:creationId xmlns:a16="http://schemas.microsoft.com/office/drawing/2014/main" id="{D2C38793-1746-CFB9-19E2-CDD0D0C7E001}"/>
              </a:ext>
            </a:extLst>
          </p:cNvPr>
          <p:cNvSpPr/>
          <p:nvPr/>
        </p:nvSpPr>
        <p:spPr>
          <a:xfrm rot="1806016">
            <a:off x="4617936" y="6847804"/>
            <a:ext cx="271205" cy="912821"/>
          </a:xfrm>
          <a:prstGeom prst="ellipse">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0D6CDC84-616C-FAEB-0F9E-87F5FD561165}"/>
              </a:ext>
            </a:extLst>
          </p:cNvPr>
          <p:cNvSpPr txBox="1"/>
          <p:nvPr/>
        </p:nvSpPr>
        <p:spPr>
          <a:xfrm rot="18385415">
            <a:off x="4194443" y="4639733"/>
            <a:ext cx="2162175" cy="369332"/>
          </a:xfrm>
          <a:prstGeom prst="rect">
            <a:avLst/>
          </a:prstGeom>
          <a:noFill/>
        </p:spPr>
        <p:txBody>
          <a:bodyPr wrap="square" rtlCol="0">
            <a:spAutoFit/>
          </a:bodyPr>
          <a:lstStyle/>
          <a:p>
            <a:pPr algn="ctr"/>
            <a:r>
              <a:rPr lang="en-US" dirty="0"/>
              <a:t>gneiss and granite</a:t>
            </a:r>
          </a:p>
        </p:txBody>
      </p:sp>
      <p:sp>
        <p:nvSpPr>
          <p:cNvPr id="18" name="Freeform: Shape 17">
            <a:extLst>
              <a:ext uri="{FF2B5EF4-FFF2-40B4-BE49-F238E27FC236}">
                <a16:creationId xmlns:a16="http://schemas.microsoft.com/office/drawing/2014/main" id="{FE325BE6-280F-1769-9A52-22C127F192C7}"/>
              </a:ext>
            </a:extLst>
          </p:cNvPr>
          <p:cNvSpPr/>
          <p:nvPr/>
        </p:nvSpPr>
        <p:spPr>
          <a:xfrm>
            <a:off x="2668328" y="2613573"/>
            <a:ext cx="4009391" cy="4316477"/>
          </a:xfrm>
          <a:custGeom>
            <a:avLst/>
            <a:gdLst>
              <a:gd name="connsiteX0" fmla="*/ 1233055 w 4212078"/>
              <a:gd name="connsiteY0" fmla="*/ 3104084 h 4386923"/>
              <a:gd name="connsiteX1" fmla="*/ 1898073 w 4212078"/>
              <a:gd name="connsiteY1" fmla="*/ 2051139 h 4386923"/>
              <a:gd name="connsiteX2" fmla="*/ 2618509 w 4212078"/>
              <a:gd name="connsiteY2" fmla="*/ 1136739 h 4386923"/>
              <a:gd name="connsiteX3" fmla="*/ 3297382 w 4212078"/>
              <a:gd name="connsiteY3" fmla="*/ 499430 h 4386923"/>
              <a:gd name="connsiteX4" fmla="*/ 3422073 w 4212078"/>
              <a:gd name="connsiteY4" fmla="*/ 56084 h 4386923"/>
              <a:gd name="connsiteX5" fmla="*/ 4211782 w 4212078"/>
              <a:gd name="connsiteY5" fmla="*/ 1815611 h 4386923"/>
              <a:gd name="connsiteX6" fmla="*/ 3505200 w 4212078"/>
              <a:gd name="connsiteY6" fmla="*/ 3367320 h 4386923"/>
              <a:gd name="connsiteX7" fmla="*/ 2743200 w 4212078"/>
              <a:gd name="connsiteY7" fmla="*/ 4184739 h 4386923"/>
              <a:gd name="connsiteX8" fmla="*/ 2466109 w 4212078"/>
              <a:gd name="connsiteY8" fmla="*/ 3796811 h 4386923"/>
              <a:gd name="connsiteX9" fmla="*/ 2161309 w 4212078"/>
              <a:gd name="connsiteY9" fmla="*/ 3422739 h 4386923"/>
              <a:gd name="connsiteX10" fmla="*/ 1316182 w 4212078"/>
              <a:gd name="connsiteY10" fmla="*/ 3727539 h 4386923"/>
              <a:gd name="connsiteX11" fmla="*/ 637309 w 4212078"/>
              <a:gd name="connsiteY11" fmla="*/ 4295575 h 4386923"/>
              <a:gd name="connsiteX12" fmla="*/ 0 w 4212078"/>
              <a:gd name="connsiteY12" fmla="*/ 4378702 h 4386923"/>
              <a:gd name="connsiteX0" fmla="*/ 1233055 w 4212078"/>
              <a:gd name="connsiteY0" fmla="*/ 3104084 h 4386923"/>
              <a:gd name="connsiteX1" fmla="*/ 1898073 w 4212078"/>
              <a:gd name="connsiteY1" fmla="*/ 2051139 h 4386923"/>
              <a:gd name="connsiteX2" fmla="*/ 2618509 w 4212078"/>
              <a:gd name="connsiteY2" fmla="*/ 1136739 h 4386923"/>
              <a:gd name="connsiteX3" fmla="*/ 3297382 w 4212078"/>
              <a:gd name="connsiteY3" fmla="*/ 499430 h 4386923"/>
              <a:gd name="connsiteX4" fmla="*/ 3422073 w 4212078"/>
              <a:gd name="connsiteY4" fmla="*/ 56084 h 4386923"/>
              <a:gd name="connsiteX5" fmla="*/ 4211782 w 4212078"/>
              <a:gd name="connsiteY5" fmla="*/ 1815611 h 4386923"/>
              <a:gd name="connsiteX6" fmla="*/ 3505200 w 4212078"/>
              <a:gd name="connsiteY6" fmla="*/ 3367320 h 4386923"/>
              <a:gd name="connsiteX7" fmla="*/ 2743200 w 4212078"/>
              <a:gd name="connsiteY7" fmla="*/ 4184739 h 4386923"/>
              <a:gd name="connsiteX8" fmla="*/ 2466109 w 4212078"/>
              <a:gd name="connsiteY8" fmla="*/ 3796811 h 4386923"/>
              <a:gd name="connsiteX9" fmla="*/ 2161309 w 4212078"/>
              <a:gd name="connsiteY9" fmla="*/ 3422739 h 4386923"/>
              <a:gd name="connsiteX10" fmla="*/ 1316182 w 4212078"/>
              <a:gd name="connsiteY10" fmla="*/ 3727539 h 4386923"/>
              <a:gd name="connsiteX11" fmla="*/ 637309 w 4212078"/>
              <a:gd name="connsiteY11" fmla="*/ 4295575 h 4386923"/>
              <a:gd name="connsiteX12" fmla="*/ 0 w 4212078"/>
              <a:gd name="connsiteY12" fmla="*/ 4378702 h 4386923"/>
              <a:gd name="connsiteX13" fmla="*/ 1233055 w 4212078"/>
              <a:gd name="connsiteY13" fmla="*/ 3104084 h 4386923"/>
              <a:gd name="connsiteX0" fmla="*/ 1345768 w 4324791"/>
              <a:gd name="connsiteY0" fmla="*/ 3104084 h 4570101"/>
              <a:gd name="connsiteX1" fmla="*/ 2010786 w 4324791"/>
              <a:gd name="connsiteY1" fmla="*/ 2051139 h 4570101"/>
              <a:gd name="connsiteX2" fmla="*/ 2731222 w 4324791"/>
              <a:gd name="connsiteY2" fmla="*/ 1136739 h 4570101"/>
              <a:gd name="connsiteX3" fmla="*/ 3410095 w 4324791"/>
              <a:gd name="connsiteY3" fmla="*/ 499430 h 4570101"/>
              <a:gd name="connsiteX4" fmla="*/ 3534786 w 4324791"/>
              <a:gd name="connsiteY4" fmla="*/ 56084 h 4570101"/>
              <a:gd name="connsiteX5" fmla="*/ 4324495 w 4324791"/>
              <a:gd name="connsiteY5" fmla="*/ 1815611 h 4570101"/>
              <a:gd name="connsiteX6" fmla="*/ 3617913 w 4324791"/>
              <a:gd name="connsiteY6" fmla="*/ 3367320 h 4570101"/>
              <a:gd name="connsiteX7" fmla="*/ 2855913 w 4324791"/>
              <a:gd name="connsiteY7" fmla="*/ 4184739 h 4570101"/>
              <a:gd name="connsiteX8" fmla="*/ 2578822 w 4324791"/>
              <a:gd name="connsiteY8" fmla="*/ 3796811 h 4570101"/>
              <a:gd name="connsiteX9" fmla="*/ 2274022 w 4324791"/>
              <a:gd name="connsiteY9" fmla="*/ 3422739 h 4570101"/>
              <a:gd name="connsiteX10" fmla="*/ 1428895 w 4324791"/>
              <a:gd name="connsiteY10" fmla="*/ 3727539 h 4570101"/>
              <a:gd name="connsiteX11" fmla="*/ 750022 w 4324791"/>
              <a:gd name="connsiteY11" fmla="*/ 4295575 h 4570101"/>
              <a:gd name="connsiteX12" fmla="*/ 112713 w 4324791"/>
              <a:gd name="connsiteY12" fmla="*/ 4378702 h 4570101"/>
              <a:gd name="connsiteX13" fmla="*/ 1345768 w 4324791"/>
              <a:gd name="connsiteY13" fmla="*/ 3104084 h 4570101"/>
              <a:gd name="connsiteX0" fmla="*/ 1003126 w 3982149"/>
              <a:gd name="connsiteY0" fmla="*/ 3104084 h 4367625"/>
              <a:gd name="connsiteX1" fmla="*/ 1668144 w 3982149"/>
              <a:gd name="connsiteY1" fmla="*/ 2051139 h 4367625"/>
              <a:gd name="connsiteX2" fmla="*/ 2388580 w 3982149"/>
              <a:gd name="connsiteY2" fmla="*/ 1136739 h 4367625"/>
              <a:gd name="connsiteX3" fmla="*/ 3067453 w 3982149"/>
              <a:gd name="connsiteY3" fmla="*/ 499430 h 4367625"/>
              <a:gd name="connsiteX4" fmla="*/ 3192144 w 3982149"/>
              <a:gd name="connsiteY4" fmla="*/ 56084 h 4367625"/>
              <a:gd name="connsiteX5" fmla="*/ 3981853 w 3982149"/>
              <a:gd name="connsiteY5" fmla="*/ 1815611 h 4367625"/>
              <a:gd name="connsiteX6" fmla="*/ 3275271 w 3982149"/>
              <a:gd name="connsiteY6" fmla="*/ 3367320 h 4367625"/>
              <a:gd name="connsiteX7" fmla="*/ 2513271 w 3982149"/>
              <a:gd name="connsiteY7" fmla="*/ 4184739 h 4367625"/>
              <a:gd name="connsiteX8" fmla="*/ 2236180 w 3982149"/>
              <a:gd name="connsiteY8" fmla="*/ 3796811 h 4367625"/>
              <a:gd name="connsiteX9" fmla="*/ 1931380 w 3982149"/>
              <a:gd name="connsiteY9" fmla="*/ 3422739 h 4367625"/>
              <a:gd name="connsiteX10" fmla="*/ 1086253 w 3982149"/>
              <a:gd name="connsiteY10" fmla="*/ 3727539 h 4367625"/>
              <a:gd name="connsiteX11" fmla="*/ 407380 w 3982149"/>
              <a:gd name="connsiteY11" fmla="*/ 4295575 h 4367625"/>
              <a:gd name="connsiteX12" fmla="*/ 171852 w 3982149"/>
              <a:gd name="connsiteY12" fmla="*/ 4018484 h 4367625"/>
              <a:gd name="connsiteX13" fmla="*/ 1003126 w 3982149"/>
              <a:gd name="connsiteY13" fmla="*/ 3104084 h 4367625"/>
              <a:gd name="connsiteX0" fmla="*/ 1003126 w 4009391"/>
              <a:gd name="connsiteY0" fmla="*/ 3052936 h 4316477"/>
              <a:gd name="connsiteX1" fmla="*/ 1668144 w 4009391"/>
              <a:gd name="connsiteY1" fmla="*/ 1999991 h 4316477"/>
              <a:gd name="connsiteX2" fmla="*/ 2388580 w 4009391"/>
              <a:gd name="connsiteY2" fmla="*/ 1085591 h 4316477"/>
              <a:gd name="connsiteX3" fmla="*/ 3067453 w 4009391"/>
              <a:gd name="connsiteY3" fmla="*/ 448282 h 4316477"/>
              <a:gd name="connsiteX4" fmla="*/ 3787889 w 4009391"/>
              <a:gd name="connsiteY4" fmla="*/ 60354 h 4316477"/>
              <a:gd name="connsiteX5" fmla="*/ 3981853 w 4009391"/>
              <a:gd name="connsiteY5" fmla="*/ 1764463 h 4316477"/>
              <a:gd name="connsiteX6" fmla="*/ 3275271 w 4009391"/>
              <a:gd name="connsiteY6" fmla="*/ 3316172 h 4316477"/>
              <a:gd name="connsiteX7" fmla="*/ 2513271 w 4009391"/>
              <a:gd name="connsiteY7" fmla="*/ 4133591 h 4316477"/>
              <a:gd name="connsiteX8" fmla="*/ 2236180 w 4009391"/>
              <a:gd name="connsiteY8" fmla="*/ 3745663 h 4316477"/>
              <a:gd name="connsiteX9" fmla="*/ 1931380 w 4009391"/>
              <a:gd name="connsiteY9" fmla="*/ 3371591 h 4316477"/>
              <a:gd name="connsiteX10" fmla="*/ 1086253 w 4009391"/>
              <a:gd name="connsiteY10" fmla="*/ 3676391 h 4316477"/>
              <a:gd name="connsiteX11" fmla="*/ 407380 w 4009391"/>
              <a:gd name="connsiteY11" fmla="*/ 4244427 h 4316477"/>
              <a:gd name="connsiteX12" fmla="*/ 171852 w 4009391"/>
              <a:gd name="connsiteY12" fmla="*/ 3967336 h 4316477"/>
              <a:gd name="connsiteX13" fmla="*/ 1003126 w 4009391"/>
              <a:gd name="connsiteY13" fmla="*/ 3052936 h 4316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009391" h="4316477">
                <a:moveTo>
                  <a:pt x="1003126" y="3052936"/>
                </a:moveTo>
                <a:cubicBezTo>
                  <a:pt x="1220180" y="2690409"/>
                  <a:pt x="1437235" y="2327882"/>
                  <a:pt x="1668144" y="1999991"/>
                </a:cubicBezTo>
                <a:cubicBezTo>
                  <a:pt x="1899053" y="1672100"/>
                  <a:pt x="2155362" y="1344209"/>
                  <a:pt x="2388580" y="1085591"/>
                </a:cubicBezTo>
                <a:cubicBezTo>
                  <a:pt x="2621798" y="826973"/>
                  <a:pt x="2834235" y="619155"/>
                  <a:pt x="3067453" y="448282"/>
                </a:cubicBezTo>
                <a:cubicBezTo>
                  <a:pt x="3300671" y="277409"/>
                  <a:pt x="3635489" y="-159010"/>
                  <a:pt x="3787889" y="60354"/>
                </a:cubicBezTo>
                <a:cubicBezTo>
                  <a:pt x="3940289" y="279717"/>
                  <a:pt x="4067289" y="1221827"/>
                  <a:pt x="3981853" y="1764463"/>
                </a:cubicBezTo>
                <a:cubicBezTo>
                  <a:pt x="3896417" y="2307099"/>
                  <a:pt x="3520035" y="2921317"/>
                  <a:pt x="3275271" y="3316172"/>
                </a:cubicBezTo>
                <a:cubicBezTo>
                  <a:pt x="3030507" y="3711027"/>
                  <a:pt x="2686453" y="4062009"/>
                  <a:pt x="2513271" y="4133591"/>
                </a:cubicBezTo>
                <a:cubicBezTo>
                  <a:pt x="2340089" y="4205173"/>
                  <a:pt x="2333162" y="3872663"/>
                  <a:pt x="2236180" y="3745663"/>
                </a:cubicBezTo>
                <a:cubicBezTo>
                  <a:pt x="2139198" y="3618663"/>
                  <a:pt x="2123035" y="3383136"/>
                  <a:pt x="1931380" y="3371591"/>
                </a:cubicBezTo>
                <a:cubicBezTo>
                  <a:pt x="1739726" y="3360046"/>
                  <a:pt x="1340253" y="3530918"/>
                  <a:pt x="1086253" y="3676391"/>
                </a:cubicBezTo>
                <a:cubicBezTo>
                  <a:pt x="832253" y="3821864"/>
                  <a:pt x="626744" y="4135900"/>
                  <a:pt x="407380" y="4244427"/>
                </a:cubicBezTo>
                <a:cubicBezTo>
                  <a:pt x="188016" y="4352954"/>
                  <a:pt x="-239166" y="4392209"/>
                  <a:pt x="171852" y="3967336"/>
                </a:cubicBezTo>
                <a:lnTo>
                  <a:pt x="1003126" y="3052936"/>
                </a:lnTo>
                <a:close/>
              </a:path>
            </a:pathLst>
          </a:cu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768648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TotalTime>
  <Words>795</Words>
  <Application>Microsoft Office PowerPoint</Application>
  <PresentationFormat>Letter Paper (8.5x11 in)</PresentationFormat>
  <Paragraphs>94</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Cambria Math</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dc:creator>
  <cp:lastModifiedBy>AU</cp:lastModifiedBy>
  <cp:revision>10</cp:revision>
  <dcterms:created xsi:type="dcterms:W3CDTF">2025-02-19T16:52:57Z</dcterms:created>
  <dcterms:modified xsi:type="dcterms:W3CDTF">2025-04-21T19:33:08Z</dcterms:modified>
</cp:coreProperties>
</file>