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80" r:id="rId2"/>
    <p:sldId id="281" r:id="rId3"/>
    <p:sldId id="277" r:id="rId4"/>
    <p:sldId id="279" r:id="rId5"/>
    <p:sldId id="272" r:id="rId6"/>
    <p:sldId id="282" r:id="rId7"/>
    <p:sldId id="27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31" autoAdjust="0"/>
    <p:restoredTop sz="94660"/>
  </p:normalViewPr>
  <p:slideViewPr>
    <p:cSldViewPr snapToGrid="0">
      <p:cViewPr varScale="1">
        <p:scale>
          <a:sx n="85" d="100"/>
          <a:sy n="85" d="100"/>
        </p:scale>
        <p:origin x="120" y="50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8998D5-6843-4B77-88B2-E00595604104}" type="datetimeFigureOut">
              <a:rPr lang="en-US" smtClean="0"/>
              <a:t>4/21/2025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941FE4-EFB9-41C8-9FF6-C86F89EC490C}" type="slidenum">
              <a:rPr lang="en-US" smtClean="0"/>
              <a:t>‹#›</a:t>
            </a:fld>
            <a:endParaRPr lang="en-US"/>
          </a:p>
        </p:txBody>
      </p:sp>
    </p:spTree>
    <p:extLst>
      <p:ext uri="{BB962C8B-B14F-4D97-AF65-F5344CB8AC3E}">
        <p14:creationId xmlns:p14="http://schemas.microsoft.com/office/powerpoint/2010/main" val="35399067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66575-C22A-69C9-7949-B6927B234A3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459D01B-F380-6087-E4A4-16C076EC32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17BE185-E2B9-2846-7D1A-1EB9BE059D99}"/>
              </a:ext>
            </a:extLst>
          </p:cNvPr>
          <p:cNvSpPr>
            <a:spLocks noGrp="1"/>
          </p:cNvSpPr>
          <p:nvPr>
            <p:ph type="dt" sz="half" idx="10"/>
          </p:nvPr>
        </p:nvSpPr>
        <p:spPr/>
        <p:txBody>
          <a:bodyPr/>
          <a:lstStyle/>
          <a:p>
            <a:fld id="{0572B92B-060B-4D01-A7EE-6DFC9E906F19}" type="datetimeFigureOut">
              <a:rPr lang="en-US" smtClean="0"/>
              <a:t>4/21/2025</a:t>
            </a:fld>
            <a:endParaRPr lang="en-US"/>
          </a:p>
        </p:txBody>
      </p:sp>
      <p:sp>
        <p:nvSpPr>
          <p:cNvPr id="5" name="Footer Placeholder 4">
            <a:extLst>
              <a:ext uri="{FF2B5EF4-FFF2-40B4-BE49-F238E27FC236}">
                <a16:creationId xmlns:a16="http://schemas.microsoft.com/office/drawing/2014/main" id="{5C1C0110-E841-D4CE-D946-57700CEE01F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C736EE-BAE6-61BA-2CE3-5D89A15D165C}"/>
              </a:ext>
            </a:extLst>
          </p:cNvPr>
          <p:cNvSpPr>
            <a:spLocks noGrp="1"/>
          </p:cNvSpPr>
          <p:nvPr>
            <p:ph type="sldNum" sz="quarter" idx="12"/>
          </p:nvPr>
        </p:nvSpPr>
        <p:spPr/>
        <p:txBody>
          <a:bodyPr/>
          <a:lstStyle/>
          <a:p>
            <a:fld id="{4083BF7C-D908-41D3-9919-9A4CFC84CECC}" type="slidenum">
              <a:rPr lang="en-US" smtClean="0"/>
              <a:t>‹#›</a:t>
            </a:fld>
            <a:endParaRPr lang="en-US"/>
          </a:p>
        </p:txBody>
      </p:sp>
    </p:spTree>
    <p:extLst>
      <p:ext uri="{BB962C8B-B14F-4D97-AF65-F5344CB8AC3E}">
        <p14:creationId xmlns:p14="http://schemas.microsoft.com/office/powerpoint/2010/main" val="1825213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9D5E1-3597-76BF-D611-3F5845291E2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348924-BE97-17D6-1674-21D7B42D44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90046E-3C66-610A-2CEF-1BACDBC6D199}"/>
              </a:ext>
            </a:extLst>
          </p:cNvPr>
          <p:cNvSpPr>
            <a:spLocks noGrp="1"/>
          </p:cNvSpPr>
          <p:nvPr>
            <p:ph type="dt" sz="half" idx="10"/>
          </p:nvPr>
        </p:nvSpPr>
        <p:spPr/>
        <p:txBody>
          <a:bodyPr/>
          <a:lstStyle/>
          <a:p>
            <a:fld id="{0572B92B-060B-4D01-A7EE-6DFC9E906F19}" type="datetimeFigureOut">
              <a:rPr lang="en-US" smtClean="0"/>
              <a:t>4/21/2025</a:t>
            </a:fld>
            <a:endParaRPr lang="en-US"/>
          </a:p>
        </p:txBody>
      </p:sp>
      <p:sp>
        <p:nvSpPr>
          <p:cNvPr id="5" name="Footer Placeholder 4">
            <a:extLst>
              <a:ext uri="{FF2B5EF4-FFF2-40B4-BE49-F238E27FC236}">
                <a16:creationId xmlns:a16="http://schemas.microsoft.com/office/drawing/2014/main" id="{F9FF175A-7E38-18FD-32A4-9F3EC69E42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DDB178-E195-DA9F-E159-AE399DCAFF9E}"/>
              </a:ext>
            </a:extLst>
          </p:cNvPr>
          <p:cNvSpPr>
            <a:spLocks noGrp="1"/>
          </p:cNvSpPr>
          <p:nvPr>
            <p:ph type="sldNum" sz="quarter" idx="12"/>
          </p:nvPr>
        </p:nvSpPr>
        <p:spPr/>
        <p:txBody>
          <a:bodyPr/>
          <a:lstStyle/>
          <a:p>
            <a:fld id="{4083BF7C-D908-41D3-9919-9A4CFC84CECC}" type="slidenum">
              <a:rPr lang="en-US" smtClean="0"/>
              <a:t>‹#›</a:t>
            </a:fld>
            <a:endParaRPr lang="en-US"/>
          </a:p>
        </p:txBody>
      </p:sp>
    </p:spTree>
    <p:extLst>
      <p:ext uri="{BB962C8B-B14F-4D97-AF65-F5344CB8AC3E}">
        <p14:creationId xmlns:p14="http://schemas.microsoft.com/office/powerpoint/2010/main" val="266435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1D9475D-FE85-892E-14FA-9534DECBBA8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48C7D5F-5FB2-3828-1560-FC97EE8F6C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EAF5A0-0F34-26AD-230A-BE42F8786BA6}"/>
              </a:ext>
            </a:extLst>
          </p:cNvPr>
          <p:cNvSpPr>
            <a:spLocks noGrp="1"/>
          </p:cNvSpPr>
          <p:nvPr>
            <p:ph type="dt" sz="half" idx="10"/>
          </p:nvPr>
        </p:nvSpPr>
        <p:spPr/>
        <p:txBody>
          <a:bodyPr/>
          <a:lstStyle/>
          <a:p>
            <a:fld id="{0572B92B-060B-4D01-A7EE-6DFC9E906F19}" type="datetimeFigureOut">
              <a:rPr lang="en-US" smtClean="0"/>
              <a:t>4/21/2025</a:t>
            </a:fld>
            <a:endParaRPr lang="en-US"/>
          </a:p>
        </p:txBody>
      </p:sp>
      <p:sp>
        <p:nvSpPr>
          <p:cNvPr id="5" name="Footer Placeholder 4">
            <a:extLst>
              <a:ext uri="{FF2B5EF4-FFF2-40B4-BE49-F238E27FC236}">
                <a16:creationId xmlns:a16="http://schemas.microsoft.com/office/drawing/2014/main" id="{8BB57186-357E-6100-9C9C-42471CED06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CB103D0-60A4-DC49-CF88-99BAD7BB701E}"/>
              </a:ext>
            </a:extLst>
          </p:cNvPr>
          <p:cNvSpPr>
            <a:spLocks noGrp="1"/>
          </p:cNvSpPr>
          <p:nvPr>
            <p:ph type="sldNum" sz="quarter" idx="12"/>
          </p:nvPr>
        </p:nvSpPr>
        <p:spPr/>
        <p:txBody>
          <a:bodyPr/>
          <a:lstStyle/>
          <a:p>
            <a:fld id="{4083BF7C-D908-41D3-9919-9A4CFC84CECC}" type="slidenum">
              <a:rPr lang="en-US" smtClean="0"/>
              <a:t>‹#›</a:t>
            </a:fld>
            <a:endParaRPr lang="en-US"/>
          </a:p>
        </p:txBody>
      </p:sp>
    </p:spTree>
    <p:extLst>
      <p:ext uri="{BB962C8B-B14F-4D97-AF65-F5344CB8AC3E}">
        <p14:creationId xmlns:p14="http://schemas.microsoft.com/office/powerpoint/2010/main" val="21099920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8E495D-0343-9926-6D2B-62317811FD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FF0D4DF-90F9-9D96-0C7C-BE31A9A7F62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9164D3-D139-99DE-A982-1054603C3005}"/>
              </a:ext>
            </a:extLst>
          </p:cNvPr>
          <p:cNvSpPr>
            <a:spLocks noGrp="1"/>
          </p:cNvSpPr>
          <p:nvPr>
            <p:ph type="dt" sz="half" idx="10"/>
          </p:nvPr>
        </p:nvSpPr>
        <p:spPr/>
        <p:txBody>
          <a:bodyPr/>
          <a:lstStyle/>
          <a:p>
            <a:fld id="{0572B92B-060B-4D01-A7EE-6DFC9E906F19}" type="datetimeFigureOut">
              <a:rPr lang="en-US" smtClean="0"/>
              <a:t>4/21/2025</a:t>
            </a:fld>
            <a:endParaRPr lang="en-US"/>
          </a:p>
        </p:txBody>
      </p:sp>
      <p:sp>
        <p:nvSpPr>
          <p:cNvPr id="5" name="Footer Placeholder 4">
            <a:extLst>
              <a:ext uri="{FF2B5EF4-FFF2-40B4-BE49-F238E27FC236}">
                <a16:creationId xmlns:a16="http://schemas.microsoft.com/office/drawing/2014/main" id="{24320504-111F-D6C9-A4F1-7ACCF092BD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5A4B6C3-F504-E114-2F65-A04145369D6A}"/>
              </a:ext>
            </a:extLst>
          </p:cNvPr>
          <p:cNvSpPr>
            <a:spLocks noGrp="1"/>
          </p:cNvSpPr>
          <p:nvPr>
            <p:ph type="sldNum" sz="quarter" idx="12"/>
          </p:nvPr>
        </p:nvSpPr>
        <p:spPr/>
        <p:txBody>
          <a:bodyPr/>
          <a:lstStyle/>
          <a:p>
            <a:fld id="{4083BF7C-D908-41D3-9919-9A4CFC84CECC}" type="slidenum">
              <a:rPr lang="en-US" smtClean="0"/>
              <a:t>‹#›</a:t>
            </a:fld>
            <a:endParaRPr lang="en-US"/>
          </a:p>
        </p:txBody>
      </p:sp>
    </p:spTree>
    <p:extLst>
      <p:ext uri="{BB962C8B-B14F-4D97-AF65-F5344CB8AC3E}">
        <p14:creationId xmlns:p14="http://schemas.microsoft.com/office/powerpoint/2010/main" val="209247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ED3DB0-9897-1E73-88C3-AB0BE20226A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6F79421-FB6D-80D1-7B84-B09109E3B5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9D7713-629F-FC06-8710-00FAA1570B1A}"/>
              </a:ext>
            </a:extLst>
          </p:cNvPr>
          <p:cNvSpPr>
            <a:spLocks noGrp="1"/>
          </p:cNvSpPr>
          <p:nvPr>
            <p:ph type="dt" sz="half" idx="10"/>
          </p:nvPr>
        </p:nvSpPr>
        <p:spPr/>
        <p:txBody>
          <a:bodyPr/>
          <a:lstStyle/>
          <a:p>
            <a:fld id="{0572B92B-060B-4D01-A7EE-6DFC9E906F19}" type="datetimeFigureOut">
              <a:rPr lang="en-US" smtClean="0"/>
              <a:t>4/21/2025</a:t>
            </a:fld>
            <a:endParaRPr lang="en-US"/>
          </a:p>
        </p:txBody>
      </p:sp>
      <p:sp>
        <p:nvSpPr>
          <p:cNvPr id="5" name="Footer Placeholder 4">
            <a:extLst>
              <a:ext uri="{FF2B5EF4-FFF2-40B4-BE49-F238E27FC236}">
                <a16:creationId xmlns:a16="http://schemas.microsoft.com/office/drawing/2014/main" id="{9F914186-8DCC-B95D-E686-11367848D2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286769-EF12-07AB-32B8-186048084696}"/>
              </a:ext>
            </a:extLst>
          </p:cNvPr>
          <p:cNvSpPr>
            <a:spLocks noGrp="1"/>
          </p:cNvSpPr>
          <p:nvPr>
            <p:ph type="sldNum" sz="quarter" idx="12"/>
          </p:nvPr>
        </p:nvSpPr>
        <p:spPr/>
        <p:txBody>
          <a:bodyPr/>
          <a:lstStyle/>
          <a:p>
            <a:fld id="{4083BF7C-D908-41D3-9919-9A4CFC84CECC}" type="slidenum">
              <a:rPr lang="en-US" smtClean="0"/>
              <a:t>‹#›</a:t>
            </a:fld>
            <a:endParaRPr lang="en-US"/>
          </a:p>
        </p:txBody>
      </p:sp>
    </p:spTree>
    <p:extLst>
      <p:ext uri="{BB962C8B-B14F-4D97-AF65-F5344CB8AC3E}">
        <p14:creationId xmlns:p14="http://schemas.microsoft.com/office/powerpoint/2010/main" val="35106442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92E66F-C42A-12D3-CE2E-FAA0EEF0792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8F3504-0A60-4024-A404-493B318E7FD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48F0CD1-A1BB-664A-06DE-873936BEE99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3DDCF0E-3E19-CDB2-8ABA-72F160849566}"/>
              </a:ext>
            </a:extLst>
          </p:cNvPr>
          <p:cNvSpPr>
            <a:spLocks noGrp="1"/>
          </p:cNvSpPr>
          <p:nvPr>
            <p:ph type="dt" sz="half" idx="10"/>
          </p:nvPr>
        </p:nvSpPr>
        <p:spPr/>
        <p:txBody>
          <a:bodyPr/>
          <a:lstStyle/>
          <a:p>
            <a:fld id="{0572B92B-060B-4D01-A7EE-6DFC9E906F19}" type="datetimeFigureOut">
              <a:rPr lang="en-US" smtClean="0"/>
              <a:t>4/21/2025</a:t>
            </a:fld>
            <a:endParaRPr lang="en-US"/>
          </a:p>
        </p:txBody>
      </p:sp>
      <p:sp>
        <p:nvSpPr>
          <p:cNvPr id="6" name="Footer Placeholder 5">
            <a:extLst>
              <a:ext uri="{FF2B5EF4-FFF2-40B4-BE49-F238E27FC236}">
                <a16:creationId xmlns:a16="http://schemas.microsoft.com/office/drawing/2014/main" id="{DF045B90-1B00-8A70-E155-8DB4FD9FB96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DADBFEE-4CE1-D7ED-EE3F-1CB10E093EF4}"/>
              </a:ext>
            </a:extLst>
          </p:cNvPr>
          <p:cNvSpPr>
            <a:spLocks noGrp="1"/>
          </p:cNvSpPr>
          <p:nvPr>
            <p:ph type="sldNum" sz="quarter" idx="12"/>
          </p:nvPr>
        </p:nvSpPr>
        <p:spPr/>
        <p:txBody>
          <a:bodyPr/>
          <a:lstStyle/>
          <a:p>
            <a:fld id="{4083BF7C-D908-41D3-9919-9A4CFC84CECC}" type="slidenum">
              <a:rPr lang="en-US" smtClean="0"/>
              <a:t>‹#›</a:t>
            </a:fld>
            <a:endParaRPr lang="en-US"/>
          </a:p>
        </p:txBody>
      </p:sp>
    </p:spTree>
    <p:extLst>
      <p:ext uri="{BB962C8B-B14F-4D97-AF65-F5344CB8AC3E}">
        <p14:creationId xmlns:p14="http://schemas.microsoft.com/office/powerpoint/2010/main" val="61150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2B275-BE03-BCA4-17F5-2E0529310E5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6CDAA64-2BEA-9C9C-C903-FB8A57E8A01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1518684-5808-4293-A525-A0ECFB54D68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E828AB5-CD83-41DA-7BE4-EF4DCAE86F4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A888A36-40AE-5D5F-475F-34F604698E3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52EA612-43F8-7414-F9F0-C4F7545A5AA5}"/>
              </a:ext>
            </a:extLst>
          </p:cNvPr>
          <p:cNvSpPr>
            <a:spLocks noGrp="1"/>
          </p:cNvSpPr>
          <p:nvPr>
            <p:ph type="dt" sz="half" idx="10"/>
          </p:nvPr>
        </p:nvSpPr>
        <p:spPr/>
        <p:txBody>
          <a:bodyPr/>
          <a:lstStyle/>
          <a:p>
            <a:fld id="{0572B92B-060B-4D01-A7EE-6DFC9E906F19}" type="datetimeFigureOut">
              <a:rPr lang="en-US" smtClean="0"/>
              <a:t>4/21/2025</a:t>
            </a:fld>
            <a:endParaRPr lang="en-US"/>
          </a:p>
        </p:txBody>
      </p:sp>
      <p:sp>
        <p:nvSpPr>
          <p:cNvPr id="8" name="Footer Placeholder 7">
            <a:extLst>
              <a:ext uri="{FF2B5EF4-FFF2-40B4-BE49-F238E27FC236}">
                <a16:creationId xmlns:a16="http://schemas.microsoft.com/office/drawing/2014/main" id="{38B923AB-D5C4-275A-8F48-752D3BFCF03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4CEC203-5DEC-BADE-DA23-95B5E443E96D}"/>
              </a:ext>
            </a:extLst>
          </p:cNvPr>
          <p:cNvSpPr>
            <a:spLocks noGrp="1"/>
          </p:cNvSpPr>
          <p:nvPr>
            <p:ph type="sldNum" sz="quarter" idx="12"/>
          </p:nvPr>
        </p:nvSpPr>
        <p:spPr/>
        <p:txBody>
          <a:bodyPr/>
          <a:lstStyle/>
          <a:p>
            <a:fld id="{4083BF7C-D908-41D3-9919-9A4CFC84CECC}" type="slidenum">
              <a:rPr lang="en-US" smtClean="0"/>
              <a:t>‹#›</a:t>
            </a:fld>
            <a:endParaRPr lang="en-US"/>
          </a:p>
        </p:txBody>
      </p:sp>
    </p:spTree>
    <p:extLst>
      <p:ext uri="{BB962C8B-B14F-4D97-AF65-F5344CB8AC3E}">
        <p14:creationId xmlns:p14="http://schemas.microsoft.com/office/powerpoint/2010/main" val="2644534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DD47E7-7CE6-F1AD-C46A-D3BA464CFBD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99971E7-8801-D600-3935-A0C319873AF2}"/>
              </a:ext>
            </a:extLst>
          </p:cNvPr>
          <p:cNvSpPr>
            <a:spLocks noGrp="1"/>
          </p:cNvSpPr>
          <p:nvPr>
            <p:ph type="dt" sz="half" idx="10"/>
          </p:nvPr>
        </p:nvSpPr>
        <p:spPr/>
        <p:txBody>
          <a:bodyPr/>
          <a:lstStyle/>
          <a:p>
            <a:fld id="{0572B92B-060B-4D01-A7EE-6DFC9E906F19}" type="datetimeFigureOut">
              <a:rPr lang="en-US" smtClean="0"/>
              <a:t>4/21/2025</a:t>
            </a:fld>
            <a:endParaRPr lang="en-US"/>
          </a:p>
        </p:txBody>
      </p:sp>
      <p:sp>
        <p:nvSpPr>
          <p:cNvPr id="4" name="Footer Placeholder 3">
            <a:extLst>
              <a:ext uri="{FF2B5EF4-FFF2-40B4-BE49-F238E27FC236}">
                <a16:creationId xmlns:a16="http://schemas.microsoft.com/office/drawing/2014/main" id="{291BC8F1-F321-B60E-4E05-B85135D3F19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31EEA7B-79B5-E340-38B1-1AACABB7EC68}"/>
              </a:ext>
            </a:extLst>
          </p:cNvPr>
          <p:cNvSpPr>
            <a:spLocks noGrp="1"/>
          </p:cNvSpPr>
          <p:nvPr>
            <p:ph type="sldNum" sz="quarter" idx="12"/>
          </p:nvPr>
        </p:nvSpPr>
        <p:spPr/>
        <p:txBody>
          <a:bodyPr/>
          <a:lstStyle/>
          <a:p>
            <a:fld id="{4083BF7C-D908-41D3-9919-9A4CFC84CECC}" type="slidenum">
              <a:rPr lang="en-US" smtClean="0"/>
              <a:t>‹#›</a:t>
            </a:fld>
            <a:endParaRPr lang="en-US"/>
          </a:p>
        </p:txBody>
      </p:sp>
    </p:spTree>
    <p:extLst>
      <p:ext uri="{BB962C8B-B14F-4D97-AF65-F5344CB8AC3E}">
        <p14:creationId xmlns:p14="http://schemas.microsoft.com/office/powerpoint/2010/main" val="1831933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6ADA8A9-8C7F-92F3-2289-C95AFB1BB11F}"/>
              </a:ext>
            </a:extLst>
          </p:cNvPr>
          <p:cNvSpPr>
            <a:spLocks noGrp="1"/>
          </p:cNvSpPr>
          <p:nvPr>
            <p:ph type="dt" sz="half" idx="10"/>
          </p:nvPr>
        </p:nvSpPr>
        <p:spPr/>
        <p:txBody>
          <a:bodyPr/>
          <a:lstStyle/>
          <a:p>
            <a:fld id="{0572B92B-060B-4D01-A7EE-6DFC9E906F19}" type="datetimeFigureOut">
              <a:rPr lang="en-US" smtClean="0"/>
              <a:t>4/21/2025</a:t>
            </a:fld>
            <a:endParaRPr lang="en-US"/>
          </a:p>
        </p:txBody>
      </p:sp>
      <p:sp>
        <p:nvSpPr>
          <p:cNvPr id="3" name="Footer Placeholder 2">
            <a:extLst>
              <a:ext uri="{FF2B5EF4-FFF2-40B4-BE49-F238E27FC236}">
                <a16:creationId xmlns:a16="http://schemas.microsoft.com/office/drawing/2014/main" id="{B7C1F66E-26BA-F737-4785-EFAA09AD95E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CDC4C1B-4812-1C26-C9E5-0C2618EF234D}"/>
              </a:ext>
            </a:extLst>
          </p:cNvPr>
          <p:cNvSpPr>
            <a:spLocks noGrp="1"/>
          </p:cNvSpPr>
          <p:nvPr>
            <p:ph type="sldNum" sz="quarter" idx="12"/>
          </p:nvPr>
        </p:nvSpPr>
        <p:spPr/>
        <p:txBody>
          <a:bodyPr/>
          <a:lstStyle/>
          <a:p>
            <a:fld id="{4083BF7C-D908-41D3-9919-9A4CFC84CECC}" type="slidenum">
              <a:rPr lang="en-US" smtClean="0"/>
              <a:t>‹#›</a:t>
            </a:fld>
            <a:endParaRPr lang="en-US"/>
          </a:p>
        </p:txBody>
      </p:sp>
    </p:spTree>
    <p:extLst>
      <p:ext uri="{BB962C8B-B14F-4D97-AF65-F5344CB8AC3E}">
        <p14:creationId xmlns:p14="http://schemas.microsoft.com/office/powerpoint/2010/main" val="3733070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CE32C2-62FE-80AF-04F0-F2FC651C1D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DD1024E-5EF3-8223-7308-0BA28D23F9F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CE06873-1B5B-A766-F8FC-9CDB168F2C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677B7B-B98D-D40D-949A-AC8FE8E866C1}"/>
              </a:ext>
            </a:extLst>
          </p:cNvPr>
          <p:cNvSpPr>
            <a:spLocks noGrp="1"/>
          </p:cNvSpPr>
          <p:nvPr>
            <p:ph type="dt" sz="half" idx="10"/>
          </p:nvPr>
        </p:nvSpPr>
        <p:spPr/>
        <p:txBody>
          <a:bodyPr/>
          <a:lstStyle/>
          <a:p>
            <a:fld id="{0572B92B-060B-4D01-A7EE-6DFC9E906F19}" type="datetimeFigureOut">
              <a:rPr lang="en-US" smtClean="0"/>
              <a:t>4/21/2025</a:t>
            </a:fld>
            <a:endParaRPr lang="en-US"/>
          </a:p>
        </p:txBody>
      </p:sp>
      <p:sp>
        <p:nvSpPr>
          <p:cNvPr id="6" name="Footer Placeholder 5">
            <a:extLst>
              <a:ext uri="{FF2B5EF4-FFF2-40B4-BE49-F238E27FC236}">
                <a16:creationId xmlns:a16="http://schemas.microsoft.com/office/drawing/2014/main" id="{25A89D32-A0BD-992F-CB65-32CEB79095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24CB290-812E-ED09-CA3A-CB4400BF2C09}"/>
              </a:ext>
            </a:extLst>
          </p:cNvPr>
          <p:cNvSpPr>
            <a:spLocks noGrp="1"/>
          </p:cNvSpPr>
          <p:nvPr>
            <p:ph type="sldNum" sz="quarter" idx="12"/>
          </p:nvPr>
        </p:nvSpPr>
        <p:spPr/>
        <p:txBody>
          <a:bodyPr/>
          <a:lstStyle/>
          <a:p>
            <a:fld id="{4083BF7C-D908-41D3-9919-9A4CFC84CECC}" type="slidenum">
              <a:rPr lang="en-US" smtClean="0"/>
              <a:t>‹#›</a:t>
            </a:fld>
            <a:endParaRPr lang="en-US"/>
          </a:p>
        </p:txBody>
      </p:sp>
    </p:spTree>
    <p:extLst>
      <p:ext uri="{BB962C8B-B14F-4D97-AF65-F5344CB8AC3E}">
        <p14:creationId xmlns:p14="http://schemas.microsoft.com/office/powerpoint/2010/main" val="2879739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C8C8F7-EBED-5862-25F6-53A7355543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111A11D-F2AE-FA4F-EB07-BEFB9DC032A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A44386-C5E5-ACCA-D7FB-B8BE376B74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4BD4613-5983-D794-DF7A-044C34ECAB56}"/>
              </a:ext>
            </a:extLst>
          </p:cNvPr>
          <p:cNvSpPr>
            <a:spLocks noGrp="1"/>
          </p:cNvSpPr>
          <p:nvPr>
            <p:ph type="dt" sz="half" idx="10"/>
          </p:nvPr>
        </p:nvSpPr>
        <p:spPr/>
        <p:txBody>
          <a:bodyPr/>
          <a:lstStyle/>
          <a:p>
            <a:fld id="{0572B92B-060B-4D01-A7EE-6DFC9E906F19}" type="datetimeFigureOut">
              <a:rPr lang="en-US" smtClean="0"/>
              <a:t>4/21/2025</a:t>
            </a:fld>
            <a:endParaRPr lang="en-US"/>
          </a:p>
        </p:txBody>
      </p:sp>
      <p:sp>
        <p:nvSpPr>
          <p:cNvPr id="6" name="Footer Placeholder 5">
            <a:extLst>
              <a:ext uri="{FF2B5EF4-FFF2-40B4-BE49-F238E27FC236}">
                <a16:creationId xmlns:a16="http://schemas.microsoft.com/office/drawing/2014/main" id="{A5CF8704-560C-34D2-48F1-6A47F4BC9D2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7F69CB1-5DC7-E0DB-06CF-0A456730628A}"/>
              </a:ext>
            </a:extLst>
          </p:cNvPr>
          <p:cNvSpPr>
            <a:spLocks noGrp="1"/>
          </p:cNvSpPr>
          <p:nvPr>
            <p:ph type="sldNum" sz="quarter" idx="12"/>
          </p:nvPr>
        </p:nvSpPr>
        <p:spPr/>
        <p:txBody>
          <a:bodyPr/>
          <a:lstStyle/>
          <a:p>
            <a:fld id="{4083BF7C-D908-41D3-9919-9A4CFC84CECC}" type="slidenum">
              <a:rPr lang="en-US" smtClean="0"/>
              <a:t>‹#›</a:t>
            </a:fld>
            <a:endParaRPr lang="en-US"/>
          </a:p>
        </p:txBody>
      </p:sp>
    </p:spTree>
    <p:extLst>
      <p:ext uri="{BB962C8B-B14F-4D97-AF65-F5344CB8AC3E}">
        <p14:creationId xmlns:p14="http://schemas.microsoft.com/office/powerpoint/2010/main" val="35283171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9C248E0-0EBD-8DF0-0BDD-82F5BF15ACA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2F5880F-EAED-9AEC-9289-7FA8C7D440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0B9714-2495-6608-20B8-8E34D83FDDD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72B92B-060B-4D01-A7EE-6DFC9E906F19}" type="datetimeFigureOut">
              <a:rPr lang="en-US" smtClean="0"/>
              <a:t>4/21/2025</a:t>
            </a:fld>
            <a:endParaRPr lang="en-US"/>
          </a:p>
        </p:txBody>
      </p:sp>
      <p:sp>
        <p:nvSpPr>
          <p:cNvPr id="5" name="Footer Placeholder 4">
            <a:extLst>
              <a:ext uri="{FF2B5EF4-FFF2-40B4-BE49-F238E27FC236}">
                <a16:creationId xmlns:a16="http://schemas.microsoft.com/office/drawing/2014/main" id="{EB9D11E6-60D9-D03E-DD70-6BCE3AF662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E753F06-6854-A6D6-D1CA-A28D060EF6C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83BF7C-D908-41D3-9919-9A4CFC84CECC}" type="slidenum">
              <a:rPr lang="en-US" smtClean="0"/>
              <a:t>‹#›</a:t>
            </a:fld>
            <a:endParaRPr lang="en-US"/>
          </a:p>
        </p:txBody>
      </p:sp>
    </p:spTree>
    <p:extLst>
      <p:ext uri="{BB962C8B-B14F-4D97-AF65-F5344CB8AC3E}">
        <p14:creationId xmlns:p14="http://schemas.microsoft.com/office/powerpoint/2010/main" val="37822296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B9FE2D84-742D-3879-C5F1-F89986B6ADDB}"/>
              </a:ext>
            </a:extLst>
          </p:cNvPr>
          <p:cNvSpPr txBox="1"/>
          <p:nvPr/>
        </p:nvSpPr>
        <p:spPr>
          <a:xfrm>
            <a:off x="968829" y="1034143"/>
            <a:ext cx="9350828" cy="5847755"/>
          </a:xfrm>
          <a:prstGeom prst="rect">
            <a:avLst/>
          </a:prstGeom>
          <a:noFill/>
        </p:spPr>
        <p:txBody>
          <a:bodyPr wrap="square" rtlCol="0">
            <a:spAutoFit/>
          </a:bodyPr>
          <a:lstStyle/>
          <a:p>
            <a:r>
              <a:rPr lang="en-US" sz="3200" b="1" dirty="0"/>
              <a:t>Group Project 7: </a:t>
            </a:r>
            <a:r>
              <a:rPr lang="en-US" dirty="0"/>
              <a:t>Variations in ice sheet flow direction around Lake Ontario inferred from drumlin orientation</a:t>
            </a:r>
          </a:p>
          <a:p>
            <a:endParaRPr lang="en-US" dirty="0"/>
          </a:p>
          <a:p>
            <a:pPr marL="342900" indent="-342900">
              <a:buAutoNum type="arabicPeriod"/>
            </a:pPr>
            <a:r>
              <a:rPr lang="en-US" dirty="0"/>
              <a:t>Examine your study region (listed in the next slide) and identify the drumlins.</a:t>
            </a:r>
          </a:p>
          <a:p>
            <a:pPr marL="342900" indent="-342900">
              <a:buAutoNum type="arabicPeriod"/>
            </a:pPr>
            <a:r>
              <a:rPr lang="en-US" dirty="0"/>
              <a:t>How many drumlins are there per square km in the densest part of the field? Draw a 10 km by 10 km box, count them and divide by 100.</a:t>
            </a:r>
          </a:p>
          <a:p>
            <a:pPr marL="342900" indent="-342900">
              <a:buAutoNum type="arabicPeriod"/>
            </a:pPr>
            <a:r>
              <a:rPr lang="en-US" dirty="0"/>
              <a:t>Infer the typical direction of ice flow based on the shape of the drumlins in the area.  Identify only a single direction (not one for each drumlin) based on the shape of a few really well-shaped ones.</a:t>
            </a:r>
          </a:p>
          <a:p>
            <a:pPr marL="342900" indent="-342900">
              <a:buAutoNum type="arabicPeriod"/>
            </a:pPr>
            <a:r>
              <a:rPr lang="en-US" dirty="0"/>
              <a:t>Pick 20-30 drumlins and measure their orientation according to the instructions below and plot you result on the radial diagram.</a:t>
            </a:r>
          </a:p>
          <a:p>
            <a:pPr marL="342900" indent="-342900">
              <a:buAutoNum type="arabicPeriod"/>
            </a:pPr>
            <a:r>
              <a:rPr lang="en-US" dirty="0"/>
              <a:t>Identify other glacial geomorphological features (tunnel valleys, eskers, kettle lakes, etc.) in your study region and comment upon their significance.</a:t>
            </a:r>
          </a:p>
          <a:p>
            <a:r>
              <a:rPr lang="en-US" dirty="0"/>
              <a:t>6.   How well does your flow direction agree with the ice flow map (attached).</a:t>
            </a:r>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7642661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165C27-A4CD-9F42-F17D-38881D93EE19}"/>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F92F67D0-EF6F-8F5C-02A4-78EA53D8822A}"/>
              </a:ext>
            </a:extLst>
          </p:cNvPr>
          <p:cNvSpPr txBox="1"/>
          <p:nvPr/>
        </p:nvSpPr>
        <p:spPr>
          <a:xfrm>
            <a:off x="968828" y="1034143"/>
            <a:ext cx="10994571" cy="4708981"/>
          </a:xfrm>
          <a:prstGeom prst="rect">
            <a:avLst/>
          </a:prstGeom>
          <a:noFill/>
        </p:spPr>
        <p:txBody>
          <a:bodyPr wrap="square" rtlCol="0">
            <a:spAutoFit/>
          </a:bodyPr>
          <a:lstStyle/>
          <a:p>
            <a:r>
              <a:rPr lang="en-US" sz="2400" dirty="0"/>
              <a:t>Drumlin Fields in the general vicinity of Lake Ontario</a:t>
            </a:r>
          </a:p>
          <a:p>
            <a:endParaRPr lang="en-US" sz="2400" dirty="0"/>
          </a:p>
          <a:p>
            <a:r>
              <a:rPr lang="en-US" sz="2400" dirty="0"/>
              <a:t>G1. Ontario, Canada near Rice Lake</a:t>
            </a:r>
          </a:p>
          <a:p>
            <a:r>
              <a:rPr lang="en-US" sz="2400" dirty="0"/>
              <a:t>G2. Western New York State, near </a:t>
            </a:r>
            <a:r>
              <a:rPr lang="en-US" sz="2400" dirty="0" err="1"/>
              <a:t>Marbletown</a:t>
            </a:r>
            <a:r>
              <a:rPr lang="en-US" sz="2400" dirty="0"/>
              <a:t> and west of Route 14</a:t>
            </a:r>
          </a:p>
          <a:p>
            <a:r>
              <a:rPr lang="en-US" sz="2400" dirty="0"/>
              <a:t>G3. Western New York State, near Weedsport and east of Route 14</a:t>
            </a:r>
          </a:p>
          <a:p>
            <a:r>
              <a:rPr lang="en-US" sz="2400" dirty="0"/>
              <a:t>G4. Western New York State, near Wheatland Center and east of Route 14</a:t>
            </a:r>
          </a:p>
          <a:p>
            <a:r>
              <a:rPr lang="en-US" sz="2400" dirty="0"/>
              <a:t>        (incidental discovery: what is near the intersections of Lacey Rd and Cameron Rd in Caledonia NY and what is it telling you?)</a:t>
            </a:r>
          </a:p>
          <a:p>
            <a:r>
              <a:rPr lang="en-US" sz="2400" dirty="0"/>
              <a:t>G5. Ontario, Canada near </a:t>
            </a:r>
            <a:r>
              <a:rPr lang="en-US" sz="2400" dirty="0" err="1"/>
              <a:t>Flamborough</a:t>
            </a:r>
            <a:endParaRPr lang="en-US" sz="2400" dirty="0"/>
          </a:p>
          <a:p>
            <a:r>
              <a:rPr lang="en-US" sz="2400" dirty="0"/>
              <a:t>G6. Ontario, Canada near Madoc Junction and east of Route 14</a:t>
            </a:r>
          </a:p>
          <a:p>
            <a:r>
              <a:rPr lang="en-US" sz="2400" dirty="0"/>
              <a:t>        (</a:t>
            </a:r>
            <a:r>
              <a:rPr lang="en-US" sz="2400" dirty="0" err="1"/>
              <a:t>incidential</a:t>
            </a:r>
            <a:r>
              <a:rPr lang="en-US" sz="2400" dirty="0"/>
              <a:t> discovery: what’s by Oak Lake?)</a:t>
            </a:r>
          </a:p>
          <a:p>
            <a:endParaRPr lang="en-US" dirty="0"/>
          </a:p>
          <a:p>
            <a:endParaRPr lang="en-US" dirty="0"/>
          </a:p>
        </p:txBody>
      </p:sp>
    </p:spTree>
    <p:extLst>
      <p:ext uri="{BB962C8B-B14F-4D97-AF65-F5344CB8AC3E}">
        <p14:creationId xmlns:p14="http://schemas.microsoft.com/office/powerpoint/2010/main" val="128822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4F82569-84E7-5EA6-2DB2-3C1FF5695A43}"/>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B39C1C1E-775E-53BC-13F8-F4267E338B8A}"/>
              </a:ext>
            </a:extLst>
          </p:cNvPr>
          <p:cNvSpPr txBox="1"/>
          <p:nvPr/>
        </p:nvSpPr>
        <p:spPr>
          <a:xfrm>
            <a:off x="307968" y="389316"/>
            <a:ext cx="3941379" cy="6186309"/>
          </a:xfrm>
          <a:prstGeom prst="rect">
            <a:avLst/>
          </a:prstGeom>
          <a:noFill/>
        </p:spPr>
        <p:txBody>
          <a:bodyPr wrap="square" rtlCol="0">
            <a:spAutoFit/>
          </a:bodyPr>
          <a:lstStyle/>
          <a:p>
            <a:r>
              <a:rPr lang="en-US" dirty="0"/>
              <a:t>Measuring and plotting the direction of ice flow with PowerPoint</a:t>
            </a:r>
          </a:p>
          <a:p>
            <a:endParaRPr lang="en-US" dirty="0"/>
          </a:p>
          <a:p>
            <a:r>
              <a:rPr lang="en-US" dirty="0"/>
              <a:t>Step 1. Copy the map to </a:t>
            </a:r>
            <a:r>
              <a:rPr lang="en-US" dirty="0" err="1"/>
              <a:t>Powerpoint</a:t>
            </a:r>
            <a:r>
              <a:rPr lang="en-US" dirty="0"/>
              <a:t>. </a:t>
            </a:r>
          </a:p>
          <a:p>
            <a:endParaRPr lang="en-US" dirty="0"/>
          </a:p>
          <a:p>
            <a:endParaRPr lang="en-US" dirty="0"/>
          </a:p>
          <a:p>
            <a:endParaRPr lang="en-US" dirty="0"/>
          </a:p>
          <a:p>
            <a:endParaRPr lang="en-US" dirty="0"/>
          </a:p>
          <a:p>
            <a:endParaRPr lang="en-US" dirty="0"/>
          </a:p>
          <a:p>
            <a:endParaRPr lang="en-US" dirty="0"/>
          </a:p>
          <a:p>
            <a:r>
              <a:rPr lang="en-US" dirty="0"/>
              <a:t>Step 2. Select a upward-pointing arrow and draw it onto the map centered on the drumlin</a:t>
            </a:r>
          </a:p>
          <a:p>
            <a:endParaRPr lang="en-US" dirty="0"/>
          </a:p>
          <a:p>
            <a:endParaRPr lang="en-US" dirty="0"/>
          </a:p>
          <a:p>
            <a:endParaRPr lang="en-US" dirty="0"/>
          </a:p>
          <a:p>
            <a:endParaRPr lang="en-US" dirty="0"/>
          </a:p>
          <a:p>
            <a:endParaRPr lang="en-US" dirty="0"/>
          </a:p>
          <a:p>
            <a:endParaRPr lang="en-US" dirty="0"/>
          </a:p>
          <a:p>
            <a:r>
              <a:rPr lang="en-US" dirty="0"/>
              <a:t>Step 3. Rotate it CLOCKWISE until it aligns with ice sheet flow direction as deduced from the shape of the drumlin</a:t>
            </a:r>
          </a:p>
        </p:txBody>
      </p:sp>
      <p:sp>
        <p:nvSpPr>
          <p:cNvPr id="16" name="TextBox 15">
            <a:extLst>
              <a:ext uri="{FF2B5EF4-FFF2-40B4-BE49-F238E27FC236}">
                <a16:creationId xmlns:a16="http://schemas.microsoft.com/office/drawing/2014/main" id="{F3B2F7EC-32A1-5B27-15C9-BEC47171F2B6}"/>
              </a:ext>
            </a:extLst>
          </p:cNvPr>
          <p:cNvSpPr txBox="1"/>
          <p:nvPr/>
        </p:nvSpPr>
        <p:spPr>
          <a:xfrm>
            <a:off x="7920045" y="389316"/>
            <a:ext cx="3825765" cy="1754326"/>
          </a:xfrm>
          <a:prstGeom prst="rect">
            <a:avLst/>
          </a:prstGeom>
          <a:noFill/>
        </p:spPr>
        <p:txBody>
          <a:bodyPr wrap="square" rtlCol="0">
            <a:spAutoFit/>
          </a:bodyPr>
          <a:lstStyle/>
          <a:p>
            <a:r>
              <a:rPr lang="en-US" dirty="0"/>
              <a:t>Step 4. Read the rectangle’s rotation angle (in the 0-360 range) from the Formal Shape menu.  You need to be careful that you’re not 180 degrees off with the angle. In this example, the downslope direction is N208E</a:t>
            </a:r>
          </a:p>
        </p:txBody>
      </p:sp>
      <p:pic>
        <p:nvPicPr>
          <p:cNvPr id="9" name="Picture 8">
            <a:extLst>
              <a:ext uri="{FF2B5EF4-FFF2-40B4-BE49-F238E27FC236}">
                <a16:creationId xmlns:a16="http://schemas.microsoft.com/office/drawing/2014/main" id="{25D201B8-CDD3-6B4B-258D-4C0690354D2A}"/>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5273443" y="296419"/>
            <a:ext cx="2162596" cy="1940120"/>
          </a:xfrm>
          <a:prstGeom prst="rect">
            <a:avLst/>
          </a:prstGeom>
        </p:spPr>
      </p:pic>
      <p:pic>
        <p:nvPicPr>
          <p:cNvPr id="21" name="Picture 20">
            <a:extLst>
              <a:ext uri="{FF2B5EF4-FFF2-40B4-BE49-F238E27FC236}">
                <a16:creationId xmlns:a16="http://schemas.microsoft.com/office/drawing/2014/main" id="{263A9281-6F68-3E43-B063-CE554CE2222A}"/>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5273443" y="2451274"/>
            <a:ext cx="2162596" cy="1940120"/>
          </a:xfrm>
          <a:prstGeom prst="rect">
            <a:avLst/>
          </a:prstGeom>
        </p:spPr>
      </p:pic>
      <p:pic>
        <p:nvPicPr>
          <p:cNvPr id="22" name="Picture 21">
            <a:extLst>
              <a:ext uri="{FF2B5EF4-FFF2-40B4-BE49-F238E27FC236}">
                <a16:creationId xmlns:a16="http://schemas.microsoft.com/office/drawing/2014/main" id="{F0A5E89C-888C-B1F5-DE00-4764F9F8371E}"/>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5273443" y="4694227"/>
            <a:ext cx="2162596" cy="1940120"/>
          </a:xfrm>
          <a:prstGeom prst="rect">
            <a:avLst/>
          </a:prstGeom>
        </p:spPr>
      </p:pic>
      <p:sp>
        <p:nvSpPr>
          <p:cNvPr id="24" name="Arrow: Up 23">
            <a:extLst>
              <a:ext uri="{FF2B5EF4-FFF2-40B4-BE49-F238E27FC236}">
                <a16:creationId xmlns:a16="http://schemas.microsoft.com/office/drawing/2014/main" id="{F1F13B77-1E43-E2D9-07C0-5FF1D7A66CBF}"/>
              </a:ext>
            </a:extLst>
          </p:cNvPr>
          <p:cNvSpPr/>
          <p:nvPr/>
        </p:nvSpPr>
        <p:spPr>
          <a:xfrm>
            <a:off x="6541567" y="2838398"/>
            <a:ext cx="347343" cy="957943"/>
          </a:xfrm>
          <a:prstGeom prst="upArrow">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Arrow: Up 24">
            <a:extLst>
              <a:ext uri="{FF2B5EF4-FFF2-40B4-BE49-F238E27FC236}">
                <a16:creationId xmlns:a16="http://schemas.microsoft.com/office/drawing/2014/main" id="{9F17FD0D-77D2-7ADB-C92C-D28B3FB5837F}"/>
              </a:ext>
            </a:extLst>
          </p:cNvPr>
          <p:cNvSpPr/>
          <p:nvPr/>
        </p:nvSpPr>
        <p:spPr>
          <a:xfrm rot="12491904">
            <a:off x="6526550" y="5101844"/>
            <a:ext cx="347343" cy="957943"/>
          </a:xfrm>
          <a:prstGeom prst="upArrow">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26">
            <a:extLst>
              <a:ext uri="{FF2B5EF4-FFF2-40B4-BE49-F238E27FC236}">
                <a16:creationId xmlns:a16="http://schemas.microsoft.com/office/drawing/2014/main" id="{34194929-9947-12BA-85B3-1BB26B88ACE3}"/>
              </a:ext>
            </a:extLst>
          </p:cNvPr>
          <p:cNvPicPr>
            <a:picLocks noChangeAspect="1"/>
          </p:cNvPicPr>
          <p:nvPr/>
        </p:nvPicPr>
        <p:blipFill>
          <a:blip r:embed="rId3" cstate="print">
            <a:extLst>
              <a:ext uri="{28A0092B-C50C-407E-A947-70E740481C1C}">
                <a14:useLocalDpi xmlns:a14="http://schemas.microsoft.com/office/drawing/2010/main"/>
              </a:ext>
            </a:extLst>
          </a:blip>
          <a:srcRect/>
          <a:stretch/>
        </p:blipFill>
        <p:spPr>
          <a:xfrm>
            <a:off x="8127000" y="2838397"/>
            <a:ext cx="3411857" cy="3820537"/>
          </a:xfrm>
          <a:prstGeom prst="rect">
            <a:avLst/>
          </a:prstGeom>
        </p:spPr>
      </p:pic>
      <p:sp>
        <p:nvSpPr>
          <p:cNvPr id="15" name="Oval 14">
            <a:extLst>
              <a:ext uri="{FF2B5EF4-FFF2-40B4-BE49-F238E27FC236}">
                <a16:creationId xmlns:a16="http://schemas.microsoft.com/office/drawing/2014/main" id="{6CD91209-CCBB-D0DE-D091-56A603E27C4D}"/>
              </a:ext>
            </a:extLst>
          </p:cNvPr>
          <p:cNvSpPr/>
          <p:nvPr/>
        </p:nvSpPr>
        <p:spPr>
          <a:xfrm>
            <a:off x="10175191" y="4891959"/>
            <a:ext cx="1195703" cy="369332"/>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41203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A60D663-297B-BBD3-6F3D-26F122640BF2}"/>
            </a:ext>
          </a:extLst>
        </p:cNvPr>
        <p:cNvGrpSpPr/>
        <p:nvPr/>
      </p:nvGrpSpPr>
      <p:grpSpPr>
        <a:xfrm>
          <a:off x="0" y="0"/>
          <a:ext cx="0" cy="0"/>
          <a:chOff x="0" y="0"/>
          <a:chExt cx="0" cy="0"/>
        </a:xfrm>
      </p:grpSpPr>
      <p:grpSp>
        <p:nvGrpSpPr>
          <p:cNvPr id="37" name="Group 36">
            <a:extLst>
              <a:ext uri="{FF2B5EF4-FFF2-40B4-BE49-F238E27FC236}">
                <a16:creationId xmlns:a16="http://schemas.microsoft.com/office/drawing/2014/main" id="{72EA57A6-EE34-85C6-DF6A-CB723F191226}"/>
              </a:ext>
            </a:extLst>
          </p:cNvPr>
          <p:cNvGrpSpPr/>
          <p:nvPr/>
        </p:nvGrpSpPr>
        <p:grpSpPr>
          <a:xfrm>
            <a:off x="4547197" y="53287"/>
            <a:ext cx="7619221" cy="6816693"/>
            <a:chOff x="2195884" y="53287"/>
            <a:chExt cx="7619221" cy="6816693"/>
          </a:xfrm>
        </p:grpSpPr>
        <p:pic>
          <p:nvPicPr>
            <p:cNvPr id="19" name="Picture 18">
              <a:extLst>
                <a:ext uri="{FF2B5EF4-FFF2-40B4-BE49-F238E27FC236}">
                  <a16:creationId xmlns:a16="http://schemas.microsoft.com/office/drawing/2014/main" id="{FCD0AEC8-E7E4-2FE1-0DA3-A55B2AED29D1}"/>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3195145" y="399393"/>
              <a:ext cx="5927834" cy="5927835"/>
            </a:xfrm>
            <a:prstGeom prst="rect">
              <a:avLst/>
            </a:prstGeom>
          </p:spPr>
        </p:pic>
        <p:sp>
          <p:nvSpPr>
            <p:cNvPr id="20" name="TextBox 19">
              <a:extLst>
                <a:ext uri="{FF2B5EF4-FFF2-40B4-BE49-F238E27FC236}">
                  <a16:creationId xmlns:a16="http://schemas.microsoft.com/office/drawing/2014/main" id="{E3BD97A0-DB54-6E95-CB90-D6A134B290EA}"/>
                </a:ext>
              </a:extLst>
            </p:cNvPr>
            <p:cNvSpPr txBox="1"/>
            <p:nvPr/>
          </p:nvSpPr>
          <p:spPr>
            <a:xfrm>
              <a:off x="6008219" y="53287"/>
              <a:ext cx="301686" cy="369332"/>
            </a:xfrm>
            <a:prstGeom prst="rect">
              <a:avLst/>
            </a:prstGeom>
            <a:noFill/>
          </p:spPr>
          <p:txBody>
            <a:bodyPr wrap="none" rtlCol="0">
              <a:spAutoFit/>
            </a:bodyPr>
            <a:lstStyle/>
            <a:p>
              <a:r>
                <a:rPr lang="en-US" dirty="0"/>
                <a:t>0</a:t>
              </a:r>
            </a:p>
          </p:txBody>
        </p:sp>
        <p:sp>
          <p:nvSpPr>
            <p:cNvPr id="21" name="TextBox 20">
              <a:extLst>
                <a:ext uri="{FF2B5EF4-FFF2-40B4-BE49-F238E27FC236}">
                  <a16:creationId xmlns:a16="http://schemas.microsoft.com/office/drawing/2014/main" id="{98C022E3-D9F4-8400-9D13-55310817016E}"/>
                </a:ext>
              </a:extLst>
            </p:cNvPr>
            <p:cNvSpPr txBox="1"/>
            <p:nvPr/>
          </p:nvSpPr>
          <p:spPr>
            <a:xfrm>
              <a:off x="7590026" y="436179"/>
              <a:ext cx="418704" cy="369332"/>
            </a:xfrm>
            <a:prstGeom prst="rect">
              <a:avLst/>
            </a:prstGeom>
            <a:noFill/>
          </p:spPr>
          <p:txBody>
            <a:bodyPr wrap="none" rtlCol="0">
              <a:spAutoFit/>
            </a:bodyPr>
            <a:lstStyle/>
            <a:p>
              <a:r>
                <a:rPr lang="en-US" dirty="0"/>
                <a:t>30</a:t>
              </a:r>
            </a:p>
          </p:txBody>
        </p:sp>
        <p:sp>
          <p:nvSpPr>
            <p:cNvPr id="22" name="TextBox 21">
              <a:extLst>
                <a:ext uri="{FF2B5EF4-FFF2-40B4-BE49-F238E27FC236}">
                  <a16:creationId xmlns:a16="http://schemas.microsoft.com/office/drawing/2014/main" id="{BF1C020D-3005-3DF4-1B9F-F000D55E3F76}"/>
                </a:ext>
              </a:extLst>
            </p:cNvPr>
            <p:cNvSpPr txBox="1"/>
            <p:nvPr/>
          </p:nvSpPr>
          <p:spPr>
            <a:xfrm>
              <a:off x="8801677" y="1624583"/>
              <a:ext cx="418704" cy="369332"/>
            </a:xfrm>
            <a:prstGeom prst="rect">
              <a:avLst/>
            </a:prstGeom>
            <a:noFill/>
          </p:spPr>
          <p:txBody>
            <a:bodyPr wrap="none" rtlCol="0">
              <a:spAutoFit/>
            </a:bodyPr>
            <a:lstStyle/>
            <a:p>
              <a:r>
                <a:rPr lang="en-US" dirty="0"/>
                <a:t>60</a:t>
              </a:r>
            </a:p>
          </p:txBody>
        </p:sp>
        <p:sp>
          <p:nvSpPr>
            <p:cNvPr id="23" name="TextBox 22">
              <a:extLst>
                <a:ext uri="{FF2B5EF4-FFF2-40B4-BE49-F238E27FC236}">
                  <a16:creationId xmlns:a16="http://schemas.microsoft.com/office/drawing/2014/main" id="{CA9D4A81-7569-6FAD-DD77-4F308586B14A}"/>
                </a:ext>
              </a:extLst>
            </p:cNvPr>
            <p:cNvSpPr txBox="1"/>
            <p:nvPr/>
          </p:nvSpPr>
          <p:spPr>
            <a:xfrm>
              <a:off x="9142443" y="3219105"/>
              <a:ext cx="653198" cy="369332"/>
            </a:xfrm>
            <a:prstGeom prst="rect">
              <a:avLst/>
            </a:prstGeom>
            <a:noFill/>
          </p:spPr>
          <p:txBody>
            <a:bodyPr wrap="square" rtlCol="0">
              <a:spAutoFit/>
            </a:bodyPr>
            <a:lstStyle/>
            <a:p>
              <a:r>
                <a:rPr lang="en-US" dirty="0"/>
                <a:t>90</a:t>
              </a:r>
            </a:p>
          </p:txBody>
        </p:sp>
        <p:sp>
          <p:nvSpPr>
            <p:cNvPr id="24" name="TextBox 23">
              <a:extLst>
                <a:ext uri="{FF2B5EF4-FFF2-40B4-BE49-F238E27FC236}">
                  <a16:creationId xmlns:a16="http://schemas.microsoft.com/office/drawing/2014/main" id="{E55208D4-4D16-8A38-36B4-D5EDD95C3955}"/>
                </a:ext>
              </a:extLst>
            </p:cNvPr>
            <p:cNvSpPr txBox="1"/>
            <p:nvPr/>
          </p:nvSpPr>
          <p:spPr>
            <a:xfrm>
              <a:off x="8796380" y="4679420"/>
              <a:ext cx="653198" cy="369332"/>
            </a:xfrm>
            <a:prstGeom prst="rect">
              <a:avLst/>
            </a:prstGeom>
            <a:noFill/>
          </p:spPr>
          <p:txBody>
            <a:bodyPr wrap="square" rtlCol="0">
              <a:spAutoFit/>
            </a:bodyPr>
            <a:lstStyle/>
            <a:p>
              <a:r>
                <a:rPr lang="en-US" dirty="0"/>
                <a:t>120</a:t>
              </a:r>
            </a:p>
          </p:txBody>
        </p:sp>
        <p:sp>
          <p:nvSpPr>
            <p:cNvPr id="25" name="TextBox 24">
              <a:extLst>
                <a:ext uri="{FF2B5EF4-FFF2-40B4-BE49-F238E27FC236}">
                  <a16:creationId xmlns:a16="http://schemas.microsoft.com/office/drawing/2014/main" id="{F4F3C12F-2AB9-1AE7-EFA6-88834821DC87}"/>
                </a:ext>
              </a:extLst>
            </p:cNvPr>
            <p:cNvSpPr txBox="1"/>
            <p:nvPr/>
          </p:nvSpPr>
          <p:spPr>
            <a:xfrm>
              <a:off x="7590026" y="5863726"/>
              <a:ext cx="653198" cy="369332"/>
            </a:xfrm>
            <a:prstGeom prst="rect">
              <a:avLst/>
            </a:prstGeom>
            <a:noFill/>
          </p:spPr>
          <p:txBody>
            <a:bodyPr wrap="square" rtlCol="0">
              <a:spAutoFit/>
            </a:bodyPr>
            <a:lstStyle/>
            <a:p>
              <a:r>
                <a:rPr lang="en-US" dirty="0"/>
                <a:t>150</a:t>
              </a:r>
            </a:p>
          </p:txBody>
        </p:sp>
        <p:sp>
          <p:nvSpPr>
            <p:cNvPr id="26" name="TextBox 25">
              <a:extLst>
                <a:ext uri="{FF2B5EF4-FFF2-40B4-BE49-F238E27FC236}">
                  <a16:creationId xmlns:a16="http://schemas.microsoft.com/office/drawing/2014/main" id="{D8D2F79C-7D93-27D0-6FAE-80C437AE5D5F}"/>
                </a:ext>
              </a:extLst>
            </p:cNvPr>
            <p:cNvSpPr txBox="1"/>
            <p:nvPr/>
          </p:nvSpPr>
          <p:spPr>
            <a:xfrm>
              <a:off x="5958781" y="6273941"/>
              <a:ext cx="653198" cy="369332"/>
            </a:xfrm>
            <a:prstGeom prst="rect">
              <a:avLst/>
            </a:prstGeom>
            <a:noFill/>
          </p:spPr>
          <p:txBody>
            <a:bodyPr wrap="square" rtlCol="0">
              <a:spAutoFit/>
            </a:bodyPr>
            <a:lstStyle/>
            <a:p>
              <a:r>
                <a:rPr lang="en-US" dirty="0"/>
                <a:t>180</a:t>
              </a:r>
            </a:p>
          </p:txBody>
        </p:sp>
        <p:sp>
          <p:nvSpPr>
            <p:cNvPr id="27" name="TextBox 26">
              <a:extLst>
                <a:ext uri="{FF2B5EF4-FFF2-40B4-BE49-F238E27FC236}">
                  <a16:creationId xmlns:a16="http://schemas.microsoft.com/office/drawing/2014/main" id="{261EB3D5-5800-9D7F-0338-562244D1A09D}"/>
                </a:ext>
              </a:extLst>
            </p:cNvPr>
            <p:cNvSpPr txBox="1"/>
            <p:nvPr/>
          </p:nvSpPr>
          <p:spPr>
            <a:xfrm>
              <a:off x="4275376" y="5962784"/>
              <a:ext cx="653198" cy="369332"/>
            </a:xfrm>
            <a:prstGeom prst="rect">
              <a:avLst/>
            </a:prstGeom>
            <a:noFill/>
          </p:spPr>
          <p:txBody>
            <a:bodyPr wrap="square" rtlCol="0">
              <a:spAutoFit/>
            </a:bodyPr>
            <a:lstStyle/>
            <a:p>
              <a:r>
                <a:rPr lang="en-US" dirty="0"/>
                <a:t>210</a:t>
              </a:r>
            </a:p>
          </p:txBody>
        </p:sp>
        <p:sp>
          <p:nvSpPr>
            <p:cNvPr id="28" name="TextBox 27">
              <a:extLst>
                <a:ext uri="{FF2B5EF4-FFF2-40B4-BE49-F238E27FC236}">
                  <a16:creationId xmlns:a16="http://schemas.microsoft.com/office/drawing/2014/main" id="{2D699A70-C426-4F63-5BCE-4E1727BE8CB4}"/>
                </a:ext>
              </a:extLst>
            </p:cNvPr>
            <p:cNvSpPr txBox="1"/>
            <p:nvPr/>
          </p:nvSpPr>
          <p:spPr>
            <a:xfrm>
              <a:off x="3097743" y="4827300"/>
              <a:ext cx="653198" cy="369332"/>
            </a:xfrm>
            <a:prstGeom prst="rect">
              <a:avLst/>
            </a:prstGeom>
            <a:noFill/>
          </p:spPr>
          <p:txBody>
            <a:bodyPr wrap="square" rtlCol="0">
              <a:spAutoFit/>
            </a:bodyPr>
            <a:lstStyle/>
            <a:p>
              <a:r>
                <a:rPr lang="en-US" dirty="0"/>
                <a:t>240</a:t>
              </a:r>
            </a:p>
          </p:txBody>
        </p:sp>
        <p:sp>
          <p:nvSpPr>
            <p:cNvPr id="29" name="TextBox 28">
              <a:extLst>
                <a:ext uri="{FF2B5EF4-FFF2-40B4-BE49-F238E27FC236}">
                  <a16:creationId xmlns:a16="http://schemas.microsoft.com/office/drawing/2014/main" id="{D3A83D6F-4198-39AE-E087-594945AC4560}"/>
                </a:ext>
              </a:extLst>
            </p:cNvPr>
            <p:cNvSpPr txBox="1"/>
            <p:nvPr/>
          </p:nvSpPr>
          <p:spPr>
            <a:xfrm>
              <a:off x="2541947" y="3178644"/>
              <a:ext cx="653198" cy="369332"/>
            </a:xfrm>
            <a:prstGeom prst="rect">
              <a:avLst/>
            </a:prstGeom>
            <a:noFill/>
          </p:spPr>
          <p:txBody>
            <a:bodyPr wrap="square" rtlCol="0">
              <a:spAutoFit/>
            </a:bodyPr>
            <a:lstStyle/>
            <a:p>
              <a:r>
                <a:rPr lang="en-US" dirty="0"/>
                <a:t>270</a:t>
              </a:r>
            </a:p>
          </p:txBody>
        </p:sp>
        <p:sp>
          <p:nvSpPr>
            <p:cNvPr id="30" name="TextBox 29">
              <a:extLst>
                <a:ext uri="{FF2B5EF4-FFF2-40B4-BE49-F238E27FC236}">
                  <a16:creationId xmlns:a16="http://schemas.microsoft.com/office/drawing/2014/main" id="{8A73BE7E-6C80-FFAE-BF25-7FC84A1BA29E}"/>
                </a:ext>
              </a:extLst>
            </p:cNvPr>
            <p:cNvSpPr txBox="1"/>
            <p:nvPr/>
          </p:nvSpPr>
          <p:spPr>
            <a:xfrm>
              <a:off x="2971619" y="1661368"/>
              <a:ext cx="653198" cy="369332"/>
            </a:xfrm>
            <a:prstGeom prst="rect">
              <a:avLst/>
            </a:prstGeom>
            <a:noFill/>
          </p:spPr>
          <p:txBody>
            <a:bodyPr wrap="square" rtlCol="0">
              <a:spAutoFit/>
            </a:bodyPr>
            <a:lstStyle/>
            <a:p>
              <a:r>
                <a:rPr lang="en-US" dirty="0"/>
                <a:t>300</a:t>
              </a:r>
            </a:p>
          </p:txBody>
        </p:sp>
        <p:sp>
          <p:nvSpPr>
            <p:cNvPr id="31" name="TextBox 30">
              <a:extLst>
                <a:ext uri="{FF2B5EF4-FFF2-40B4-BE49-F238E27FC236}">
                  <a16:creationId xmlns:a16="http://schemas.microsoft.com/office/drawing/2014/main" id="{A5147FFE-F296-1836-111A-D17CC458B553}"/>
                </a:ext>
              </a:extLst>
            </p:cNvPr>
            <p:cNvSpPr txBox="1"/>
            <p:nvPr/>
          </p:nvSpPr>
          <p:spPr>
            <a:xfrm>
              <a:off x="4271525" y="429584"/>
              <a:ext cx="653198" cy="369332"/>
            </a:xfrm>
            <a:prstGeom prst="rect">
              <a:avLst/>
            </a:prstGeom>
            <a:noFill/>
          </p:spPr>
          <p:txBody>
            <a:bodyPr wrap="square" rtlCol="0">
              <a:spAutoFit/>
            </a:bodyPr>
            <a:lstStyle/>
            <a:p>
              <a:r>
                <a:rPr lang="en-US" dirty="0"/>
                <a:t>330</a:t>
              </a:r>
            </a:p>
          </p:txBody>
        </p:sp>
        <p:sp>
          <p:nvSpPr>
            <p:cNvPr id="33" name="TextBox 32">
              <a:extLst>
                <a:ext uri="{FF2B5EF4-FFF2-40B4-BE49-F238E27FC236}">
                  <a16:creationId xmlns:a16="http://schemas.microsoft.com/office/drawing/2014/main" id="{FA6B0E2E-E468-5B9F-EBA2-1EBCE20ECA8C}"/>
                </a:ext>
              </a:extLst>
            </p:cNvPr>
            <p:cNvSpPr txBox="1"/>
            <p:nvPr/>
          </p:nvSpPr>
          <p:spPr>
            <a:xfrm>
              <a:off x="6008219" y="6500648"/>
              <a:ext cx="320718" cy="369332"/>
            </a:xfrm>
            <a:prstGeom prst="rect">
              <a:avLst/>
            </a:prstGeom>
            <a:noFill/>
          </p:spPr>
          <p:txBody>
            <a:bodyPr wrap="square" rtlCol="0">
              <a:spAutoFit/>
            </a:bodyPr>
            <a:lstStyle/>
            <a:p>
              <a:pPr algn="ctr"/>
              <a:r>
                <a:rPr lang="en-US" dirty="0"/>
                <a:t>S</a:t>
              </a:r>
            </a:p>
          </p:txBody>
        </p:sp>
        <p:sp>
          <p:nvSpPr>
            <p:cNvPr id="34" name="TextBox 33">
              <a:extLst>
                <a:ext uri="{FF2B5EF4-FFF2-40B4-BE49-F238E27FC236}">
                  <a16:creationId xmlns:a16="http://schemas.microsoft.com/office/drawing/2014/main" id="{25527E08-5447-AA2C-7C40-15BD77E8EFDB}"/>
                </a:ext>
              </a:extLst>
            </p:cNvPr>
            <p:cNvSpPr txBox="1"/>
            <p:nvPr/>
          </p:nvSpPr>
          <p:spPr>
            <a:xfrm>
              <a:off x="9494387" y="3244334"/>
              <a:ext cx="320718" cy="369332"/>
            </a:xfrm>
            <a:prstGeom prst="rect">
              <a:avLst/>
            </a:prstGeom>
            <a:noFill/>
          </p:spPr>
          <p:txBody>
            <a:bodyPr wrap="square" rtlCol="0">
              <a:spAutoFit/>
            </a:bodyPr>
            <a:lstStyle/>
            <a:p>
              <a:pPr algn="ctr"/>
              <a:r>
                <a:rPr lang="en-US" dirty="0"/>
                <a:t>E</a:t>
              </a:r>
            </a:p>
          </p:txBody>
        </p:sp>
        <p:sp>
          <p:nvSpPr>
            <p:cNvPr id="35" name="TextBox 34">
              <a:extLst>
                <a:ext uri="{FF2B5EF4-FFF2-40B4-BE49-F238E27FC236}">
                  <a16:creationId xmlns:a16="http://schemas.microsoft.com/office/drawing/2014/main" id="{11CC29D7-ED7D-956B-A1AC-EBE006E0AD7B}"/>
                </a:ext>
              </a:extLst>
            </p:cNvPr>
            <p:cNvSpPr txBox="1"/>
            <p:nvPr/>
          </p:nvSpPr>
          <p:spPr>
            <a:xfrm>
              <a:off x="2195884" y="3177798"/>
              <a:ext cx="320718" cy="369332"/>
            </a:xfrm>
            <a:prstGeom prst="rect">
              <a:avLst/>
            </a:prstGeom>
            <a:noFill/>
          </p:spPr>
          <p:txBody>
            <a:bodyPr wrap="square" rtlCol="0">
              <a:spAutoFit/>
            </a:bodyPr>
            <a:lstStyle/>
            <a:p>
              <a:pPr algn="ctr"/>
              <a:r>
                <a:rPr lang="en-US" dirty="0"/>
                <a:t>W</a:t>
              </a:r>
            </a:p>
          </p:txBody>
        </p:sp>
        <p:sp>
          <p:nvSpPr>
            <p:cNvPr id="36" name="TextBox 35">
              <a:extLst>
                <a:ext uri="{FF2B5EF4-FFF2-40B4-BE49-F238E27FC236}">
                  <a16:creationId xmlns:a16="http://schemas.microsoft.com/office/drawing/2014/main" id="{CB1B77AD-447C-8839-26EE-C25484614B9F}"/>
                </a:ext>
              </a:extLst>
            </p:cNvPr>
            <p:cNvSpPr txBox="1"/>
            <p:nvPr/>
          </p:nvSpPr>
          <p:spPr>
            <a:xfrm>
              <a:off x="6276970" y="53287"/>
              <a:ext cx="320718" cy="369332"/>
            </a:xfrm>
            <a:prstGeom prst="rect">
              <a:avLst/>
            </a:prstGeom>
            <a:noFill/>
          </p:spPr>
          <p:txBody>
            <a:bodyPr wrap="square" rtlCol="0">
              <a:spAutoFit/>
            </a:bodyPr>
            <a:lstStyle/>
            <a:p>
              <a:pPr algn="ctr"/>
              <a:r>
                <a:rPr lang="en-US" dirty="0"/>
                <a:t>N</a:t>
              </a:r>
            </a:p>
          </p:txBody>
        </p:sp>
      </p:grpSp>
      <p:sp>
        <p:nvSpPr>
          <p:cNvPr id="2" name="Oval 1">
            <a:extLst>
              <a:ext uri="{FF2B5EF4-FFF2-40B4-BE49-F238E27FC236}">
                <a16:creationId xmlns:a16="http://schemas.microsoft.com/office/drawing/2014/main" id="{ACDDAC22-BB0D-EF7C-7C34-7FC91C4DA729}"/>
              </a:ext>
            </a:extLst>
          </p:cNvPr>
          <p:cNvSpPr/>
          <p:nvPr/>
        </p:nvSpPr>
        <p:spPr>
          <a:xfrm>
            <a:off x="5709176" y="531391"/>
            <a:ext cx="5623560" cy="5625466"/>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a:extLst>
              <a:ext uri="{FF2B5EF4-FFF2-40B4-BE49-F238E27FC236}">
                <a16:creationId xmlns:a16="http://schemas.microsoft.com/office/drawing/2014/main" id="{B0747231-F8A1-16EC-3C34-62BB93C3F85F}"/>
              </a:ext>
            </a:extLst>
          </p:cNvPr>
          <p:cNvCxnSpPr>
            <a:stCxn id="20" idx="2"/>
          </p:cNvCxnSpPr>
          <p:nvPr/>
        </p:nvCxnSpPr>
        <p:spPr>
          <a:xfrm>
            <a:off x="8510375" y="422619"/>
            <a:ext cx="13138" cy="58910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4C935101-277C-B2DF-E9E6-A776F880C7FD}"/>
              </a:ext>
            </a:extLst>
          </p:cNvPr>
          <p:cNvCxnSpPr>
            <a:cxnSpLocks/>
          </p:cNvCxnSpPr>
          <p:nvPr/>
        </p:nvCxnSpPr>
        <p:spPr>
          <a:xfrm rot="5400000">
            <a:off x="8503805" y="422165"/>
            <a:ext cx="13138" cy="58910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6D6CAFE0-16EB-40B9-77D2-D2A1F95A6ADF}"/>
              </a:ext>
            </a:extLst>
          </p:cNvPr>
          <p:cNvCxnSpPr>
            <a:cxnSpLocks/>
          </p:cNvCxnSpPr>
          <p:nvPr/>
        </p:nvCxnSpPr>
        <p:spPr>
          <a:xfrm flipH="1">
            <a:off x="7594878" y="3369943"/>
            <a:ext cx="932312" cy="1615121"/>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67E67A11-2B9B-D3E0-44C8-C2E485CF43E6}"/>
              </a:ext>
            </a:extLst>
          </p:cNvPr>
          <p:cNvSpPr/>
          <p:nvPr/>
        </p:nvSpPr>
        <p:spPr>
          <a:xfrm>
            <a:off x="6634766" y="1446744"/>
            <a:ext cx="3794760" cy="3794760"/>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6CF12B26-1AA3-C53F-AC03-E51EA109057A}"/>
              </a:ext>
            </a:extLst>
          </p:cNvPr>
          <p:cNvSpPr/>
          <p:nvPr/>
        </p:nvSpPr>
        <p:spPr>
          <a:xfrm>
            <a:off x="7533964" y="2420791"/>
            <a:ext cx="1965960" cy="1965960"/>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9308E4FB-C052-8EF3-4691-044F2FDBB4DC}"/>
              </a:ext>
            </a:extLst>
          </p:cNvPr>
          <p:cNvSpPr txBox="1"/>
          <p:nvPr/>
        </p:nvSpPr>
        <p:spPr>
          <a:xfrm>
            <a:off x="395985" y="294767"/>
            <a:ext cx="3825765" cy="2862322"/>
          </a:xfrm>
          <a:prstGeom prst="rect">
            <a:avLst/>
          </a:prstGeom>
          <a:noFill/>
        </p:spPr>
        <p:txBody>
          <a:bodyPr wrap="square" rtlCol="0">
            <a:spAutoFit/>
          </a:bodyPr>
          <a:lstStyle/>
          <a:p>
            <a:r>
              <a:rPr lang="en-US" dirty="0"/>
              <a:t>Step 5. Assess whether your measurement is good, very good or excellent.  It helps to have a short written rubric that guides the assessment, so develop one that is informed by your actual observations of the drumlins in your study area.</a:t>
            </a:r>
          </a:p>
          <a:p>
            <a:endParaRPr lang="en-US" dirty="0"/>
          </a:p>
          <a:p>
            <a:r>
              <a:rPr lang="en-US" dirty="0"/>
              <a:t>Let’s say you assess a particular drumlin as “very good” (VG)..</a:t>
            </a:r>
          </a:p>
        </p:txBody>
      </p:sp>
      <p:sp>
        <p:nvSpPr>
          <p:cNvPr id="6" name="TextBox 5">
            <a:extLst>
              <a:ext uri="{FF2B5EF4-FFF2-40B4-BE49-F238E27FC236}">
                <a16:creationId xmlns:a16="http://schemas.microsoft.com/office/drawing/2014/main" id="{AF21DAE7-4DC5-6765-B781-F0FE69CBCCC3}"/>
              </a:ext>
            </a:extLst>
          </p:cNvPr>
          <p:cNvSpPr txBox="1"/>
          <p:nvPr/>
        </p:nvSpPr>
        <p:spPr>
          <a:xfrm>
            <a:off x="407913" y="3403771"/>
            <a:ext cx="3825765" cy="2031325"/>
          </a:xfrm>
          <a:prstGeom prst="rect">
            <a:avLst/>
          </a:prstGeom>
          <a:noFill/>
        </p:spPr>
        <p:txBody>
          <a:bodyPr wrap="square" rtlCol="0">
            <a:spAutoFit/>
          </a:bodyPr>
          <a:lstStyle/>
          <a:p>
            <a:r>
              <a:rPr lang="en-US" dirty="0"/>
              <a:t>Step 6. Transfer it to the polar diagram with the correct angle and a length that reflects your quality assessment. Note that the rings increase in diameter from “G” to “E”.  See the next two slides for a suggestion on how to do this efficiently.</a:t>
            </a:r>
          </a:p>
        </p:txBody>
      </p:sp>
      <p:sp>
        <p:nvSpPr>
          <p:cNvPr id="7" name="TextBox 6">
            <a:extLst>
              <a:ext uri="{FF2B5EF4-FFF2-40B4-BE49-F238E27FC236}">
                <a16:creationId xmlns:a16="http://schemas.microsoft.com/office/drawing/2014/main" id="{5A529BFB-E018-FD34-AAEB-10E8DD0D17F7}"/>
              </a:ext>
            </a:extLst>
          </p:cNvPr>
          <p:cNvSpPr txBox="1"/>
          <p:nvPr/>
        </p:nvSpPr>
        <p:spPr>
          <a:xfrm>
            <a:off x="9328151" y="3189616"/>
            <a:ext cx="334492" cy="369332"/>
          </a:xfrm>
          <a:prstGeom prst="rect">
            <a:avLst/>
          </a:prstGeom>
          <a:noFill/>
        </p:spPr>
        <p:txBody>
          <a:bodyPr wrap="square" rtlCol="0">
            <a:spAutoFit/>
          </a:bodyPr>
          <a:lstStyle/>
          <a:p>
            <a:r>
              <a:rPr lang="en-US" dirty="0"/>
              <a:t>G</a:t>
            </a:r>
          </a:p>
        </p:txBody>
      </p:sp>
      <p:sp>
        <p:nvSpPr>
          <p:cNvPr id="9" name="TextBox 8">
            <a:extLst>
              <a:ext uri="{FF2B5EF4-FFF2-40B4-BE49-F238E27FC236}">
                <a16:creationId xmlns:a16="http://schemas.microsoft.com/office/drawing/2014/main" id="{9B2D5217-D2DE-5391-FB28-855B9E020C3C}"/>
              </a:ext>
            </a:extLst>
          </p:cNvPr>
          <p:cNvSpPr txBox="1"/>
          <p:nvPr/>
        </p:nvSpPr>
        <p:spPr>
          <a:xfrm>
            <a:off x="10197781" y="3179513"/>
            <a:ext cx="586677" cy="369332"/>
          </a:xfrm>
          <a:prstGeom prst="rect">
            <a:avLst/>
          </a:prstGeom>
          <a:noFill/>
        </p:spPr>
        <p:txBody>
          <a:bodyPr wrap="square" rtlCol="0">
            <a:spAutoFit/>
          </a:bodyPr>
          <a:lstStyle/>
          <a:p>
            <a:r>
              <a:rPr lang="en-US" dirty="0"/>
              <a:t>VG</a:t>
            </a:r>
          </a:p>
        </p:txBody>
      </p:sp>
      <p:sp>
        <p:nvSpPr>
          <p:cNvPr id="13" name="TextBox 12">
            <a:extLst>
              <a:ext uri="{FF2B5EF4-FFF2-40B4-BE49-F238E27FC236}">
                <a16:creationId xmlns:a16="http://schemas.microsoft.com/office/drawing/2014/main" id="{333F7AD9-A01D-078A-0D1D-BDB031FAD4D2}"/>
              </a:ext>
            </a:extLst>
          </p:cNvPr>
          <p:cNvSpPr txBox="1"/>
          <p:nvPr/>
        </p:nvSpPr>
        <p:spPr>
          <a:xfrm>
            <a:off x="11165428" y="3189616"/>
            <a:ext cx="586677" cy="369332"/>
          </a:xfrm>
          <a:prstGeom prst="rect">
            <a:avLst/>
          </a:prstGeom>
          <a:noFill/>
        </p:spPr>
        <p:txBody>
          <a:bodyPr wrap="square" rtlCol="0">
            <a:spAutoFit/>
          </a:bodyPr>
          <a:lstStyle/>
          <a:p>
            <a:r>
              <a:rPr lang="en-US" dirty="0"/>
              <a:t>E</a:t>
            </a:r>
          </a:p>
        </p:txBody>
      </p:sp>
    </p:spTree>
    <p:extLst>
      <p:ext uri="{BB962C8B-B14F-4D97-AF65-F5344CB8AC3E}">
        <p14:creationId xmlns:p14="http://schemas.microsoft.com/office/powerpoint/2010/main" val="28380378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195884" y="53287"/>
            <a:ext cx="7619221" cy="6816693"/>
            <a:chOff x="2195884" y="53287"/>
            <a:chExt cx="7619221" cy="6816693"/>
          </a:xfrm>
        </p:grpSpPr>
        <p:grpSp>
          <p:nvGrpSpPr>
            <p:cNvPr id="37" name="Group 36">
              <a:extLst>
                <a:ext uri="{FF2B5EF4-FFF2-40B4-BE49-F238E27FC236}">
                  <a16:creationId xmlns:a16="http://schemas.microsoft.com/office/drawing/2014/main" id="{A07EA540-6998-B82D-78C5-5150E0FA64AE}"/>
                </a:ext>
              </a:extLst>
            </p:cNvPr>
            <p:cNvGrpSpPr/>
            <p:nvPr/>
          </p:nvGrpSpPr>
          <p:grpSpPr>
            <a:xfrm>
              <a:off x="2195884" y="53287"/>
              <a:ext cx="7619221" cy="6816693"/>
              <a:chOff x="2195884" y="53287"/>
              <a:chExt cx="7619221" cy="6816693"/>
            </a:xfrm>
          </p:grpSpPr>
          <p:pic>
            <p:nvPicPr>
              <p:cNvPr id="19" name="Picture 18">
                <a:extLst>
                  <a:ext uri="{FF2B5EF4-FFF2-40B4-BE49-F238E27FC236}">
                    <a16:creationId xmlns:a16="http://schemas.microsoft.com/office/drawing/2014/main" id="{B2230DCB-E676-7D0F-BE6F-D37323B673A3}"/>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3195145" y="399393"/>
                <a:ext cx="5927834" cy="5927835"/>
              </a:xfrm>
              <a:prstGeom prst="rect">
                <a:avLst/>
              </a:prstGeom>
            </p:spPr>
          </p:pic>
          <p:sp>
            <p:nvSpPr>
              <p:cNvPr id="20" name="TextBox 19">
                <a:extLst>
                  <a:ext uri="{FF2B5EF4-FFF2-40B4-BE49-F238E27FC236}">
                    <a16:creationId xmlns:a16="http://schemas.microsoft.com/office/drawing/2014/main" id="{CC146D31-53D4-C822-CE33-1F1C14FC089C}"/>
                  </a:ext>
                </a:extLst>
              </p:cNvPr>
              <p:cNvSpPr txBox="1"/>
              <p:nvPr/>
            </p:nvSpPr>
            <p:spPr>
              <a:xfrm>
                <a:off x="6008219" y="53287"/>
                <a:ext cx="301686" cy="369332"/>
              </a:xfrm>
              <a:prstGeom prst="rect">
                <a:avLst/>
              </a:prstGeom>
              <a:noFill/>
            </p:spPr>
            <p:txBody>
              <a:bodyPr wrap="none" rtlCol="0">
                <a:spAutoFit/>
              </a:bodyPr>
              <a:lstStyle/>
              <a:p>
                <a:r>
                  <a:rPr lang="en-US" dirty="0"/>
                  <a:t>0</a:t>
                </a:r>
              </a:p>
            </p:txBody>
          </p:sp>
          <p:sp>
            <p:nvSpPr>
              <p:cNvPr id="21" name="TextBox 20">
                <a:extLst>
                  <a:ext uri="{FF2B5EF4-FFF2-40B4-BE49-F238E27FC236}">
                    <a16:creationId xmlns:a16="http://schemas.microsoft.com/office/drawing/2014/main" id="{678B1719-F420-FE95-4324-8D5AD3D8832B}"/>
                  </a:ext>
                </a:extLst>
              </p:cNvPr>
              <p:cNvSpPr txBox="1"/>
              <p:nvPr/>
            </p:nvSpPr>
            <p:spPr>
              <a:xfrm>
                <a:off x="7590026" y="436179"/>
                <a:ext cx="418704" cy="369332"/>
              </a:xfrm>
              <a:prstGeom prst="rect">
                <a:avLst/>
              </a:prstGeom>
              <a:noFill/>
            </p:spPr>
            <p:txBody>
              <a:bodyPr wrap="none" rtlCol="0">
                <a:spAutoFit/>
              </a:bodyPr>
              <a:lstStyle/>
              <a:p>
                <a:r>
                  <a:rPr lang="en-US" dirty="0"/>
                  <a:t>30</a:t>
                </a:r>
              </a:p>
            </p:txBody>
          </p:sp>
          <p:sp>
            <p:nvSpPr>
              <p:cNvPr id="22" name="TextBox 21">
                <a:extLst>
                  <a:ext uri="{FF2B5EF4-FFF2-40B4-BE49-F238E27FC236}">
                    <a16:creationId xmlns:a16="http://schemas.microsoft.com/office/drawing/2014/main" id="{6376B1C7-B724-BC2E-5EA0-36A5EB5C80B2}"/>
                  </a:ext>
                </a:extLst>
              </p:cNvPr>
              <p:cNvSpPr txBox="1"/>
              <p:nvPr/>
            </p:nvSpPr>
            <p:spPr>
              <a:xfrm>
                <a:off x="8801677" y="1624583"/>
                <a:ext cx="418704" cy="369332"/>
              </a:xfrm>
              <a:prstGeom prst="rect">
                <a:avLst/>
              </a:prstGeom>
              <a:noFill/>
            </p:spPr>
            <p:txBody>
              <a:bodyPr wrap="none" rtlCol="0">
                <a:spAutoFit/>
              </a:bodyPr>
              <a:lstStyle/>
              <a:p>
                <a:r>
                  <a:rPr lang="en-US" dirty="0"/>
                  <a:t>60</a:t>
                </a:r>
              </a:p>
            </p:txBody>
          </p:sp>
          <p:sp>
            <p:nvSpPr>
              <p:cNvPr id="23" name="TextBox 22">
                <a:extLst>
                  <a:ext uri="{FF2B5EF4-FFF2-40B4-BE49-F238E27FC236}">
                    <a16:creationId xmlns:a16="http://schemas.microsoft.com/office/drawing/2014/main" id="{EC2E1D33-9B5C-2FC1-6EBC-AF1F3BEAC715}"/>
                  </a:ext>
                </a:extLst>
              </p:cNvPr>
              <p:cNvSpPr txBox="1"/>
              <p:nvPr/>
            </p:nvSpPr>
            <p:spPr>
              <a:xfrm>
                <a:off x="9142443" y="3219105"/>
                <a:ext cx="653198" cy="369332"/>
              </a:xfrm>
              <a:prstGeom prst="rect">
                <a:avLst/>
              </a:prstGeom>
              <a:noFill/>
            </p:spPr>
            <p:txBody>
              <a:bodyPr wrap="square" rtlCol="0">
                <a:spAutoFit/>
              </a:bodyPr>
              <a:lstStyle/>
              <a:p>
                <a:r>
                  <a:rPr lang="en-US" dirty="0"/>
                  <a:t>90</a:t>
                </a:r>
              </a:p>
            </p:txBody>
          </p:sp>
          <p:sp>
            <p:nvSpPr>
              <p:cNvPr id="24" name="TextBox 23">
                <a:extLst>
                  <a:ext uri="{FF2B5EF4-FFF2-40B4-BE49-F238E27FC236}">
                    <a16:creationId xmlns:a16="http://schemas.microsoft.com/office/drawing/2014/main" id="{14048356-77C1-267A-FBA2-9AD2992FAEEA}"/>
                  </a:ext>
                </a:extLst>
              </p:cNvPr>
              <p:cNvSpPr txBox="1"/>
              <p:nvPr/>
            </p:nvSpPr>
            <p:spPr>
              <a:xfrm>
                <a:off x="8796380" y="4679420"/>
                <a:ext cx="653198" cy="369332"/>
              </a:xfrm>
              <a:prstGeom prst="rect">
                <a:avLst/>
              </a:prstGeom>
              <a:noFill/>
            </p:spPr>
            <p:txBody>
              <a:bodyPr wrap="square" rtlCol="0">
                <a:spAutoFit/>
              </a:bodyPr>
              <a:lstStyle/>
              <a:p>
                <a:r>
                  <a:rPr lang="en-US" dirty="0"/>
                  <a:t>120</a:t>
                </a:r>
              </a:p>
            </p:txBody>
          </p:sp>
          <p:sp>
            <p:nvSpPr>
              <p:cNvPr id="25" name="TextBox 24">
                <a:extLst>
                  <a:ext uri="{FF2B5EF4-FFF2-40B4-BE49-F238E27FC236}">
                    <a16:creationId xmlns:a16="http://schemas.microsoft.com/office/drawing/2014/main" id="{8A8B3713-0747-D5CE-AA84-10721DDE5D86}"/>
                  </a:ext>
                </a:extLst>
              </p:cNvPr>
              <p:cNvSpPr txBox="1"/>
              <p:nvPr/>
            </p:nvSpPr>
            <p:spPr>
              <a:xfrm>
                <a:off x="7590026" y="5863726"/>
                <a:ext cx="653198" cy="369332"/>
              </a:xfrm>
              <a:prstGeom prst="rect">
                <a:avLst/>
              </a:prstGeom>
              <a:noFill/>
            </p:spPr>
            <p:txBody>
              <a:bodyPr wrap="square" rtlCol="0">
                <a:spAutoFit/>
              </a:bodyPr>
              <a:lstStyle/>
              <a:p>
                <a:r>
                  <a:rPr lang="en-US" dirty="0"/>
                  <a:t>150</a:t>
                </a:r>
              </a:p>
            </p:txBody>
          </p:sp>
          <p:sp>
            <p:nvSpPr>
              <p:cNvPr id="26" name="TextBox 25">
                <a:extLst>
                  <a:ext uri="{FF2B5EF4-FFF2-40B4-BE49-F238E27FC236}">
                    <a16:creationId xmlns:a16="http://schemas.microsoft.com/office/drawing/2014/main" id="{43D337A2-A6C8-B582-4738-7155C6CC767C}"/>
                  </a:ext>
                </a:extLst>
              </p:cNvPr>
              <p:cNvSpPr txBox="1"/>
              <p:nvPr/>
            </p:nvSpPr>
            <p:spPr>
              <a:xfrm>
                <a:off x="5958781" y="6273941"/>
                <a:ext cx="653198" cy="369332"/>
              </a:xfrm>
              <a:prstGeom prst="rect">
                <a:avLst/>
              </a:prstGeom>
              <a:noFill/>
            </p:spPr>
            <p:txBody>
              <a:bodyPr wrap="square" rtlCol="0">
                <a:spAutoFit/>
              </a:bodyPr>
              <a:lstStyle/>
              <a:p>
                <a:r>
                  <a:rPr lang="en-US" dirty="0"/>
                  <a:t>180</a:t>
                </a:r>
              </a:p>
            </p:txBody>
          </p:sp>
          <p:sp>
            <p:nvSpPr>
              <p:cNvPr id="27" name="TextBox 26">
                <a:extLst>
                  <a:ext uri="{FF2B5EF4-FFF2-40B4-BE49-F238E27FC236}">
                    <a16:creationId xmlns:a16="http://schemas.microsoft.com/office/drawing/2014/main" id="{5AC74444-A7A4-BA2C-2EC1-7FE8DADD7248}"/>
                  </a:ext>
                </a:extLst>
              </p:cNvPr>
              <p:cNvSpPr txBox="1"/>
              <p:nvPr/>
            </p:nvSpPr>
            <p:spPr>
              <a:xfrm>
                <a:off x="4275376" y="5962784"/>
                <a:ext cx="653198" cy="369332"/>
              </a:xfrm>
              <a:prstGeom prst="rect">
                <a:avLst/>
              </a:prstGeom>
              <a:noFill/>
            </p:spPr>
            <p:txBody>
              <a:bodyPr wrap="square" rtlCol="0">
                <a:spAutoFit/>
              </a:bodyPr>
              <a:lstStyle/>
              <a:p>
                <a:r>
                  <a:rPr lang="en-US" dirty="0"/>
                  <a:t>210</a:t>
                </a:r>
              </a:p>
            </p:txBody>
          </p:sp>
          <p:sp>
            <p:nvSpPr>
              <p:cNvPr id="28" name="TextBox 27">
                <a:extLst>
                  <a:ext uri="{FF2B5EF4-FFF2-40B4-BE49-F238E27FC236}">
                    <a16:creationId xmlns:a16="http://schemas.microsoft.com/office/drawing/2014/main" id="{E71CA8E4-08A6-A89A-1BF7-F9A8F4696E48}"/>
                  </a:ext>
                </a:extLst>
              </p:cNvPr>
              <p:cNvSpPr txBox="1"/>
              <p:nvPr/>
            </p:nvSpPr>
            <p:spPr>
              <a:xfrm>
                <a:off x="3097743" y="4827300"/>
                <a:ext cx="653198" cy="369332"/>
              </a:xfrm>
              <a:prstGeom prst="rect">
                <a:avLst/>
              </a:prstGeom>
              <a:noFill/>
            </p:spPr>
            <p:txBody>
              <a:bodyPr wrap="square" rtlCol="0">
                <a:spAutoFit/>
              </a:bodyPr>
              <a:lstStyle/>
              <a:p>
                <a:r>
                  <a:rPr lang="en-US" dirty="0"/>
                  <a:t>240</a:t>
                </a:r>
              </a:p>
            </p:txBody>
          </p:sp>
          <p:sp>
            <p:nvSpPr>
              <p:cNvPr id="29" name="TextBox 28">
                <a:extLst>
                  <a:ext uri="{FF2B5EF4-FFF2-40B4-BE49-F238E27FC236}">
                    <a16:creationId xmlns:a16="http://schemas.microsoft.com/office/drawing/2014/main" id="{5B9C6A77-B9B9-A9BC-95F3-A189FFCD35D5}"/>
                  </a:ext>
                </a:extLst>
              </p:cNvPr>
              <p:cNvSpPr txBox="1"/>
              <p:nvPr/>
            </p:nvSpPr>
            <p:spPr>
              <a:xfrm>
                <a:off x="2541947" y="3178644"/>
                <a:ext cx="653198" cy="369332"/>
              </a:xfrm>
              <a:prstGeom prst="rect">
                <a:avLst/>
              </a:prstGeom>
              <a:noFill/>
            </p:spPr>
            <p:txBody>
              <a:bodyPr wrap="square" rtlCol="0">
                <a:spAutoFit/>
              </a:bodyPr>
              <a:lstStyle/>
              <a:p>
                <a:r>
                  <a:rPr lang="en-US" dirty="0"/>
                  <a:t>270</a:t>
                </a:r>
              </a:p>
            </p:txBody>
          </p:sp>
          <p:sp>
            <p:nvSpPr>
              <p:cNvPr id="30" name="TextBox 29">
                <a:extLst>
                  <a:ext uri="{FF2B5EF4-FFF2-40B4-BE49-F238E27FC236}">
                    <a16:creationId xmlns:a16="http://schemas.microsoft.com/office/drawing/2014/main" id="{51E57A58-3FCA-249E-9A92-CB9E8A2ACF03}"/>
                  </a:ext>
                </a:extLst>
              </p:cNvPr>
              <p:cNvSpPr txBox="1"/>
              <p:nvPr/>
            </p:nvSpPr>
            <p:spPr>
              <a:xfrm>
                <a:off x="2971619" y="1661368"/>
                <a:ext cx="653198" cy="369332"/>
              </a:xfrm>
              <a:prstGeom prst="rect">
                <a:avLst/>
              </a:prstGeom>
              <a:noFill/>
            </p:spPr>
            <p:txBody>
              <a:bodyPr wrap="square" rtlCol="0">
                <a:spAutoFit/>
              </a:bodyPr>
              <a:lstStyle/>
              <a:p>
                <a:r>
                  <a:rPr lang="en-US" dirty="0"/>
                  <a:t>300</a:t>
                </a:r>
              </a:p>
            </p:txBody>
          </p:sp>
          <p:sp>
            <p:nvSpPr>
              <p:cNvPr id="31" name="TextBox 30">
                <a:extLst>
                  <a:ext uri="{FF2B5EF4-FFF2-40B4-BE49-F238E27FC236}">
                    <a16:creationId xmlns:a16="http://schemas.microsoft.com/office/drawing/2014/main" id="{0031737F-A313-897A-0F2D-2B995D3097D2}"/>
                  </a:ext>
                </a:extLst>
              </p:cNvPr>
              <p:cNvSpPr txBox="1"/>
              <p:nvPr/>
            </p:nvSpPr>
            <p:spPr>
              <a:xfrm>
                <a:off x="4271525" y="429584"/>
                <a:ext cx="653198" cy="369332"/>
              </a:xfrm>
              <a:prstGeom prst="rect">
                <a:avLst/>
              </a:prstGeom>
              <a:noFill/>
            </p:spPr>
            <p:txBody>
              <a:bodyPr wrap="square" rtlCol="0">
                <a:spAutoFit/>
              </a:bodyPr>
              <a:lstStyle/>
              <a:p>
                <a:r>
                  <a:rPr lang="en-US" dirty="0"/>
                  <a:t>330</a:t>
                </a:r>
              </a:p>
            </p:txBody>
          </p:sp>
          <p:sp>
            <p:nvSpPr>
              <p:cNvPr id="33" name="TextBox 32">
                <a:extLst>
                  <a:ext uri="{FF2B5EF4-FFF2-40B4-BE49-F238E27FC236}">
                    <a16:creationId xmlns:a16="http://schemas.microsoft.com/office/drawing/2014/main" id="{F833CC50-5503-BBBD-E9DF-7E5A7E8645EE}"/>
                  </a:ext>
                </a:extLst>
              </p:cNvPr>
              <p:cNvSpPr txBox="1"/>
              <p:nvPr/>
            </p:nvSpPr>
            <p:spPr>
              <a:xfrm>
                <a:off x="6008219" y="6500648"/>
                <a:ext cx="320718" cy="369332"/>
              </a:xfrm>
              <a:prstGeom prst="rect">
                <a:avLst/>
              </a:prstGeom>
              <a:noFill/>
            </p:spPr>
            <p:txBody>
              <a:bodyPr wrap="square" rtlCol="0">
                <a:spAutoFit/>
              </a:bodyPr>
              <a:lstStyle/>
              <a:p>
                <a:pPr algn="ctr"/>
                <a:r>
                  <a:rPr lang="en-US" dirty="0"/>
                  <a:t>S</a:t>
                </a:r>
              </a:p>
            </p:txBody>
          </p:sp>
          <p:sp>
            <p:nvSpPr>
              <p:cNvPr id="34" name="TextBox 33">
                <a:extLst>
                  <a:ext uri="{FF2B5EF4-FFF2-40B4-BE49-F238E27FC236}">
                    <a16:creationId xmlns:a16="http://schemas.microsoft.com/office/drawing/2014/main" id="{894F6A82-7D23-417E-BDBE-54F911D266F6}"/>
                  </a:ext>
                </a:extLst>
              </p:cNvPr>
              <p:cNvSpPr txBox="1"/>
              <p:nvPr/>
            </p:nvSpPr>
            <p:spPr>
              <a:xfrm>
                <a:off x="9494387" y="3244334"/>
                <a:ext cx="320718" cy="369332"/>
              </a:xfrm>
              <a:prstGeom prst="rect">
                <a:avLst/>
              </a:prstGeom>
              <a:noFill/>
            </p:spPr>
            <p:txBody>
              <a:bodyPr wrap="square" rtlCol="0">
                <a:spAutoFit/>
              </a:bodyPr>
              <a:lstStyle/>
              <a:p>
                <a:pPr algn="ctr"/>
                <a:r>
                  <a:rPr lang="en-US" dirty="0"/>
                  <a:t>E</a:t>
                </a:r>
              </a:p>
            </p:txBody>
          </p:sp>
          <p:sp>
            <p:nvSpPr>
              <p:cNvPr id="35" name="TextBox 34">
                <a:extLst>
                  <a:ext uri="{FF2B5EF4-FFF2-40B4-BE49-F238E27FC236}">
                    <a16:creationId xmlns:a16="http://schemas.microsoft.com/office/drawing/2014/main" id="{9F1F4D9E-EE92-60E0-7071-5537B2DC4569}"/>
                  </a:ext>
                </a:extLst>
              </p:cNvPr>
              <p:cNvSpPr txBox="1"/>
              <p:nvPr/>
            </p:nvSpPr>
            <p:spPr>
              <a:xfrm>
                <a:off x="2195884" y="3177798"/>
                <a:ext cx="320718" cy="369332"/>
              </a:xfrm>
              <a:prstGeom prst="rect">
                <a:avLst/>
              </a:prstGeom>
              <a:noFill/>
            </p:spPr>
            <p:txBody>
              <a:bodyPr wrap="square" rtlCol="0">
                <a:spAutoFit/>
              </a:bodyPr>
              <a:lstStyle/>
              <a:p>
                <a:pPr algn="ctr"/>
                <a:r>
                  <a:rPr lang="en-US" dirty="0"/>
                  <a:t>W</a:t>
                </a:r>
              </a:p>
            </p:txBody>
          </p:sp>
          <p:sp>
            <p:nvSpPr>
              <p:cNvPr id="36" name="TextBox 35">
                <a:extLst>
                  <a:ext uri="{FF2B5EF4-FFF2-40B4-BE49-F238E27FC236}">
                    <a16:creationId xmlns:a16="http://schemas.microsoft.com/office/drawing/2014/main" id="{1A2347A1-14C8-D78F-9AAD-8480EDF9F487}"/>
                  </a:ext>
                </a:extLst>
              </p:cNvPr>
              <p:cNvSpPr txBox="1"/>
              <p:nvPr/>
            </p:nvSpPr>
            <p:spPr>
              <a:xfrm>
                <a:off x="6276970" y="53287"/>
                <a:ext cx="320718" cy="369332"/>
              </a:xfrm>
              <a:prstGeom prst="rect">
                <a:avLst/>
              </a:prstGeom>
              <a:noFill/>
            </p:spPr>
            <p:txBody>
              <a:bodyPr wrap="square" rtlCol="0">
                <a:spAutoFit/>
              </a:bodyPr>
              <a:lstStyle/>
              <a:p>
                <a:pPr algn="ctr"/>
                <a:r>
                  <a:rPr lang="en-US" dirty="0"/>
                  <a:t>N</a:t>
                </a:r>
              </a:p>
            </p:txBody>
          </p:sp>
        </p:grpSp>
        <p:sp>
          <p:nvSpPr>
            <p:cNvPr id="2" name="Oval 1">
              <a:extLst>
                <a:ext uri="{FF2B5EF4-FFF2-40B4-BE49-F238E27FC236}">
                  <a16:creationId xmlns:a16="http://schemas.microsoft.com/office/drawing/2014/main" id="{3F2D7A48-5D26-3D34-6C90-E36B19D9C78F}"/>
                </a:ext>
              </a:extLst>
            </p:cNvPr>
            <p:cNvSpPr/>
            <p:nvPr/>
          </p:nvSpPr>
          <p:spPr>
            <a:xfrm>
              <a:off x="3357863" y="531391"/>
              <a:ext cx="5623560" cy="5625466"/>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a:extLst>
                <a:ext uri="{FF2B5EF4-FFF2-40B4-BE49-F238E27FC236}">
                  <a16:creationId xmlns:a16="http://schemas.microsoft.com/office/drawing/2014/main" id="{7835816C-289B-048D-AF46-17E97241E299}"/>
                </a:ext>
              </a:extLst>
            </p:cNvPr>
            <p:cNvCxnSpPr>
              <a:stCxn id="20" idx="2"/>
            </p:cNvCxnSpPr>
            <p:nvPr/>
          </p:nvCxnSpPr>
          <p:spPr>
            <a:xfrm>
              <a:off x="6159062" y="422619"/>
              <a:ext cx="13138" cy="58910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FE8737BD-9254-7797-02A1-8B6BBAEF8DF9}"/>
                </a:ext>
              </a:extLst>
            </p:cNvPr>
            <p:cNvCxnSpPr>
              <a:cxnSpLocks/>
            </p:cNvCxnSpPr>
            <p:nvPr/>
          </p:nvCxnSpPr>
          <p:spPr>
            <a:xfrm rot="5400000">
              <a:off x="6152492" y="422165"/>
              <a:ext cx="13138" cy="58910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FBC67651-7C14-BEE4-4ED1-BCE3D94B9B0D}"/>
                </a:ext>
              </a:extLst>
            </p:cNvPr>
            <p:cNvSpPr/>
            <p:nvPr/>
          </p:nvSpPr>
          <p:spPr>
            <a:xfrm>
              <a:off x="4283453" y="1446744"/>
              <a:ext cx="3794760" cy="3794760"/>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388BDD3F-4643-ED4D-4831-FA954FAE9C87}"/>
                </a:ext>
              </a:extLst>
            </p:cNvPr>
            <p:cNvSpPr/>
            <p:nvPr/>
          </p:nvSpPr>
          <p:spPr>
            <a:xfrm>
              <a:off x="5182651" y="2420791"/>
              <a:ext cx="1965960" cy="1965960"/>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5A529BFB-E018-FD34-AAEB-10E8DD0D17F7}"/>
                </a:ext>
              </a:extLst>
            </p:cNvPr>
            <p:cNvSpPr txBox="1"/>
            <p:nvPr/>
          </p:nvSpPr>
          <p:spPr>
            <a:xfrm>
              <a:off x="6954600" y="3189616"/>
              <a:ext cx="334492" cy="369332"/>
            </a:xfrm>
            <a:prstGeom prst="rect">
              <a:avLst/>
            </a:prstGeom>
            <a:noFill/>
          </p:spPr>
          <p:txBody>
            <a:bodyPr wrap="square" rtlCol="0">
              <a:spAutoFit/>
            </a:bodyPr>
            <a:lstStyle/>
            <a:p>
              <a:r>
                <a:rPr lang="en-US" dirty="0"/>
                <a:t>G</a:t>
              </a:r>
            </a:p>
          </p:txBody>
        </p:sp>
        <p:sp>
          <p:nvSpPr>
            <p:cNvPr id="38" name="TextBox 37">
              <a:extLst>
                <a:ext uri="{FF2B5EF4-FFF2-40B4-BE49-F238E27FC236}">
                  <a16:creationId xmlns:a16="http://schemas.microsoft.com/office/drawing/2014/main" id="{9B2D5217-D2DE-5391-FB28-855B9E020C3C}"/>
                </a:ext>
              </a:extLst>
            </p:cNvPr>
            <p:cNvSpPr txBox="1"/>
            <p:nvPr/>
          </p:nvSpPr>
          <p:spPr>
            <a:xfrm>
              <a:off x="7824230" y="3179513"/>
              <a:ext cx="586677" cy="369332"/>
            </a:xfrm>
            <a:prstGeom prst="rect">
              <a:avLst/>
            </a:prstGeom>
            <a:noFill/>
          </p:spPr>
          <p:txBody>
            <a:bodyPr wrap="square" rtlCol="0">
              <a:spAutoFit/>
            </a:bodyPr>
            <a:lstStyle/>
            <a:p>
              <a:r>
                <a:rPr lang="en-US" dirty="0"/>
                <a:t>VG</a:t>
              </a:r>
            </a:p>
          </p:txBody>
        </p:sp>
        <p:sp>
          <p:nvSpPr>
            <p:cNvPr id="39" name="TextBox 38">
              <a:extLst>
                <a:ext uri="{FF2B5EF4-FFF2-40B4-BE49-F238E27FC236}">
                  <a16:creationId xmlns:a16="http://schemas.microsoft.com/office/drawing/2014/main" id="{333F7AD9-A01D-078A-0D1D-BDB031FAD4D2}"/>
                </a:ext>
              </a:extLst>
            </p:cNvPr>
            <p:cNvSpPr txBox="1"/>
            <p:nvPr/>
          </p:nvSpPr>
          <p:spPr>
            <a:xfrm>
              <a:off x="8791877" y="3189616"/>
              <a:ext cx="586677" cy="369332"/>
            </a:xfrm>
            <a:prstGeom prst="rect">
              <a:avLst/>
            </a:prstGeom>
            <a:noFill/>
          </p:spPr>
          <p:txBody>
            <a:bodyPr wrap="square" rtlCol="0">
              <a:spAutoFit/>
            </a:bodyPr>
            <a:lstStyle/>
            <a:p>
              <a:r>
                <a:rPr lang="en-US" dirty="0"/>
                <a:t>E</a:t>
              </a:r>
            </a:p>
          </p:txBody>
        </p:sp>
      </p:grpSp>
      <p:sp>
        <p:nvSpPr>
          <p:cNvPr id="40" name="TextBox 39">
            <a:extLst>
              <a:ext uri="{FF2B5EF4-FFF2-40B4-BE49-F238E27FC236}">
                <a16:creationId xmlns:a16="http://schemas.microsoft.com/office/drawing/2014/main" id="{A75AF2C7-8294-8584-B7CD-FE33259971EA}"/>
              </a:ext>
            </a:extLst>
          </p:cNvPr>
          <p:cNvSpPr txBox="1"/>
          <p:nvPr/>
        </p:nvSpPr>
        <p:spPr>
          <a:xfrm>
            <a:off x="92734" y="144092"/>
            <a:ext cx="2096486" cy="5632311"/>
          </a:xfrm>
          <a:prstGeom prst="rect">
            <a:avLst/>
          </a:prstGeom>
          <a:noFill/>
        </p:spPr>
        <p:txBody>
          <a:bodyPr wrap="square" rtlCol="0">
            <a:spAutoFit/>
          </a:bodyPr>
          <a:lstStyle/>
          <a:p>
            <a:r>
              <a:rPr lang="en-US" dirty="0"/>
              <a:t>The diagram is for one arrow.  It should start out blank, so if it has a “previous arrow” in it, just delete that arrow.</a:t>
            </a:r>
          </a:p>
          <a:p>
            <a:endParaRPr lang="en-US" dirty="0"/>
          </a:p>
          <a:p>
            <a:r>
              <a:rPr lang="en-US" dirty="0"/>
              <a:t>Cut and paste the arrow from the map, move it so that its tail is at the center of this diagram, overlay it with a line-ending-with-an-arrow of the same angle but length reflecting quality, and then delete the original arrow.</a:t>
            </a:r>
          </a:p>
        </p:txBody>
      </p:sp>
    </p:spTree>
    <p:extLst>
      <p:ext uri="{BB962C8B-B14F-4D97-AF65-F5344CB8AC3E}">
        <p14:creationId xmlns:p14="http://schemas.microsoft.com/office/powerpoint/2010/main" val="23460140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2195884" y="53287"/>
            <a:ext cx="7619221" cy="6816693"/>
            <a:chOff x="2195884" y="53287"/>
            <a:chExt cx="7619221" cy="6816693"/>
          </a:xfrm>
        </p:grpSpPr>
        <p:grpSp>
          <p:nvGrpSpPr>
            <p:cNvPr id="37" name="Group 36">
              <a:extLst>
                <a:ext uri="{FF2B5EF4-FFF2-40B4-BE49-F238E27FC236}">
                  <a16:creationId xmlns:a16="http://schemas.microsoft.com/office/drawing/2014/main" id="{A07EA540-6998-B82D-78C5-5150E0FA64AE}"/>
                </a:ext>
              </a:extLst>
            </p:cNvPr>
            <p:cNvGrpSpPr/>
            <p:nvPr/>
          </p:nvGrpSpPr>
          <p:grpSpPr>
            <a:xfrm>
              <a:off x="2195884" y="53287"/>
              <a:ext cx="7619221" cy="6816693"/>
              <a:chOff x="2195884" y="53287"/>
              <a:chExt cx="7619221" cy="6816693"/>
            </a:xfrm>
          </p:grpSpPr>
          <p:pic>
            <p:nvPicPr>
              <p:cNvPr id="19" name="Picture 18">
                <a:extLst>
                  <a:ext uri="{FF2B5EF4-FFF2-40B4-BE49-F238E27FC236}">
                    <a16:creationId xmlns:a16="http://schemas.microsoft.com/office/drawing/2014/main" id="{B2230DCB-E676-7D0F-BE6F-D37323B673A3}"/>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3195145" y="399393"/>
                <a:ext cx="5927834" cy="5927835"/>
              </a:xfrm>
              <a:prstGeom prst="rect">
                <a:avLst/>
              </a:prstGeom>
            </p:spPr>
          </p:pic>
          <p:sp>
            <p:nvSpPr>
              <p:cNvPr id="20" name="TextBox 19">
                <a:extLst>
                  <a:ext uri="{FF2B5EF4-FFF2-40B4-BE49-F238E27FC236}">
                    <a16:creationId xmlns:a16="http://schemas.microsoft.com/office/drawing/2014/main" id="{CC146D31-53D4-C822-CE33-1F1C14FC089C}"/>
                  </a:ext>
                </a:extLst>
              </p:cNvPr>
              <p:cNvSpPr txBox="1"/>
              <p:nvPr/>
            </p:nvSpPr>
            <p:spPr>
              <a:xfrm>
                <a:off x="6008219" y="53287"/>
                <a:ext cx="301686" cy="369332"/>
              </a:xfrm>
              <a:prstGeom prst="rect">
                <a:avLst/>
              </a:prstGeom>
              <a:noFill/>
            </p:spPr>
            <p:txBody>
              <a:bodyPr wrap="none" rtlCol="0">
                <a:spAutoFit/>
              </a:bodyPr>
              <a:lstStyle/>
              <a:p>
                <a:r>
                  <a:rPr lang="en-US" dirty="0"/>
                  <a:t>0</a:t>
                </a:r>
              </a:p>
            </p:txBody>
          </p:sp>
          <p:sp>
            <p:nvSpPr>
              <p:cNvPr id="21" name="TextBox 20">
                <a:extLst>
                  <a:ext uri="{FF2B5EF4-FFF2-40B4-BE49-F238E27FC236}">
                    <a16:creationId xmlns:a16="http://schemas.microsoft.com/office/drawing/2014/main" id="{678B1719-F420-FE95-4324-8D5AD3D8832B}"/>
                  </a:ext>
                </a:extLst>
              </p:cNvPr>
              <p:cNvSpPr txBox="1"/>
              <p:nvPr/>
            </p:nvSpPr>
            <p:spPr>
              <a:xfrm>
                <a:off x="7590026" y="436179"/>
                <a:ext cx="418704" cy="369332"/>
              </a:xfrm>
              <a:prstGeom prst="rect">
                <a:avLst/>
              </a:prstGeom>
              <a:noFill/>
            </p:spPr>
            <p:txBody>
              <a:bodyPr wrap="none" rtlCol="0">
                <a:spAutoFit/>
              </a:bodyPr>
              <a:lstStyle/>
              <a:p>
                <a:r>
                  <a:rPr lang="en-US" dirty="0"/>
                  <a:t>30</a:t>
                </a:r>
              </a:p>
            </p:txBody>
          </p:sp>
          <p:sp>
            <p:nvSpPr>
              <p:cNvPr id="22" name="TextBox 21">
                <a:extLst>
                  <a:ext uri="{FF2B5EF4-FFF2-40B4-BE49-F238E27FC236}">
                    <a16:creationId xmlns:a16="http://schemas.microsoft.com/office/drawing/2014/main" id="{6376B1C7-B724-BC2E-5EA0-36A5EB5C80B2}"/>
                  </a:ext>
                </a:extLst>
              </p:cNvPr>
              <p:cNvSpPr txBox="1"/>
              <p:nvPr/>
            </p:nvSpPr>
            <p:spPr>
              <a:xfrm>
                <a:off x="8801677" y="1624583"/>
                <a:ext cx="418704" cy="369332"/>
              </a:xfrm>
              <a:prstGeom prst="rect">
                <a:avLst/>
              </a:prstGeom>
              <a:noFill/>
            </p:spPr>
            <p:txBody>
              <a:bodyPr wrap="none" rtlCol="0">
                <a:spAutoFit/>
              </a:bodyPr>
              <a:lstStyle/>
              <a:p>
                <a:r>
                  <a:rPr lang="en-US" dirty="0"/>
                  <a:t>60</a:t>
                </a:r>
              </a:p>
            </p:txBody>
          </p:sp>
          <p:sp>
            <p:nvSpPr>
              <p:cNvPr id="23" name="TextBox 22">
                <a:extLst>
                  <a:ext uri="{FF2B5EF4-FFF2-40B4-BE49-F238E27FC236}">
                    <a16:creationId xmlns:a16="http://schemas.microsoft.com/office/drawing/2014/main" id="{EC2E1D33-9B5C-2FC1-6EBC-AF1F3BEAC715}"/>
                  </a:ext>
                </a:extLst>
              </p:cNvPr>
              <p:cNvSpPr txBox="1"/>
              <p:nvPr/>
            </p:nvSpPr>
            <p:spPr>
              <a:xfrm>
                <a:off x="9142443" y="3219105"/>
                <a:ext cx="653198" cy="369332"/>
              </a:xfrm>
              <a:prstGeom prst="rect">
                <a:avLst/>
              </a:prstGeom>
              <a:noFill/>
            </p:spPr>
            <p:txBody>
              <a:bodyPr wrap="square" rtlCol="0">
                <a:spAutoFit/>
              </a:bodyPr>
              <a:lstStyle/>
              <a:p>
                <a:r>
                  <a:rPr lang="en-US" dirty="0"/>
                  <a:t>90</a:t>
                </a:r>
              </a:p>
            </p:txBody>
          </p:sp>
          <p:sp>
            <p:nvSpPr>
              <p:cNvPr id="24" name="TextBox 23">
                <a:extLst>
                  <a:ext uri="{FF2B5EF4-FFF2-40B4-BE49-F238E27FC236}">
                    <a16:creationId xmlns:a16="http://schemas.microsoft.com/office/drawing/2014/main" id="{14048356-77C1-267A-FBA2-9AD2992FAEEA}"/>
                  </a:ext>
                </a:extLst>
              </p:cNvPr>
              <p:cNvSpPr txBox="1"/>
              <p:nvPr/>
            </p:nvSpPr>
            <p:spPr>
              <a:xfrm>
                <a:off x="8796380" y="4679420"/>
                <a:ext cx="653198" cy="369332"/>
              </a:xfrm>
              <a:prstGeom prst="rect">
                <a:avLst/>
              </a:prstGeom>
              <a:noFill/>
            </p:spPr>
            <p:txBody>
              <a:bodyPr wrap="square" rtlCol="0">
                <a:spAutoFit/>
              </a:bodyPr>
              <a:lstStyle/>
              <a:p>
                <a:r>
                  <a:rPr lang="en-US" dirty="0"/>
                  <a:t>120</a:t>
                </a:r>
              </a:p>
            </p:txBody>
          </p:sp>
          <p:sp>
            <p:nvSpPr>
              <p:cNvPr id="25" name="TextBox 24">
                <a:extLst>
                  <a:ext uri="{FF2B5EF4-FFF2-40B4-BE49-F238E27FC236}">
                    <a16:creationId xmlns:a16="http://schemas.microsoft.com/office/drawing/2014/main" id="{8A8B3713-0747-D5CE-AA84-10721DDE5D86}"/>
                  </a:ext>
                </a:extLst>
              </p:cNvPr>
              <p:cNvSpPr txBox="1"/>
              <p:nvPr/>
            </p:nvSpPr>
            <p:spPr>
              <a:xfrm>
                <a:off x="7590026" y="5863726"/>
                <a:ext cx="653198" cy="369332"/>
              </a:xfrm>
              <a:prstGeom prst="rect">
                <a:avLst/>
              </a:prstGeom>
              <a:noFill/>
            </p:spPr>
            <p:txBody>
              <a:bodyPr wrap="square" rtlCol="0">
                <a:spAutoFit/>
              </a:bodyPr>
              <a:lstStyle/>
              <a:p>
                <a:r>
                  <a:rPr lang="en-US" dirty="0"/>
                  <a:t>150</a:t>
                </a:r>
              </a:p>
            </p:txBody>
          </p:sp>
          <p:sp>
            <p:nvSpPr>
              <p:cNvPr id="26" name="TextBox 25">
                <a:extLst>
                  <a:ext uri="{FF2B5EF4-FFF2-40B4-BE49-F238E27FC236}">
                    <a16:creationId xmlns:a16="http://schemas.microsoft.com/office/drawing/2014/main" id="{43D337A2-A6C8-B582-4738-7155C6CC767C}"/>
                  </a:ext>
                </a:extLst>
              </p:cNvPr>
              <p:cNvSpPr txBox="1"/>
              <p:nvPr/>
            </p:nvSpPr>
            <p:spPr>
              <a:xfrm>
                <a:off x="5958781" y="6273941"/>
                <a:ext cx="653198" cy="369332"/>
              </a:xfrm>
              <a:prstGeom prst="rect">
                <a:avLst/>
              </a:prstGeom>
              <a:noFill/>
            </p:spPr>
            <p:txBody>
              <a:bodyPr wrap="square" rtlCol="0">
                <a:spAutoFit/>
              </a:bodyPr>
              <a:lstStyle/>
              <a:p>
                <a:r>
                  <a:rPr lang="en-US" dirty="0"/>
                  <a:t>180</a:t>
                </a:r>
              </a:p>
            </p:txBody>
          </p:sp>
          <p:sp>
            <p:nvSpPr>
              <p:cNvPr id="27" name="TextBox 26">
                <a:extLst>
                  <a:ext uri="{FF2B5EF4-FFF2-40B4-BE49-F238E27FC236}">
                    <a16:creationId xmlns:a16="http://schemas.microsoft.com/office/drawing/2014/main" id="{5AC74444-A7A4-BA2C-2EC1-7FE8DADD7248}"/>
                  </a:ext>
                </a:extLst>
              </p:cNvPr>
              <p:cNvSpPr txBox="1"/>
              <p:nvPr/>
            </p:nvSpPr>
            <p:spPr>
              <a:xfrm>
                <a:off x="4275376" y="5962784"/>
                <a:ext cx="653198" cy="369332"/>
              </a:xfrm>
              <a:prstGeom prst="rect">
                <a:avLst/>
              </a:prstGeom>
              <a:noFill/>
            </p:spPr>
            <p:txBody>
              <a:bodyPr wrap="square" rtlCol="0">
                <a:spAutoFit/>
              </a:bodyPr>
              <a:lstStyle/>
              <a:p>
                <a:r>
                  <a:rPr lang="en-US" dirty="0"/>
                  <a:t>210</a:t>
                </a:r>
              </a:p>
            </p:txBody>
          </p:sp>
          <p:sp>
            <p:nvSpPr>
              <p:cNvPr id="28" name="TextBox 27">
                <a:extLst>
                  <a:ext uri="{FF2B5EF4-FFF2-40B4-BE49-F238E27FC236}">
                    <a16:creationId xmlns:a16="http://schemas.microsoft.com/office/drawing/2014/main" id="{E71CA8E4-08A6-A89A-1BF7-F9A8F4696E48}"/>
                  </a:ext>
                </a:extLst>
              </p:cNvPr>
              <p:cNvSpPr txBox="1"/>
              <p:nvPr/>
            </p:nvSpPr>
            <p:spPr>
              <a:xfrm>
                <a:off x="3097743" y="4827300"/>
                <a:ext cx="653198" cy="369332"/>
              </a:xfrm>
              <a:prstGeom prst="rect">
                <a:avLst/>
              </a:prstGeom>
              <a:noFill/>
            </p:spPr>
            <p:txBody>
              <a:bodyPr wrap="square" rtlCol="0">
                <a:spAutoFit/>
              </a:bodyPr>
              <a:lstStyle/>
              <a:p>
                <a:r>
                  <a:rPr lang="en-US" dirty="0"/>
                  <a:t>240</a:t>
                </a:r>
              </a:p>
            </p:txBody>
          </p:sp>
          <p:sp>
            <p:nvSpPr>
              <p:cNvPr id="29" name="TextBox 28">
                <a:extLst>
                  <a:ext uri="{FF2B5EF4-FFF2-40B4-BE49-F238E27FC236}">
                    <a16:creationId xmlns:a16="http://schemas.microsoft.com/office/drawing/2014/main" id="{5B9C6A77-B9B9-A9BC-95F3-A189FFCD35D5}"/>
                  </a:ext>
                </a:extLst>
              </p:cNvPr>
              <p:cNvSpPr txBox="1"/>
              <p:nvPr/>
            </p:nvSpPr>
            <p:spPr>
              <a:xfrm>
                <a:off x="2541947" y="3178644"/>
                <a:ext cx="653198" cy="369332"/>
              </a:xfrm>
              <a:prstGeom prst="rect">
                <a:avLst/>
              </a:prstGeom>
              <a:noFill/>
            </p:spPr>
            <p:txBody>
              <a:bodyPr wrap="square" rtlCol="0">
                <a:spAutoFit/>
              </a:bodyPr>
              <a:lstStyle/>
              <a:p>
                <a:r>
                  <a:rPr lang="en-US" dirty="0"/>
                  <a:t>270</a:t>
                </a:r>
              </a:p>
            </p:txBody>
          </p:sp>
          <p:sp>
            <p:nvSpPr>
              <p:cNvPr id="30" name="TextBox 29">
                <a:extLst>
                  <a:ext uri="{FF2B5EF4-FFF2-40B4-BE49-F238E27FC236}">
                    <a16:creationId xmlns:a16="http://schemas.microsoft.com/office/drawing/2014/main" id="{51E57A58-3FCA-249E-9A92-CB9E8A2ACF03}"/>
                  </a:ext>
                </a:extLst>
              </p:cNvPr>
              <p:cNvSpPr txBox="1"/>
              <p:nvPr/>
            </p:nvSpPr>
            <p:spPr>
              <a:xfrm>
                <a:off x="2971619" y="1661368"/>
                <a:ext cx="653198" cy="369332"/>
              </a:xfrm>
              <a:prstGeom prst="rect">
                <a:avLst/>
              </a:prstGeom>
              <a:noFill/>
            </p:spPr>
            <p:txBody>
              <a:bodyPr wrap="square" rtlCol="0">
                <a:spAutoFit/>
              </a:bodyPr>
              <a:lstStyle/>
              <a:p>
                <a:r>
                  <a:rPr lang="en-US" dirty="0"/>
                  <a:t>300</a:t>
                </a:r>
              </a:p>
            </p:txBody>
          </p:sp>
          <p:sp>
            <p:nvSpPr>
              <p:cNvPr id="31" name="TextBox 30">
                <a:extLst>
                  <a:ext uri="{FF2B5EF4-FFF2-40B4-BE49-F238E27FC236}">
                    <a16:creationId xmlns:a16="http://schemas.microsoft.com/office/drawing/2014/main" id="{0031737F-A313-897A-0F2D-2B995D3097D2}"/>
                  </a:ext>
                </a:extLst>
              </p:cNvPr>
              <p:cNvSpPr txBox="1"/>
              <p:nvPr/>
            </p:nvSpPr>
            <p:spPr>
              <a:xfrm>
                <a:off x="4271525" y="429584"/>
                <a:ext cx="653198" cy="369332"/>
              </a:xfrm>
              <a:prstGeom prst="rect">
                <a:avLst/>
              </a:prstGeom>
              <a:noFill/>
            </p:spPr>
            <p:txBody>
              <a:bodyPr wrap="square" rtlCol="0">
                <a:spAutoFit/>
              </a:bodyPr>
              <a:lstStyle/>
              <a:p>
                <a:r>
                  <a:rPr lang="en-US" dirty="0"/>
                  <a:t>330</a:t>
                </a:r>
              </a:p>
            </p:txBody>
          </p:sp>
          <p:sp>
            <p:nvSpPr>
              <p:cNvPr id="33" name="TextBox 32">
                <a:extLst>
                  <a:ext uri="{FF2B5EF4-FFF2-40B4-BE49-F238E27FC236}">
                    <a16:creationId xmlns:a16="http://schemas.microsoft.com/office/drawing/2014/main" id="{F833CC50-5503-BBBD-E9DF-7E5A7E8645EE}"/>
                  </a:ext>
                </a:extLst>
              </p:cNvPr>
              <p:cNvSpPr txBox="1"/>
              <p:nvPr/>
            </p:nvSpPr>
            <p:spPr>
              <a:xfrm>
                <a:off x="6008219" y="6500648"/>
                <a:ext cx="320718" cy="369332"/>
              </a:xfrm>
              <a:prstGeom prst="rect">
                <a:avLst/>
              </a:prstGeom>
              <a:noFill/>
            </p:spPr>
            <p:txBody>
              <a:bodyPr wrap="square" rtlCol="0">
                <a:spAutoFit/>
              </a:bodyPr>
              <a:lstStyle/>
              <a:p>
                <a:pPr algn="ctr"/>
                <a:r>
                  <a:rPr lang="en-US" dirty="0"/>
                  <a:t>S</a:t>
                </a:r>
              </a:p>
            </p:txBody>
          </p:sp>
          <p:sp>
            <p:nvSpPr>
              <p:cNvPr id="34" name="TextBox 33">
                <a:extLst>
                  <a:ext uri="{FF2B5EF4-FFF2-40B4-BE49-F238E27FC236}">
                    <a16:creationId xmlns:a16="http://schemas.microsoft.com/office/drawing/2014/main" id="{894F6A82-7D23-417E-BDBE-54F911D266F6}"/>
                  </a:ext>
                </a:extLst>
              </p:cNvPr>
              <p:cNvSpPr txBox="1"/>
              <p:nvPr/>
            </p:nvSpPr>
            <p:spPr>
              <a:xfrm>
                <a:off x="9494387" y="3244334"/>
                <a:ext cx="320718" cy="369332"/>
              </a:xfrm>
              <a:prstGeom prst="rect">
                <a:avLst/>
              </a:prstGeom>
              <a:noFill/>
            </p:spPr>
            <p:txBody>
              <a:bodyPr wrap="square" rtlCol="0">
                <a:spAutoFit/>
              </a:bodyPr>
              <a:lstStyle/>
              <a:p>
                <a:pPr algn="ctr"/>
                <a:r>
                  <a:rPr lang="en-US" dirty="0"/>
                  <a:t>E</a:t>
                </a:r>
              </a:p>
            </p:txBody>
          </p:sp>
          <p:sp>
            <p:nvSpPr>
              <p:cNvPr id="35" name="TextBox 34">
                <a:extLst>
                  <a:ext uri="{FF2B5EF4-FFF2-40B4-BE49-F238E27FC236}">
                    <a16:creationId xmlns:a16="http://schemas.microsoft.com/office/drawing/2014/main" id="{9F1F4D9E-EE92-60E0-7071-5537B2DC4569}"/>
                  </a:ext>
                </a:extLst>
              </p:cNvPr>
              <p:cNvSpPr txBox="1"/>
              <p:nvPr/>
            </p:nvSpPr>
            <p:spPr>
              <a:xfrm>
                <a:off x="2195884" y="3177798"/>
                <a:ext cx="320718" cy="369332"/>
              </a:xfrm>
              <a:prstGeom prst="rect">
                <a:avLst/>
              </a:prstGeom>
              <a:noFill/>
            </p:spPr>
            <p:txBody>
              <a:bodyPr wrap="square" rtlCol="0">
                <a:spAutoFit/>
              </a:bodyPr>
              <a:lstStyle/>
              <a:p>
                <a:pPr algn="ctr"/>
                <a:r>
                  <a:rPr lang="en-US" dirty="0"/>
                  <a:t>W</a:t>
                </a:r>
              </a:p>
            </p:txBody>
          </p:sp>
          <p:sp>
            <p:nvSpPr>
              <p:cNvPr id="36" name="TextBox 35">
                <a:extLst>
                  <a:ext uri="{FF2B5EF4-FFF2-40B4-BE49-F238E27FC236}">
                    <a16:creationId xmlns:a16="http://schemas.microsoft.com/office/drawing/2014/main" id="{1A2347A1-14C8-D78F-9AAD-8480EDF9F487}"/>
                  </a:ext>
                </a:extLst>
              </p:cNvPr>
              <p:cNvSpPr txBox="1"/>
              <p:nvPr/>
            </p:nvSpPr>
            <p:spPr>
              <a:xfrm>
                <a:off x="6276970" y="53287"/>
                <a:ext cx="320718" cy="369332"/>
              </a:xfrm>
              <a:prstGeom prst="rect">
                <a:avLst/>
              </a:prstGeom>
              <a:noFill/>
            </p:spPr>
            <p:txBody>
              <a:bodyPr wrap="square" rtlCol="0">
                <a:spAutoFit/>
              </a:bodyPr>
              <a:lstStyle/>
              <a:p>
                <a:pPr algn="ctr"/>
                <a:r>
                  <a:rPr lang="en-US" dirty="0"/>
                  <a:t>N</a:t>
                </a:r>
              </a:p>
            </p:txBody>
          </p:sp>
        </p:grpSp>
        <p:sp>
          <p:nvSpPr>
            <p:cNvPr id="2" name="Oval 1">
              <a:extLst>
                <a:ext uri="{FF2B5EF4-FFF2-40B4-BE49-F238E27FC236}">
                  <a16:creationId xmlns:a16="http://schemas.microsoft.com/office/drawing/2014/main" id="{3F2D7A48-5D26-3D34-6C90-E36B19D9C78F}"/>
                </a:ext>
              </a:extLst>
            </p:cNvPr>
            <p:cNvSpPr/>
            <p:nvPr/>
          </p:nvSpPr>
          <p:spPr>
            <a:xfrm>
              <a:off x="3357863" y="531391"/>
              <a:ext cx="5623560" cy="5625466"/>
            </a:xfrm>
            <a:prstGeom prst="ellipse">
              <a:avLst/>
            </a:prstGeom>
            <a:solidFill>
              <a:schemeClr val="bg1"/>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 name="Straight Connector 3">
              <a:extLst>
                <a:ext uri="{FF2B5EF4-FFF2-40B4-BE49-F238E27FC236}">
                  <a16:creationId xmlns:a16="http://schemas.microsoft.com/office/drawing/2014/main" id="{7835816C-289B-048D-AF46-17E97241E299}"/>
                </a:ext>
              </a:extLst>
            </p:cNvPr>
            <p:cNvCxnSpPr>
              <a:stCxn id="20" idx="2"/>
            </p:cNvCxnSpPr>
            <p:nvPr/>
          </p:nvCxnSpPr>
          <p:spPr>
            <a:xfrm>
              <a:off x="6159062" y="422619"/>
              <a:ext cx="13138" cy="58910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FE8737BD-9254-7797-02A1-8B6BBAEF8DF9}"/>
                </a:ext>
              </a:extLst>
            </p:cNvPr>
            <p:cNvCxnSpPr>
              <a:cxnSpLocks/>
            </p:cNvCxnSpPr>
            <p:nvPr/>
          </p:nvCxnSpPr>
          <p:spPr>
            <a:xfrm rot="5400000">
              <a:off x="6152492" y="422165"/>
              <a:ext cx="13138" cy="58910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FBC67651-7C14-BEE4-4ED1-BCE3D94B9B0D}"/>
                </a:ext>
              </a:extLst>
            </p:cNvPr>
            <p:cNvSpPr/>
            <p:nvPr/>
          </p:nvSpPr>
          <p:spPr>
            <a:xfrm>
              <a:off x="4283453" y="1446744"/>
              <a:ext cx="3794760" cy="3794760"/>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388BDD3F-4643-ED4D-4831-FA954FAE9C87}"/>
                </a:ext>
              </a:extLst>
            </p:cNvPr>
            <p:cNvSpPr/>
            <p:nvPr/>
          </p:nvSpPr>
          <p:spPr>
            <a:xfrm>
              <a:off x="5182651" y="2420791"/>
              <a:ext cx="1965960" cy="1965960"/>
            </a:xfrm>
            <a:prstGeom prst="ellipse">
              <a:avLst/>
            </a:prstGeom>
            <a:no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5A529BFB-E018-FD34-AAEB-10E8DD0D17F7}"/>
                </a:ext>
              </a:extLst>
            </p:cNvPr>
            <p:cNvSpPr txBox="1"/>
            <p:nvPr/>
          </p:nvSpPr>
          <p:spPr>
            <a:xfrm>
              <a:off x="6954600" y="3189616"/>
              <a:ext cx="334492" cy="369332"/>
            </a:xfrm>
            <a:prstGeom prst="rect">
              <a:avLst/>
            </a:prstGeom>
            <a:noFill/>
          </p:spPr>
          <p:txBody>
            <a:bodyPr wrap="square" rtlCol="0">
              <a:spAutoFit/>
            </a:bodyPr>
            <a:lstStyle/>
            <a:p>
              <a:r>
                <a:rPr lang="en-US" dirty="0"/>
                <a:t>G</a:t>
              </a:r>
            </a:p>
          </p:txBody>
        </p:sp>
        <p:sp>
          <p:nvSpPr>
            <p:cNvPr id="38" name="TextBox 37">
              <a:extLst>
                <a:ext uri="{FF2B5EF4-FFF2-40B4-BE49-F238E27FC236}">
                  <a16:creationId xmlns:a16="http://schemas.microsoft.com/office/drawing/2014/main" id="{9B2D5217-D2DE-5391-FB28-855B9E020C3C}"/>
                </a:ext>
              </a:extLst>
            </p:cNvPr>
            <p:cNvSpPr txBox="1"/>
            <p:nvPr/>
          </p:nvSpPr>
          <p:spPr>
            <a:xfrm>
              <a:off x="7824230" y="3179513"/>
              <a:ext cx="586677" cy="369332"/>
            </a:xfrm>
            <a:prstGeom prst="rect">
              <a:avLst/>
            </a:prstGeom>
            <a:noFill/>
          </p:spPr>
          <p:txBody>
            <a:bodyPr wrap="square" rtlCol="0">
              <a:spAutoFit/>
            </a:bodyPr>
            <a:lstStyle/>
            <a:p>
              <a:r>
                <a:rPr lang="en-US" dirty="0"/>
                <a:t>VG</a:t>
              </a:r>
            </a:p>
          </p:txBody>
        </p:sp>
        <p:sp>
          <p:nvSpPr>
            <p:cNvPr id="39" name="TextBox 38">
              <a:extLst>
                <a:ext uri="{FF2B5EF4-FFF2-40B4-BE49-F238E27FC236}">
                  <a16:creationId xmlns:a16="http://schemas.microsoft.com/office/drawing/2014/main" id="{333F7AD9-A01D-078A-0D1D-BDB031FAD4D2}"/>
                </a:ext>
              </a:extLst>
            </p:cNvPr>
            <p:cNvSpPr txBox="1"/>
            <p:nvPr/>
          </p:nvSpPr>
          <p:spPr>
            <a:xfrm>
              <a:off x="8791877" y="3189616"/>
              <a:ext cx="586677" cy="369332"/>
            </a:xfrm>
            <a:prstGeom prst="rect">
              <a:avLst/>
            </a:prstGeom>
            <a:noFill/>
          </p:spPr>
          <p:txBody>
            <a:bodyPr wrap="square" rtlCol="0">
              <a:spAutoFit/>
            </a:bodyPr>
            <a:lstStyle/>
            <a:p>
              <a:r>
                <a:rPr lang="en-US" dirty="0"/>
                <a:t>E</a:t>
              </a:r>
            </a:p>
          </p:txBody>
        </p:sp>
      </p:grpSp>
      <p:sp>
        <p:nvSpPr>
          <p:cNvPr id="40" name="TextBox 39">
            <a:extLst>
              <a:ext uri="{FF2B5EF4-FFF2-40B4-BE49-F238E27FC236}">
                <a16:creationId xmlns:a16="http://schemas.microsoft.com/office/drawing/2014/main" id="{A75AF2C7-8294-8584-B7CD-FE33259971EA}"/>
              </a:ext>
            </a:extLst>
          </p:cNvPr>
          <p:cNvSpPr txBox="1"/>
          <p:nvPr/>
        </p:nvSpPr>
        <p:spPr>
          <a:xfrm>
            <a:off x="92733" y="144092"/>
            <a:ext cx="3962703" cy="1477328"/>
          </a:xfrm>
          <a:prstGeom prst="rect">
            <a:avLst/>
          </a:prstGeom>
          <a:noFill/>
        </p:spPr>
        <p:txBody>
          <a:bodyPr wrap="square" rtlCol="0">
            <a:spAutoFit/>
          </a:bodyPr>
          <a:lstStyle/>
          <a:p>
            <a:r>
              <a:rPr lang="en-US" dirty="0"/>
              <a:t>This diagram is for all the arrows</a:t>
            </a:r>
          </a:p>
          <a:p>
            <a:endParaRPr lang="en-US" dirty="0"/>
          </a:p>
          <a:p>
            <a:r>
              <a:rPr lang="en-US" dirty="0"/>
              <a:t>Now cut an paste each arrow here, so that you wind up with a diagram with many arrows on it.</a:t>
            </a:r>
          </a:p>
        </p:txBody>
      </p:sp>
    </p:spTree>
    <p:extLst>
      <p:ext uri="{BB962C8B-B14F-4D97-AF65-F5344CB8AC3E}">
        <p14:creationId xmlns:p14="http://schemas.microsoft.com/office/powerpoint/2010/main" val="3342089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0DA9B4E0-9DCD-CDAE-DBFC-58DEA5CBC613}"/>
              </a:ext>
            </a:extLst>
          </p:cNvPr>
          <p:cNvPicPr>
            <a:picLocks noChangeAspect="1"/>
          </p:cNvPicPr>
          <p:nvPr/>
        </p:nvPicPr>
        <p:blipFill>
          <a:blip r:embed="rId2" cstate="print">
            <a:extLst>
              <a:ext uri="{28A0092B-C50C-407E-A947-70E740481C1C}">
                <a14:useLocalDpi xmlns:a14="http://schemas.microsoft.com/office/drawing/2010/main"/>
              </a:ext>
            </a:extLst>
          </a:blip>
          <a:srcRect/>
          <a:stretch/>
        </p:blipFill>
        <p:spPr>
          <a:xfrm>
            <a:off x="0" y="-52251"/>
            <a:ext cx="7955775" cy="6910252"/>
          </a:xfrm>
          <a:prstGeom prst="rect">
            <a:avLst/>
          </a:prstGeom>
        </p:spPr>
      </p:pic>
      <mc:AlternateContent xmlns:mc="http://schemas.openxmlformats.org/markup-compatibility/2006" xmlns:a14="http://schemas.microsoft.com/office/drawing/2010/main">
        <mc:Choice Requires="a14">
          <p:sp>
            <p:nvSpPr>
              <p:cNvPr id="6" name="TextBox 5">
                <a:extLst>
                  <a:ext uri="{FF2B5EF4-FFF2-40B4-BE49-F238E27FC236}">
                    <a16:creationId xmlns:a16="http://schemas.microsoft.com/office/drawing/2014/main" id="{86C811A8-4683-A775-F8F8-C891B702D612}"/>
                  </a:ext>
                </a:extLst>
              </p:cNvPr>
              <p:cNvSpPr txBox="1"/>
              <p:nvPr/>
            </p:nvSpPr>
            <p:spPr>
              <a:xfrm>
                <a:off x="5225963" y="6190128"/>
                <a:ext cx="2389693" cy="430887"/>
              </a:xfrm>
              <a:prstGeom prst="rect">
                <a:avLst/>
              </a:prstGeom>
              <a:noFill/>
            </p:spPr>
            <p:txBody>
              <a:bodyPr wrap="none" lIns="0" tIns="0" rIns="0" bIns="0" rtlCol="0">
                <a:spAutoFit/>
              </a:bodyPr>
              <a:lstStyle/>
              <a:p>
                <a14:m>
                  <m:oMath xmlns:m="http://schemas.openxmlformats.org/officeDocument/2006/math">
                    <m:r>
                      <a:rPr lang="en-US" sz="2800" b="0" i="1" smtClean="0">
                        <a:latin typeface="Cambria Math" panose="02040503050406030204" pitchFamily="18" charset="0"/>
                      </a:rPr>
                      <m:t>18,000</m:t>
                    </m:r>
                  </m:oMath>
                </a14:m>
                <a:r>
                  <a:rPr lang="en-US" sz="2800" dirty="0"/>
                  <a:t> year ago</a:t>
                </a:r>
              </a:p>
            </p:txBody>
          </p:sp>
        </mc:Choice>
        <mc:Fallback xmlns="">
          <p:sp>
            <p:nvSpPr>
              <p:cNvPr id="6" name="TextBox 5">
                <a:extLst>
                  <a:ext uri="{FF2B5EF4-FFF2-40B4-BE49-F238E27FC236}">
                    <a16:creationId xmlns:a16="http://schemas.microsoft.com/office/drawing/2014/main" id="{86C811A8-4683-A775-F8F8-C891B702D612}"/>
                  </a:ext>
                </a:extLst>
              </p:cNvPr>
              <p:cNvSpPr txBox="1">
                <a:spLocks noRot="1" noChangeAspect="1" noMove="1" noResize="1" noEditPoints="1" noAdjustHandles="1" noChangeArrowheads="1" noChangeShapeType="1" noTextEdit="1"/>
              </p:cNvSpPr>
              <p:nvPr/>
            </p:nvSpPr>
            <p:spPr>
              <a:xfrm>
                <a:off x="5225963" y="6190128"/>
                <a:ext cx="2389693" cy="430887"/>
              </a:xfrm>
              <a:prstGeom prst="rect">
                <a:avLst/>
              </a:prstGeom>
              <a:blipFill>
                <a:blip r:embed="rId3"/>
                <a:stretch>
                  <a:fillRect t="-23944" r="-8163" b="-50704"/>
                </a:stretch>
              </a:blipFill>
            </p:spPr>
            <p:txBody>
              <a:bodyPr/>
              <a:lstStyle/>
              <a:p>
                <a:r>
                  <a:rPr lang="en-US">
                    <a:noFill/>
                  </a:rPr>
                  <a:t> </a:t>
                </a:r>
              </a:p>
            </p:txBody>
          </p:sp>
        </mc:Fallback>
      </mc:AlternateContent>
      <p:sp>
        <p:nvSpPr>
          <p:cNvPr id="7" name="Oval 6">
            <a:extLst>
              <a:ext uri="{FF2B5EF4-FFF2-40B4-BE49-F238E27FC236}">
                <a16:creationId xmlns:a16="http://schemas.microsoft.com/office/drawing/2014/main" id="{C4801680-3E32-36E1-7FEF-87CC62535E98}"/>
              </a:ext>
            </a:extLst>
          </p:cNvPr>
          <p:cNvSpPr/>
          <p:nvPr/>
        </p:nvSpPr>
        <p:spPr>
          <a:xfrm>
            <a:off x="8269067" y="326842"/>
            <a:ext cx="104503" cy="104503"/>
          </a:xfrm>
          <a:prstGeom prst="ellipse">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86C811A8-4683-A775-F8F8-C891B702D612}"/>
              </a:ext>
            </a:extLst>
          </p:cNvPr>
          <p:cNvSpPr txBox="1"/>
          <p:nvPr/>
        </p:nvSpPr>
        <p:spPr>
          <a:xfrm>
            <a:off x="8413403" y="87610"/>
            <a:ext cx="2879314" cy="615553"/>
          </a:xfrm>
          <a:prstGeom prst="rect">
            <a:avLst/>
          </a:prstGeom>
          <a:noFill/>
        </p:spPr>
        <p:txBody>
          <a:bodyPr wrap="none" lIns="0" tIns="0" rIns="0" bIns="0" rtlCol="0">
            <a:spAutoFit/>
          </a:bodyPr>
          <a:lstStyle/>
          <a:p>
            <a:r>
              <a:rPr lang="en-US" sz="4000" dirty="0" err="1"/>
              <a:t>Gn</a:t>
            </a:r>
            <a:r>
              <a:rPr lang="en-US" sz="4000" dirty="0"/>
              <a:t> study area</a:t>
            </a:r>
          </a:p>
        </p:txBody>
      </p:sp>
      <p:sp>
        <p:nvSpPr>
          <p:cNvPr id="9" name="TextBox 8">
            <a:extLst>
              <a:ext uri="{FF2B5EF4-FFF2-40B4-BE49-F238E27FC236}">
                <a16:creationId xmlns:a16="http://schemas.microsoft.com/office/drawing/2014/main" id="{AF21DAE7-4DC5-6765-B781-F0FE69CBCCC3}"/>
              </a:ext>
            </a:extLst>
          </p:cNvPr>
          <p:cNvSpPr txBox="1"/>
          <p:nvPr/>
        </p:nvSpPr>
        <p:spPr>
          <a:xfrm>
            <a:off x="8125042" y="613359"/>
            <a:ext cx="3825765" cy="2031325"/>
          </a:xfrm>
          <a:prstGeom prst="rect">
            <a:avLst/>
          </a:prstGeom>
          <a:noFill/>
        </p:spPr>
        <p:txBody>
          <a:bodyPr wrap="square" rtlCol="0">
            <a:spAutoFit/>
          </a:bodyPr>
          <a:lstStyle/>
          <a:p>
            <a:r>
              <a:rPr lang="en-US" dirty="0"/>
              <a:t>Step 7. Select and “group: your polar diagram and copy-and-paste it into the space shown below.  Annotate the map with the red dot     showing your study area (and update the “n” in the title, above). Make this the last slide in your Group Results file</a:t>
            </a:r>
          </a:p>
        </p:txBody>
      </p:sp>
      <p:sp>
        <p:nvSpPr>
          <p:cNvPr id="10" name="Oval 9">
            <a:extLst>
              <a:ext uri="{FF2B5EF4-FFF2-40B4-BE49-F238E27FC236}">
                <a16:creationId xmlns:a16="http://schemas.microsoft.com/office/drawing/2014/main" id="{C4801680-3E32-36E1-7FEF-87CC62535E98}"/>
              </a:ext>
            </a:extLst>
          </p:cNvPr>
          <p:cNvSpPr/>
          <p:nvPr/>
        </p:nvSpPr>
        <p:spPr>
          <a:xfrm>
            <a:off x="10269724" y="1578468"/>
            <a:ext cx="104503" cy="104503"/>
          </a:xfrm>
          <a:prstGeom prst="ellipse">
            <a:avLst/>
          </a:prstGeom>
          <a:solidFill>
            <a:srgbClr val="FF0000"/>
          </a:solidFill>
          <a:ln>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8275598" y="3054485"/>
            <a:ext cx="3543507" cy="3268494"/>
          </a:xfrm>
          <a:prstGeom prst="rect">
            <a:avLst/>
          </a:prstGeom>
          <a:noFill/>
          <a:ln w="571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a:solidFill>
                  <a:sysClr val="windowText" lastClr="000000"/>
                </a:solidFill>
              </a:ln>
            </a:endParaRPr>
          </a:p>
        </p:txBody>
      </p:sp>
      <p:sp>
        <p:nvSpPr>
          <p:cNvPr id="3" name="TextBox 2"/>
          <p:cNvSpPr txBox="1"/>
          <p:nvPr/>
        </p:nvSpPr>
        <p:spPr>
          <a:xfrm flipH="1">
            <a:off x="8995165" y="4474721"/>
            <a:ext cx="2561294" cy="369332"/>
          </a:xfrm>
          <a:prstGeom prst="rect">
            <a:avLst/>
          </a:prstGeom>
          <a:noFill/>
        </p:spPr>
        <p:txBody>
          <a:bodyPr wrap="square" rtlCol="0">
            <a:spAutoFit/>
          </a:bodyPr>
          <a:lstStyle/>
          <a:p>
            <a:r>
              <a:rPr lang="en-US" dirty="0"/>
              <a:t>Radial plot goes here</a:t>
            </a:r>
          </a:p>
        </p:txBody>
      </p:sp>
    </p:spTree>
    <p:extLst>
      <p:ext uri="{BB962C8B-B14F-4D97-AF65-F5344CB8AC3E}">
        <p14:creationId xmlns:p14="http://schemas.microsoft.com/office/powerpoint/2010/main" val="34040444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371</TotalTime>
  <Words>725</Words>
  <Application>Microsoft Office PowerPoint</Application>
  <PresentationFormat>Widescreen</PresentationFormat>
  <Paragraphs>111</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Cambria Math</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dc:creator>
  <cp:lastModifiedBy>AU</cp:lastModifiedBy>
  <cp:revision>58</cp:revision>
  <dcterms:created xsi:type="dcterms:W3CDTF">2025-02-26T16:36:37Z</dcterms:created>
  <dcterms:modified xsi:type="dcterms:W3CDTF">2025-04-21T19:28:58Z</dcterms:modified>
</cp:coreProperties>
</file>