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3" r:id="rId9"/>
    <p:sldId id="265" r:id="rId10"/>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8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6424D-5577-F48E-B258-112502AB344E}"/>
              </a:ext>
            </a:extLst>
          </p:cNvPr>
          <p:cNvSpPr>
            <a:spLocks noGrp="1"/>
          </p:cNvSpPr>
          <p:nvPr>
            <p:ph type="ctrTitle"/>
          </p:nvPr>
        </p:nvSpPr>
        <p:spPr>
          <a:xfrm>
            <a:off x="857250" y="1496484"/>
            <a:ext cx="5143500" cy="3183467"/>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CF5E435E-E181-DF20-B448-B80CF17CE855}"/>
              </a:ext>
            </a:extLst>
          </p:cNvPr>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DC8E9BF9-4CCE-78D0-A3A2-7278BD81D65D}"/>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5" name="Footer Placeholder 4">
            <a:extLst>
              <a:ext uri="{FF2B5EF4-FFF2-40B4-BE49-F238E27FC236}">
                <a16:creationId xmlns:a16="http://schemas.microsoft.com/office/drawing/2014/main" id="{1AF3D629-C3A8-24A0-6494-D76C09FDF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CFCAC-2453-5C5A-8695-990112AE7BBA}"/>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109697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CC461-7BBA-318C-D6A9-5831724D35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213022-D049-9E3D-6AA7-27CCF2E2DA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1C5BA1-FBFF-10F2-D9E5-84EEE9F9A2EA}"/>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5" name="Footer Placeholder 4">
            <a:extLst>
              <a:ext uri="{FF2B5EF4-FFF2-40B4-BE49-F238E27FC236}">
                <a16:creationId xmlns:a16="http://schemas.microsoft.com/office/drawing/2014/main" id="{906DF2D3-0ADB-20F3-509A-A243F0FF6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76614C-A2F6-E37F-04C2-9F39DCDD2539}"/>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225813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B739A1-0717-7FB8-319B-5C782D0398D9}"/>
              </a:ext>
            </a:extLst>
          </p:cNvPr>
          <p:cNvSpPr>
            <a:spLocks noGrp="1"/>
          </p:cNvSpPr>
          <p:nvPr>
            <p:ph type="title" orient="vert"/>
          </p:nvPr>
        </p:nvSpPr>
        <p:spPr>
          <a:xfrm>
            <a:off x="4907756" y="486834"/>
            <a:ext cx="1478756"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E73675-4769-82A5-4CF2-651B07D1E822}"/>
              </a:ext>
            </a:extLst>
          </p:cNvPr>
          <p:cNvSpPr>
            <a:spLocks noGrp="1"/>
          </p:cNvSpPr>
          <p:nvPr>
            <p:ph type="body" orient="vert" idx="1"/>
          </p:nvPr>
        </p:nvSpPr>
        <p:spPr>
          <a:xfrm>
            <a:off x="471487"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F152F-D125-6C9C-A0A7-4706DFA7732C}"/>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5" name="Footer Placeholder 4">
            <a:extLst>
              <a:ext uri="{FF2B5EF4-FFF2-40B4-BE49-F238E27FC236}">
                <a16:creationId xmlns:a16="http://schemas.microsoft.com/office/drawing/2014/main" id="{9E5377EF-03DF-5608-D2BC-0B0184C8AA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52328E-D02B-9C72-2870-50FB8BDC0253}"/>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118500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4B8CC-2822-BEBB-4432-8D4535C61E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9E5DC4-BEAA-26B1-8C6A-185AE4A08F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3D83B4-3DCC-D1D8-ABA4-6AEA26722DDB}"/>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5" name="Footer Placeholder 4">
            <a:extLst>
              <a:ext uri="{FF2B5EF4-FFF2-40B4-BE49-F238E27FC236}">
                <a16:creationId xmlns:a16="http://schemas.microsoft.com/office/drawing/2014/main" id="{EAC5FAA9-9BC8-4E66-E9CB-F852884709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A0BCE3-13DD-B27E-345B-D552F08C610F}"/>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807781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10E17-3627-B173-CDAD-4AFF89735CA6}"/>
              </a:ext>
            </a:extLst>
          </p:cNvPr>
          <p:cNvSpPr>
            <a:spLocks noGrp="1"/>
          </p:cNvSpPr>
          <p:nvPr>
            <p:ph type="title"/>
          </p:nvPr>
        </p:nvSpPr>
        <p:spPr>
          <a:xfrm>
            <a:off x="467916" y="2279652"/>
            <a:ext cx="5915025" cy="3803649"/>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F7DF249B-9F23-6105-0B9F-996D936FC2F5}"/>
              </a:ext>
            </a:extLst>
          </p:cNvPr>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5D3CEC-F0F2-5E64-1A87-8A4CDA4CFDE3}"/>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5" name="Footer Placeholder 4">
            <a:extLst>
              <a:ext uri="{FF2B5EF4-FFF2-40B4-BE49-F238E27FC236}">
                <a16:creationId xmlns:a16="http://schemas.microsoft.com/office/drawing/2014/main" id="{4D04D460-426C-CA65-8B01-E87BDF01DA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8875A-7985-FE37-305C-4DA82175CB27}"/>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949050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06F30-B966-9BFA-82F0-2AF5781796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D8B19A-3FEE-07C3-5F0A-3F800BAE828D}"/>
              </a:ext>
            </a:extLst>
          </p:cNvPr>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AB6F60-80F4-635E-CDD3-235249B505CE}"/>
              </a:ext>
            </a:extLst>
          </p:cNvPr>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DE3927-03E0-9CF0-8995-0064ED907451}"/>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6" name="Footer Placeholder 5">
            <a:extLst>
              <a:ext uri="{FF2B5EF4-FFF2-40B4-BE49-F238E27FC236}">
                <a16:creationId xmlns:a16="http://schemas.microsoft.com/office/drawing/2014/main" id="{70C11ED8-6CAB-3E4B-F667-3A1AE7AE7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B2337B-370F-5D5C-2BCD-D4F0D055F02F}"/>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427044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7714D-990F-6D79-17EA-95FF06F18664}"/>
              </a:ext>
            </a:extLst>
          </p:cNvPr>
          <p:cNvSpPr>
            <a:spLocks noGrp="1"/>
          </p:cNvSpPr>
          <p:nvPr>
            <p:ph type="title"/>
          </p:nvPr>
        </p:nvSpPr>
        <p:spPr>
          <a:xfrm>
            <a:off x="472381" y="486834"/>
            <a:ext cx="5915025"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60DA99-4460-DBB2-AB18-18201FECC1A7}"/>
              </a:ext>
            </a:extLst>
          </p:cNvPr>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FF1C3844-F954-C870-E4A6-46F1A500E335}"/>
              </a:ext>
            </a:extLst>
          </p:cNvPr>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78AAAF-F1E5-61BE-BB0A-A4351EFC8173}"/>
              </a:ext>
            </a:extLst>
          </p:cNvPr>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893D7F25-3349-C973-9122-3B535439C149}"/>
              </a:ext>
            </a:extLst>
          </p:cNvPr>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DE8FF6-D711-2DBD-262D-A432F2FF8A50}"/>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8" name="Footer Placeholder 7">
            <a:extLst>
              <a:ext uri="{FF2B5EF4-FFF2-40B4-BE49-F238E27FC236}">
                <a16:creationId xmlns:a16="http://schemas.microsoft.com/office/drawing/2014/main" id="{CB5F4613-3500-8001-B0F8-1C5DBD120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70F063-161E-8B47-AB32-4A597208E81E}"/>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144620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BA348-CCC2-E6B0-75A4-3F4C63C040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350C37-A3CD-B219-4E77-790FF6D33578}"/>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4" name="Footer Placeholder 3">
            <a:extLst>
              <a:ext uri="{FF2B5EF4-FFF2-40B4-BE49-F238E27FC236}">
                <a16:creationId xmlns:a16="http://schemas.microsoft.com/office/drawing/2014/main" id="{741E030C-C9AE-43F0-CAF7-2F14358722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026B4A-19D9-6AB6-F389-87DA24200E07}"/>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222276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BDC220-7278-7604-2F99-684F12AEC8C0}"/>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3" name="Footer Placeholder 2">
            <a:extLst>
              <a:ext uri="{FF2B5EF4-FFF2-40B4-BE49-F238E27FC236}">
                <a16:creationId xmlns:a16="http://schemas.microsoft.com/office/drawing/2014/main" id="{A5882A57-2CC1-5B07-B6C2-F92B3F7DCF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942910-8FC1-5B68-AD87-A60859BB0137}"/>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136816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1DD4B-1A83-B03F-D028-F4ABF183DCB5}"/>
              </a:ext>
            </a:extLst>
          </p:cNvPr>
          <p:cNvSpPr>
            <a:spLocks noGrp="1"/>
          </p:cNvSpPr>
          <p:nvPr>
            <p:ph type="title"/>
          </p:nvPr>
        </p:nvSpPr>
        <p:spPr>
          <a:xfrm>
            <a:off x="472381" y="609600"/>
            <a:ext cx="2211883" cy="21336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F6B4C546-A325-EFA4-5E11-02E07B3E76C3}"/>
              </a:ext>
            </a:extLst>
          </p:cNvPr>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5CA01-2BA4-C7F0-CFE6-5AC85A70ECF6}"/>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22F79487-F907-979B-5E14-88895804BE3B}"/>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6" name="Footer Placeholder 5">
            <a:extLst>
              <a:ext uri="{FF2B5EF4-FFF2-40B4-BE49-F238E27FC236}">
                <a16:creationId xmlns:a16="http://schemas.microsoft.com/office/drawing/2014/main" id="{38933B00-0747-D772-9A4E-0627C0FF2A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85882F-3A7F-59FD-1AC1-FC2858267354}"/>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2788137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DFB8F-5DEC-6349-3209-DEDED4A4555D}"/>
              </a:ext>
            </a:extLst>
          </p:cNvPr>
          <p:cNvSpPr>
            <a:spLocks noGrp="1"/>
          </p:cNvSpPr>
          <p:nvPr>
            <p:ph type="title"/>
          </p:nvPr>
        </p:nvSpPr>
        <p:spPr>
          <a:xfrm>
            <a:off x="472381" y="609600"/>
            <a:ext cx="2211883" cy="21336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E0C93328-4E78-2970-AE4A-CC68237D6D92}"/>
              </a:ext>
            </a:extLst>
          </p:cNvPr>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a:extLst>
              <a:ext uri="{FF2B5EF4-FFF2-40B4-BE49-F238E27FC236}">
                <a16:creationId xmlns:a16="http://schemas.microsoft.com/office/drawing/2014/main" id="{C8DE239F-5B3A-933B-5C74-A95468D17C9C}"/>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454F8716-051E-6A20-CDF8-EF2BEAED5B9D}"/>
              </a:ext>
            </a:extLst>
          </p:cNvPr>
          <p:cNvSpPr>
            <a:spLocks noGrp="1"/>
          </p:cNvSpPr>
          <p:nvPr>
            <p:ph type="dt" sz="half" idx="10"/>
          </p:nvPr>
        </p:nvSpPr>
        <p:spPr/>
        <p:txBody>
          <a:bodyPr/>
          <a:lstStyle/>
          <a:p>
            <a:fld id="{B23FB20F-951E-4EC2-92BA-CFBFED88810C}" type="datetimeFigureOut">
              <a:rPr lang="en-US" smtClean="0"/>
              <a:t>4/21/2025</a:t>
            </a:fld>
            <a:endParaRPr lang="en-US"/>
          </a:p>
        </p:txBody>
      </p:sp>
      <p:sp>
        <p:nvSpPr>
          <p:cNvPr id="6" name="Footer Placeholder 5">
            <a:extLst>
              <a:ext uri="{FF2B5EF4-FFF2-40B4-BE49-F238E27FC236}">
                <a16:creationId xmlns:a16="http://schemas.microsoft.com/office/drawing/2014/main" id="{797A22C3-A77A-C6B7-B78D-6053779355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45D91B-209B-E1E1-3EDA-FBDA3D5B4E9E}"/>
              </a:ext>
            </a:extLst>
          </p:cNvPr>
          <p:cNvSpPr>
            <a:spLocks noGrp="1"/>
          </p:cNvSpPr>
          <p:nvPr>
            <p:ph type="sldNum" sz="quarter" idx="12"/>
          </p:nvPr>
        </p:nvSpPr>
        <p:spPr/>
        <p:txBody>
          <a:bodyPr/>
          <a:lstStyle/>
          <a:p>
            <a:fld id="{932E105D-8B4C-457D-9CAC-DB5A24FF152C}" type="slidenum">
              <a:rPr lang="en-US" smtClean="0"/>
              <a:t>‹#›</a:t>
            </a:fld>
            <a:endParaRPr lang="en-US"/>
          </a:p>
        </p:txBody>
      </p:sp>
    </p:spTree>
    <p:extLst>
      <p:ext uri="{BB962C8B-B14F-4D97-AF65-F5344CB8AC3E}">
        <p14:creationId xmlns:p14="http://schemas.microsoft.com/office/powerpoint/2010/main" val="557677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4DB979-026C-26C2-B126-AB8B6BF07BA9}"/>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13D18B-303A-217E-6CAA-A082B169E43F}"/>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A6A31-847F-9843-E572-03C43CEFFB59}"/>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B23FB20F-951E-4EC2-92BA-CFBFED88810C}" type="datetimeFigureOut">
              <a:rPr lang="en-US" smtClean="0"/>
              <a:t>4/21/2025</a:t>
            </a:fld>
            <a:endParaRPr lang="en-US"/>
          </a:p>
        </p:txBody>
      </p:sp>
      <p:sp>
        <p:nvSpPr>
          <p:cNvPr id="5" name="Footer Placeholder 4">
            <a:extLst>
              <a:ext uri="{FF2B5EF4-FFF2-40B4-BE49-F238E27FC236}">
                <a16:creationId xmlns:a16="http://schemas.microsoft.com/office/drawing/2014/main" id="{CE3E4F0D-0EBF-0C5B-FE86-B51D86C776D2}"/>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DA7CC2-6D6B-4CC6-411A-4B9F839ABDBB}"/>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932E105D-8B4C-457D-9CAC-DB5A24FF152C}" type="slidenum">
              <a:rPr lang="en-US" smtClean="0"/>
              <a:t>‹#›</a:t>
            </a:fld>
            <a:endParaRPr lang="en-US"/>
          </a:p>
        </p:txBody>
      </p:sp>
    </p:spTree>
    <p:extLst>
      <p:ext uri="{BB962C8B-B14F-4D97-AF65-F5344CB8AC3E}">
        <p14:creationId xmlns:p14="http://schemas.microsoft.com/office/powerpoint/2010/main" val="1820016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0027C57-B8D1-1261-2A73-1BB0033817EF}"/>
              </a:ext>
            </a:extLst>
          </p:cNvPr>
          <p:cNvSpPr txBox="1"/>
          <p:nvPr/>
        </p:nvSpPr>
        <p:spPr>
          <a:xfrm>
            <a:off x="185350" y="142776"/>
            <a:ext cx="6487298" cy="3785652"/>
          </a:xfrm>
          <a:prstGeom prst="rect">
            <a:avLst/>
          </a:prstGeom>
          <a:noFill/>
        </p:spPr>
        <p:txBody>
          <a:bodyPr wrap="square" rtlCol="0">
            <a:spAutoFit/>
          </a:bodyPr>
          <a:lstStyle/>
          <a:p>
            <a:r>
              <a:rPr lang="en-US" sz="2400" b="1" dirty="0"/>
              <a:t>Group Project 11</a:t>
            </a:r>
          </a:p>
          <a:p>
            <a:endParaRPr lang="en-US" dirty="0"/>
          </a:p>
          <a:p>
            <a:r>
              <a:rPr lang="en-US" dirty="0"/>
              <a:t>Goal: Examine Pleistocene climate history by looking at climate proxy measurements in ice cores</a:t>
            </a:r>
          </a:p>
          <a:p>
            <a:endParaRPr lang="en-US" dirty="0"/>
          </a:p>
          <a:p>
            <a:r>
              <a:rPr lang="en-US" dirty="0"/>
              <a:t>This group project will use MS Excel to manipulate and plot data. Data from https://www.ncei.noaa.gov/pub/data/paleo/icecore/antarctica/</a:t>
            </a:r>
          </a:p>
          <a:p>
            <a:endParaRPr lang="en-US" dirty="0"/>
          </a:p>
          <a:p>
            <a:r>
              <a:rPr lang="en-US" dirty="0"/>
              <a:t>making an X-Y plot:</a:t>
            </a:r>
          </a:p>
          <a:p>
            <a:r>
              <a:rPr lang="en-US" dirty="0"/>
              <a:t>	select two columns of the spreadsheet</a:t>
            </a:r>
          </a:p>
          <a:p>
            <a:r>
              <a:rPr lang="en-US" dirty="0"/>
              <a:t>                      the first column is X, the second is Y</a:t>
            </a:r>
          </a:p>
          <a:p>
            <a:r>
              <a:rPr lang="en-US" dirty="0"/>
              <a:t>                      use the Insert/Scatter menu</a:t>
            </a:r>
          </a:p>
        </p:txBody>
      </p:sp>
      <p:pic>
        <p:nvPicPr>
          <p:cNvPr id="6" name="Picture 5">
            <a:extLst>
              <a:ext uri="{FF2B5EF4-FFF2-40B4-BE49-F238E27FC236}">
                <a16:creationId xmlns:a16="http://schemas.microsoft.com/office/drawing/2014/main" id="{BD862399-51A8-61A6-2E08-0D27EA8F328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29000" y="3928428"/>
            <a:ext cx="1562245" cy="2221317"/>
          </a:xfrm>
          <a:prstGeom prst="rect">
            <a:avLst/>
          </a:prstGeom>
        </p:spPr>
      </p:pic>
      <p:sp>
        <p:nvSpPr>
          <p:cNvPr id="7" name="Oval 6">
            <a:extLst>
              <a:ext uri="{FF2B5EF4-FFF2-40B4-BE49-F238E27FC236}">
                <a16:creationId xmlns:a16="http://schemas.microsoft.com/office/drawing/2014/main" id="{C2F7FC26-7D2C-B081-88A6-FFE1E889161D}"/>
              </a:ext>
            </a:extLst>
          </p:cNvPr>
          <p:cNvSpPr/>
          <p:nvPr/>
        </p:nvSpPr>
        <p:spPr>
          <a:xfrm>
            <a:off x="3962986" y="4705953"/>
            <a:ext cx="494271" cy="444843"/>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6957A8F5-5A7C-414D-C756-6B1BC454D043}"/>
              </a:ext>
            </a:extLst>
          </p:cNvPr>
          <p:cNvSpPr txBox="1"/>
          <p:nvPr/>
        </p:nvSpPr>
        <p:spPr>
          <a:xfrm>
            <a:off x="438664" y="6314270"/>
            <a:ext cx="5968313" cy="1477328"/>
          </a:xfrm>
          <a:prstGeom prst="rect">
            <a:avLst/>
          </a:prstGeom>
          <a:noFill/>
        </p:spPr>
        <p:txBody>
          <a:bodyPr wrap="square" rtlCol="0">
            <a:spAutoFit/>
          </a:bodyPr>
          <a:lstStyle/>
          <a:p>
            <a:r>
              <a:rPr lang="en-US" dirty="0"/>
              <a:t>the fill-down command can apply a formula to column</a:t>
            </a:r>
          </a:p>
          <a:p>
            <a:r>
              <a:rPr lang="en-US" dirty="0"/>
              <a:t>      Type the formula into the first cell</a:t>
            </a:r>
          </a:p>
          <a:p>
            <a:r>
              <a:rPr lang="en-US" dirty="0"/>
              <a:t>      select the column</a:t>
            </a:r>
          </a:p>
          <a:p>
            <a:r>
              <a:rPr lang="en-US" dirty="0"/>
              <a:t>      use the Home/fill-down menu</a:t>
            </a:r>
          </a:p>
          <a:p>
            <a:r>
              <a:rPr lang="en-US" dirty="0"/>
              <a:t>      </a:t>
            </a:r>
          </a:p>
        </p:txBody>
      </p:sp>
      <p:pic>
        <p:nvPicPr>
          <p:cNvPr id="10" name="Picture 9">
            <a:extLst>
              <a:ext uri="{FF2B5EF4-FFF2-40B4-BE49-F238E27FC236}">
                <a16:creationId xmlns:a16="http://schemas.microsoft.com/office/drawing/2014/main" id="{15379791-A6BC-639F-0801-004EDE794709}"/>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315096" y="4133410"/>
            <a:ext cx="2644925" cy="2016335"/>
          </a:xfrm>
          <a:prstGeom prst="rect">
            <a:avLst/>
          </a:prstGeom>
        </p:spPr>
      </p:pic>
      <p:sp>
        <p:nvSpPr>
          <p:cNvPr id="11" name="Oval 10">
            <a:extLst>
              <a:ext uri="{FF2B5EF4-FFF2-40B4-BE49-F238E27FC236}">
                <a16:creationId xmlns:a16="http://schemas.microsoft.com/office/drawing/2014/main" id="{113D1DC3-F09B-6427-6DA0-403B3A1D3C7F}"/>
              </a:ext>
            </a:extLst>
          </p:cNvPr>
          <p:cNvSpPr/>
          <p:nvPr/>
        </p:nvSpPr>
        <p:spPr>
          <a:xfrm>
            <a:off x="1637558" y="4872881"/>
            <a:ext cx="416011" cy="37894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C4654C33-DC19-E364-73D6-5C43E4EDC204}"/>
              </a:ext>
            </a:extLst>
          </p:cNvPr>
          <p:cNvCxnSpPr>
            <a:cxnSpLocks/>
            <a:endCxn id="11" idx="7"/>
          </p:cNvCxnSpPr>
          <p:nvPr/>
        </p:nvCxnSpPr>
        <p:spPr>
          <a:xfrm flipH="1">
            <a:off x="1992646" y="4092953"/>
            <a:ext cx="1504315" cy="835422"/>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45FE1D36-3AA9-8CA8-B577-7D91CBBC2CCE}"/>
              </a:ext>
            </a:extLst>
          </p:cNvPr>
          <p:cNvGrpSpPr/>
          <p:nvPr/>
        </p:nvGrpSpPr>
        <p:grpSpPr>
          <a:xfrm>
            <a:off x="1069058" y="7486193"/>
            <a:ext cx="2162031" cy="1193889"/>
            <a:chOff x="4169519" y="7549978"/>
            <a:chExt cx="2162031" cy="1193889"/>
          </a:xfrm>
        </p:grpSpPr>
        <p:pic>
          <p:nvPicPr>
            <p:cNvPr id="18" name="Picture 17">
              <a:extLst>
                <a:ext uri="{FF2B5EF4-FFF2-40B4-BE49-F238E27FC236}">
                  <a16:creationId xmlns:a16="http://schemas.microsoft.com/office/drawing/2014/main" id="{7D22AD10-18AD-9B91-D759-E8AB7C2339E8}"/>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4169519" y="7549978"/>
              <a:ext cx="2162031" cy="1193889"/>
            </a:xfrm>
            <a:prstGeom prst="rect">
              <a:avLst/>
            </a:prstGeom>
          </p:spPr>
        </p:pic>
        <p:sp>
          <p:nvSpPr>
            <p:cNvPr id="21" name="Oval 20">
              <a:extLst>
                <a:ext uri="{FF2B5EF4-FFF2-40B4-BE49-F238E27FC236}">
                  <a16:creationId xmlns:a16="http://schemas.microsoft.com/office/drawing/2014/main" id="{3076937A-61EA-5DA0-0688-EB68174FC658}"/>
                </a:ext>
              </a:extLst>
            </p:cNvPr>
            <p:cNvSpPr/>
            <p:nvPr/>
          </p:nvSpPr>
          <p:spPr>
            <a:xfrm>
              <a:off x="4923283" y="7839738"/>
              <a:ext cx="416011" cy="37894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4" name="Picture 23">
            <a:extLst>
              <a:ext uri="{FF2B5EF4-FFF2-40B4-BE49-F238E27FC236}">
                <a16:creationId xmlns:a16="http://schemas.microsoft.com/office/drawing/2014/main" id="{699324E1-7242-5C6E-8DAC-ECA741819D0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942529" y="7460518"/>
            <a:ext cx="1249200" cy="1511129"/>
          </a:xfrm>
          <a:prstGeom prst="rect">
            <a:avLst/>
          </a:prstGeom>
        </p:spPr>
      </p:pic>
      <p:cxnSp>
        <p:nvCxnSpPr>
          <p:cNvPr id="25" name="Straight Arrow Connector 24">
            <a:extLst>
              <a:ext uri="{FF2B5EF4-FFF2-40B4-BE49-F238E27FC236}">
                <a16:creationId xmlns:a16="http://schemas.microsoft.com/office/drawing/2014/main" id="{10804BE9-50C1-EB05-4AD5-F50C16DCFCB1}"/>
              </a:ext>
            </a:extLst>
          </p:cNvPr>
          <p:cNvCxnSpPr>
            <a:cxnSpLocks/>
          </p:cNvCxnSpPr>
          <p:nvPr/>
        </p:nvCxnSpPr>
        <p:spPr>
          <a:xfrm flipH="1">
            <a:off x="2150073" y="7535640"/>
            <a:ext cx="1612764" cy="315441"/>
          </a:xfrm>
          <a:prstGeom prst="straightConnector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D944518A-4F95-2184-34C0-4258873F0E17}"/>
              </a:ext>
            </a:extLst>
          </p:cNvPr>
          <p:cNvSpPr/>
          <p:nvPr/>
        </p:nvSpPr>
        <p:spPr>
          <a:xfrm>
            <a:off x="4064968" y="7376496"/>
            <a:ext cx="494271" cy="444843"/>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0159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67259-F7FD-4570-9C11-DE827174124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24EA458-42B9-E1F1-F2A3-3778A8ECF4F6}"/>
              </a:ext>
            </a:extLst>
          </p:cNvPr>
          <p:cNvSpPr txBox="1"/>
          <p:nvPr/>
        </p:nvSpPr>
        <p:spPr>
          <a:xfrm>
            <a:off x="370702" y="51100"/>
            <a:ext cx="6363730" cy="5078313"/>
          </a:xfrm>
          <a:prstGeom prst="rect">
            <a:avLst/>
          </a:prstGeom>
          <a:noFill/>
        </p:spPr>
        <p:txBody>
          <a:bodyPr wrap="square" rtlCol="0">
            <a:spAutoFit/>
          </a:bodyPr>
          <a:lstStyle/>
          <a:p>
            <a:r>
              <a:rPr lang="en-US" dirty="0"/>
              <a:t>Group 1</a:t>
            </a:r>
          </a:p>
          <a:p>
            <a:endParaRPr lang="en-US" dirty="0"/>
          </a:p>
          <a:p>
            <a:pPr marL="342900" indent="-342900">
              <a:buAutoNum type="arabicPeriod"/>
            </a:pPr>
            <a:r>
              <a:rPr lang="en-US" dirty="0"/>
              <a:t>Load the file Goup1_depth_age.xls, make a work copy</a:t>
            </a:r>
          </a:p>
          <a:p>
            <a:r>
              <a:rPr lang="en-US" dirty="0"/>
              <a:t>      (this is data from an Antarctic core)</a:t>
            </a:r>
          </a:p>
          <a:p>
            <a:r>
              <a:rPr lang="en-US" dirty="0"/>
              <a:t>2.   Spot check the data by viewing the spreadsheet</a:t>
            </a:r>
          </a:p>
          <a:p>
            <a:r>
              <a:rPr lang="en-US" dirty="0"/>
              <a:t>       why are some ages negative?</a:t>
            </a:r>
          </a:p>
          <a:p>
            <a:r>
              <a:rPr lang="en-US" dirty="0"/>
              <a:t>3. calculate the ice accumulation rate </a:t>
            </a:r>
            <a:r>
              <a:rPr lang="en-US" dirty="0" err="1"/>
              <a:t>Ddepth</a:t>
            </a:r>
            <a:r>
              <a:rPr lang="en-US" dirty="0"/>
              <a:t>/Dage</a:t>
            </a:r>
          </a:p>
          <a:p>
            <a:r>
              <a:rPr lang="en-US" dirty="0"/>
              <a:t>       label Col 3 by typing “Dd/Dt” in row 1</a:t>
            </a:r>
          </a:p>
          <a:p>
            <a:r>
              <a:rPr lang="en-US" dirty="0"/>
              <a:t>       in cell Col C Row 3 type the formula =(A3-A2)/(B3-B2)</a:t>
            </a:r>
          </a:p>
          <a:p>
            <a:r>
              <a:rPr lang="en-US" dirty="0"/>
              <a:t>       select Col C from Row 3 end of column and fill down</a:t>
            </a:r>
          </a:p>
          <a:p>
            <a:r>
              <a:rPr lang="en-US" dirty="0"/>
              <a:t>4.  plot X=age, Y=Dd/Dt in range Row 3 to end</a:t>
            </a:r>
          </a:p>
          <a:p>
            <a:r>
              <a:rPr lang="en-US" dirty="0"/>
              <a:t>       describe the plot, what are the units, do they make sense?</a:t>
            </a:r>
          </a:p>
          <a:p>
            <a:r>
              <a:rPr lang="en-US" dirty="0"/>
              <a:t>       why is the beginning and end of the plot different from middle </a:t>
            </a:r>
          </a:p>
          <a:p>
            <a:r>
              <a:rPr lang="en-US" dirty="0"/>
              <a:t>       save the plot in a separate document (via screen save)</a:t>
            </a:r>
          </a:p>
          <a:p>
            <a:r>
              <a:rPr lang="en-US" dirty="0"/>
              <a:t>       then delete plot from spreadsheet</a:t>
            </a:r>
          </a:p>
          <a:p>
            <a:r>
              <a:rPr lang="en-US" dirty="0"/>
              <a:t>5.  Copy and paste-as-values Col C to Col D and then delete Col D</a:t>
            </a:r>
          </a:p>
          <a:p>
            <a:endParaRPr lang="en-US" dirty="0"/>
          </a:p>
          <a:p>
            <a:endParaRPr lang="en-US" dirty="0"/>
          </a:p>
        </p:txBody>
      </p:sp>
      <p:pic>
        <p:nvPicPr>
          <p:cNvPr id="3" name="Picture 2">
            <a:extLst>
              <a:ext uri="{FF2B5EF4-FFF2-40B4-BE49-F238E27FC236}">
                <a16:creationId xmlns:a16="http://schemas.microsoft.com/office/drawing/2014/main" id="{281A2106-1E4D-157E-537B-11636C77833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062680" y="4572000"/>
            <a:ext cx="1225949" cy="1767016"/>
          </a:xfrm>
          <a:prstGeom prst="rect">
            <a:avLst/>
          </a:prstGeom>
        </p:spPr>
      </p:pic>
      <p:pic>
        <p:nvPicPr>
          <p:cNvPr id="9" name="Picture 8">
            <a:extLst>
              <a:ext uri="{FF2B5EF4-FFF2-40B4-BE49-F238E27FC236}">
                <a16:creationId xmlns:a16="http://schemas.microsoft.com/office/drawing/2014/main" id="{57E2B758-0BEF-F92D-E87A-CBD319BD04CE}"/>
              </a:ext>
            </a:extLst>
          </p:cNvPr>
          <p:cNvPicPr>
            <a:picLocks noChangeAspect="1"/>
          </p:cNvPicPr>
          <p:nvPr/>
        </p:nvPicPr>
        <p:blipFill>
          <a:blip r:embed="rId3"/>
          <a:stretch>
            <a:fillRect/>
          </a:stretch>
        </p:blipFill>
        <p:spPr>
          <a:xfrm>
            <a:off x="2980607" y="4758451"/>
            <a:ext cx="1895475" cy="3076575"/>
          </a:xfrm>
          <a:prstGeom prst="rect">
            <a:avLst/>
          </a:prstGeom>
        </p:spPr>
      </p:pic>
      <p:sp>
        <p:nvSpPr>
          <p:cNvPr id="12" name="Oval 11">
            <a:extLst>
              <a:ext uri="{FF2B5EF4-FFF2-40B4-BE49-F238E27FC236}">
                <a16:creationId xmlns:a16="http://schemas.microsoft.com/office/drawing/2014/main" id="{69C20712-B87F-F39A-42B6-FB1C90B4814B}"/>
              </a:ext>
            </a:extLst>
          </p:cNvPr>
          <p:cNvSpPr/>
          <p:nvPr/>
        </p:nvSpPr>
        <p:spPr>
          <a:xfrm>
            <a:off x="2980607" y="6296738"/>
            <a:ext cx="448393" cy="518984"/>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2764B375-CF73-A3A9-5CCF-16581AC40174}"/>
              </a:ext>
            </a:extLst>
          </p:cNvPr>
          <p:cNvSpPr/>
          <p:nvPr/>
        </p:nvSpPr>
        <p:spPr>
          <a:xfrm>
            <a:off x="1091365" y="5389358"/>
            <a:ext cx="448393" cy="518984"/>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CE8A8124-73DB-C87D-C660-DB2B75704BB5}"/>
              </a:ext>
            </a:extLst>
          </p:cNvPr>
          <p:cNvCxnSpPr>
            <a:stCxn id="14" idx="5"/>
            <a:endCxn id="12" idx="2"/>
          </p:cNvCxnSpPr>
          <p:nvPr/>
        </p:nvCxnSpPr>
        <p:spPr>
          <a:xfrm>
            <a:off x="1474092" y="5832339"/>
            <a:ext cx="1506515" cy="7238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F76434E-599B-8C12-CC8B-60598658D463}"/>
              </a:ext>
            </a:extLst>
          </p:cNvPr>
          <p:cNvSpPr txBox="1"/>
          <p:nvPr/>
        </p:nvSpPr>
        <p:spPr>
          <a:xfrm>
            <a:off x="485884" y="7645561"/>
            <a:ext cx="6363730" cy="1477328"/>
          </a:xfrm>
          <a:prstGeom prst="rect">
            <a:avLst/>
          </a:prstGeom>
          <a:noFill/>
        </p:spPr>
        <p:txBody>
          <a:bodyPr wrap="square" rtlCol="0">
            <a:spAutoFit/>
          </a:bodyPr>
          <a:lstStyle/>
          <a:p>
            <a:endParaRPr lang="en-US" dirty="0"/>
          </a:p>
          <a:p>
            <a:r>
              <a:rPr lang="en-US" dirty="0"/>
              <a:t>The last interglacial was about 115,000 to 130,000 years ago and the last glacial (ice age) ended about 12,000 years ago. So delete all row outside of the 5,000 to 150,000 year </a:t>
            </a:r>
            <a:r>
              <a:rPr lang="en-US" dirty="0" err="1"/>
              <a:t>rane</a:t>
            </a:r>
            <a:r>
              <a:rPr lang="en-US" dirty="0"/>
              <a:t> (but leave the column names)</a:t>
            </a:r>
          </a:p>
        </p:txBody>
      </p:sp>
    </p:spTree>
    <p:extLst>
      <p:ext uri="{BB962C8B-B14F-4D97-AF65-F5344CB8AC3E}">
        <p14:creationId xmlns:p14="http://schemas.microsoft.com/office/powerpoint/2010/main" val="2895200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757E6-9195-DC4B-F2AF-C1A137E3DCC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6B9E2CC-511F-DE6E-CC5E-04C5039092DD}"/>
              </a:ext>
            </a:extLst>
          </p:cNvPr>
          <p:cNvSpPr txBox="1"/>
          <p:nvPr/>
        </p:nvSpPr>
        <p:spPr>
          <a:xfrm>
            <a:off x="247135" y="259492"/>
            <a:ext cx="6363730" cy="3139321"/>
          </a:xfrm>
          <a:prstGeom prst="rect">
            <a:avLst/>
          </a:prstGeom>
          <a:noFill/>
        </p:spPr>
        <p:txBody>
          <a:bodyPr wrap="square" rtlCol="0">
            <a:spAutoFit/>
          </a:bodyPr>
          <a:lstStyle/>
          <a:p>
            <a:r>
              <a:rPr lang="en-US" dirty="0"/>
              <a:t>Group Project 1 (</a:t>
            </a:r>
            <a:r>
              <a:rPr lang="en-US" dirty="0" err="1"/>
              <a:t>Con’t</a:t>
            </a:r>
            <a:r>
              <a:rPr lang="en-US" dirty="0"/>
              <a:t>)</a:t>
            </a:r>
          </a:p>
          <a:p>
            <a:endParaRPr lang="en-US" dirty="0"/>
          </a:p>
          <a:p>
            <a:r>
              <a:rPr lang="en-US" dirty="0"/>
              <a:t>6. Plot the X=age and Y-Dd/Dt.</a:t>
            </a:r>
          </a:p>
          <a:p>
            <a:r>
              <a:rPr lang="en-US" dirty="0"/>
              <a:t>     save the plot in a separate document (via screen save)</a:t>
            </a:r>
          </a:p>
          <a:p>
            <a:r>
              <a:rPr lang="en-US" dirty="0"/>
              <a:t>     What is Dd/Dt a proxy for (in the most general terms)</a:t>
            </a:r>
          </a:p>
          <a:p>
            <a:r>
              <a:rPr lang="en-US" dirty="0"/>
              <a:t>     What is the overall range of variation?</a:t>
            </a:r>
          </a:p>
          <a:p>
            <a:r>
              <a:rPr lang="en-US" dirty="0"/>
              <a:t>     Are the present and last interglacial high or low</a:t>
            </a:r>
          </a:p>
          <a:p>
            <a:r>
              <a:rPr lang="en-US" dirty="0"/>
              <a:t>       compared the ice age?</a:t>
            </a:r>
          </a:p>
          <a:p>
            <a:r>
              <a:rPr lang="en-US" dirty="0"/>
              <a:t>     How stable (constant) was Dd/Dt during the ice age?</a:t>
            </a:r>
          </a:p>
          <a:p>
            <a:r>
              <a:rPr lang="en-US" dirty="0"/>
              <a:t>     Is there a Younger Dryas?</a:t>
            </a:r>
          </a:p>
          <a:p>
            <a:r>
              <a:rPr lang="en-US" dirty="0"/>
              <a:t>   </a:t>
            </a:r>
          </a:p>
        </p:txBody>
      </p:sp>
    </p:spTree>
    <p:extLst>
      <p:ext uri="{BB962C8B-B14F-4D97-AF65-F5344CB8AC3E}">
        <p14:creationId xmlns:p14="http://schemas.microsoft.com/office/powerpoint/2010/main" val="2496531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E0E2C-D5A4-39AB-ECA0-D7795DC3706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647520B-86DE-109F-BA7C-4603E1736764}"/>
              </a:ext>
            </a:extLst>
          </p:cNvPr>
          <p:cNvSpPr txBox="1"/>
          <p:nvPr/>
        </p:nvSpPr>
        <p:spPr>
          <a:xfrm>
            <a:off x="370702" y="51100"/>
            <a:ext cx="6363730" cy="4801314"/>
          </a:xfrm>
          <a:prstGeom prst="rect">
            <a:avLst/>
          </a:prstGeom>
          <a:noFill/>
        </p:spPr>
        <p:txBody>
          <a:bodyPr wrap="square" rtlCol="0">
            <a:spAutoFit/>
          </a:bodyPr>
          <a:lstStyle/>
          <a:p>
            <a:r>
              <a:rPr lang="en-US" dirty="0"/>
              <a:t>Group 2</a:t>
            </a:r>
          </a:p>
          <a:p>
            <a:endParaRPr lang="en-US" dirty="0"/>
          </a:p>
          <a:p>
            <a:pPr marL="342900" indent="-342900">
              <a:buAutoNum type="arabicPeriod"/>
            </a:pPr>
            <a:r>
              <a:rPr lang="en-US" dirty="0"/>
              <a:t>Load the file Goup2_age_O18.xls, make a work copy</a:t>
            </a:r>
          </a:p>
          <a:p>
            <a:r>
              <a:rPr lang="en-US" dirty="0"/>
              <a:t>      (this is data from an Antarctic core)</a:t>
            </a:r>
          </a:p>
          <a:p>
            <a:r>
              <a:rPr lang="en-US" dirty="0"/>
              <a:t>2.   Spot check the data by viewing the spreadsheet</a:t>
            </a:r>
          </a:p>
          <a:p>
            <a:r>
              <a:rPr lang="en-US" dirty="0"/>
              <a:t>       why are some ages negative?</a:t>
            </a:r>
          </a:p>
          <a:p>
            <a:r>
              <a:rPr lang="en-US" dirty="0"/>
              <a:t>3. calculate the temperature</a:t>
            </a:r>
          </a:p>
          <a:p>
            <a:r>
              <a:rPr lang="en-US" dirty="0"/>
              <a:t>       label Col C by typing “T” in row 1</a:t>
            </a:r>
          </a:p>
          <a:p>
            <a:r>
              <a:rPr lang="en-US" dirty="0"/>
              <a:t>       in cell Col C Row 2 type the formula =(B2/10+30)*20/16-30</a:t>
            </a:r>
          </a:p>
          <a:p>
            <a:r>
              <a:rPr lang="en-US" dirty="0"/>
              <a:t>       select Col C from Row 2 end of column and fill down</a:t>
            </a:r>
          </a:p>
          <a:p>
            <a:pPr marL="342900" indent="-342900">
              <a:buAutoNum type="arabicPeriod" startAt="4"/>
            </a:pPr>
            <a:r>
              <a:rPr lang="en-US" dirty="0"/>
              <a:t>plot X=age, Y=T</a:t>
            </a:r>
          </a:p>
          <a:p>
            <a:r>
              <a:rPr lang="en-US" dirty="0"/>
              <a:t>       change the Y scale to the range -40 to -60 to improve plot</a:t>
            </a:r>
          </a:p>
          <a:p>
            <a:r>
              <a:rPr lang="en-US" dirty="0"/>
              <a:t>       describe the plot, what are the units, do they make sense?</a:t>
            </a:r>
          </a:p>
          <a:p>
            <a:r>
              <a:rPr lang="en-US" dirty="0"/>
              <a:t>       what is the overall range in temperature?</a:t>
            </a:r>
          </a:p>
          <a:p>
            <a:r>
              <a:rPr lang="en-US" dirty="0"/>
              <a:t>       save the plot in a separate document (via screen save)</a:t>
            </a:r>
          </a:p>
          <a:p>
            <a:r>
              <a:rPr lang="en-US" dirty="0"/>
              <a:t>       then delete plot from spreadsheet</a:t>
            </a:r>
          </a:p>
          <a:p>
            <a:endParaRPr lang="en-US" dirty="0"/>
          </a:p>
        </p:txBody>
      </p:sp>
      <p:pic>
        <p:nvPicPr>
          <p:cNvPr id="3" name="Picture 2">
            <a:extLst>
              <a:ext uri="{FF2B5EF4-FFF2-40B4-BE49-F238E27FC236}">
                <a16:creationId xmlns:a16="http://schemas.microsoft.com/office/drawing/2014/main" id="{B3EFAB6F-1521-5E2C-458F-4289F8E32CB9}"/>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19051" y="5643793"/>
            <a:ext cx="1225949" cy="1767016"/>
          </a:xfrm>
          <a:prstGeom prst="rect">
            <a:avLst/>
          </a:prstGeom>
        </p:spPr>
      </p:pic>
      <p:pic>
        <p:nvPicPr>
          <p:cNvPr id="9" name="Picture 8">
            <a:extLst>
              <a:ext uri="{FF2B5EF4-FFF2-40B4-BE49-F238E27FC236}">
                <a16:creationId xmlns:a16="http://schemas.microsoft.com/office/drawing/2014/main" id="{3B05123B-91D6-25FC-0D1A-A2FDB99E6411}"/>
              </a:ext>
            </a:extLst>
          </p:cNvPr>
          <p:cNvPicPr>
            <a:picLocks noChangeAspect="1"/>
          </p:cNvPicPr>
          <p:nvPr/>
        </p:nvPicPr>
        <p:blipFill>
          <a:blip r:embed="rId3"/>
          <a:stretch>
            <a:fillRect/>
          </a:stretch>
        </p:blipFill>
        <p:spPr>
          <a:xfrm>
            <a:off x="2865425" y="5717819"/>
            <a:ext cx="1895475" cy="3076575"/>
          </a:xfrm>
          <a:prstGeom prst="rect">
            <a:avLst/>
          </a:prstGeom>
        </p:spPr>
      </p:pic>
      <p:sp>
        <p:nvSpPr>
          <p:cNvPr id="12" name="Oval 11">
            <a:extLst>
              <a:ext uri="{FF2B5EF4-FFF2-40B4-BE49-F238E27FC236}">
                <a16:creationId xmlns:a16="http://schemas.microsoft.com/office/drawing/2014/main" id="{706790B5-085B-64A7-FBA2-5BE5A097110B}"/>
              </a:ext>
            </a:extLst>
          </p:cNvPr>
          <p:cNvSpPr/>
          <p:nvPr/>
        </p:nvSpPr>
        <p:spPr>
          <a:xfrm>
            <a:off x="2865425" y="7256106"/>
            <a:ext cx="448393" cy="518984"/>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8CF617D8-757A-3B13-D0FC-52CC0D67F523}"/>
              </a:ext>
            </a:extLst>
          </p:cNvPr>
          <p:cNvSpPr/>
          <p:nvPr/>
        </p:nvSpPr>
        <p:spPr>
          <a:xfrm>
            <a:off x="976183" y="6348726"/>
            <a:ext cx="448393" cy="518984"/>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9023C65D-4CA4-C5AC-C51C-E56A038FC1D7}"/>
              </a:ext>
            </a:extLst>
          </p:cNvPr>
          <p:cNvCxnSpPr>
            <a:stCxn id="14" idx="5"/>
            <a:endCxn id="12" idx="2"/>
          </p:cNvCxnSpPr>
          <p:nvPr/>
        </p:nvCxnSpPr>
        <p:spPr>
          <a:xfrm>
            <a:off x="1358910" y="6791707"/>
            <a:ext cx="1506515" cy="7238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5B4E42E-8B45-3859-9BD6-9C40D97539C2}"/>
              </a:ext>
            </a:extLst>
          </p:cNvPr>
          <p:cNvSpPr txBox="1"/>
          <p:nvPr/>
        </p:nvSpPr>
        <p:spPr>
          <a:xfrm>
            <a:off x="370702" y="4460971"/>
            <a:ext cx="5670334" cy="923330"/>
          </a:xfrm>
          <a:prstGeom prst="rect">
            <a:avLst/>
          </a:prstGeom>
          <a:noFill/>
        </p:spPr>
        <p:txBody>
          <a:bodyPr wrap="square">
            <a:spAutoFit/>
          </a:bodyPr>
          <a:lstStyle/>
          <a:p>
            <a:pPr marL="342900" indent="-342900">
              <a:buAutoNum type="arabicPeriod" startAt="5"/>
            </a:pPr>
            <a:r>
              <a:rPr lang="en-US" dirty="0"/>
              <a:t>Copy and paste-as-values Col C to Col D </a:t>
            </a:r>
          </a:p>
          <a:p>
            <a:r>
              <a:rPr lang="en-US" dirty="0"/>
              <a:t>      and then delete Col D</a:t>
            </a:r>
          </a:p>
          <a:p>
            <a:endParaRPr lang="en-US" dirty="0"/>
          </a:p>
        </p:txBody>
      </p:sp>
    </p:spTree>
    <p:extLst>
      <p:ext uri="{BB962C8B-B14F-4D97-AF65-F5344CB8AC3E}">
        <p14:creationId xmlns:p14="http://schemas.microsoft.com/office/powerpoint/2010/main" val="3341807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2CA814E-0EDD-181A-8F22-20D92718EDB5}"/>
              </a:ext>
            </a:extLst>
          </p:cNvPr>
          <p:cNvSpPr txBox="1"/>
          <p:nvPr/>
        </p:nvSpPr>
        <p:spPr>
          <a:xfrm>
            <a:off x="247135" y="120498"/>
            <a:ext cx="6363730" cy="4524315"/>
          </a:xfrm>
          <a:prstGeom prst="rect">
            <a:avLst/>
          </a:prstGeom>
          <a:noFill/>
        </p:spPr>
        <p:txBody>
          <a:bodyPr wrap="square" rtlCol="0">
            <a:spAutoFit/>
          </a:bodyPr>
          <a:lstStyle/>
          <a:p>
            <a:endParaRPr lang="en-US" dirty="0"/>
          </a:p>
          <a:p>
            <a:r>
              <a:rPr lang="en-US" dirty="0"/>
              <a:t>6. The last interglacial was about 115,000 to 130,000 years ago and the last glacial (ice age) ended about 12,000 years ago. So delete all row outside of the 5,000 to 150,000 year range (but leave the column names)  Make a new plot.  You will need to adjust the Y-axis again.</a:t>
            </a:r>
          </a:p>
          <a:p>
            <a:endParaRPr lang="en-US" dirty="0"/>
          </a:p>
          <a:p>
            <a:r>
              <a:rPr lang="en-US" dirty="0"/>
              <a:t>7.  save the plot in a separate document (via screen save)</a:t>
            </a:r>
          </a:p>
          <a:p>
            <a:r>
              <a:rPr lang="en-US" dirty="0"/>
              <a:t>     Identify the Holocene, last glacial (ice age) and last interglacial</a:t>
            </a:r>
          </a:p>
          <a:p>
            <a:r>
              <a:rPr lang="en-US" dirty="0"/>
              <a:t>     What is the overall range of variation in temperature?</a:t>
            </a:r>
          </a:p>
          <a:p>
            <a:r>
              <a:rPr lang="en-US" dirty="0"/>
              <a:t>     Do the present and last have the same temperature?</a:t>
            </a:r>
          </a:p>
          <a:p>
            <a:r>
              <a:rPr lang="en-US" dirty="0"/>
              <a:t>     How stable (constant) was temperature during the ice age?</a:t>
            </a:r>
          </a:p>
          <a:p>
            <a:r>
              <a:rPr lang="en-US" dirty="0"/>
              <a:t>     Is there a Younger Dryas?</a:t>
            </a:r>
          </a:p>
          <a:p>
            <a:endParaRPr lang="en-US" dirty="0"/>
          </a:p>
          <a:p>
            <a:r>
              <a:rPr lang="en-US" dirty="0"/>
              <a:t>FYI: I based the temperature formula on this plot of present-day temperatures.  Don’t use it for research purposes.</a:t>
            </a:r>
          </a:p>
        </p:txBody>
      </p:sp>
      <p:grpSp>
        <p:nvGrpSpPr>
          <p:cNvPr id="11" name="Group 10">
            <a:extLst>
              <a:ext uri="{FF2B5EF4-FFF2-40B4-BE49-F238E27FC236}">
                <a16:creationId xmlns:a16="http://schemas.microsoft.com/office/drawing/2014/main" id="{EC94A149-61EE-0C39-D1CB-DB2C81F959EA}"/>
              </a:ext>
            </a:extLst>
          </p:cNvPr>
          <p:cNvGrpSpPr/>
          <p:nvPr/>
        </p:nvGrpSpPr>
        <p:grpSpPr>
          <a:xfrm>
            <a:off x="59335" y="4572000"/>
            <a:ext cx="6551530" cy="4201298"/>
            <a:chOff x="153235" y="149572"/>
            <a:chExt cx="6551530" cy="4201298"/>
          </a:xfrm>
        </p:grpSpPr>
        <p:pic>
          <p:nvPicPr>
            <p:cNvPr id="12" name="Picture 11">
              <a:extLst>
                <a:ext uri="{FF2B5EF4-FFF2-40B4-BE49-F238E27FC236}">
                  <a16:creationId xmlns:a16="http://schemas.microsoft.com/office/drawing/2014/main" id="{624D87D6-7A42-56D9-878F-BBBF2CD46455}"/>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53235" y="149572"/>
              <a:ext cx="6551530" cy="4201298"/>
            </a:xfrm>
            <a:prstGeom prst="rect">
              <a:avLst/>
            </a:prstGeom>
          </p:spPr>
        </p:pic>
        <p:sp>
          <p:nvSpPr>
            <p:cNvPr id="13" name="Rectangle 12">
              <a:extLst>
                <a:ext uri="{FF2B5EF4-FFF2-40B4-BE49-F238E27FC236}">
                  <a16:creationId xmlns:a16="http://schemas.microsoft.com/office/drawing/2014/main" id="{4EE538F1-4356-346C-2758-DA41480831C6}"/>
                </a:ext>
              </a:extLst>
            </p:cNvPr>
            <p:cNvSpPr/>
            <p:nvPr/>
          </p:nvSpPr>
          <p:spPr>
            <a:xfrm>
              <a:off x="1697317" y="3179482"/>
              <a:ext cx="4183529" cy="38249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513BD4D8-4BD9-C91D-76B3-EBCDEDBAA9A9}"/>
                </a:ext>
              </a:extLst>
            </p:cNvPr>
            <p:cNvGrpSpPr/>
            <p:nvPr/>
          </p:nvGrpSpPr>
          <p:grpSpPr>
            <a:xfrm>
              <a:off x="5731434" y="2605740"/>
              <a:ext cx="149412" cy="950259"/>
              <a:chOff x="6317129" y="1775012"/>
              <a:chExt cx="149412" cy="1452282"/>
            </a:xfrm>
          </p:grpSpPr>
          <p:cxnSp>
            <p:nvCxnSpPr>
              <p:cNvPr id="18" name="Straight Connector 17">
                <a:extLst>
                  <a:ext uri="{FF2B5EF4-FFF2-40B4-BE49-F238E27FC236}">
                    <a16:creationId xmlns:a16="http://schemas.microsoft.com/office/drawing/2014/main" id="{B3F73584-507C-7A9F-B77E-D1C1DD9C5BAB}"/>
                  </a:ext>
                </a:extLst>
              </p:cNvPr>
              <p:cNvCxnSpPr>
                <a:cxnSpLocks/>
              </p:cNvCxnSpPr>
              <p:nvPr/>
            </p:nvCxnSpPr>
            <p:spPr>
              <a:xfrm>
                <a:off x="6317129" y="1775012"/>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25B3A7A-C6B7-135A-2EEE-D0CD4816D610}"/>
                  </a:ext>
                </a:extLst>
              </p:cNvPr>
              <p:cNvCxnSpPr>
                <a:cxnSpLocks/>
              </p:cNvCxnSpPr>
              <p:nvPr/>
            </p:nvCxnSpPr>
            <p:spPr>
              <a:xfrm>
                <a:off x="6317129" y="1920240"/>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59BB945-C033-7549-F5E0-9AFAD15E415D}"/>
                  </a:ext>
                </a:extLst>
              </p:cNvPr>
              <p:cNvCxnSpPr>
                <a:cxnSpLocks/>
              </p:cNvCxnSpPr>
              <p:nvPr/>
            </p:nvCxnSpPr>
            <p:spPr>
              <a:xfrm>
                <a:off x="6317129" y="2065468"/>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E8900F7-F88A-5E8D-0C4F-043F5640137D}"/>
                  </a:ext>
                </a:extLst>
              </p:cNvPr>
              <p:cNvCxnSpPr>
                <a:cxnSpLocks/>
              </p:cNvCxnSpPr>
              <p:nvPr/>
            </p:nvCxnSpPr>
            <p:spPr>
              <a:xfrm>
                <a:off x="6317129" y="2210696"/>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9060C59-63ED-326C-84AC-60D1283E9F54}"/>
                  </a:ext>
                </a:extLst>
              </p:cNvPr>
              <p:cNvCxnSpPr>
                <a:cxnSpLocks/>
              </p:cNvCxnSpPr>
              <p:nvPr/>
            </p:nvCxnSpPr>
            <p:spPr>
              <a:xfrm>
                <a:off x="6317129" y="2355924"/>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D094E6-58FC-E0BA-1CFC-9484E589DFFB}"/>
                  </a:ext>
                </a:extLst>
              </p:cNvPr>
              <p:cNvCxnSpPr>
                <a:cxnSpLocks/>
              </p:cNvCxnSpPr>
              <p:nvPr/>
            </p:nvCxnSpPr>
            <p:spPr>
              <a:xfrm>
                <a:off x="6317129" y="2501152"/>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55699B8-0050-C0FA-BA38-8A7D72E748EE}"/>
                  </a:ext>
                </a:extLst>
              </p:cNvPr>
              <p:cNvCxnSpPr>
                <a:cxnSpLocks/>
              </p:cNvCxnSpPr>
              <p:nvPr/>
            </p:nvCxnSpPr>
            <p:spPr>
              <a:xfrm>
                <a:off x="6317129" y="2646380"/>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E915814-F958-3B44-57A8-901265828CED}"/>
                  </a:ext>
                </a:extLst>
              </p:cNvPr>
              <p:cNvCxnSpPr>
                <a:cxnSpLocks/>
              </p:cNvCxnSpPr>
              <p:nvPr/>
            </p:nvCxnSpPr>
            <p:spPr>
              <a:xfrm>
                <a:off x="6317129" y="2791608"/>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E9AF018-A80A-CC49-DF01-06EB33AD857A}"/>
                  </a:ext>
                </a:extLst>
              </p:cNvPr>
              <p:cNvCxnSpPr>
                <a:cxnSpLocks/>
              </p:cNvCxnSpPr>
              <p:nvPr/>
            </p:nvCxnSpPr>
            <p:spPr>
              <a:xfrm>
                <a:off x="6317129" y="2936836"/>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513944E-5E57-6017-3E03-435BB6072996}"/>
                  </a:ext>
                </a:extLst>
              </p:cNvPr>
              <p:cNvCxnSpPr>
                <a:cxnSpLocks/>
              </p:cNvCxnSpPr>
              <p:nvPr/>
            </p:nvCxnSpPr>
            <p:spPr>
              <a:xfrm>
                <a:off x="6317129" y="3082064"/>
                <a:ext cx="149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DF8336F-12C8-D91C-6E7C-F2DC2EB09C46}"/>
                  </a:ext>
                </a:extLst>
              </p:cNvPr>
              <p:cNvCxnSpPr>
                <a:cxnSpLocks/>
              </p:cNvCxnSpPr>
              <p:nvPr/>
            </p:nvCxnSpPr>
            <p:spPr>
              <a:xfrm>
                <a:off x="6317129" y="3227294"/>
                <a:ext cx="14941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B03796B4-63EC-5BC6-0CCF-587650F252EE}"/>
                </a:ext>
              </a:extLst>
            </p:cNvPr>
            <p:cNvSpPr/>
            <p:nvPr/>
          </p:nvSpPr>
          <p:spPr>
            <a:xfrm>
              <a:off x="3789081" y="1589742"/>
              <a:ext cx="2091765" cy="196625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9EC522D9-2AC9-BB37-8555-3BF9D863165A}"/>
                </a:ext>
              </a:extLst>
            </p:cNvPr>
            <p:cNvSpPr txBox="1"/>
            <p:nvPr/>
          </p:nvSpPr>
          <p:spPr>
            <a:xfrm>
              <a:off x="5880846" y="2985843"/>
              <a:ext cx="573741" cy="369332"/>
            </a:xfrm>
            <a:prstGeom prst="rect">
              <a:avLst/>
            </a:prstGeom>
            <a:noFill/>
          </p:spPr>
          <p:txBody>
            <a:bodyPr wrap="square" rtlCol="0">
              <a:spAutoFit/>
            </a:bodyPr>
            <a:lstStyle/>
            <a:p>
              <a:r>
                <a:rPr lang="en-US" dirty="0"/>
                <a:t>-46</a:t>
              </a:r>
            </a:p>
          </p:txBody>
        </p:sp>
      </p:grpSp>
    </p:spTree>
    <p:extLst>
      <p:ext uri="{BB962C8B-B14F-4D97-AF65-F5344CB8AC3E}">
        <p14:creationId xmlns:p14="http://schemas.microsoft.com/office/powerpoint/2010/main" val="304623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37EEE-5CC7-9F5F-415C-AD451E8A4AF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4BF1313-1243-06B0-A23F-95FCF1570D64}"/>
              </a:ext>
            </a:extLst>
          </p:cNvPr>
          <p:cNvSpPr txBox="1"/>
          <p:nvPr/>
        </p:nvSpPr>
        <p:spPr>
          <a:xfrm>
            <a:off x="370702" y="51100"/>
            <a:ext cx="6363730" cy="7017306"/>
          </a:xfrm>
          <a:prstGeom prst="rect">
            <a:avLst/>
          </a:prstGeom>
          <a:noFill/>
        </p:spPr>
        <p:txBody>
          <a:bodyPr wrap="square" rtlCol="0">
            <a:spAutoFit/>
          </a:bodyPr>
          <a:lstStyle/>
          <a:p>
            <a:r>
              <a:rPr lang="en-US" dirty="0"/>
              <a:t>Group 3</a:t>
            </a:r>
          </a:p>
          <a:p>
            <a:endParaRPr lang="en-US" dirty="0"/>
          </a:p>
          <a:p>
            <a:pPr marL="342900" indent="-342900">
              <a:buAutoNum type="arabicPeriod"/>
            </a:pPr>
            <a:r>
              <a:rPr lang="en-US" dirty="0"/>
              <a:t>Load the file Group3_age_CO2_o18.xlsx, make a work copy</a:t>
            </a:r>
          </a:p>
          <a:p>
            <a:r>
              <a:rPr lang="en-US" dirty="0"/>
              <a:t>      (this is data from an Antarctic core)</a:t>
            </a:r>
          </a:p>
          <a:p>
            <a:r>
              <a:rPr lang="en-US" dirty="0"/>
              <a:t>2.   Spot check the data by viewing the spreadsheet</a:t>
            </a:r>
          </a:p>
          <a:p>
            <a:r>
              <a:rPr lang="en-US" dirty="0"/>
              <a:t>       What is the age range? Is CO2 lower or higher than today?</a:t>
            </a:r>
          </a:p>
          <a:p>
            <a:r>
              <a:rPr lang="en-US" dirty="0"/>
              <a:t>3. calculate the temperature</a:t>
            </a:r>
          </a:p>
          <a:p>
            <a:r>
              <a:rPr lang="en-US" dirty="0"/>
              <a:t>       label Col D by typing “T” in Row 1</a:t>
            </a:r>
          </a:p>
          <a:p>
            <a:r>
              <a:rPr lang="en-US" dirty="0"/>
              <a:t>       in cell Col D Row 2 type the formula =(C2/10+30)*20/16-30</a:t>
            </a:r>
          </a:p>
          <a:p>
            <a:r>
              <a:rPr lang="en-US" dirty="0"/>
              <a:t>       select Col D from Row 3 end of column and fill down</a:t>
            </a:r>
          </a:p>
          <a:p>
            <a:pPr marL="342900" indent="-342900">
              <a:buAutoNum type="arabicPeriod" startAt="4"/>
            </a:pPr>
            <a:r>
              <a:rPr lang="en-US" dirty="0"/>
              <a:t>plot X=age, Y=CO2</a:t>
            </a:r>
          </a:p>
          <a:p>
            <a:r>
              <a:rPr lang="en-US" dirty="0"/>
              <a:t>       change the Y scale to the range 150 to 300 to improve plot</a:t>
            </a:r>
          </a:p>
          <a:p>
            <a:r>
              <a:rPr lang="en-US" dirty="0"/>
              <a:t>       describe the plot, what are the units, do they make sense?</a:t>
            </a:r>
          </a:p>
          <a:p>
            <a:r>
              <a:rPr lang="en-US" dirty="0"/>
              <a:t>       what is the overall range in CO2?</a:t>
            </a:r>
          </a:p>
          <a:p>
            <a:r>
              <a:rPr lang="en-US" dirty="0"/>
              <a:t>       save the plot in a separate document (via screen save)</a:t>
            </a:r>
          </a:p>
          <a:p>
            <a:r>
              <a:rPr lang="en-US" dirty="0"/>
              <a:t>5.     plot X=age, Y=T (put plot below previous plot)</a:t>
            </a:r>
          </a:p>
          <a:p>
            <a:r>
              <a:rPr lang="en-US" dirty="0"/>
              <a:t>       change the Y scale to the range -55 to -40 to improve plot</a:t>
            </a:r>
          </a:p>
          <a:p>
            <a:r>
              <a:rPr lang="en-US" dirty="0"/>
              <a:t>       describe the plot, what are the units, do they make sense?</a:t>
            </a:r>
          </a:p>
          <a:p>
            <a:r>
              <a:rPr lang="en-US" dirty="0"/>
              <a:t>       what is the overall range in T?</a:t>
            </a:r>
          </a:p>
          <a:p>
            <a:r>
              <a:rPr lang="en-US" dirty="0"/>
              <a:t>       compare the two plots.  How similar are the shapes</a:t>
            </a:r>
          </a:p>
          <a:p>
            <a:r>
              <a:rPr lang="en-US" dirty="0"/>
              <a:t>       save the plot in a separate document (via screen save)</a:t>
            </a:r>
          </a:p>
          <a:p>
            <a:r>
              <a:rPr lang="en-US" dirty="0"/>
              <a:t>       then delete the plots</a:t>
            </a:r>
          </a:p>
          <a:p>
            <a:endParaRPr lang="en-US" dirty="0"/>
          </a:p>
          <a:p>
            <a:endParaRPr lang="en-US" dirty="0"/>
          </a:p>
          <a:p>
            <a:endParaRPr lang="en-US" dirty="0"/>
          </a:p>
        </p:txBody>
      </p:sp>
    </p:spTree>
    <p:extLst>
      <p:ext uri="{BB962C8B-B14F-4D97-AF65-F5344CB8AC3E}">
        <p14:creationId xmlns:p14="http://schemas.microsoft.com/office/powerpoint/2010/main" val="306607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0DF52D-996F-ACB4-2628-08C7181ED363}"/>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D4F75E45-883E-C556-D8CE-846C150D5A48}"/>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000532" y="1157340"/>
            <a:ext cx="1225949" cy="1767016"/>
          </a:xfrm>
          <a:prstGeom prst="rect">
            <a:avLst/>
          </a:prstGeom>
        </p:spPr>
      </p:pic>
      <p:pic>
        <p:nvPicPr>
          <p:cNvPr id="9" name="Picture 8">
            <a:extLst>
              <a:ext uri="{FF2B5EF4-FFF2-40B4-BE49-F238E27FC236}">
                <a16:creationId xmlns:a16="http://schemas.microsoft.com/office/drawing/2014/main" id="{8106C355-79AD-AA64-4E8D-431C5B5AD8B6}"/>
              </a:ext>
            </a:extLst>
          </p:cNvPr>
          <p:cNvPicPr>
            <a:picLocks noChangeAspect="1"/>
          </p:cNvPicPr>
          <p:nvPr/>
        </p:nvPicPr>
        <p:blipFill>
          <a:blip r:embed="rId3"/>
          <a:stretch>
            <a:fillRect/>
          </a:stretch>
        </p:blipFill>
        <p:spPr>
          <a:xfrm>
            <a:off x="2946906" y="1231366"/>
            <a:ext cx="1895475" cy="3076575"/>
          </a:xfrm>
          <a:prstGeom prst="rect">
            <a:avLst/>
          </a:prstGeom>
        </p:spPr>
      </p:pic>
      <p:sp>
        <p:nvSpPr>
          <p:cNvPr id="12" name="Oval 11">
            <a:extLst>
              <a:ext uri="{FF2B5EF4-FFF2-40B4-BE49-F238E27FC236}">
                <a16:creationId xmlns:a16="http://schemas.microsoft.com/office/drawing/2014/main" id="{72BC99BF-9718-77E1-2785-DD364896108E}"/>
              </a:ext>
            </a:extLst>
          </p:cNvPr>
          <p:cNvSpPr/>
          <p:nvPr/>
        </p:nvSpPr>
        <p:spPr>
          <a:xfrm>
            <a:off x="2946906" y="2769653"/>
            <a:ext cx="448393" cy="518984"/>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E446B05F-3B7D-0AC9-8987-1FAE846A0C4C}"/>
              </a:ext>
            </a:extLst>
          </p:cNvPr>
          <p:cNvSpPr/>
          <p:nvPr/>
        </p:nvSpPr>
        <p:spPr>
          <a:xfrm>
            <a:off x="1057664" y="1862273"/>
            <a:ext cx="448393" cy="518984"/>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8056FCE0-B0C5-E520-22A6-958731CA1D35}"/>
              </a:ext>
            </a:extLst>
          </p:cNvPr>
          <p:cNvCxnSpPr>
            <a:stCxn id="14" idx="5"/>
            <a:endCxn id="12" idx="2"/>
          </p:cNvCxnSpPr>
          <p:nvPr/>
        </p:nvCxnSpPr>
        <p:spPr>
          <a:xfrm>
            <a:off x="1440391" y="2305254"/>
            <a:ext cx="1506515" cy="7238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11E1393-1B18-47D0-5555-076F8AA8F91E}"/>
              </a:ext>
            </a:extLst>
          </p:cNvPr>
          <p:cNvSpPr txBox="1"/>
          <p:nvPr/>
        </p:nvSpPr>
        <p:spPr>
          <a:xfrm>
            <a:off x="593833" y="234010"/>
            <a:ext cx="5670334" cy="646331"/>
          </a:xfrm>
          <a:prstGeom prst="rect">
            <a:avLst/>
          </a:prstGeom>
          <a:noFill/>
        </p:spPr>
        <p:txBody>
          <a:bodyPr wrap="square">
            <a:spAutoFit/>
          </a:bodyPr>
          <a:lstStyle/>
          <a:p>
            <a:pPr marL="342900" indent="-342900">
              <a:buAutoNum type="arabicPeriod" startAt="5"/>
            </a:pPr>
            <a:r>
              <a:rPr lang="en-US" dirty="0"/>
              <a:t>Copy and paste-as-values Col D to Col E  </a:t>
            </a:r>
          </a:p>
          <a:p>
            <a:r>
              <a:rPr lang="en-US" dirty="0"/>
              <a:t>      and then delete Col D</a:t>
            </a:r>
          </a:p>
        </p:txBody>
      </p:sp>
      <p:sp>
        <p:nvSpPr>
          <p:cNvPr id="2" name="TextBox 1">
            <a:extLst>
              <a:ext uri="{FF2B5EF4-FFF2-40B4-BE49-F238E27FC236}">
                <a16:creationId xmlns:a16="http://schemas.microsoft.com/office/drawing/2014/main" id="{BCB67162-60C4-FC20-E43E-5351CB13A0A0}"/>
              </a:ext>
            </a:extLst>
          </p:cNvPr>
          <p:cNvSpPr txBox="1"/>
          <p:nvPr/>
        </p:nvSpPr>
        <p:spPr>
          <a:xfrm>
            <a:off x="335934" y="4462643"/>
            <a:ext cx="6064865" cy="4524315"/>
          </a:xfrm>
          <a:prstGeom prst="rect">
            <a:avLst/>
          </a:prstGeom>
          <a:noFill/>
        </p:spPr>
        <p:txBody>
          <a:bodyPr wrap="square">
            <a:spAutoFit/>
          </a:bodyPr>
          <a:lstStyle/>
          <a:p>
            <a:r>
              <a:rPr lang="en-US" dirty="0"/>
              <a:t>6. The last interglacial was about 115,000 to 130,000 years ago and the last glacial (ice age) ended about 12,000 years ago. So delete all row outside of the 5,000 to 150,000 year range (but leave the column names)  Make new plot.  You will need to adjust the Y-axes again.</a:t>
            </a:r>
          </a:p>
          <a:p>
            <a:endParaRPr lang="en-US" dirty="0"/>
          </a:p>
          <a:p>
            <a:pPr marL="342900" indent="-342900">
              <a:buAutoNum type="arabicPeriod" startAt="7"/>
            </a:pPr>
            <a:r>
              <a:rPr lang="en-US" dirty="0"/>
              <a:t>plot X=T Y=CO2 (copying COL B to E makes it easier</a:t>
            </a:r>
          </a:p>
          <a:p>
            <a:r>
              <a:rPr lang="en-US" dirty="0"/>
              <a:t>but use a scatter plot with dots not lines</a:t>
            </a:r>
          </a:p>
          <a:p>
            <a:r>
              <a:rPr lang="en-US" dirty="0"/>
              <a:t>adjust the axes again</a:t>
            </a:r>
          </a:p>
          <a:p>
            <a:r>
              <a:rPr lang="en-US" dirty="0"/>
              <a:t>How well correlated are T and CO2?</a:t>
            </a:r>
          </a:p>
          <a:p>
            <a:r>
              <a:rPr lang="en-US" dirty="0"/>
              <a:t>How much does T go up for a 100 ppm increase in CO2?</a:t>
            </a:r>
          </a:p>
          <a:p>
            <a:r>
              <a:rPr lang="en-US" dirty="0"/>
              <a:t>How much has CO2 gone up in your lifetime?</a:t>
            </a:r>
          </a:p>
          <a:p>
            <a:endParaRPr lang="en-US" dirty="0"/>
          </a:p>
          <a:p>
            <a:r>
              <a:rPr lang="en-US" dirty="0"/>
              <a:t>FYI:  The O18 to T conversion is very approximate. Don’t use it for research purposes.</a:t>
            </a:r>
          </a:p>
          <a:p>
            <a:endParaRPr lang="en-US" dirty="0"/>
          </a:p>
        </p:txBody>
      </p:sp>
    </p:spTree>
    <p:extLst>
      <p:ext uri="{BB962C8B-B14F-4D97-AF65-F5344CB8AC3E}">
        <p14:creationId xmlns:p14="http://schemas.microsoft.com/office/powerpoint/2010/main" val="2270849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7BE2A-AAC8-EB6C-1378-465663AB6D8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3CD8EC4-9528-B356-BEDD-89515E658BD6}"/>
              </a:ext>
            </a:extLst>
          </p:cNvPr>
          <p:cNvSpPr txBox="1"/>
          <p:nvPr/>
        </p:nvSpPr>
        <p:spPr>
          <a:xfrm>
            <a:off x="370702" y="51100"/>
            <a:ext cx="6363730" cy="4247317"/>
          </a:xfrm>
          <a:prstGeom prst="rect">
            <a:avLst/>
          </a:prstGeom>
          <a:noFill/>
        </p:spPr>
        <p:txBody>
          <a:bodyPr wrap="square" rtlCol="0">
            <a:spAutoFit/>
          </a:bodyPr>
          <a:lstStyle/>
          <a:p>
            <a:r>
              <a:rPr lang="en-US" dirty="0"/>
              <a:t>Group 4</a:t>
            </a:r>
          </a:p>
          <a:p>
            <a:endParaRPr lang="en-US" dirty="0"/>
          </a:p>
          <a:p>
            <a:pPr marL="342900" indent="-342900">
              <a:buAutoNum type="arabicPeriod"/>
            </a:pPr>
            <a:r>
              <a:rPr lang="en-US" dirty="0"/>
              <a:t>Load the </a:t>
            </a:r>
            <a:r>
              <a:rPr lang="en-US"/>
              <a:t>file Group4</a:t>
            </a:r>
            <a:r>
              <a:rPr lang="en-US" dirty="0"/>
              <a:t>_age_dust.xlsx, make a work copy</a:t>
            </a:r>
          </a:p>
          <a:p>
            <a:r>
              <a:rPr lang="en-US" dirty="0"/>
              <a:t>      (this is data from an Antarctic core)</a:t>
            </a:r>
          </a:p>
          <a:p>
            <a:r>
              <a:rPr lang="en-US" dirty="0"/>
              <a:t>2.   Spot check the data by viewing the spreadsheet</a:t>
            </a:r>
          </a:p>
          <a:p>
            <a:r>
              <a:rPr lang="en-US" dirty="0"/>
              <a:t>       What is the age range?</a:t>
            </a:r>
          </a:p>
          <a:p>
            <a:r>
              <a:rPr lang="en-US" dirty="0"/>
              <a:t>3.   plot X=age, Y=dust</a:t>
            </a:r>
          </a:p>
          <a:p>
            <a:r>
              <a:rPr lang="en-US" dirty="0"/>
              <a:t>       when was dust the highest?</a:t>
            </a:r>
          </a:p>
          <a:p>
            <a:r>
              <a:rPr lang="en-US" dirty="0"/>
              <a:t>        how would you describe the overall pattern</a:t>
            </a:r>
          </a:p>
          <a:p>
            <a:pPr marL="342900" indent="-342900">
              <a:buAutoNum type="arabicPeriod" startAt="4"/>
            </a:pPr>
            <a:r>
              <a:rPr lang="en-US" dirty="0"/>
              <a:t>Let’s focus on the last 25,000 years.  So delete the dataset beyond that time.  Replot the data.  How sharp is the transition at the end of the Ice Age?</a:t>
            </a:r>
          </a:p>
          <a:p>
            <a:pPr marL="342900" indent="-342900">
              <a:buAutoNum type="arabicPeriod" startAt="5"/>
            </a:pPr>
            <a:r>
              <a:rPr lang="en-US" dirty="0"/>
              <a:t>Let’s compare the dust curve to the sea level rise curve below.</a:t>
            </a:r>
          </a:p>
          <a:p>
            <a:r>
              <a:rPr lang="en-US" dirty="0"/>
              <a:t>A practical problem is the mismatch in direction so the time axis.</a:t>
            </a:r>
          </a:p>
          <a:p>
            <a:endParaRPr lang="en-US" dirty="0"/>
          </a:p>
        </p:txBody>
      </p:sp>
      <p:pic>
        <p:nvPicPr>
          <p:cNvPr id="6" name="Picture 5">
            <a:extLst>
              <a:ext uri="{FF2B5EF4-FFF2-40B4-BE49-F238E27FC236}">
                <a16:creationId xmlns:a16="http://schemas.microsoft.com/office/drawing/2014/main" id="{3F2F1C59-75AF-9E83-DB23-D8221599D61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4978100"/>
            <a:ext cx="6858000" cy="4114800"/>
          </a:xfrm>
          <a:prstGeom prst="rect">
            <a:avLst/>
          </a:prstGeom>
        </p:spPr>
      </p:pic>
    </p:spTree>
    <p:extLst>
      <p:ext uri="{BB962C8B-B14F-4D97-AF65-F5344CB8AC3E}">
        <p14:creationId xmlns:p14="http://schemas.microsoft.com/office/powerpoint/2010/main" val="2735679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E0FBA-0E81-3805-1593-8C8458D776F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FAE01F7-F509-9AB8-5E65-627B86DA9400}"/>
              </a:ext>
            </a:extLst>
          </p:cNvPr>
          <p:cNvSpPr txBox="1"/>
          <p:nvPr/>
        </p:nvSpPr>
        <p:spPr>
          <a:xfrm>
            <a:off x="370702" y="51100"/>
            <a:ext cx="6363730" cy="5078313"/>
          </a:xfrm>
          <a:prstGeom prst="rect">
            <a:avLst/>
          </a:prstGeom>
          <a:noFill/>
        </p:spPr>
        <p:txBody>
          <a:bodyPr wrap="square" rtlCol="0">
            <a:spAutoFit/>
          </a:bodyPr>
          <a:lstStyle/>
          <a:p>
            <a:r>
              <a:rPr lang="en-US" dirty="0"/>
              <a:t>Group 4</a:t>
            </a:r>
          </a:p>
          <a:p>
            <a:endParaRPr lang="en-US" dirty="0"/>
          </a:p>
          <a:p>
            <a:pPr marL="342900" indent="-342900">
              <a:buAutoNum type="arabicPeriod" startAt="6"/>
            </a:pPr>
            <a:r>
              <a:rPr lang="en-US" dirty="0"/>
              <a:t>Maybe one can switch the direction of the axes of Excel plots? You might research that and do it if you can.  I would probably just change the sign of the age columns:</a:t>
            </a:r>
          </a:p>
          <a:p>
            <a:endParaRPr lang="en-US" dirty="0"/>
          </a:p>
          <a:p>
            <a:r>
              <a:rPr lang="en-US" dirty="0"/>
              <a:t>      Insert a blank column between age and dust, so that the black column is Col B.  Then into Row 2 type ==-1*A2  then select column 2 from row 2 to the end and fill down.  When you plot columns B and C, it will have the right direction.  If you futz with the axes, you can get if from -24,000 to zero, like the sea level plot.</a:t>
            </a:r>
          </a:p>
          <a:p>
            <a:endParaRPr lang="en-US" dirty="0"/>
          </a:p>
          <a:p>
            <a:r>
              <a:rPr lang="en-US" dirty="0"/>
              <a:t>In a separate document, align the two graphs and study and think about the relationship.  When did dust turn off?</a:t>
            </a:r>
          </a:p>
          <a:p>
            <a:endParaRPr lang="en-US" dirty="0"/>
          </a:p>
          <a:p>
            <a:endParaRPr lang="en-US" dirty="0"/>
          </a:p>
          <a:p>
            <a:pPr marL="342900" indent="-342900">
              <a:buAutoNum type="arabicPeriod" startAt="6"/>
            </a:pPr>
            <a:endParaRPr lang="en-US" dirty="0"/>
          </a:p>
        </p:txBody>
      </p:sp>
    </p:spTree>
    <p:extLst>
      <p:ext uri="{BB962C8B-B14F-4D97-AF65-F5344CB8AC3E}">
        <p14:creationId xmlns:p14="http://schemas.microsoft.com/office/powerpoint/2010/main" val="3306935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1410</Words>
  <Application>Microsoft Office PowerPoint</Application>
  <PresentationFormat>Letter Paper (8.5x11 in)</PresentationFormat>
  <Paragraphs>129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dc:creator>
  <cp:lastModifiedBy>AU</cp:lastModifiedBy>
  <cp:revision>20</cp:revision>
  <dcterms:created xsi:type="dcterms:W3CDTF">2025-04-09T14:53:16Z</dcterms:created>
  <dcterms:modified xsi:type="dcterms:W3CDTF">2025-04-21T19:34:57Z</dcterms:modified>
</cp:coreProperties>
</file>