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8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3F7266-434E-436F-A974-D4BD0941691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134714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F7266-434E-436F-A974-D4BD0941691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158845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F7266-434E-436F-A974-D4BD0941691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245378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F7266-434E-436F-A974-D4BD0941691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46066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F7266-434E-436F-A974-D4BD0941691D}"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191081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F7266-434E-436F-A974-D4BD0941691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23231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F7266-434E-436F-A974-D4BD0941691D}"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117912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3F7266-434E-436F-A974-D4BD0941691D}"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292949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F7266-434E-436F-A974-D4BD0941691D}"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68320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3F7266-434E-436F-A974-D4BD0941691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121532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3F7266-434E-436F-A974-D4BD0941691D}"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8D7A6-5FE4-4DD2-BB38-48DE4484E250}" type="slidenum">
              <a:rPr lang="en-US" smtClean="0"/>
              <a:t>‹#›</a:t>
            </a:fld>
            <a:endParaRPr lang="en-US"/>
          </a:p>
        </p:txBody>
      </p:sp>
    </p:spTree>
    <p:extLst>
      <p:ext uri="{BB962C8B-B14F-4D97-AF65-F5344CB8AC3E}">
        <p14:creationId xmlns:p14="http://schemas.microsoft.com/office/powerpoint/2010/main" val="260703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53F7266-434E-436F-A974-D4BD0941691D}" type="datetimeFigureOut">
              <a:rPr lang="en-US" smtClean="0"/>
              <a:t>4/21/2025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7F8D7A6-5FE4-4DD2-BB38-48DE4484E250}" type="slidenum">
              <a:rPr lang="en-US" smtClean="0"/>
              <a:t>‹#›</a:t>
            </a:fld>
            <a:endParaRPr lang="en-US"/>
          </a:p>
        </p:txBody>
      </p:sp>
    </p:spTree>
    <p:extLst>
      <p:ext uri="{BB962C8B-B14F-4D97-AF65-F5344CB8AC3E}">
        <p14:creationId xmlns:p14="http://schemas.microsoft.com/office/powerpoint/2010/main" val="1508251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2D5F43-81D5-5DEF-1238-7735E6ECD3D2}"/>
              </a:ext>
            </a:extLst>
          </p:cNvPr>
          <p:cNvSpPr txBox="1"/>
          <p:nvPr/>
        </p:nvSpPr>
        <p:spPr>
          <a:xfrm>
            <a:off x="2971800" y="4114800"/>
            <a:ext cx="65" cy="276999"/>
          </a:xfrm>
          <a:prstGeom prst="rect">
            <a:avLst/>
          </a:prstGeom>
          <a:noFill/>
        </p:spPr>
        <p:txBody>
          <a:bodyPr wrap="none" lIns="0" tIns="0" rIns="0" bIns="0" rtlCol="0">
            <a:spAutoFit/>
          </a:bodyPr>
          <a:lstStyle/>
          <a:p>
            <a:endParaRPr lang="en-US" dirty="0"/>
          </a:p>
        </p:txBody>
      </p:sp>
      <p:sp>
        <p:nvSpPr>
          <p:cNvPr id="7" name="TextBox 6">
            <a:extLst>
              <a:ext uri="{FF2B5EF4-FFF2-40B4-BE49-F238E27FC236}">
                <a16:creationId xmlns:a16="http://schemas.microsoft.com/office/drawing/2014/main" id="{78E27A3A-1C64-A1A1-E945-331FBC3E2E3D}"/>
              </a:ext>
            </a:extLst>
          </p:cNvPr>
          <p:cNvSpPr txBox="1"/>
          <p:nvPr/>
        </p:nvSpPr>
        <p:spPr>
          <a:xfrm>
            <a:off x="86498" y="308919"/>
            <a:ext cx="1798056" cy="369332"/>
          </a:xfrm>
          <a:prstGeom prst="rect">
            <a:avLst/>
          </a:prstGeom>
          <a:noFill/>
        </p:spPr>
        <p:txBody>
          <a:bodyPr wrap="none" rtlCol="0">
            <a:spAutoFit/>
          </a:bodyPr>
          <a:lstStyle/>
          <a:p>
            <a:r>
              <a:rPr lang="en-US" b="1" dirty="0"/>
              <a:t>Group Project 12</a:t>
            </a:r>
          </a:p>
        </p:txBody>
      </p:sp>
      <p:pic>
        <p:nvPicPr>
          <p:cNvPr id="12" name="Picture 11">
            <a:extLst>
              <a:ext uri="{FF2B5EF4-FFF2-40B4-BE49-F238E27FC236}">
                <a16:creationId xmlns:a16="http://schemas.microsoft.com/office/drawing/2014/main" id="{40A5F5B0-5F1E-66BC-2A56-148C3BECD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427" y="81090"/>
            <a:ext cx="4552018" cy="2560510"/>
          </a:xfrm>
          <a:prstGeom prst="rect">
            <a:avLst/>
          </a:prstGeom>
        </p:spPr>
      </p:pic>
      <p:sp>
        <p:nvSpPr>
          <p:cNvPr id="13" name="TextBox 12">
            <a:extLst>
              <a:ext uri="{FF2B5EF4-FFF2-40B4-BE49-F238E27FC236}">
                <a16:creationId xmlns:a16="http://schemas.microsoft.com/office/drawing/2014/main" id="{FBF7A3B1-95B5-1F78-C714-5B17CD44C87D}"/>
              </a:ext>
            </a:extLst>
          </p:cNvPr>
          <p:cNvSpPr txBox="1"/>
          <p:nvPr/>
        </p:nvSpPr>
        <p:spPr>
          <a:xfrm>
            <a:off x="2071362" y="2641600"/>
            <a:ext cx="4710457" cy="369332"/>
          </a:xfrm>
          <a:prstGeom prst="rect">
            <a:avLst/>
          </a:prstGeom>
          <a:noFill/>
        </p:spPr>
        <p:txBody>
          <a:bodyPr wrap="none" rtlCol="0">
            <a:spAutoFit/>
          </a:bodyPr>
          <a:lstStyle/>
          <a:p>
            <a:r>
              <a:rPr lang="en-US" dirty="0"/>
              <a:t>The planet Mars, showing its northern Polar Cap</a:t>
            </a:r>
          </a:p>
        </p:txBody>
      </p:sp>
      <p:sp>
        <p:nvSpPr>
          <p:cNvPr id="14" name="TextBox 13">
            <a:extLst>
              <a:ext uri="{FF2B5EF4-FFF2-40B4-BE49-F238E27FC236}">
                <a16:creationId xmlns:a16="http://schemas.microsoft.com/office/drawing/2014/main" id="{83E1A018-5ADF-75AB-5A96-C51E9F496334}"/>
              </a:ext>
            </a:extLst>
          </p:cNvPr>
          <p:cNvSpPr txBox="1"/>
          <p:nvPr/>
        </p:nvSpPr>
        <p:spPr>
          <a:xfrm>
            <a:off x="86498" y="3376136"/>
            <a:ext cx="6536817" cy="5632311"/>
          </a:xfrm>
          <a:prstGeom prst="rect">
            <a:avLst/>
          </a:prstGeom>
          <a:noFill/>
        </p:spPr>
        <p:txBody>
          <a:bodyPr wrap="square" rtlCol="0">
            <a:spAutoFit/>
          </a:bodyPr>
          <a:lstStyle/>
          <a:p>
            <a:r>
              <a:rPr lang="en-US" dirty="0"/>
              <a:t>It has long been known that the planet Mars has polar caps, as they can be seen from Earth using a telescope.  Since the late 20</a:t>
            </a:r>
            <a:r>
              <a:rPr lang="en-US" baseline="30000" dirty="0"/>
              <a:t>th</a:t>
            </a:r>
            <a:r>
              <a:rPr lang="en-US" dirty="0"/>
              <a:t> Century, close-up photos from space craft in orbit around Mars have demonstrated that many features “look” glacial in origin.  However, except for a very few patches of Mars sampled by rovers, identification of Martian features relies on satellite images, only, and is highly dependent on making analogies to glacial features on Earth.  Furthermore, although some Martian geomorphology may be due to modern glaciation, others may be relics of past ice ages, and given that much of the Martian surface is covered with layers of dust, the ice of a modern glacier and the basal sediment that was once beneath a long-gone glacier may be hard to distinguish.</a:t>
            </a:r>
          </a:p>
          <a:p>
            <a:endParaRPr lang="en-US" dirty="0"/>
          </a:p>
          <a:p>
            <a:r>
              <a:rPr lang="en-US" dirty="0"/>
              <a:t>Each group has one (or sometimes, a few) satellite photos of Martian features that are “probably glacial”.  Find at least one, but preferably three, Earth analogues with which they can be compared.  Pay special attention to scale; a 100 km wide feature ought not be compared to one only 1 km wide. Describe the similarities and differences.  Are you convinced the Martian feature has a glacial origin?  State why or why not.</a:t>
            </a:r>
          </a:p>
        </p:txBody>
      </p:sp>
    </p:spTree>
    <p:extLst>
      <p:ext uri="{BB962C8B-B14F-4D97-AF65-F5344CB8AC3E}">
        <p14:creationId xmlns:p14="http://schemas.microsoft.com/office/powerpoint/2010/main" val="21933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ACB20-BCC6-5E4B-D25D-C2E64882777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D4CF8F-FC72-6E4D-32F8-79409557C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4372" y="2491991"/>
            <a:ext cx="6342823" cy="2628322"/>
          </a:xfrm>
          <a:prstGeom prst="rect">
            <a:avLst/>
          </a:prstGeom>
        </p:spPr>
      </p:pic>
      <p:sp>
        <p:nvSpPr>
          <p:cNvPr id="6" name="TextBox 5">
            <a:extLst>
              <a:ext uri="{FF2B5EF4-FFF2-40B4-BE49-F238E27FC236}">
                <a16:creationId xmlns:a16="http://schemas.microsoft.com/office/drawing/2014/main" id="{671503D4-6A05-FCF4-891E-56FEC009E007}"/>
              </a:ext>
            </a:extLst>
          </p:cNvPr>
          <p:cNvSpPr txBox="1"/>
          <p:nvPr/>
        </p:nvSpPr>
        <p:spPr>
          <a:xfrm>
            <a:off x="2971800" y="4114800"/>
            <a:ext cx="65" cy="276999"/>
          </a:xfrm>
          <a:prstGeom prst="rect">
            <a:avLst/>
          </a:prstGeom>
          <a:noFill/>
        </p:spPr>
        <p:txBody>
          <a:bodyPr wrap="none" lIns="0" tIns="0" rIns="0" bIns="0" rtlCol="0">
            <a:spAutoFit/>
          </a:bodyPr>
          <a:lstStyle/>
          <a:p>
            <a:endParaRPr lang="en-US" dirty="0"/>
          </a:p>
        </p:txBody>
      </p:sp>
      <p:sp>
        <p:nvSpPr>
          <p:cNvPr id="7" name="TextBox 6">
            <a:extLst>
              <a:ext uri="{FF2B5EF4-FFF2-40B4-BE49-F238E27FC236}">
                <a16:creationId xmlns:a16="http://schemas.microsoft.com/office/drawing/2014/main" id="{B4C33610-CFF6-8CBF-EEFD-4A9E67C190B9}"/>
              </a:ext>
            </a:extLst>
          </p:cNvPr>
          <p:cNvSpPr txBox="1"/>
          <p:nvPr/>
        </p:nvSpPr>
        <p:spPr>
          <a:xfrm>
            <a:off x="86498" y="308919"/>
            <a:ext cx="1633076" cy="369332"/>
          </a:xfrm>
          <a:prstGeom prst="rect">
            <a:avLst/>
          </a:prstGeom>
          <a:noFill/>
        </p:spPr>
        <p:txBody>
          <a:bodyPr wrap="none" rtlCol="0">
            <a:spAutoFit/>
          </a:bodyPr>
          <a:lstStyle/>
          <a:p>
            <a:r>
              <a:rPr lang="en-US" dirty="0"/>
              <a:t>Group 1. Eskers</a:t>
            </a:r>
          </a:p>
        </p:txBody>
      </p:sp>
    </p:spTree>
    <p:extLst>
      <p:ext uri="{BB962C8B-B14F-4D97-AF65-F5344CB8AC3E}">
        <p14:creationId xmlns:p14="http://schemas.microsoft.com/office/powerpoint/2010/main" val="148386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1AE19-A5F5-36B1-369D-F804094D6C6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0F699EE-1583-8EC0-D27D-9BFA2A6B9F1D}"/>
              </a:ext>
            </a:extLst>
          </p:cNvPr>
          <p:cNvSpPr txBox="1"/>
          <p:nvPr/>
        </p:nvSpPr>
        <p:spPr>
          <a:xfrm>
            <a:off x="2971800" y="4114800"/>
            <a:ext cx="65" cy="276999"/>
          </a:xfrm>
          <a:prstGeom prst="rect">
            <a:avLst/>
          </a:prstGeom>
          <a:noFill/>
        </p:spPr>
        <p:txBody>
          <a:bodyPr wrap="none" lIns="0" tIns="0" rIns="0" bIns="0" rtlCol="0">
            <a:spAutoFit/>
          </a:bodyPr>
          <a:lstStyle/>
          <a:p>
            <a:endParaRPr lang="en-US" dirty="0"/>
          </a:p>
        </p:txBody>
      </p:sp>
      <p:sp>
        <p:nvSpPr>
          <p:cNvPr id="7" name="TextBox 6">
            <a:extLst>
              <a:ext uri="{FF2B5EF4-FFF2-40B4-BE49-F238E27FC236}">
                <a16:creationId xmlns:a16="http://schemas.microsoft.com/office/drawing/2014/main" id="{91A461B6-BA14-005B-314A-CB6F98A594EA}"/>
              </a:ext>
            </a:extLst>
          </p:cNvPr>
          <p:cNvSpPr txBox="1"/>
          <p:nvPr/>
        </p:nvSpPr>
        <p:spPr>
          <a:xfrm>
            <a:off x="86498" y="308919"/>
            <a:ext cx="3937553" cy="369332"/>
          </a:xfrm>
          <a:prstGeom prst="rect">
            <a:avLst/>
          </a:prstGeom>
          <a:noFill/>
        </p:spPr>
        <p:txBody>
          <a:bodyPr wrap="none" rtlCol="0">
            <a:spAutoFit/>
          </a:bodyPr>
          <a:lstStyle/>
          <a:p>
            <a:r>
              <a:rPr lang="en-US" dirty="0"/>
              <a:t>Group 2. Cirques and terminal </a:t>
            </a:r>
            <a:r>
              <a:rPr lang="en-US" dirty="0" err="1"/>
              <a:t>morianes</a:t>
            </a:r>
            <a:endParaRPr lang="en-US" dirty="0"/>
          </a:p>
        </p:txBody>
      </p:sp>
      <p:pic>
        <p:nvPicPr>
          <p:cNvPr id="8" name="Picture 7">
            <a:extLst>
              <a:ext uri="{FF2B5EF4-FFF2-40B4-BE49-F238E27FC236}">
                <a16:creationId xmlns:a16="http://schemas.microsoft.com/office/drawing/2014/main" id="{84C0AF1A-279C-2A7D-34B9-DCFC771E7C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498" y="1112108"/>
            <a:ext cx="6771350" cy="5572898"/>
          </a:xfrm>
          <a:prstGeom prst="rect">
            <a:avLst/>
          </a:prstGeom>
        </p:spPr>
      </p:pic>
    </p:spTree>
    <p:extLst>
      <p:ext uri="{BB962C8B-B14F-4D97-AF65-F5344CB8AC3E}">
        <p14:creationId xmlns:p14="http://schemas.microsoft.com/office/powerpoint/2010/main" val="244946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6B065-3E1D-2E8E-1356-E474A3CA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44560" y="1119312"/>
            <a:ext cx="3586036" cy="5795034"/>
          </a:xfrm>
          <a:prstGeom prst="rect">
            <a:avLst/>
          </a:prstGeom>
        </p:spPr>
      </p:pic>
      <p:pic>
        <p:nvPicPr>
          <p:cNvPr id="8" name="Picture 7">
            <a:extLst>
              <a:ext uri="{FF2B5EF4-FFF2-40B4-BE49-F238E27FC236}">
                <a16:creationId xmlns:a16="http://schemas.microsoft.com/office/drawing/2014/main" id="{FF1AD87A-3502-8513-D5F8-F811CB6AA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20305">
            <a:off x="2930631" y="441903"/>
            <a:ext cx="3210647" cy="2080499"/>
          </a:xfrm>
          <a:prstGeom prst="rect">
            <a:avLst/>
          </a:prstGeom>
        </p:spPr>
      </p:pic>
      <p:sp>
        <p:nvSpPr>
          <p:cNvPr id="9" name="Freeform: Shape 8">
            <a:extLst>
              <a:ext uri="{FF2B5EF4-FFF2-40B4-BE49-F238E27FC236}">
                <a16:creationId xmlns:a16="http://schemas.microsoft.com/office/drawing/2014/main" id="{E3D846D7-09DD-A676-9B3E-F926ECF87807}"/>
              </a:ext>
            </a:extLst>
          </p:cNvPr>
          <p:cNvSpPr/>
          <p:nvPr/>
        </p:nvSpPr>
        <p:spPr>
          <a:xfrm>
            <a:off x="2181885" y="2251926"/>
            <a:ext cx="914241" cy="436950"/>
          </a:xfrm>
          <a:custGeom>
            <a:avLst/>
            <a:gdLst>
              <a:gd name="connsiteX0" fmla="*/ 0 w 1982709"/>
              <a:gd name="connsiteY0" fmla="*/ 436950 h 436950"/>
              <a:gd name="connsiteX1" fmla="*/ 398353 w 1982709"/>
              <a:gd name="connsiteY1" fmla="*/ 20491 h 436950"/>
              <a:gd name="connsiteX2" fmla="*/ 1982709 w 1982709"/>
              <a:gd name="connsiteY2" fmla="*/ 101972 h 436950"/>
            </a:gdLst>
            <a:ahLst/>
            <a:cxnLst>
              <a:cxn ang="0">
                <a:pos x="connsiteX0" y="connsiteY0"/>
              </a:cxn>
              <a:cxn ang="0">
                <a:pos x="connsiteX1" y="connsiteY1"/>
              </a:cxn>
              <a:cxn ang="0">
                <a:pos x="connsiteX2" y="connsiteY2"/>
              </a:cxn>
            </a:cxnLst>
            <a:rect l="l" t="t" r="r" b="b"/>
            <a:pathLst>
              <a:path w="1982709" h="436950">
                <a:moveTo>
                  <a:pt x="0" y="436950"/>
                </a:moveTo>
                <a:cubicBezTo>
                  <a:pt x="33951" y="256635"/>
                  <a:pt x="67902" y="76321"/>
                  <a:pt x="398353" y="20491"/>
                </a:cubicBezTo>
                <a:cubicBezTo>
                  <a:pt x="728804" y="-35339"/>
                  <a:pt x="1355756" y="33316"/>
                  <a:pt x="1982709" y="101972"/>
                </a:cubicBezTo>
              </a:path>
            </a:pathLst>
          </a:custGeom>
          <a:noFill/>
          <a:ln w="38100">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9FADEB-1CC8-F792-5826-9C2168BDBBD5}"/>
              </a:ext>
            </a:extLst>
          </p:cNvPr>
          <p:cNvSpPr txBox="1"/>
          <p:nvPr/>
        </p:nvSpPr>
        <p:spPr>
          <a:xfrm>
            <a:off x="86498" y="308919"/>
            <a:ext cx="3461332" cy="646331"/>
          </a:xfrm>
          <a:prstGeom prst="rect">
            <a:avLst/>
          </a:prstGeom>
          <a:noFill/>
        </p:spPr>
        <p:txBody>
          <a:bodyPr wrap="none" rtlCol="0">
            <a:spAutoFit/>
          </a:bodyPr>
          <a:lstStyle/>
          <a:p>
            <a:r>
              <a:rPr lang="en-US" dirty="0"/>
              <a:t>Group 3. Valley glacier, terminal</a:t>
            </a:r>
          </a:p>
          <a:p>
            <a:r>
              <a:rPr lang="en-US" dirty="0"/>
              <a:t>moraine and meltwater streambed</a:t>
            </a:r>
          </a:p>
        </p:txBody>
      </p:sp>
      <p:pic>
        <p:nvPicPr>
          <p:cNvPr id="15" name="Picture 14">
            <a:extLst>
              <a:ext uri="{FF2B5EF4-FFF2-40B4-BE49-F238E27FC236}">
                <a16:creationId xmlns:a16="http://schemas.microsoft.com/office/drawing/2014/main" id="{E71D1B87-D558-C23D-34A0-9DF900034D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4350725" y="5662863"/>
            <a:ext cx="1843238" cy="3048000"/>
          </a:xfrm>
          <a:prstGeom prst="rect">
            <a:avLst/>
          </a:prstGeom>
        </p:spPr>
      </p:pic>
      <p:sp>
        <p:nvSpPr>
          <p:cNvPr id="11" name="Rectangle 10">
            <a:extLst>
              <a:ext uri="{FF2B5EF4-FFF2-40B4-BE49-F238E27FC236}">
                <a16:creationId xmlns:a16="http://schemas.microsoft.com/office/drawing/2014/main" id="{63883ABA-3567-3EEE-83E9-001A47D15D1C}"/>
              </a:ext>
            </a:extLst>
          </p:cNvPr>
          <p:cNvSpPr/>
          <p:nvPr/>
        </p:nvSpPr>
        <p:spPr>
          <a:xfrm>
            <a:off x="4535954" y="8241590"/>
            <a:ext cx="301752" cy="15081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01D2E33-3486-965C-C9E6-7723E7E931CD}"/>
              </a:ext>
            </a:extLst>
          </p:cNvPr>
          <p:cNvSpPr txBox="1"/>
          <p:nvPr/>
        </p:nvSpPr>
        <p:spPr>
          <a:xfrm>
            <a:off x="4306758" y="8316995"/>
            <a:ext cx="760144" cy="369332"/>
          </a:xfrm>
          <a:prstGeom prst="rect">
            <a:avLst/>
          </a:prstGeom>
          <a:noFill/>
        </p:spPr>
        <p:txBody>
          <a:bodyPr wrap="none" rtlCol="0">
            <a:spAutoFit/>
          </a:bodyPr>
          <a:lstStyle/>
          <a:p>
            <a:r>
              <a:rPr lang="en-US" dirty="0">
                <a:solidFill>
                  <a:schemeClr val="bg1"/>
                </a:solidFill>
              </a:rPr>
              <a:t>10 km</a:t>
            </a:r>
          </a:p>
        </p:txBody>
      </p:sp>
      <p:sp>
        <p:nvSpPr>
          <p:cNvPr id="16" name="Rectangle 15">
            <a:extLst>
              <a:ext uri="{FF2B5EF4-FFF2-40B4-BE49-F238E27FC236}">
                <a16:creationId xmlns:a16="http://schemas.microsoft.com/office/drawing/2014/main" id="{33DAE0EC-7854-8F31-0A10-0843CAD20E2D}"/>
              </a:ext>
            </a:extLst>
          </p:cNvPr>
          <p:cNvSpPr/>
          <p:nvPr/>
        </p:nvSpPr>
        <p:spPr>
          <a:xfrm>
            <a:off x="2364301" y="6550783"/>
            <a:ext cx="656375" cy="13323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B9FF38C-9979-6D8C-5AFC-33414A2D8C34}"/>
              </a:ext>
            </a:extLst>
          </p:cNvPr>
          <p:cNvSpPr txBox="1"/>
          <p:nvPr/>
        </p:nvSpPr>
        <p:spPr>
          <a:xfrm>
            <a:off x="2351115" y="6245186"/>
            <a:ext cx="643125" cy="369332"/>
          </a:xfrm>
          <a:prstGeom prst="rect">
            <a:avLst/>
          </a:prstGeom>
          <a:noFill/>
        </p:spPr>
        <p:txBody>
          <a:bodyPr wrap="none" rtlCol="0">
            <a:spAutoFit/>
          </a:bodyPr>
          <a:lstStyle/>
          <a:p>
            <a:r>
              <a:rPr lang="en-US" dirty="0">
                <a:solidFill>
                  <a:schemeClr val="bg1"/>
                </a:solidFill>
              </a:rPr>
              <a:t>3 km</a:t>
            </a:r>
          </a:p>
        </p:txBody>
      </p:sp>
      <p:sp>
        <p:nvSpPr>
          <p:cNvPr id="18" name="Freeform: Shape 17">
            <a:extLst>
              <a:ext uri="{FF2B5EF4-FFF2-40B4-BE49-F238E27FC236}">
                <a16:creationId xmlns:a16="http://schemas.microsoft.com/office/drawing/2014/main" id="{B90DD08C-E687-C9D7-0634-D49B6A350A1E}"/>
              </a:ext>
            </a:extLst>
          </p:cNvPr>
          <p:cNvSpPr/>
          <p:nvPr/>
        </p:nvSpPr>
        <p:spPr>
          <a:xfrm rot="14692213">
            <a:off x="3203707" y="5811878"/>
            <a:ext cx="1850424" cy="436950"/>
          </a:xfrm>
          <a:custGeom>
            <a:avLst/>
            <a:gdLst>
              <a:gd name="connsiteX0" fmla="*/ 0 w 1982709"/>
              <a:gd name="connsiteY0" fmla="*/ 436950 h 436950"/>
              <a:gd name="connsiteX1" fmla="*/ 398353 w 1982709"/>
              <a:gd name="connsiteY1" fmla="*/ 20491 h 436950"/>
              <a:gd name="connsiteX2" fmla="*/ 1982709 w 1982709"/>
              <a:gd name="connsiteY2" fmla="*/ 101972 h 436950"/>
            </a:gdLst>
            <a:ahLst/>
            <a:cxnLst>
              <a:cxn ang="0">
                <a:pos x="connsiteX0" y="connsiteY0"/>
              </a:cxn>
              <a:cxn ang="0">
                <a:pos x="connsiteX1" y="connsiteY1"/>
              </a:cxn>
              <a:cxn ang="0">
                <a:pos x="connsiteX2" y="connsiteY2"/>
              </a:cxn>
            </a:cxnLst>
            <a:rect l="l" t="t" r="r" b="b"/>
            <a:pathLst>
              <a:path w="1982709" h="436950">
                <a:moveTo>
                  <a:pt x="0" y="436950"/>
                </a:moveTo>
                <a:cubicBezTo>
                  <a:pt x="33951" y="256635"/>
                  <a:pt x="67902" y="76321"/>
                  <a:pt x="398353" y="20491"/>
                </a:cubicBezTo>
                <a:cubicBezTo>
                  <a:pt x="728804" y="-35339"/>
                  <a:pt x="1355756" y="33316"/>
                  <a:pt x="1982709" y="101972"/>
                </a:cubicBezTo>
              </a:path>
            </a:pathLst>
          </a:custGeom>
          <a:noFill/>
          <a:ln w="38100">
            <a:solidFill>
              <a:schemeClr val="bg1">
                <a:lumMod val="8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8F3E45-A56E-F566-F22B-82DAFB29DAE4}"/>
              </a:ext>
            </a:extLst>
          </p:cNvPr>
          <p:cNvSpPr/>
          <p:nvPr/>
        </p:nvSpPr>
        <p:spPr>
          <a:xfrm rot="18838874">
            <a:off x="4747210" y="6537077"/>
            <a:ext cx="229196" cy="3860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87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F948CA-3828-BC1A-99B0-DD9C83E8C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77" y="799635"/>
            <a:ext cx="3526806" cy="8069332"/>
          </a:xfrm>
          <a:prstGeom prst="rect">
            <a:avLst/>
          </a:prstGeom>
        </p:spPr>
      </p:pic>
      <p:sp>
        <p:nvSpPr>
          <p:cNvPr id="6" name="Rectangle 5">
            <a:extLst>
              <a:ext uri="{FF2B5EF4-FFF2-40B4-BE49-F238E27FC236}">
                <a16:creationId xmlns:a16="http://schemas.microsoft.com/office/drawing/2014/main" id="{D56CCC7C-C68A-1491-078B-22096BC95082}"/>
              </a:ext>
            </a:extLst>
          </p:cNvPr>
          <p:cNvSpPr/>
          <p:nvPr/>
        </p:nvSpPr>
        <p:spPr>
          <a:xfrm>
            <a:off x="3451623" y="1185863"/>
            <a:ext cx="254794" cy="5476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700F43-EAB4-5CDE-A051-A26B9573B89E}"/>
              </a:ext>
            </a:extLst>
          </p:cNvPr>
          <p:cNvSpPr/>
          <p:nvPr/>
        </p:nvSpPr>
        <p:spPr>
          <a:xfrm>
            <a:off x="3169445" y="1293484"/>
            <a:ext cx="819150" cy="1143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500 m</a:t>
            </a:r>
          </a:p>
        </p:txBody>
      </p:sp>
      <p:sp>
        <p:nvSpPr>
          <p:cNvPr id="8" name="TextBox 7">
            <a:extLst>
              <a:ext uri="{FF2B5EF4-FFF2-40B4-BE49-F238E27FC236}">
                <a16:creationId xmlns:a16="http://schemas.microsoft.com/office/drawing/2014/main" id="{EA7E04F3-A740-594B-CDCD-AD9DB1B91E27}"/>
              </a:ext>
            </a:extLst>
          </p:cNvPr>
          <p:cNvSpPr txBox="1"/>
          <p:nvPr/>
        </p:nvSpPr>
        <p:spPr>
          <a:xfrm>
            <a:off x="289105" y="237189"/>
            <a:ext cx="5693610" cy="369332"/>
          </a:xfrm>
          <a:prstGeom prst="rect">
            <a:avLst/>
          </a:prstGeom>
          <a:noFill/>
        </p:spPr>
        <p:txBody>
          <a:bodyPr wrap="none" rtlCol="0">
            <a:spAutoFit/>
          </a:bodyPr>
          <a:lstStyle/>
          <a:p>
            <a:r>
              <a:rPr lang="en-US" dirty="0"/>
              <a:t>Group 4. Medial moraines from several connecting glaciers</a:t>
            </a:r>
          </a:p>
        </p:txBody>
      </p:sp>
    </p:spTree>
    <p:extLst>
      <p:ext uri="{BB962C8B-B14F-4D97-AF65-F5344CB8AC3E}">
        <p14:creationId xmlns:p14="http://schemas.microsoft.com/office/powerpoint/2010/main" val="326827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FF79F4-F6E0-33A4-D4D0-73A9876B25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8913" y="344701"/>
            <a:ext cx="2385676" cy="3362698"/>
          </a:xfrm>
          <a:prstGeom prst="rect">
            <a:avLst/>
          </a:prstGeom>
        </p:spPr>
      </p:pic>
      <p:pic>
        <p:nvPicPr>
          <p:cNvPr id="8" name="Picture 7">
            <a:extLst>
              <a:ext uri="{FF2B5EF4-FFF2-40B4-BE49-F238E27FC236}">
                <a16:creationId xmlns:a16="http://schemas.microsoft.com/office/drawing/2014/main" id="{6F3AA3AF-B391-16F1-13C5-5F4C400F5F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854618"/>
            <a:ext cx="5559182" cy="5289382"/>
          </a:xfrm>
          <a:prstGeom prst="rect">
            <a:avLst/>
          </a:prstGeom>
        </p:spPr>
      </p:pic>
      <p:sp>
        <p:nvSpPr>
          <p:cNvPr id="9" name="Rectangle 8">
            <a:extLst>
              <a:ext uri="{FF2B5EF4-FFF2-40B4-BE49-F238E27FC236}">
                <a16:creationId xmlns:a16="http://schemas.microsoft.com/office/drawing/2014/main" id="{4B8B50C9-12AF-E383-7E5A-7A2302AEA48C}"/>
              </a:ext>
            </a:extLst>
          </p:cNvPr>
          <p:cNvSpPr/>
          <p:nvPr/>
        </p:nvSpPr>
        <p:spPr>
          <a:xfrm>
            <a:off x="4994622" y="2074689"/>
            <a:ext cx="276625" cy="2689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BB8F966-0166-4783-977E-6CF0F720013B}"/>
              </a:ext>
            </a:extLst>
          </p:cNvPr>
          <p:cNvSpPr/>
          <p:nvPr/>
        </p:nvSpPr>
        <p:spPr>
          <a:xfrm>
            <a:off x="2942220" y="2345476"/>
            <a:ext cx="2052402" cy="1429231"/>
          </a:xfrm>
          <a:custGeom>
            <a:avLst/>
            <a:gdLst>
              <a:gd name="connsiteX0" fmla="*/ 2052402 w 2052402"/>
              <a:gd name="connsiteY0" fmla="*/ 0 h 1429231"/>
              <a:gd name="connsiteX1" fmla="*/ 62237 w 2052402"/>
              <a:gd name="connsiteY1" fmla="*/ 453358 h 1429231"/>
              <a:gd name="connsiteX2" fmla="*/ 469491 w 2052402"/>
              <a:gd name="connsiteY2" fmla="*/ 691563 h 1429231"/>
              <a:gd name="connsiteX3" fmla="*/ 131393 w 2052402"/>
              <a:gd name="connsiteY3" fmla="*/ 1429231 h 1429231"/>
            </a:gdLst>
            <a:ahLst/>
            <a:cxnLst>
              <a:cxn ang="0">
                <a:pos x="connsiteX0" y="connsiteY0"/>
              </a:cxn>
              <a:cxn ang="0">
                <a:pos x="connsiteX1" y="connsiteY1"/>
              </a:cxn>
              <a:cxn ang="0">
                <a:pos x="connsiteX2" y="connsiteY2"/>
              </a:cxn>
              <a:cxn ang="0">
                <a:pos x="connsiteX3" y="connsiteY3"/>
              </a:cxn>
            </a:cxnLst>
            <a:rect l="l" t="t" r="r" b="b"/>
            <a:pathLst>
              <a:path w="2052402" h="1429231">
                <a:moveTo>
                  <a:pt x="2052402" y="0"/>
                </a:moveTo>
                <a:cubicBezTo>
                  <a:pt x="1189228" y="169049"/>
                  <a:pt x="326055" y="338098"/>
                  <a:pt x="62237" y="453358"/>
                </a:cubicBezTo>
                <a:cubicBezTo>
                  <a:pt x="-201581" y="568618"/>
                  <a:pt x="457965" y="528917"/>
                  <a:pt x="469491" y="691563"/>
                </a:cubicBezTo>
                <a:cubicBezTo>
                  <a:pt x="481017" y="854209"/>
                  <a:pt x="306205" y="1141720"/>
                  <a:pt x="131393" y="142923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1" name="TextBox 10">
            <a:extLst>
              <a:ext uri="{FF2B5EF4-FFF2-40B4-BE49-F238E27FC236}">
                <a16:creationId xmlns:a16="http://schemas.microsoft.com/office/drawing/2014/main" id="{6ECD706B-8D31-0902-7C5F-5E8EE7273EF8}"/>
              </a:ext>
            </a:extLst>
          </p:cNvPr>
          <p:cNvSpPr txBox="1"/>
          <p:nvPr/>
        </p:nvSpPr>
        <p:spPr>
          <a:xfrm>
            <a:off x="289105" y="237189"/>
            <a:ext cx="2952731" cy="923330"/>
          </a:xfrm>
          <a:prstGeom prst="rect">
            <a:avLst/>
          </a:prstGeom>
          <a:noFill/>
        </p:spPr>
        <p:txBody>
          <a:bodyPr wrap="none" rtlCol="0">
            <a:spAutoFit/>
          </a:bodyPr>
          <a:lstStyle/>
          <a:p>
            <a:r>
              <a:rPr lang="en-US" dirty="0"/>
              <a:t>Group 5. Drumlins and</a:t>
            </a:r>
          </a:p>
          <a:p>
            <a:r>
              <a:rPr lang="en-US" dirty="0"/>
              <a:t>Mega-Scale Glacial Lineation</a:t>
            </a:r>
          </a:p>
          <a:p>
            <a:endParaRPr lang="en-US" dirty="0"/>
          </a:p>
        </p:txBody>
      </p:sp>
    </p:spTree>
    <p:extLst>
      <p:ext uri="{BB962C8B-B14F-4D97-AF65-F5344CB8AC3E}">
        <p14:creationId xmlns:p14="http://schemas.microsoft.com/office/powerpoint/2010/main" val="38100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80</TotalTime>
  <Words>291</Words>
  <Application>Microsoft Office PowerPoint</Application>
  <PresentationFormat>Letter Paper (8.5x11 in)</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c:creator>
  <cp:lastModifiedBy>AU</cp:lastModifiedBy>
  <cp:revision>18</cp:revision>
  <dcterms:created xsi:type="dcterms:W3CDTF">2025-04-16T17:11:45Z</dcterms:created>
  <dcterms:modified xsi:type="dcterms:W3CDTF">2025-04-21T19:36:52Z</dcterms:modified>
</cp:coreProperties>
</file>