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sldIdLst>
    <p:sldId id="282" r:id="rId2"/>
    <p:sldId id="361" r:id="rId3"/>
    <p:sldId id="360" r:id="rId4"/>
    <p:sldId id="406" r:id="rId5"/>
    <p:sldId id="359" r:id="rId6"/>
    <p:sldId id="358" r:id="rId7"/>
    <p:sldId id="362" r:id="rId8"/>
    <p:sldId id="364" r:id="rId9"/>
    <p:sldId id="445" r:id="rId10"/>
    <p:sldId id="367" r:id="rId11"/>
    <p:sldId id="440" r:id="rId12"/>
    <p:sldId id="368" r:id="rId13"/>
    <p:sldId id="366" r:id="rId14"/>
    <p:sldId id="438" r:id="rId15"/>
    <p:sldId id="369" r:id="rId16"/>
    <p:sldId id="384" r:id="rId17"/>
    <p:sldId id="385" r:id="rId18"/>
    <p:sldId id="370" r:id="rId19"/>
    <p:sldId id="371" r:id="rId20"/>
    <p:sldId id="372" r:id="rId21"/>
    <p:sldId id="373" r:id="rId22"/>
    <p:sldId id="407" r:id="rId23"/>
    <p:sldId id="436" r:id="rId24"/>
    <p:sldId id="409" r:id="rId25"/>
    <p:sldId id="408" r:id="rId26"/>
    <p:sldId id="410" r:id="rId27"/>
    <p:sldId id="374" r:id="rId28"/>
    <p:sldId id="404" r:id="rId29"/>
    <p:sldId id="405" r:id="rId30"/>
    <p:sldId id="387" r:id="rId31"/>
    <p:sldId id="388" r:id="rId32"/>
    <p:sldId id="390" r:id="rId33"/>
    <p:sldId id="391" r:id="rId34"/>
    <p:sldId id="392" r:id="rId35"/>
    <p:sldId id="393" r:id="rId36"/>
    <p:sldId id="394" r:id="rId37"/>
    <p:sldId id="395" r:id="rId38"/>
    <p:sldId id="396" r:id="rId39"/>
    <p:sldId id="397" r:id="rId40"/>
    <p:sldId id="398" r:id="rId41"/>
    <p:sldId id="399" r:id="rId42"/>
    <p:sldId id="400" r:id="rId43"/>
    <p:sldId id="402" r:id="rId44"/>
    <p:sldId id="401" r:id="rId45"/>
    <p:sldId id="403" r:id="rId46"/>
    <p:sldId id="386" r:id="rId47"/>
    <p:sldId id="411" r:id="rId48"/>
    <p:sldId id="412" r:id="rId49"/>
    <p:sldId id="413" r:id="rId50"/>
    <p:sldId id="414" r:id="rId51"/>
    <p:sldId id="415" r:id="rId52"/>
    <p:sldId id="375" r:id="rId53"/>
    <p:sldId id="416" r:id="rId54"/>
    <p:sldId id="417" r:id="rId55"/>
    <p:sldId id="418" r:id="rId56"/>
    <p:sldId id="376" r:id="rId57"/>
    <p:sldId id="377" r:id="rId58"/>
    <p:sldId id="442" r:id="rId59"/>
    <p:sldId id="444" r:id="rId60"/>
    <p:sldId id="441" r:id="rId61"/>
    <p:sldId id="443" r:id="rId62"/>
    <p:sldId id="419" r:id="rId63"/>
    <p:sldId id="420" r:id="rId64"/>
    <p:sldId id="421" r:id="rId65"/>
    <p:sldId id="439" r:id="rId66"/>
    <p:sldId id="378" r:id="rId67"/>
    <p:sldId id="379" r:id="rId68"/>
    <p:sldId id="380" r:id="rId69"/>
    <p:sldId id="381" r:id="rId70"/>
    <p:sldId id="431" r:id="rId71"/>
    <p:sldId id="382" r:id="rId72"/>
    <p:sldId id="423" r:id="rId73"/>
    <p:sldId id="424" r:id="rId74"/>
    <p:sldId id="425" r:id="rId75"/>
    <p:sldId id="426" r:id="rId76"/>
    <p:sldId id="427" r:id="rId77"/>
    <p:sldId id="428" r:id="rId78"/>
    <p:sldId id="429" r:id="rId79"/>
    <p:sldId id="430" r:id="rId80"/>
    <p:sldId id="432" r:id="rId81"/>
    <p:sldId id="435" r:id="rId82"/>
    <p:sldId id="437" r:id="rId83"/>
    <p:sldId id="433" r:id="rId84"/>
    <p:sldId id="434"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EFCED"/>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85" autoAdjust="0"/>
    <p:restoredTop sz="94660"/>
  </p:normalViewPr>
  <p:slideViewPr>
    <p:cSldViewPr snapToGrid="0">
      <p:cViewPr varScale="1">
        <p:scale>
          <a:sx n="89" d="100"/>
          <a:sy n="89" d="100"/>
        </p:scale>
        <p:origin x="114" y="414"/>
      </p:cViewPr>
      <p:guideLst/>
    </p:cSldViewPr>
  </p:slideViewPr>
  <p:notesTextViewPr>
    <p:cViewPr>
      <p:scale>
        <a:sx n="400" d="100"/>
        <a:sy n="4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EDB5AB-BF52-407F-9E5F-CDB96678DA0F}" type="datetimeFigureOut">
              <a:rPr lang="en-US" smtClean="0"/>
              <a:t>4/21/2025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C79FA7-FEBB-4FA4-AA0C-0C033A601ED9}" type="slidenum">
              <a:rPr lang="en-US" smtClean="0"/>
              <a:t>‹#›</a:t>
            </a:fld>
            <a:endParaRPr lang="en-US"/>
          </a:p>
        </p:txBody>
      </p:sp>
    </p:spTree>
    <p:extLst>
      <p:ext uri="{BB962C8B-B14F-4D97-AF65-F5344CB8AC3E}">
        <p14:creationId xmlns:p14="http://schemas.microsoft.com/office/powerpoint/2010/main" val="4135910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882859F-B813-4297-988B-E83760FF50B1}"/>
              </a:ext>
            </a:extLst>
          </p:cNvPr>
          <p:cNvSpPr>
            <a:spLocks noGrp="1" noChangeArrowheads="1"/>
          </p:cNvSpPr>
          <p:nvPr>
            <p:ph type="sldNum" sz="quarter" idx="5"/>
          </p:nvPr>
        </p:nvSpPr>
        <p:spPr>
          <a:ln/>
        </p:spPr>
        <p:txBody>
          <a:bodyPr/>
          <a:lstStyle/>
          <a:p>
            <a:fld id="{02B42D7B-3707-488E-B3CA-ED8F568CECB0}" type="slidenum">
              <a:rPr lang="en-US" altLang="en-US"/>
              <a:pPr/>
              <a:t>18</a:t>
            </a:fld>
            <a:endParaRPr lang="en-US" altLang="en-US"/>
          </a:p>
        </p:txBody>
      </p:sp>
      <p:sp>
        <p:nvSpPr>
          <p:cNvPr id="90114" name="Rectangle 2">
            <a:extLst>
              <a:ext uri="{FF2B5EF4-FFF2-40B4-BE49-F238E27FC236}">
                <a16:creationId xmlns:a16="http://schemas.microsoft.com/office/drawing/2014/main" id="{FFE1BD17-494D-4425-ADA0-87E1E579E389}"/>
              </a:ext>
            </a:extLst>
          </p:cNvPr>
          <p:cNvSpPr>
            <a:spLocks noGrp="1" noRot="1" noChangeAspect="1" noChangeArrowheads="1" noTextEdit="1"/>
          </p:cNvSpPr>
          <p:nvPr>
            <p:ph type="sldImg"/>
          </p:nvPr>
        </p:nvSpPr>
        <p:spPr>
          <a:ln/>
        </p:spPr>
      </p:sp>
      <p:sp>
        <p:nvSpPr>
          <p:cNvPr id="90115" name="Rectangle 3">
            <a:extLst>
              <a:ext uri="{FF2B5EF4-FFF2-40B4-BE49-F238E27FC236}">
                <a16:creationId xmlns:a16="http://schemas.microsoft.com/office/drawing/2014/main" id="{2575AD10-EB07-43AE-9988-06CEA208A3A9}"/>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287140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C79FA7-FEBB-4FA4-AA0C-0C033A601ED9}" type="slidenum">
              <a:rPr lang="en-US" smtClean="0"/>
              <a:t>33</a:t>
            </a:fld>
            <a:endParaRPr lang="en-US"/>
          </a:p>
        </p:txBody>
      </p:sp>
    </p:spTree>
    <p:extLst>
      <p:ext uri="{BB962C8B-B14F-4D97-AF65-F5344CB8AC3E}">
        <p14:creationId xmlns:p14="http://schemas.microsoft.com/office/powerpoint/2010/main" val="2017581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59C1976-6C44-46F0-A3BA-2B16BD921176}"/>
              </a:ext>
            </a:extLst>
          </p:cNvPr>
          <p:cNvSpPr>
            <a:spLocks noGrp="1" noChangeArrowheads="1"/>
          </p:cNvSpPr>
          <p:nvPr>
            <p:ph type="sldNum" sz="quarter" idx="5"/>
          </p:nvPr>
        </p:nvSpPr>
        <p:spPr>
          <a:ln/>
        </p:spPr>
        <p:txBody>
          <a:bodyPr/>
          <a:lstStyle/>
          <a:p>
            <a:fld id="{C82412A0-BA69-4C53-B8D0-6EA325AC38C3}" type="slidenum">
              <a:rPr lang="en-US" altLang="en-US"/>
              <a:pPr/>
              <a:t>46</a:t>
            </a:fld>
            <a:endParaRPr lang="en-US" altLang="en-US"/>
          </a:p>
        </p:txBody>
      </p:sp>
      <p:sp>
        <p:nvSpPr>
          <p:cNvPr id="100354" name="Rectangle 2">
            <a:extLst>
              <a:ext uri="{FF2B5EF4-FFF2-40B4-BE49-F238E27FC236}">
                <a16:creationId xmlns:a16="http://schemas.microsoft.com/office/drawing/2014/main" id="{4A00B894-4522-4D4F-83E6-D7BEE208059F}"/>
              </a:ext>
            </a:extLst>
          </p:cNvPr>
          <p:cNvSpPr>
            <a:spLocks noGrp="1" noRot="1" noChangeAspect="1" noChangeArrowheads="1" noTextEdit="1"/>
          </p:cNvSpPr>
          <p:nvPr>
            <p:ph type="sldImg"/>
          </p:nvPr>
        </p:nvSpPr>
        <p:spPr>
          <a:ln/>
        </p:spPr>
      </p:sp>
      <p:sp>
        <p:nvSpPr>
          <p:cNvPr id="100355" name="Rectangle 3">
            <a:extLst>
              <a:ext uri="{FF2B5EF4-FFF2-40B4-BE49-F238E27FC236}">
                <a16:creationId xmlns:a16="http://schemas.microsoft.com/office/drawing/2014/main" id="{BE45FFEB-1B86-46E7-85E8-50DB4146FDED}"/>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8928546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59C1976-6C44-46F0-A3BA-2B16BD921176}"/>
              </a:ext>
            </a:extLst>
          </p:cNvPr>
          <p:cNvSpPr>
            <a:spLocks noGrp="1" noChangeArrowheads="1"/>
          </p:cNvSpPr>
          <p:nvPr>
            <p:ph type="sldNum" sz="quarter" idx="5"/>
          </p:nvPr>
        </p:nvSpPr>
        <p:spPr>
          <a:ln/>
        </p:spPr>
        <p:txBody>
          <a:bodyPr/>
          <a:lstStyle/>
          <a:p>
            <a:fld id="{C82412A0-BA69-4C53-B8D0-6EA325AC38C3}" type="slidenum">
              <a:rPr lang="en-US" altLang="en-US"/>
              <a:pPr/>
              <a:t>47</a:t>
            </a:fld>
            <a:endParaRPr lang="en-US" altLang="en-US"/>
          </a:p>
        </p:txBody>
      </p:sp>
      <p:sp>
        <p:nvSpPr>
          <p:cNvPr id="100354" name="Rectangle 2">
            <a:extLst>
              <a:ext uri="{FF2B5EF4-FFF2-40B4-BE49-F238E27FC236}">
                <a16:creationId xmlns:a16="http://schemas.microsoft.com/office/drawing/2014/main" id="{4A00B894-4522-4D4F-83E6-D7BEE208059F}"/>
              </a:ext>
            </a:extLst>
          </p:cNvPr>
          <p:cNvSpPr>
            <a:spLocks noGrp="1" noRot="1" noChangeAspect="1" noChangeArrowheads="1" noTextEdit="1"/>
          </p:cNvSpPr>
          <p:nvPr>
            <p:ph type="sldImg"/>
          </p:nvPr>
        </p:nvSpPr>
        <p:spPr>
          <a:ln/>
        </p:spPr>
      </p:sp>
      <p:sp>
        <p:nvSpPr>
          <p:cNvPr id="100355" name="Rectangle 3">
            <a:extLst>
              <a:ext uri="{FF2B5EF4-FFF2-40B4-BE49-F238E27FC236}">
                <a16:creationId xmlns:a16="http://schemas.microsoft.com/office/drawing/2014/main" id="{BE45FFEB-1B86-46E7-85E8-50DB4146FDED}"/>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0441780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77034C0-8209-405C-AEE3-F914A35A8739}"/>
              </a:ext>
            </a:extLst>
          </p:cNvPr>
          <p:cNvSpPr>
            <a:spLocks noGrp="1" noChangeArrowheads="1"/>
          </p:cNvSpPr>
          <p:nvPr>
            <p:ph type="sldNum" sz="quarter" idx="5"/>
          </p:nvPr>
        </p:nvSpPr>
        <p:spPr>
          <a:ln/>
        </p:spPr>
        <p:txBody>
          <a:bodyPr/>
          <a:lstStyle/>
          <a:p>
            <a:fld id="{82C0078D-1FDC-401B-AF84-90F66BA1ACA8}" type="slidenum">
              <a:rPr lang="en-US" altLang="en-US"/>
              <a:pPr/>
              <a:t>52</a:t>
            </a:fld>
            <a:endParaRPr lang="en-US" altLang="en-US"/>
          </a:p>
        </p:txBody>
      </p:sp>
      <p:sp>
        <p:nvSpPr>
          <p:cNvPr id="101378" name="Rectangle 2">
            <a:extLst>
              <a:ext uri="{FF2B5EF4-FFF2-40B4-BE49-F238E27FC236}">
                <a16:creationId xmlns:a16="http://schemas.microsoft.com/office/drawing/2014/main" id="{108CE8B8-80FD-4159-A126-36F985CB5887}"/>
              </a:ext>
            </a:extLst>
          </p:cNvPr>
          <p:cNvSpPr>
            <a:spLocks noGrp="1" noRot="1" noChangeAspect="1" noChangeArrowheads="1" noTextEdit="1"/>
          </p:cNvSpPr>
          <p:nvPr>
            <p:ph type="sldImg"/>
          </p:nvPr>
        </p:nvSpPr>
        <p:spPr>
          <a:ln/>
        </p:spPr>
      </p:sp>
      <p:sp>
        <p:nvSpPr>
          <p:cNvPr id="101379" name="Rectangle 3">
            <a:extLst>
              <a:ext uri="{FF2B5EF4-FFF2-40B4-BE49-F238E27FC236}">
                <a16:creationId xmlns:a16="http://schemas.microsoft.com/office/drawing/2014/main" id="{3DC89299-316B-4FB6-8553-9C6EF424C016}"/>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5760204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C79FA7-FEBB-4FA4-AA0C-0C033A601ED9}" type="slidenum">
              <a:rPr lang="en-US" smtClean="0"/>
              <a:t>53</a:t>
            </a:fld>
            <a:endParaRPr lang="en-US"/>
          </a:p>
        </p:txBody>
      </p:sp>
    </p:spTree>
    <p:extLst>
      <p:ext uri="{BB962C8B-B14F-4D97-AF65-F5344CB8AC3E}">
        <p14:creationId xmlns:p14="http://schemas.microsoft.com/office/powerpoint/2010/main" val="24627963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C79FA7-FEBB-4FA4-AA0C-0C033A601ED9}" type="slidenum">
              <a:rPr lang="en-US" smtClean="0"/>
              <a:t>54</a:t>
            </a:fld>
            <a:endParaRPr lang="en-US"/>
          </a:p>
        </p:txBody>
      </p:sp>
    </p:spTree>
    <p:extLst>
      <p:ext uri="{BB962C8B-B14F-4D97-AF65-F5344CB8AC3E}">
        <p14:creationId xmlns:p14="http://schemas.microsoft.com/office/powerpoint/2010/main" val="36488158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C79FA7-FEBB-4FA4-AA0C-0C033A601ED9}" type="slidenum">
              <a:rPr lang="en-US" smtClean="0"/>
              <a:t>55</a:t>
            </a:fld>
            <a:endParaRPr lang="en-US"/>
          </a:p>
        </p:txBody>
      </p:sp>
    </p:spTree>
    <p:extLst>
      <p:ext uri="{BB962C8B-B14F-4D97-AF65-F5344CB8AC3E}">
        <p14:creationId xmlns:p14="http://schemas.microsoft.com/office/powerpoint/2010/main" val="22268187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41D248A-7864-4220-9D01-BF6B5213BECA}"/>
              </a:ext>
            </a:extLst>
          </p:cNvPr>
          <p:cNvSpPr>
            <a:spLocks noGrp="1" noChangeArrowheads="1"/>
          </p:cNvSpPr>
          <p:nvPr>
            <p:ph type="sldNum" sz="quarter" idx="5"/>
          </p:nvPr>
        </p:nvSpPr>
        <p:spPr>
          <a:ln/>
        </p:spPr>
        <p:txBody>
          <a:bodyPr/>
          <a:lstStyle/>
          <a:p>
            <a:fld id="{46D8910B-E679-4BB7-A5E6-2037DFF3806B}" type="slidenum">
              <a:rPr lang="en-US" altLang="en-US"/>
              <a:pPr/>
              <a:t>56</a:t>
            </a:fld>
            <a:endParaRPr lang="en-US" altLang="en-US"/>
          </a:p>
        </p:txBody>
      </p:sp>
      <p:sp>
        <p:nvSpPr>
          <p:cNvPr id="102402" name="Rectangle 2">
            <a:extLst>
              <a:ext uri="{FF2B5EF4-FFF2-40B4-BE49-F238E27FC236}">
                <a16:creationId xmlns:a16="http://schemas.microsoft.com/office/drawing/2014/main" id="{00C06AC9-A14E-48F9-9302-AB55F713EC32}"/>
              </a:ext>
            </a:extLst>
          </p:cNvPr>
          <p:cNvSpPr>
            <a:spLocks noGrp="1" noRot="1" noChangeAspect="1" noChangeArrowheads="1" noTextEdit="1"/>
          </p:cNvSpPr>
          <p:nvPr>
            <p:ph type="sldImg"/>
          </p:nvPr>
        </p:nvSpPr>
        <p:spPr>
          <a:ln/>
        </p:spPr>
      </p:sp>
      <p:sp>
        <p:nvSpPr>
          <p:cNvPr id="102403" name="Rectangle 3">
            <a:extLst>
              <a:ext uri="{FF2B5EF4-FFF2-40B4-BE49-F238E27FC236}">
                <a16:creationId xmlns:a16="http://schemas.microsoft.com/office/drawing/2014/main" id="{D3BBA51D-38B8-456C-BA0D-7AD3B05A3895}"/>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0458380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1DE85CA-3D69-4E49-8567-07D180286DD7}"/>
              </a:ext>
            </a:extLst>
          </p:cNvPr>
          <p:cNvSpPr>
            <a:spLocks noGrp="1" noChangeArrowheads="1"/>
          </p:cNvSpPr>
          <p:nvPr>
            <p:ph type="sldNum" sz="quarter" idx="5"/>
          </p:nvPr>
        </p:nvSpPr>
        <p:spPr>
          <a:ln/>
        </p:spPr>
        <p:txBody>
          <a:bodyPr/>
          <a:lstStyle/>
          <a:p>
            <a:fld id="{77515904-AE98-4DBA-B14E-D9F47FD42453}" type="slidenum">
              <a:rPr lang="en-US" altLang="en-US"/>
              <a:pPr/>
              <a:t>57</a:t>
            </a:fld>
            <a:endParaRPr lang="en-US" altLang="en-US"/>
          </a:p>
        </p:txBody>
      </p:sp>
      <p:sp>
        <p:nvSpPr>
          <p:cNvPr id="103426" name="Rectangle 2">
            <a:extLst>
              <a:ext uri="{FF2B5EF4-FFF2-40B4-BE49-F238E27FC236}">
                <a16:creationId xmlns:a16="http://schemas.microsoft.com/office/drawing/2014/main" id="{7FF55B5A-7138-4019-B044-68ADDC44FB41}"/>
              </a:ext>
            </a:extLst>
          </p:cNvPr>
          <p:cNvSpPr>
            <a:spLocks noGrp="1" noRot="1" noChangeAspect="1" noChangeArrowheads="1" noTextEdit="1"/>
          </p:cNvSpPr>
          <p:nvPr>
            <p:ph type="sldImg"/>
          </p:nvPr>
        </p:nvSpPr>
        <p:spPr>
          <a:ln/>
        </p:spPr>
      </p:sp>
      <p:sp>
        <p:nvSpPr>
          <p:cNvPr id="103427" name="Rectangle 3">
            <a:extLst>
              <a:ext uri="{FF2B5EF4-FFF2-40B4-BE49-F238E27FC236}">
                <a16:creationId xmlns:a16="http://schemas.microsoft.com/office/drawing/2014/main" id="{7224F4B0-D953-4599-B6D4-FD108F9B616C}"/>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5863156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1DE85CA-3D69-4E49-8567-07D180286DD7}"/>
              </a:ext>
            </a:extLst>
          </p:cNvPr>
          <p:cNvSpPr>
            <a:spLocks noGrp="1" noChangeArrowheads="1"/>
          </p:cNvSpPr>
          <p:nvPr>
            <p:ph type="sldNum" sz="quarter" idx="5"/>
          </p:nvPr>
        </p:nvSpPr>
        <p:spPr>
          <a:ln/>
        </p:spPr>
        <p:txBody>
          <a:bodyPr/>
          <a:lstStyle/>
          <a:p>
            <a:fld id="{77515904-AE98-4DBA-B14E-D9F47FD42453}" type="slidenum">
              <a:rPr lang="en-US" altLang="en-US"/>
              <a:pPr/>
              <a:t>61</a:t>
            </a:fld>
            <a:endParaRPr lang="en-US" altLang="en-US"/>
          </a:p>
        </p:txBody>
      </p:sp>
      <p:sp>
        <p:nvSpPr>
          <p:cNvPr id="103426" name="Rectangle 2">
            <a:extLst>
              <a:ext uri="{FF2B5EF4-FFF2-40B4-BE49-F238E27FC236}">
                <a16:creationId xmlns:a16="http://schemas.microsoft.com/office/drawing/2014/main" id="{7FF55B5A-7138-4019-B044-68ADDC44FB41}"/>
              </a:ext>
            </a:extLst>
          </p:cNvPr>
          <p:cNvSpPr>
            <a:spLocks noGrp="1" noRot="1" noChangeAspect="1" noChangeArrowheads="1" noTextEdit="1"/>
          </p:cNvSpPr>
          <p:nvPr>
            <p:ph type="sldImg"/>
          </p:nvPr>
        </p:nvSpPr>
        <p:spPr>
          <a:ln/>
        </p:spPr>
      </p:sp>
      <p:sp>
        <p:nvSpPr>
          <p:cNvPr id="103427" name="Rectangle 3">
            <a:extLst>
              <a:ext uri="{FF2B5EF4-FFF2-40B4-BE49-F238E27FC236}">
                <a16:creationId xmlns:a16="http://schemas.microsoft.com/office/drawing/2014/main" id="{7224F4B0-D953-4599-B6D4-FD108F9B616C}"/>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512156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40F8EDD-D04E-48F4-ACAA-AD3E8C79609C}"/>
              </a:ext>
            </a:extLst>
          </p:cNvPr>
          <p:cNvSpPr>
            <a:spLocks noGrp="1" noChangeArrowheads="1"/>
          </p:cNvSpPr>
          <p:nvPr>
            <p:ph type="sldNum" sz="quarter" idx="5"/>
          </p:nvPr>
        </p:nvSpPr>
        <p:spPr>
          <a:ln/>
        </p:spPr>
        <p:txBody>
          <a:bodyPr/>
          <a:lstStyle/>
          <a:p>
            <a:fld id="{09280947-C721-43CF-B2BD-60410DAC7876}" type="slidenum">
              <a:rPr lang="en-US" altLang="en-US"/>
              <a:pPr/>
              <a:t>19</a:t>
            </a:fld>
            <a:endParaRPr lang="en-US" altLang="en-US"/>
          </a:p>
        </p:txBody>
      </p:sp>
      <p:sp>
        <p:nvSpPr>
          <p:cNvPr id="91138" name="Rectangle 2">
            <a:extLst>
              <a:ext uri="{FF2B5EF4-FFF2-40B4-BE49-F238E27FC236}">
                <a16:creationId xmlns:a16="http://schemas.microsoft.com/office/drawing/2014/main" id="{C9FB757F-98CC-4D30-A443-2F8E47069339}"/>
              </a:ext>
            </a:extLst>
          </p:cNvPr>
          <p:cNvSpPr>
            <a:spLocks noGrp="1" noRot="1" noChangeAspect="1" noChangeArrowheads="1" noTextEdit="1"/>
          </p:cNvSpPr>
          <p:nvPr>
            <p:ph type="sldImg"/>
          </p:nvPr>
        </p:nvSpPr>
        <p:spPr>
          <a:ln/>
        </p:spPr>
      </p:sp>
      <p:sp>
        <p:nvSpPr>
          <p:cNvPr id="91139" name="Rectangle 3">
            <a:extLst>
              <a:ext uri="{FF2B5EF4-FFF2-40B4-BE49-F238E27FC236}">
                <a16:creationId xmlns:a16="http://schemas.microsoft.com/office/drawing/2014/main" id="{01DE2B3C-94E5-4DE0-A6A7-544674A2F81C}"/>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8034805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625E4E5-61B4-42A6-9C91-0C6C8E0DDC7C}"/>
              </a:ext>
            </a:extLst>
          </p:cNvPr>
          <p:cNvSpPr>
            <a:spLocks noGrp="1" noChangeArrowheads="1"/>
          </p:cNvSpPr>
          <p:nvPr>
            <p:ph type="sldNum" sz="quarter" idx="5"/>
          </p:nvPr>
        </p:nvSpPr>
        <p:spPr>
          <a:ln/>
        </p:spPr>
        <p:txBody>
          <a:bodyPr/>
          <a:lstStyle/>
          <a:p>
            <a:fld id="{3652675C-613A-49B6-8013-48118307A720}" type="slidenum">
              <a:rPr lang="en-US" altLang="en-US"/>
              <a:pPr/>
              <a:t>66</a:t>
            </a:fld>
            <a:endParaRPr lang="en-US" altLang="en-US"/>
          </a:p>
        </p:txBody>
      </p:sp>
      <p:sp>
        <p:nvSpPr>
          <p:cNvPr id="104450" name="Rectangle 2">
            <a:extLst>
              <a:ext uri="{FF2B5EF4-FFF2-40B4-BE49-F238E27FC236}">
                <a16:creationId xmlns:a16="http://schemas.microsoft.com/office/drawing/2014/main" id="{A933C8C5-A64B-49B2-8C7D-FD13B78168F4}"/>
              </a:ext>
            </a:extLst>
          </p:cNvPr>
          <p:cNvSpPr>
            <a:spLocks noGrp="1" noRot="1" noChangeAspect="1" noChangeArrowheads="1" noTextEdit="1"/>
          </p:cNvSpPr>
          <p:nvPr>
            <p:ph type="sldImg"/>
          </p:nvPr>
        </p:nvSpPr>
        <p:spPr>
          <a:ln/>
        </p:spPr>
      </p:sp>
      <p:sp>
        <p:nvSpPr>
          <p:cNvPr id="104451" name="Rectangle 3">
            <a:extLst>
              <a:ext uri="{FF2B5EF4-FFF2-40B4-BE49-F238E27FC236}">
                <a16:creationId xmlns:a16="http://schemas.microsoft.com/office/drawing/2014/main" id="{A3305161-7FD6-47BF-BE46-4E170C197047}"/>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1357145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559F745-D9BE-4476-8D21-B29A24AA22B2}"/>
              </a:ext>
            </a:extLst>
          </p:cNvPr>
          <p:cNvSpPr>
            <a:spLocks noGrp="1" noChangeArrowheads="1"/>
          </p:cNvSpPr>
          <p:nvPr>
            <p:ph type="sldNum" sz="quarter" idx="5"/>
          </p:nvPr>
        </p:nvSpPr>
        <p:spPr>
          <a:ln/>
        </p:spPr>
        <p:txBody>
          <a:bodyPr/>
          <a:lstStyle/>
          <a:p>
            <a:fld id="{BEC2F685-5099-4B3E-903F-1762E3EB7562}" type="slidenum">
              <a:rPr lang="en-US" altLang="en-US"/>
              <a:pPr/>
              <a:t>67</a:t>
            </a:fld>
            <a:endParaRPr lang="en-US" altLang="en-US"/>
          </a:p>
        </p:txBody>
      </p:sp>
      <p:sp>
        <p:nvSpPr>
          <p:cNvPr id="105474" name="Rectangle 2">
            <a:extLst>
              <a:ext uri="{FF2B5EF4-FFF2-40B4-BE49-F238E27FC236}">
                <a16:creationId xmlns:a16="http://schemas.microsoft.com/office/drawing/2014/main" id="{834F13F1-F4F3-4057-9BBE-859FF8CBD87A}"/>
              </a:ext>
            </a:extLst>
          </p:cNvPr>
          <p:cNvSpPr>
            <a:spLocks noGrp="1" noRot="1" noChangeAspect="1" noChangeArrowheads="1" noTextEdit="1"/>
          </p:cNvSpPr>
          <p:nvPr>
            <p:ph type="sldImg"/>
          </p:nvPr>
        </p:nvSpPr>
        <p:spPr>
          <a:ln/>
        </p:spPr>
      </p:sp>
      <p:sp>
        <p:nvSpPr>
          <p:cNvPr id="105475" name="Rectangle 3">
            <a:extLst>
              <a:ext uri="{FF2B5EF4-FFF2-40B4-BE49-F238E27FC236}">
                <a16:creationId xmlns:a16="http://schemas.microsoft.com/office/drawing/2014/main" id="{77A3AD6D-BA46-405C-BAAA-5AAE0033AF2C}"/>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3255749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559F745-D9BE-4476-8D21-B29A24AA22B2}"/>
              </a:ext>
            </a:extLst>
          </p:cNvPr>
          <p:cNvSpPr>
            <a:spLocks noGrp="1" noChangeArrowheads="1"/>
          </p:cNvSpPr>
          <p:nvPr>
            <p:ph type="sldNum" sz="quarter" idx="5"/>
          </p:nvPr>
        </p:nvSpPr>
        <p:spPr>
          <a:ln/>
        </p:spPr>
        <p:txBody>
          <a:bodyPr/>
          <a:lstStyle/>
          <a:p>
            <a:fld id="{BEC2F685-5099-4B3E-903F-1762E3EB7562}" type="slidenum">
              <a:rPr lang="en-US" altLang="en-US"/>
              <a:pPr/>
              <a:t>68</a:t>
            </a:fld>
            <a:endParaRPr lang="en-US" altLang="en-US"/>
          </a:p>
        </p:txBody>
      </p:sp>
      <p:sp>
        <p:nvSpPr>
          <p:cNvPr id="105474" name="Rectangle 2">
            <a:extLst>
              <a:ext uri="{FF2B5EF4-FFF2-40B4-BE49-F238E27FC236}">
                <a16:creationId xmlns:a16="http://schemas.microsoft.com/office/drawing/2014/main" id="{834F13F1-F4F3-4057-9BBE-859FF8CBD87A}"/>
              </a:ext>
            </a:extLst>
          </p:cNvPr>
          <p:cNvSpPr>
            <a:spLocks noGrp="1" noRot="1" noChangeAspect="1" noChangeArrowheads="1" noTextEdit="1"/>
          </p:cNvSpPr>
          <p:nvPr>
            <p:ph type="sldImg"/>
          </p:nvPr>
        </p:nvSpPr>
        <p:spPr>
          <a:ln/>
        </p:spPr>
      </p:sp>
      <p:sp>
        <p:nvSpPr>
          <p:cNvPr id="105475" name="Rectangle 3">
            <a:extLst>
              <a:ext uri="{FF2B5EF4-FFF2-40B4-BE49-F238E27FC236}">
                <a16:creationId xmlns:a16="http://schemas.microsoft.com/office/drawing/2014/main" id="{77A3AD6D-BA46-405C-BAAA-5AAE0033AF2C}"/>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0095408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5227375-902A-474C-BD23-3ECB2B05DAD4}"/>
              </a:ext>
            </a:extLst>
          </p:cNvPr>
          <p:cNvSpPr>
            <a:spLocks noGrp="1" noChangeArrowheads="1"/>
          </p:cNvSpPr>
          <p:nvPr>
            <p:ph type="sldNum" sz="quarter" idx="5"/>
          </p:nvPr>
        </p:nvSpPr>
        <p:spPr>
          <a:ln/>
        </p:spPr>
        <p:txBody>
          <a:bodyPr/>
          <a:lstStyle/>
          <a:p>
            <a:fld id="{395B530D-CCB6-4F97-BE14-4B476FFB7DFE}" type="slidenum">
              <a:rPr lang="en-US" altLang="en-US"/>
              <a:pPr/>
              <a:t>69</a:t>
            </a:fld>
            <a:endParaRPr lang="en-US" altLang="en-US"/>
          </a:p>
        </p:txBody>
      </p:sp>
      <p:sp>
        <p:nvSpPr>
          <p:cNvPr id="106498" name="Rectangle 2">
            <a:extLst>
              <a:ext uri="{FF2B5EF4-FFF2-40B4-BE49-F238E27FC236}">
                <a16:creationId xmlns:a16="http://schemas.microsoft.com/office/drawing/2014/main" id="{3F52D693-3342-4A21-AB91-32D670F85CC6}"/>
              </a:ext>
            </a:extLst>
          </p:cNvPr>
          <p:cNvSpPr>
            <a:spLocks noGrp="1" noRot="1" noChangeAspect="1" noChangeArrowheads="1" noTextEdit="1"/>
          </p:cNvSpPr>
          <p:nvPr>
            <p:ph type="sldImg"/>
          </p:nvPr>
        </p:nvSpPr>
        <p:spPr>
          <a:ln/>
        </p:spPr>
      </p:sp>
      <p:sp>
        <p:nvSpPr>
          <p:cNvPr id="106499" name="Rectangle 3">
            <a:extLst>
              <a:ext uri="{FF2B5EF4-FFF2-40B4-BE49-F238E27FC236}">
                <a16:creationId xmlns:a16="http://schemas.microsoft.com/office/drawing/2014/main" id="{028E75DB-3279-40A5-B7DE-70DB471C14DE}"/>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8577012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559F745-D9BE-4476-8D21-B29A24AA22B2}"/>
              </a:ext>
            </a:extLst>
          </p:cNvPr>
          <p:cNvSpPr>
            <a:spLocks noGrp="1" noChangeArrowheads="1"/>
          </p:cNvSpPr>
          <p:nvPr>
            <p:ph type="sldNum" sz="quarter" idx="5"/>
          </p:nvPr>
        </p:nvSpPr>
        <p:spPr>
          <a:ln/>
        </p:spPr>
        <p:txBody>
          <a:bodyPr/>
          <a:lstStyle/>
          <a:p>
            <a:fld id="{BEC2F685-5099-4B3E-903F-1762E3EB7562}" type="slidenum">
              <a:rPr lang="en-US" altLang="en-US"/>
              <a:pPr/>
              <a:t>70</a:t>
            </a:fld>
            <a:endParaRPr lang="en-US" altLang="en-US"/>
          </a:p>
        </p:txBody>
      </p:sp>
      <p:sp>
        <p:nvSpPr>
          <p:cNvPr id="105474" name="Rectangle 2">
            <a:extLst>
              <a:ext uri="{FF2B5EF4-FFF2-40B4-BE49-F238E27FC236}">
                <a16:creationId xmlns:a16="http://schemas.microsoft.com/office/drawing/2014/main" id="{834F13F1-F4F3-4057-9BBE-859FF8CBD87A}"/>
              </a:ext>
            </a:extLst>
          </p:cNvPr>
          <p:cNvSpPr>
            <a:spLocks noGrp="1" noRot="1" noChangeAspect="1" noChangeArrowheads="1" noTextEdit="1"/>
          </p:cNvSpPr>
          <p:nvPr>
            <p:ph type="sldImg"/>
          </p:nvPr>
        </p:nvSpPr>
        <p:spPr>
          <a:ln/>
        </p:spPr>
      </p:sp>
      <p:sp>
        <p:nvSpPr>
          <p:cNvPr id="105475" name="Rectangle 3">
            <a:extLst>
              <a:ext uri="{FF2B5EF4-FFF2-40B4-BE49-F238E27FC236}">
                <a16:creationId xmlns:a16="http://schemas.microsoft.com/office/drawing/2014/main" id="{77A3AD6D-BA46-405C-BAAA-5AAE0033AF2C}"/>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2039181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B775611-E02F-41A6-B43B-D33CF44454BB}"/>
              </a:ext>
            </a:extLst>
          </p:cNvPr>
          <p:cNvSpPr>
            <a:spLocks noGrp="1" noChangeArrowheads="1"/>
          </p:cNvSpPr>
          <p:nvPr>
            <p:ph type="sldNum" sz="quarter" idx="5"/>
          </p:nvPr>
        </p:nvSpPr>
        <p:spPr>
          <a:ln/>
        </p:spPr>
        <p:txBody>
          <a:bodyPr/>
          <a:lstStyle/>
          <a:p>
            <a:fld id="{3819EA0E-029C-4F4D-B1CA-05649C438DD9}" type="slidenum">
              <a:rPr lang="en-US" altLang="en-US"/>
              <a:pPr/>
              <a:t>71</a:t>
            </a:fld>
            <a:endParaRPr lang="en-US" altLang="en-US"/>
          </a:p>
        </p:txBody>
      </p:sp>
      <p:sp>
        <p:nvSpPr>
          <p:cNvPr id="107522" name="Rectangle 2">
            <a:extLst>
              <a:ext uri="{FF2B5EF4-FFF2-40B4-BE49-F238E27FC236}">
                <a16:creationId xmlns:a16="http://schemas.microsoft.com/office/drawing/2014/main" id="{37C43790-5DCF-47A6-A28B-AD93384864A2}"/>
              </a:ext>
            </a:extLst>
          </p:cNvPr>
          <p:cNvSpPr>
            <a:spLocks noGrp="1" noRot="1" noChangeAspect="1" noChangeArrowheads="1" noTextEdit="1"/>
          </p:cNvSpPr>
          <p:nvPr>
            <p:ph type="sldImg"/>
          </p:nvPr>
        </p:nvSpPr>
        <p:spPr>
          <a:ln/>
        </p:spPr>
      </p:sp>
      <p:sp>
        <p:nvSpPr>
          <p:cNvPr id="107523" name="Rectangle 3">
            <a:extLst>
              <a:ext uri="{FF2B5EF4-FFF2-40B4-BE49-F238E27FC236}">
                <a16:creationId xmlns:a16="http://schemas.microsoft.com/office/drawing/2014/main" id="{611CA59F-5228-41EF-BEF9-58BAEFCF6DC5}"/>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291520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559F745-D9BE-4476-8D21-B29A24AA22B2}"/>
              </a:ext>
            </a:extLst>
          </p:cNvPr>
          <p:cNvSpPr>
            <a:spLocks noGrp="1" noChangeArrowheads="1"/>
          </p:cNvSpPr>
          <p:nvPr>
            <p:ph type="sldNum" sz="quarter" idx="5"/>
          </p:nvPr>
        </p:nvSpPr>
        <p:spPr>
          <a:ln/>
        </p:spPr>
        <p:txBody>
          <a:bodyPr/>
          <a:lstStyle/>
          <a:p>
            <a:fld id="{BEC2F685-5099-4B3E-903F-1762E3EB7562}" type="slidenum">
              <a:rPr lang="en-US" altLang="en-US"/>
              <a:pPr/>
              <a:t>80</a:t>
            </a:fld>
            <a:endParaRPr lang="en-US" altLang="en-US"/>
          </a:p>
        </p:txBody>
      </p:sp>
      <p:sp>
        <p:nvSpPr>
          <p:cNvPr id="105474" name="Rectangle 2">
            <a:extLst>
              <a:ext uri="{FF2B5EF4-FFF2-40B4-BE49-F238E27FC236}">
                <a16:creationId xmlns:a16="http://schemas.microsoft.com/office/drawing/2014/main" id="{834F13F1-F4F3-4057-9BBE-859FF8CBD87A}"/>
              </a:ext>
            </a:extLst>
          </p:cNvPr>
          <p:cNvSpPr>
            <a:spLocks noGrp="1" noRot="1" noChangeAspect="1" noChangeArrowheads="1" noTextEdit="1"/>
          </p:cNvSpPr>
          <p:nvPr>
            <p:ph type="sldImg"/>
          </p:nvPr>
        </p:nvSpPr>
        <p:spPr>
          <a:ln/>
        </p:spPr>
      </p:sp>
      <p:sp>
        <p:nvSpPr>
          <p:cNvPr id="105475" name="Rectangle 3">
            <a:extLst>
              <a:ext uri="{FF2B5EF4-FFF2-40B4-BE49-F238E27FC236}">
                <a16:creationId xmlns:a16="http://schemas.microsoft.com/office/drawing/2014/main" id="{77A3AD6D-BA46-405C-BAAA-5AAE0033AF2C}"/>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0921488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559F745-D9BE-4476-8D21-B29A24AA22B2}"/>
              </a:ext>
            </a:extLst>
          </p:cNvPr>
          <p:cNvSpPr>
            <a:spLocks noGrp="1" noChangeArrowheads="1"/>
          </p:cNvSpPr>
          <p:nvPr>
            <p:ph type="sldNum" sz="quarter" idx="5"/>
          </p:nvPr>
        </p:nvSpPr>
        <p:spPr>
          <a:ln/>
        </p:spPr>
        <p:txBody>
          <a:bodyPr/>
          <a:lstStyle/>
          <a:p>
            <a:fld id="{BEC2F685-5099-4B3E-903F-1762E3EB7562}" type="slidenum">
              <a:rPr lang="en-US" altLang="en-US"/>
              <a:pPr/>
              <a:t>81</a:t>
            </a:fld>
            <a:endParaRPr lang="en-US" altLang="en-US"/>
          </a:p>
        </p:txBody>
      </p:sp>
      <p:sp>
        <p:nvSpPr>
          <p:cNvPr id="105474" name="Rectangle 2">
            <a:extLst>
              <a:ext uri="{FF2B5EF4-FFF2-40B4-BE49-F238E27FC236}">
                <a16:creationId xmlns:a16="http://schemas.microsoft.com/office/drawing/2014/main" id="{834F13F1-F4F3-4057-9BBE-859FF8CBD87A}"/>
              </a:ext>
            </a:extLst>
          </p:cNvPr>
          <p:cNvSpPr>
            <a:spLocks noGrp="1" noRot="1" noChangeAspect="1" noChangeArrowheads="1" noTextEdit="1"/>
          </p:cNvSpPr>
          <p:nvPr>
            <p:ph type="sldImg"/>
          </p:nvPr>
        </p:nvSpPr>
        <p:spPr>
          <a:ln/>
        </p:spPr>
      </p:sp>
      <p:sp>
        <p:nvSpPr>
          <p:cNvPr id="105475" name="Rectangle 3">
            <a:extLst>
              <a:ext uri="{FF2B5EF4-FFF2-40B4-BE49-F238E27FC236}">
                <a16:creationId xmlns:a16="http://schemas.microsoft.com/office/drawing/2014/main" id="{77A3AD6D-BA46-405C-BAAA-5AAE0033AF2C}"/>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6233644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559F745-D9BE-4476-8D21-B29A24AA22B2}"/>
              </a:ext>
            </a:extLst>
          </p:cNvPr>
          <p:cNvSpPr>
            <a:spLocks noGrp="1" noChangeArrowheads="1"/>
          </p:cNvSpPr>
          <p:nvPr>
            <p:ph type="sldNum" sz="quarter" idx="5"/>
          </p:nvPr>
        </p:nvSpPr>
        <p:spPr>
          <a:ln/>
        </p:spPr>
        <p:txBody>
          <a:bodyPr/>
          <a:lstStyle/>
          <a:p>
            <a:fld id="{BEC2F685-5099-4B3E-903F-1762E3EB7562}" type="slidenum">
              <a:rPr lang="en-US" altLang="en-US"/>
              <a:pPr/>
              <a:t>82</a:t>
            </a:fld>
            <a:endParaRPr lang="en-US" altLang="en-US"/>
          </a:p>
        </p:txBody>
      </p:sp>
      <p:sp>
        <p:nvSpPr>
          <p:cNvPr id="105474" name="Rectangle 2">
            <a:extLst>
              <a:ext uri="{FF2B5EF4-FFF2-40B4-BE49-F238E27FC236}">
                <a16:creationId xmlns:a16="http://schemas.microsoft.com/office/drawing/2014/main" id="{834F13F1-F4F3-4057-9BBE-859FF8CBD87A}"/>
              </a:ext>
            </a:extLst>
          </p:cNvPr>
          <p:cNvSpPr>
            <a:spLocks noGrp="1" noRot="1" noChangeAspect="1" noChangeArrowheads="1" noTextEdit="1"/>
          </p:cNvSpPr>
          <p:nvPr>
            <p:ph type="sldImg"/>
          </p:nvPr>
        </p:nvSpPr>
        <p:spPr>
          <a:ln/>
        </p:spPr>
      </p:sp>
      <p:sp>
        <p:nvSpPr>
          <p:cNvPr id="105475" name="Rectangle 3">
            <a:extLst>
              <a:ext uri="{FF2B5EF4-FFF2-40B4-BE49-F238E27FC236}">
                <a16:creationId xmlns:a16="http://schemas.microsoft.com/office/drawing/2014/main" id="{77A3AD6D-BA46-405C-BAAA-5AAE0033AF2C}"/>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45195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5FB0CF3-2D86-491E-BF06-EDCE31AA2C0C}"/>
              </a:ext>
            </a:extLst>
          </p:cNvPr>
          <p:cNvSpPr>
            <a:spLocks noGrp="1" noChangeArrowheads="1"/>
          </p:cNvSpPr>
          <p:nvPr>
            <p:ph type="sldNum" sz="quarter" idx="5"/>
          </p:nvPr>
        </p:nvSpPr>
        <p:spPr>
          <a:ln/>
        </p:spPr>
        <p:txBody>
          <a:bodyPr/>
          <a:lstStyle/>
          <a:p>
            <a:fld id="{251B0BE9-8364-4B03-B55B-080AB1A225A1}" type="slidenum">
              <a:rPr lang="en-US" altLang="en-US"/>
              <a:pPr/>
              <a:t>20</a:t>
            </a:fld>
            <a:endParaRPr lang="en-US" altLang="en-US"/>
          </a:p>
        </p:txBody>
      </p:sp>
      <p:sp>
        <p:nvSpPr>
          <p:cNvPr id="92162" name="Rectangle 2">
            <a:extLst>
              <a:ext uri="{FF2B5EF4-FFF2-40B4-BE49-F238E27FC236}">
                <a16:creationId xmlns:a16="http://schemas.microsoft.com/office/drawing/2014/main" id="{1B4C259A-D286-4A0C-8877-16BF41A03554}"/>
              </a:ext>
            </a:extLst>
          </p:cNvPr>
          <p:cNvSpPr>
            <a:spLocks noGrp="1" noRot="1" noChangeAspect="1" noChangeArrowheads="1" noTextEdit="1"/>
          </p:cNvSpPr>
          <p:nvPr>
            <p:ph type="sldImg"/>
          </p:nvPr>
        </p:nvSpPr>
        <p:spPr>
          <a:ln/>
        </p:spPr>
      </p:sp>
      <p:sp>
        <p:nvSpPr>
          <p:cNvPr id="92163" name="Rectangle 3">
            <a:extLst>
              <a:ext uri="{FF2B5EF4-FFF2-40B4-BE49-F238E27FC236}">
                <a16:creationId xmlns:a16="http://schemas.microsoft.com/office/drawing/2014/main" id="{0C7D5A3B-90E1-418E-AA8B-F557B2AB4687}"/>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815704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36F219E-0339-4DE4-95E7-A2BE665D3644}"/>
              </a:ext>
            </a:extLst>
          </p:cNvPr>
          <p:cNvSpPr>
            <a:spLocks noGrp="1" noChangeArrowheads="1"/>
          </p:cNvSpPr>
          <p:nvPr>
            <p:ph type="sldNum" sz="quarter" idx="5"/>
          </p:nvPr>
        </p:nvSpPr>
        <p:spPr>
          <a:ln/>
        </p:spPr>
        <p:txBody>
          <a:bodyPr/>
          <a:lstStyle/>
          <a:p>
            <a:fld id="{BB565B4D-831B-4A5D-A592-D4981FD002AF}" type="slidenum">
              <a:rPr lang="en-US" altLang="en-US"/>
              <a:pPr/>
              <a:t>21</a:t>
            </a:fld>
            <a:endParaRPr lang="en-US" altLang="en-US"/>
          </a:p>
        </p:txBody>
      </p:sp>
      <p:sp>
        <p:nvSpPr>
          <p:cNvPr id="99330" name="Rectangle 2">
            <a:extLst>
              <a:ext uri="{FF2B5EF4-FFF2-40B4-BE49-F238E27FC236}">
                <a16:creationId xmlns:a16="http://schemas.microsoft.com/office/drawing/2014/main" id="{A241EF79-FF0E-48C2-B3D8-0F68003A159D}"/>
              </a:ext>
            </a:extLst>
          </p:cNvPr>
          <p:cNvSpPr>
            <a:spLocks noGrp="1" noRot="1" noChangeAspect="1" noChangeArrowheads="1" noTextEdit="1"/>
          </p:cNvSpPr>
          <p:nvPr>
            <p:ph type="sldImg"/>
          </p:nvPr>
        </p:nvSpPr>
        <p:spPr>
          <a:ln/>
        </p:spPr>
      </p:sp>
      <p:sp>
        <p:nvSpPr>
          <p:cNvPr id="99331" name="Rectangle 3">
            <a:extLst>
              <a:ext uri="{FF2B5EF4-FFF2-40B4-BE49-F238E27FC236}">
                <a16:creationId xmlns:a16="http://schemas.microsoft.com/office/drawing/2014/main" id="{79982371-9319-456A-99CA-7DF4115FF48A}"/>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858787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36F219E-0339-4DE4-95E7-A2BE665D3644}"/>
              </a:ext>
            </a:extLst>
          </p:cNvPr>
          <p:cNvSpPr>
            <a:spLocks noGrp="1" noChangeArrowheads="1"/>
          </p:cNvSpPr>
          <p:nvPr>
            <p:ph type="sldNum" sz="quarter" idx="5"/>
          </p:nvPr>
        </p:nvSpPr>
        <p:spPr>
          <a:ln/>
        </p:spPr>
        <p:txBody>
          <a:bodyPr/>
          <a:lstStyle/>
          <a:p>
            <a:fld id="{BB565B4D-831B-4A5D-A592-D4981FD002AF}" type="slidenum">
              <a:rPr lang="en-US" altLang="en-US"/>
              <a:pPr/>
              <a:t>22</a:t>
            </a:fld>
            <a:endParaRPr lang="en-US" altLang="en-US"/>
          </a:p>
        </p:txBody>
      </p:sp>
      <p:sp>
        <p:nvSpPr>
          <p:cNvPr id="99330" name="Rectangle 2">
            <a:extLst>
              <a:ext uri="{FF2B5EF4-FFF2-40B4-BE49-F238E27FC236}">
                <a16:creationId xmlns:a16="http://schemas.microsoft.com/office/drawing/2014/main" id="{A241EF79-FF0E-48C2-B3D8-0F68003A159D}"/>
              </a:ext>
            </a:extLst>
          </p:cNvPr>
          <p:cNvSpPr>
            <a:spLocks noGrp="1" noRot="1" noChangeAspect="1" noChangeArrowheads="1" noTextEdit="1"/>
          </p:cNvSpPr>
          <p:nvPr>
            <p:ph type="sldImg"/>
          </p:nvPr>
        </p:nvSpPr>
        <p:spPr>
          <a:ln/>
        </p:spPr>
      </p:sp>
      <p:sp>
        <p:nvSpPr>
          <p:cNvPr id="99331" name="Rectangle 3">
            <a:extLst>
              <a:ext uri="{FF2B5EF4-FFF2-40B4-BE49-F238E27FC236}">
                <a16:creationId xmlns:a16="http://schemas.microsoft.com/office/drawing/2014/main" id="{79982371-9319-456A-99CA-7DF4115FF48A}"/>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710956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36F219E-0339-4DE4-95E7-A2BE665D3644}"/>
              </a:ext>
            </a:extLst>
          </p:cNvPr>
          <p:cNvSpPr>
            <a:spLocks noGrp="1" noChangeArrowheads="1"/>
          </p:cNvSpPr>
          <p:nvPr>
            <p:ph type="sldNum" sz="quarter" idx="5"/>
          </p:nvPr>
        </p:nvSpPr>
        <p:spPr>
          <a:ln/>
        </p:spPr>
        <p:txBody>
          <a:bodyPr/>
          <a:lstStyle/>
          <a:p>
            <a:fld id="{BB565B4D-831B-4A5D-A592-D4981FD002AF}" type="slidenum">
              <a:rPr lang="en-US" altLang="en-US"/>
              <a:pPr/>
              <a:t>25</a:t>
            </a:fld>
            <a:endParaRPr lang="en-US" altLang="en-US"/>
          </a:p>
        </p:txBody>
      </p:sp>
      <p:sp>
        <p:nvSpPr>
          <p:cNvPr id="99330" name="Rectangle 2">
            <a:extLst>
              <a:ext uri="{FF2B5EF4-FFF2-40B4-BE49-F238E27FC236}">
                <a16:creationId xmlns:a16="http://schemas.microsoft.com/office/drawing/2014/main" id="{A241EF79-FF0E-48C2-B3D8-0F68003A159D}"/>
              </a:ext>
            </a:extLst>
          </p:cNvPr>
          <p:cNvSpPr>
            <a:spLocks noGrp="1" noRot="1" noChangeAspect="1" noChangeArrowheads="1" noTextEdit="1"/>
          </p:cNvSpPr>
          <p:nvPr>
            <p:ph type="sldImg"/>
          </p:nvPr>
        </p:nvSpPr>
        <p:spPr>
          <a:ln/>
        </p:spPr>
      </p:sp>
      <p:sp>
        <p:nvSpPr>
          <p:cNvPr id="99331" name="Rectangle 3">
            <a:extLst>
              <a:ext uri="{FF2B5EF4-FFF2-40B4-BE49-F238E27FC236}">
                <a16:creationId xmlns:a16="http://schemas.microsoft.com/office/drawing/2014/main" id="{79982371-9319-456A-99CA-7DF4115FF48A}"/>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880684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36F219E-0339-4DE4-95E7-A2BE665D3644}"/>
              </a:ext>
            </a:extLst>
          </p:cNvPr>
          <p:cNvSpPr>
            <a:spLocks noGrp="1" noChangeArrowheads="1"/>
          </p:cNvSpPr>
          <p:nvPr>
            <p:ph type="sldNum" sz="quarter" idx="5"/>
          </p:nvPr>
        </p:nvSpPr>
        <p:spPr>
          <a:ln/>
        </p:spPr>
        <p:txBody>
          <a:bodyPr/>
          <a:lstStyle/>
          <a:p>
            <a:fld id="{BB565B4D-831B-4A5D-A592-D4981FD002AF}" type="slidenum">
              <a:rPr lang="en-US" altLang="en-US"/>
              <a:pPr/>
              <a:t>26</a:t>
            </a:fld>
            <a:endParaRPr lang="en-US" altLang="en-US"/>
          </a:p>
        </p:txBody>
      </p:sp>
      <p:sp>
        <p:nvSpPr>
          <p:cNvPr id="99330" name="Rectangle 2">
            <a:extLst>
              <a:ext uri="{FF2B5EF4-FFF2-40B4-BE49-F238E27FC236}">
                <a16:creationId xmlns:a16="http://schemas.microsoft.com/office/drawing/2014/main" id="{A241EF79-FF0E-48C2-B3D8-0F68003A159D}"/>
              </a:ext>
            </a:extLst>
          </p:cNvPr>
          <p:cNvSpPr>
            <a:spLocks noGrp="1" noRot="1" noChangeAspect="1" noChangeArrowheads="1" noTextEdit="1"/>
          </p:cNvSpPr>
          <p:nvPr>
            <p:ph type="sldImg"/>
          </p:nvPr>
        </p:nvSpPr>
        <p:spPr>
          <a:ln/>
        </p:spPr>
      </p:sp>
      <p:sp>
        <p:nvSpPr>
          <p:cNvPr id="99331" name="Rectangle 3">
            <a:extLst>
              <a:ext uri="{FF2B5EF4-FFF2-40B4-BE49-F238E27FC236}">
                <a16:creationId xmlns:a16="http://schemas.microsoft.com/office/drawing/2014/main" id="{79982371-9319-456A-99CA-7DF4115FF48A}"/>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2717920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59C1976-6C44-46F0-A3BA-2B16BD921176}"/>
              </a:ext>
            </a:extLst>
          </p:cNvPr>
          <p:cNvSpPr>
            <a:spLocks noGrp="1" noChangeArrowheads="1"/>
          </p:cNvSpPr>
          <p:nvPr>
            <p:ph type="sldNum" sz="quarter" idx="5"/>
          </p:nvPr>
        </p:nvSpPr>
        <p:spPr>
          <a:ln/>
        </p:spPr>
        <p:txBody>
          <a:bodyPr/>
          <a:lstStyle/>
          <a:p>
            <a:fld id="{C82412A0-BA69-4C53-B8D0-6EA325AC38C3}" type="slidenum">
              <a:rPr lang="en-US" altLang="en-US"/>
              <a:pPr/>
              <a:t>27</a:t>
            </a:fld>
            <a:endParaRPr lang="en-US" altLang="en-US"/>
          </a:p>
        </p:txBody>
      </p:sp>
      <p:sp>
        <p:nvSpPr>
          <p:cNvPr id="100354" name="Rectangle 2">
            <a:extLst>
              <a:ext uri="{FF2B5EF4-FFF2-40B4-BE49-F238E27FC236}">
                <a16:creationId xmlns:a16="http://schemas.microsoft.com/office/drawing/2014/main" id="{4A00B894-4522-4D4F-83E6-D7BEE208059F}"/>
              </a:ext>
            </a:extLst>
          </p:cNvPr>
          <p:cNvSpPr>
            <a:spLocks noGrp="1" noRot="1" noChangeAspect="1" noChangeArrowheads="1" noTextEdit="1"/>
          </p:cNvSpPr>
          <p:nvPr>
            <p:ph type="sldImg"/>
          </p:nvPr>
        </p:nvSpPr>
        <p:spPr>
          <a:ln/>
        </p:spPr>
      </p:sp>
      <p:sp>
        <p:nvSpPr>
          <p:cNvPr id="100355" name="Rectangle 3">
            <a:extLst>
              <a:ext uri="{FF2B5EF4-FFF2-40B4-BE49-F238E27FC236}">
                <a16:creationId xmlns:a16="http://schemas.microsoft.com/office/drawing/2014/main" id="{BE45FFEB-1B86-46E7-85E8-50DB4146FDED}"/>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1085599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C79FA7-FEBB-4FA4-AA0C-0C033A601ED9}" type="slidenum">
              <a:rPr lang="en-US" smtClean="0"/>
              <a:t>31</a:t>
            </a:fld>
            <a:endParaRPr lang="en-US"/>
          </a:p>
        </p:txBody>
      </p:sp>
    </p:spTree>
    <p:extLst>
      <p:ext uri="{BB962C8B-B14F-4D97-AF65-F5344CB8AC3E}">
        <p14:creationId xmlns:p14="http://schemas.microsoft.com/office/powerpoint/2010/main" val="4154113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1AE11FC-CB03-4256-B46C-E3AE622365F1}" type="datetimeFigureOut">
              <a:rPr lang="en-US"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1BF0B3-7027-407B-A3E5-D8FBEAE0EA41}" type="slidenum">
              <a:rPr lang="en-US" smtClean="0"/>
              <a:t>‹#›</a:t>
            </a:fld>
            <a:endParaRPr lang="en-US"/>
          </a:p>
        </p:txBody>
      </p:sp>
    </p:spTree>
    <p:extLst>
      <p:ext uri="{BB962C8B-B14F-4D97-AF65-F5344CB8AC3E}">
        <p14:creationId xmlns:p14="http://schemas.microsoft.com/office/powerpoint/2010/main" val="2936122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AE11FC-CB03-4256-B46C-E3AE622365F1}" type="datetimeFigureOut">
              <a:rPr lang="en-US"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1BF0B3-7027-407B-A3E5-D8FBEAE0EA41}" type="slidenum">
              <a:rPr lang="en-US" smtClean="0"/>
              <a:t>‹#›</a:t>
            </a:fld>
            <a:endParaRPr lang="en-US"/>
          </a:p>
        </p:txBody>
      </p:sp>
    </p:spTree>
    <p:extLst>
      <p:ext uri="{BB962C8B-B14F-4D97-AF65-F5344CB8AC3E}">
        <p14:creationId xmlns:p14="http://schemas.microsoft.com/office/powerpoint/2010/main" val="861232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AE11FC-CB03-4256-B46C-E3AE622365F1}" type="datetimeFigureOut">
              <a:rPr lang="en-US"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1BF0B3-7027-407B-A3E5-D8FBEAE0EA41}" type="slidenum">
              <a:rPr lang="en-US" smtClean="0"/>
              <a:t>‹#›</a:t>
            </a:fld>
            <a:endParaRPr lang="en-US"/>
          </a:p>
        </p:txBody>
      </p:sp>
    </p:spTree>
    <p:extLst>
      <p:ext uri="{BB962C8B-B14F-4D97-AF65-F5344CB8AC3E}">
        <p14:creationId xmlns:p14="http://schemas.microsoft.com/office/powerpoint/2010/main" val="4193156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AE11FC-CB03-4256-B46C-E3AE622365F1}" type="datetimeFigureOut">
              <a:rPr lang="en-US"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1BF0B3-7027-407B-A3E5-D8FBEAE0EA41}" type="slidenum">
              <a:rPr lang="en-US" smtClean="0"/>
              <a:t>‹#›</a:t>
            </a:fld>
            <a:endParaRPr lang="en-US"/>
          </a:p>
        </p:txBody>
      </p:sp>
    </p:spTree>
    <p:extLst>
      <p:ext uri="{BB962C8B-B14F-4D97-AF65-F5344CB8AC3E}">
        <p14:creationId xmlns:p14="http://schemas.microsoft.com/office/powerpoint/2010/main" val="2934823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1AE11FC-CB03-4256-B46C-E3AE622365F1}" type="datetimeFigureOut">
              <a:rPr lang="en-US"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1BF0B3-7027-407B-A3E5-D8FBEAE0EA41}" type="slidenum">
              <a:rPr lang="en-US" smtClean="0"/>
              <a:t>‹#›</a:t>
            </a:fld>
            <a:endParaRPr lang="en-US"/>
          </a:p>
        </p:txBody>
      </p:sp>
    </p:spTree>
    <p:extLst>
      <p:ext uri="{BB962C8B-B14F-4D97-AF65-F5344CB8AC3E}">
        <p14:creationId xmlns:p14="http://schemas.microsoft.com/office/powerpoint/2010/main" val="1084772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1AE11FC-CB03-4256-B46C-E3AE622365F1}" type="datetimeFigureOut">
              <a:rPr lang="en-US" smtClean="0"/>
              <a:t>4/21/2025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1BF0B3-7027-407B-A3E5-D8FBEAE0EA41}" type="slidenum">
              <a:rPr lang="en-US" smtClean="0"/>
              <a:t>‹#›</a:t>
            </a:fld>
            <a:endParaRPr lang="en-US"/>
          </a:p>
        </p:txBody>
      </p:sp>
    </p:spTree>
    <p:extLst>
      <p:ext uri="{BB962C8B-B14F-4D97-AF65-F5344CB8AC3E}">
        <p14:creationId xmlns:p14="http://schemas.microsoft.com/office/powerpoint/2010/main" val="4237221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1AE11FC-CB03-4256-B46C-E3AE622365F1}" type="datetimeFigureOut">
              <a:rPr lang="en-US" smtClean="0"/>
              <a:t>4/21/2025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1BF0B3-7027-407B-A3E5-D8FBEAE0EA41}" type="slidenum">
              <a:rPr lang="en-US" smtClean="0"/>
              <a:t>‹#›</a:t>
            </a:fld>
            <a:endParaRPr lang="en-US"/>
          </a:p>
        </p:txBody>
      </p:sp>
    </p:spTree>
    <p:extLst>
      <p:ext uri="{BB962C8B-B14F-4D97-AF65-F5344CB8AC3E}">
        <p14:creationId xmlns:p14="http://schemas.microsoft.com/office/powerpoint/2010/main" val="2588215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1AE11FC-CB03-4256-B46C-E3AE622365F1}" type="datetimeFigureOut">
              <a:rPr lang="en-US" smtClean="0"/>
              <a:t>4/21/2025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1BF0B3-7027-407B-A3E5-D8FBEAE0EA41}" type="slidenum">
              <a:rPr lang="en-US" smtClean="0"/>
              <a:t>‹#›</a:t>
            </a:fld>
            <a:endParaRPr lang="en-US"/>
          </a:p>
        </p:txBody>
      </p:sp>
    </p:spTree>
    <p:extLst>
      <p:ext uri="{BB962C8B-B14F-4D97-AF65-F5344CB8AC3E}">
        <p14:creationId xmlns:p14="http://schemas.microsoft.com/office/powerpoint/2010/main" val="34644647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AE11FC-CB03-4256-B46C-E3AE622365F1}" type="datetimeFigureOut">
              <a:rPr lang="en-US" smtClean="0"/>
              <a:t>4/21/2025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1BF0B3-7027-407B-A3E5-D8FBEAE0EA41}" type="slidenum">
              <a:rPr lang="en-US" smtClean="0"/>
              <a:t>‹#›</a:t>
            </a:fld>
            <a:endParaRPr lang="en-US"/>
          </a:p>
        </p:txBody>
      </p:sp>
    </p:spTree>
    <p:extLst>
      <p:ext uri="{BB962C8B-B14F-4D97-AF65-F5344CB8AC3E}">
        <p14:creationId xmlns:p14="http://schemas.microsoft.com/office/powerpoint/2010/main" val="3372463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1AE11FC-CB03-4256-B46C-E3AE622365F1}" type="datetimeFigureOut">
              <a:rPr lang="en-US" smtClean="0"/>
              <a:t>4/21/2025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1BF0B3-7027-407B-A3E5-D8FBEAE0EA41}" type="slidenum">
              <a:rPr lang="en-US" smtClean="0"/>
              <a:t>‹#›</a:t>
            </a:fld>
            <a:endParaRPr lang="en-US"/>
          </a:p>
        </p:txBody>
      </p:sp>
    </p:spTree>
    <p:extLst>
      <p:ext uri="{BB962C8B-B14F-4D97-AF65-F5344CB8AC3E}">
        <p14:creationId xmlns:p14="http://schemas.microsoft.com/office/powerpoint/2010/main" val="7746474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1AE11FC-CB03-4256-B46C-E3AE622365F1}" type="datetimeFigureOut">
              <a:rPr lang="en-US" smtClean="0"/>
              <a:t>4/21/2025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1BF0B3-7027-407B-A3E5-D8FBEAE0EA41}" type="slidenum">
              <a:rPr lang="en-US" smtClean="0"/>
              <a:t>‹#›</a:t>
            </a:fld>
            <a:endParaRPr lang="en-US"/>
          </a:p>
        </p:txBody>
      </p:sp>
    </p:spTree>
    <p:extLst>
      <p:ext uri="{BB962C8B-B14F-4D97-AF65-F5344CB8AC3E}">
        <p14:creationId xmlns:p14="http://schemas.microsoft.com/office/powerpoint/2010/main" val="4097122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AE11FC-CB03-4256-B46C-E3AE622365F1}" type="datetimeFigureOut">
              <a:rPr lang="en-US" smtClean="0"/>
              <a:t>4/21/2025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1BF0B3-7027-407B-A3E5-D8FBEAE0EA41}" type="slidenum">
              <a:rPr lang="en-US" smtClean="0"/>
              <a:t>‹#›</a:t>
            </a:fld>
            <a:endParaRPr lang="en-US"/>
          </a:p>
        </p:txBody>
      </p:sp>
    </p:spTree>
    <p:extLst>
      <p:ext uri="{BB962C8B-B14F-4D97-AF65-F5344CB8AC3E}">
        <p14:creationId xmlns:p14="http://schemas.microsoft.com/office/powerpoint/2010/main" val="2191450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67E872F-37F7-4569-BA10-A5C39D386DD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07127" y="251594"/>
            <a:ext cx="9227127" cy="6606406"/>
          </a:xfrm>
          <a:prstGeom prst="rect">
            <a:avLst/>
          </a:prstGeom>
        </p:spPr>
      </p:pic>
      <p:sp>
        <p:nvSpPr>
          <p:cNvPr id="3" name="Title 1">
            <a:extLst>
              <a:ext uri="{FF2B5EF4-FFF2-40B4-BE49-F238E27FC236}">
                <a16:creationId xmlns:a16="http://schemas.microsoft.com/office/drawing/2014/main" id="{5AED1447-D621-43B9-A7F9-7A782B018159}"/>
              </a:ext>
            </a:extLst>
          </p:cNvPr>
          <p:cNvSpPr>
            <a:spLocks noGrp="1"/>
          </p:cNvSpPr>
          <p:nvPr>
            <p:ph type="ctrTitle"/>
          </p:nvPr>
        </p:nvSpPr>
        <p:spPr>
          <a:xfrm>
            <a:off x="1976004" y="378460"/>
            <a:ext cx="9144000" cy="1038860"/>
          </a:xfrm>
        </p:spPr>
        <p:txBody>
          <a:bodyPr/>
          <a:lstStyle/>
          <a:p>
            <a:pPr algn="l"/>
            <a:r>
              <a:rPr lang="en-US" dirty="0"/>
              <a:t>glacial geomorphology</a:t>
            </a:r>
          </a:p>
        </p:txBody>
      </p:sp>
      <p:sp>
        <p:nvSpPr>
          <p:cNvPr id="4" name="Title 1">
            <a:extLst>
              <a:ext uri="{FF2B5EF4-FFF2-40B4-BE49-F238E27FC236}">
                <a16:creationId xmlns:a16="http://schemas.microsoft.com/office/drawing/2014/main" id="{FD02E5CB-D154-0271-20A3-D824F3C7F05F}"/>
              </a:ext>
            </a:extLst>
          </p:cNvPr>
          <p:cNvSpPr txBox="1">
            <a:spLocks/>
          </p:cNvSpPr>
          <p:nvPr/>
        </p:nvSpPr>
        <p:spPr>
          <a:xfrm>
            <a:off x="8624607" y="5242709"/>
            <a:ext cx="2209647" cy="103886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dirty="0">
                <a:solidFill>
                  <a:schemeClr val="bg1"/>
                </a:solidFill>
              </a:rPr>
              <a:t>Lecture 01</a:t>
            </a:r>
          </a:p>
        </p:txBody>
      </p:sp>
    </p:spTree>
    <p:extLst>
      <p:ext uri="{BB962C8B-B14F-4D97-AF65-F5344CB8AC3E}">
        <p14:creationId xmlns:p14="http://schemas.microsoft.com/office/powerpoint/2010/main" val="76444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D1447-D621-43B9-A7F9-7A782B018159}"/>
              </a:ext>
            </a:extLst>
          </p:cNvPr>
          <p:cNvSpPr>
            <a:spLocks noGrp="1"/>
          </p:cNvSpPr>
          <p:nvPr>
            <p:ph type="ctrTitle"/>
          </p:nvPr>
        </p:nvSpPr>
        <p:spPr>
          <a:xfrm>
            <a:off x="1779963" y="571500"/>
            <a:ext cx="9144000" cy="6046470"/>
          </a:xfrm>
        </p:spPr>
        <p:txBody>
          <a:bodyPr>
            <a:normAutofit fontScale="90000"/>
          </a:bodyPr>
          <a:lstStyle/>
          <a:p>
            <a:r>
              <a:rPr lang="en-US" dirty="0"/>
              <a:t>Assessment</a:t>
            </a:r>
            <a:br>
              <a:rPr lang="en-US" dirty="0"/>
            </a:br>
            <a:br>
              <a:rPr lang="en-US" dirty="0"/>
            </a:br>
            <a:r>
              <a:rPr lang="en-US" sz="4900" dirty="0"/>
              <a:t>Weekly:</a:t>
            </a:r>
            <a:br>
              <a:rPr lang="en-US" sz="4900" dirty="0"/>
            </a:br>
            <a:r>
              <a:rPr lang="en-US" sz="4900" dirty="0"/>
              <a:t>Individual Project Report</a:t>
            </a:r>
            <a:br>
              <a:rPr lang="en-US" sz="4900" dirty="0"/>
            </a:br>
            <a:r>
              <a:rPr lang="en-US" sz="2700" dirty="0"/>
              <a:t>(2/3 of grade)</a:t>
            </a:r>
            <a:br>
              <a:rPr lang="en-US" sz="2700" dirty="0"/>
            </a:br>
            <a:br>
              <a:rPr lang="en-US" sz="4900" dirty="0"/>
            </a:br>
            <a:r>
              <a:rPr lang="en-US" sz="4900" dirty="0"/>
              <a:t>End of Term:</a:t>
            </a:r>
            <a:br>
              <a:rPr lang="en-US" sz="4900" dirty="0"/>
            </a:br>
            <a:r>
              <a:rPr lang="en-US" sz="4900" dirty="0"/>
              <a:t>Individual Term Paper</a:t>
            </a:r>
            <a:br>
              <a:rPr lang="en-US" sz="4900" dirty="0"/>
            </a:br>
            <a:r>
              <a:rPr lang="en-US" sz="3100" i="1" dirty="0"/>
              <a:t>Glacial Geomorphology of the [region] and its implications</a:t>
            </a:r>
            <a:br>
              <a:rPr lang="en-US" sz="4900" dirty="0"/>
            </a:br>
            <a:r>
              <a:rPr lang="en-US" sz="2700" dirty="0"/>
              <a:t>(1/3 of grade)</a:t>
            </a:r>
            <a:br>
              <a:rPr lang="en-US" dirty="0"/>
            </a:br>
            <a:endParaRPr lang="en-US" dirty="0"/>
          </a:p>
        </p:txBody>
      </p:sp>
    </p:spTree>
    <p:extLst>
      <p:ext uri="{BB962C8B-B14F-4D97-AF65-F5344CB8AC3E}">
        <p14:creationId xmlns:p14="http://schemas.microsoft.com/office/powerpoint/2010/main" val="41335725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D1447-D621-43B9-A7F9-7A782B018159}"/>
              </a:ext>
            </a:extLst>
          </p:cNvPr>
          <p:cNvSpPr>
            <a:spLocks noGrp="1"/>
          </p:cNvSpPr>
          <p:nvPr>
            <p:ph type="ctrTitle"/>
          </p:nvPr>
        </p:nvSpPr>
        <p:spPr>
          <a:xfrm>
            <a:off x="1779963" y="571500"/>
            <a:ext cx="9144000" cy="6046470"/>
          </a:xfrm>
        </p:spPr>
        <p:txBody>
          <a:bodyPr>
            <a:normAutofit fontScale="90000"/>
          </a:bodyPr>
          <a:lstStyle/>
          <a:p>
            <a:r>
              <a:rPr lang="en-US" dirty="0"/>
              <a:t>Assessment</a:t>
            </a:r>
            <a:br>
              <a:rPr lang="en-US" dirty="0"/>
            </a:br>
            <a:br>
              <a:rPr lang="en-US" dirty="0"/>
            </a:br>
            <a:r>
              <a:rPr lang="en-US" sz="4900" dirty="0"/>
              <a:t>Weekly:</a:t>
            </a:r>
            <a:br>
              <a:rPr lang="en-US" sz="4900" dirty="0"/>
            </a:br>
            <a:r>
              <a:rPr lang="en-US" sz="4900" dirty="0"/>
              <a:t>Individual Project Report</a:t>
            </a:r>
            <a:br>
              <a:rPr lang="en-US" sz="4900" dirty="0"/>
            </a:br>
            <a:r>
              <a:rPr lang="en-US" sz="2700" dirty="0"/>
              <a:t>(2/3 of grade)</a:t>
            </a:r>
            <a:br>
              <a:rPr lang="en-US" sz="2700" dirty="0"/>
            </a:br>
            <a:br>
              <a:rPr lang="en-US" sz="4900" dirty="0"/>
            </a:br>
            <a:r>
              <a:rPr lang="en-US" sz="4900" dirty="0"/>
              <a:t>End of Term:</a:t>
            </a:r>
            <a:br>
              <a:rPr lang="en-US" sz="4900" dirty="0"/>
            </a:br>
            <a:r>
              <a:rPr lang="en-US" sz="4900" dirty="0"/>
              <a:t>Individual Term Paper</a:t>
            </a:r>
            <a:br>
              <a:rPr lang="en-US" sz="4900" dirty="0"/>
            </a:br>
            <a:r>
              <a:rPr lang="en-US" sz="3100" i="1" dirty="0"/>
              <a:t>Glacial Geomorphology of the [region] and its implications</a:t>
            </a:r>
            <a:br>
              <a:rPr lang="en-US" sz="4900" dirty="0"/>
            </a:br>
            <a:r>
              <a:rPr lang="en-US" sz="2700" dirty="0"/>
              <a:t>(1/3 of grade)</a:t>
            </a:r>
            <a:br>
              <a:rPr lang="en-US" dirty="0"/>
            </a:br>
            <a:endParaRPr lang="en-US" dirty="0"/>
          </a:p>
        </p:txBody>
      </p:sp>
      <p:sp>
        <p:nvSpPr>
          <p:cNvPr id="3" name="TextBox 2"/>
          <p:cNvSpPr txBox="1"/>
          <p:nvPr/>
        </p:nvSpPr>
        <p:spPr>
          <a:xfrm>
            <a:off x="6166624" y="5804371"/>
            <a:ext cx="5579220" cy="923330"/>
          </a:xfrm>
          <a:prstGeom prst="rect">
            <a:avLst/>
          </a:prstGeom>
          <a:noFill/>
        </p:spPr>
        <p:txBody>
          <a:bodyPr wrap="none" rtlCol="0">
            <a:spAutoFit/>
          </a:bodyPr>
          <a:lstStyle/>
          <a:p>
            <a:r>
              <a:rPr lang="en-US" dirty="0">
                <a:solidFill>
                  <a:srgbClr val="FF0000"/>
                </a:solidFill>
              </a:rPr>
              <a:t>Regions pre-approved by me; no duplicates allowed, FCFS</a:t>
            </a:r>
          </a:p>
          <a:p>
            <a:r>
              <a:rPr lang="en-US" dirty="0">
                <a:solidFill>
                  <a:srgbClr val="FF0000"/>
                </a:solidFill>
              </a:rPr>
              <a:t>10 minute in class presentations April 29 – May 1</a:t>
            </a:r>
          </a:p>
          <a:p>
            <a:r>
              <a:rPr lang="en-US" dirty="0">
                <a:solidFill>
                  <a:srgbClr val="FF0000"/>
                </a:solidFill>
              </a:rPr>
              <a:t>PDF posted to </a:t>
            </a:r>
            <a:r>
              <a:rPr lang="en-US" dirty="0" err="1">
                <a:solidFill>
                  <a:srgbClr val="FF0000"/>
                </a:solidFill>
              </a:rPr>
              <a:t>Courseworks</a:t>
            </a:r>
            <a:r>
              <a:rPr lang="en-US" dirty="0">
                <a:solidFill>
                  <a:srgbClr val="FF0000"/>
                </a:solidFill>
              </a:rPr>
              <a:t> by 11:59 PM May 16, 2025</a:t>
            </a:r>
          </a:p>
        </p:txBody>
      </p:sp>
    </p:spTree>
    <p:extLst>
      <p:ext uri="{BB962C8B-B14F-4D97-AF65-F5344CB8AC3E}">
        <p14:creationId xmlns:p14="http://schemas.microsoft.com/office/powerpoint/2010/main" val="23075411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D1447-D621-43B9-A7F9-7A782B018159}"/>
              </a:ext>
            </a:extLst>
          </p:cNvPr>
          <p:cNvSpPr>
            <a:spLocks noGrp="1"/>
          </p:cNvSpPr>
          <p:nvPr>
            <p:ph type="ctrTitle"/>
          </p:nvPr>
        </p:nvSpPr>
        <p:spPr>
          <a:xfrm>
            <a:off x="1779963" y="571500"/>
            <a:ext cx="9144000" cy="6046470"/>
          </a:xfrm>
        </p:spPr>
        <p:txBody>
          <a:bodyPr>
            <a:normAutofit fontScale="90000"/>
          </a:bodyPr>
          <a:lstStyle/>
          <a:p>
            <a:r>
              <a:rPr lang="en-US" dirty="0"/>
              <a:t>Assessment</a:t>
            </a:r>
            <a:br>
              <a:rPr lang="en-US" dirty="0"/>
            </a:br>
            <a:br>
              <a:rPr lang="en-US" dirty="0"/>
            </a:br>
            <a:r>
              <a:rPr lang="en-US" sz="4900" dirty="0"/>
              <a:t>Weekly:</a:t>
            </a:r>
            <a:br>
              <a:rPr lang="en-US" sz="4900" dirty="0"/>
            </a:br>
            <a:r>
              <a:rPr lang="en-US" sz="4900" dirty="0"/>
              <a:t>Individual Project Report</a:t>
            </a:r>
            <a:br>
              <a:rPr lang="en-US" sz="4900" dirty="0"/>
            </a:br>
            <a:r>
              <a:rPr lang="en-US" sz="2700" dirty="0"/>
              <a:t>(2/3 of grade)</a:t>
            </a:r>
            <a:br>
              <a:rPr lang="en-US" sz="2700" dirty="0"/>
            </a:br>
            <a:br>
              <a:rPr lang="en-US" sz="4900" dirty="0"/>
            </a:br>
            <a:r>
              <a:rPr lang="en-US" sz="4900" dirty="0"/>
              <a:t>End of Term:</a:t>
            </a:r>
            <a:br>
              <a:rPr lang="en-US" sz="4900" dirty="0"/>
            </a:br>
            <a:r>
              <a:rPr lang="en-US" sz="4900" dirty="0"/>
              <a:t>Individual Term Paper</a:t>
            </a:r>
            <a:br>
              <a:rPr lang="en-US" sz="4900" dirty="0"/>
            </a:br>
            <a:r>
              <a:rPr lang="en-US" sz="3100" i="1" dirty="0"/>
              <a:t>Glacial Geomorphology of the [region] and its implications</a:t>
            </a:r>
            <a:br>
              <a:rPr lang="en-US" sz="4900" dirty="0"/>
            </a:br>
            <a:r>
              <a:rPr lang="en-US" sz="2700" dirty="0"/>
              <a:t>(1/3 of grade)</a:t>
            </a:r>
            <a:br>
              <a:rPr lang="en-US" dirty="0"/>
            </a:br>
            <a:endParaRPr lang="en-US" dirty="0"/>
          </a:p>
        </p:txBody>
      </p:sp>
      <p:sp>
        <p:nvSpPr>
          <p:cNvPr id="3" name="TextBox 2"/>
          <p:cNvSpPr txBox="1"/>
          <p:nvPr/>
        </p:nvSpPr>
        <p:spPr>
          <a:xfrm>
            <a:off x="8132373" y="2737992"/>
            <a:ext cx="3856697" cy="1446550"/>
          </a:xfrm>
          <a:prstGeom prst="rect">
            <a:avLst/>
          </a:prstGeom>
          <a:noFill/>
        </p:spPr>
        <p:txBody>
          <a:bodyPr wrap="none" rtlCol="0">
            <a:spAutoFit/>
          </a:bodyPr>
          <a:lstStyle/>
          <a:p>
            <a:r>
              <a:rPr lang="en-US" sz="4400" dirty="0">
                <a:solidFill>
                  <a:srgbClr val="FF0000"/>
                </a:solidFill>
              </a:rPr>
              <a:t>Rubric</a:t>
            </a:r>
          </a:p>
          <a:p>
            <a:r>
              <a:rPr lang="en-US" sz="4400" dirty="0">
                <a:solidFill>
                  <a:srgbClr val="FF0000"/>
                </a:solidFill>
              </a:rPr>
              <a:t>on </a:t>
            </a:r>
            <a:r>
              <a:rPr lang="en-US" sz="4400" dirty="0" err="1">
                <a:solidFill>
                  <a:srgbClr val="FF0000"/>
                </a:solidFill>
              </a:rPr>
              <a:t>Courseworks</a:t>
            </a:r>
            <a:endParaRPr lang="en-US" sz="4400" dirty="0">
              <a:solidFill>
                <a:srgbClr val="FF0000"/>
              </a:solidFill>
            </a:endParaRPr>
          </a:p>
        </p:txBody>
      </p:sp>
      <p:sp>
        <p:nvSpPr>
          <p:cNvPr id="5" name="TextBox 4"/>
          <p:cNvSpPr txBox="1"/>
          <p:nvPr/>
        </p:nvSpPr>
        <p:spPr>
          <a:xfrm>
            <a:off x="8132372" y="5411450"/>
            <a:ext cx="3856697" cy="1446550"/>
          </a:xfrm>
          <a:prstGeom prst="rect">
            <a:avLst/>
          </a:prstGeom>
          <a:noFill/>
        </p:spPr>
        <p:txBody>
          <a:bodyPr wrap="none" rtlCol="0">
            <a:spAutoFit/>
          </a:bodyPr>
          <a:lstStyle/>
          <a:p>
            <a:r>
              <a:rPr lang="en-US" sz="4400" dirty="0">
                <a:solidFill>
                  <a:srgbClr val="FF0000"/>
                </a:solidFill>
              </a:rPr>
              <a:t>Rubric</a:t>
            </a:r>
          </a:p>
          <a:p>
            <a:r>
              <a:rPr lang="en-US" sz="4400" dirty="0">
                <a:solidFill>
                  <a:srgbClr val="FF0000"/>
                </a:solidFill>
              </a:rPr>
              <a:t>on </a:t>
            </a:r>
            <a:r>
              <a:rPr lang="en-US" sz="4400" dirty="0" err="1">
                <a:solidFill>
                  <a:srgbClr val="FF0000"/>
                </a:solidFill>
              </a:rPr>
              <a:t>Courseworks</a:t>
            </a:r>
            <a:endParaRPr lang="en-US" sz="4400" dirty="0">
              <a:solidFill>
                <a:srgbClr val="FF0000"/>
              </a:solidFill>
            </a:endParaRPr>
          </a:p>
        </p:txBody>
      </p:sp>
    </p:spTree>
    <p:extLst>
      <p:ext uri="{BB962C8B-B14F-4D97-AF65-F5344CB8AC3E}">
        <p14:creationId xmlns:p14="http://schemas.microsoft.com/office/powerpoint/2010/main" val="22312169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D1447-D621-43B9-A7F9-7A782B018159}"/>
              </a:ext>
            </a:extLst>
          </p:cNvPr>
          <p:cNvSpPr>
            <a:spLocks noGrp="1"/>
          </p:cNvSpPr>
          <p:nvPr>
            <p:ph type="ctrTitle"/>
          </p:nvPr>
        </p:nvSpPr>
        <p:spPr>
          <a:xfrm>
            <a:off x="685800" y="571500"/>
            <a:ext cx="11418569" cy="6046470"/>
          </a:xfrm>
        </p:spPr>
        <p:txBody>
          <a:bodyPr>
            <a:normAutofit/>
          </a:bodyPr>
          <a:lstStyle/>
          <a:p>
            <a:r>
              <a:rPr lang="en-US" dirty="0"/>
              <a:t>Collaboration</a:t>
            </a:r>
            <a:br>
              <a:rPr lang="en-US" dirty="0"/>
            </a:br>
            <a:br>
              <a:rPr lang="en-US" dirty="0"/>
            </a:br>
            <a:r>
              <a:rPr lang="en-US" sz="4900" dirty="0"/>
              <a:t>Encouraged</a:t>
            </a:r>
            <a:br>
              <a:rPr lang="en-US" sz="4900" dirty="0"/>
            </a:br>
            <a:r>
              <a:rPr lang="en-US" sz="4900" i="1" dirty="0"/>
              <a:t>however</a:t>
            </a:r>
            <a:br>
              <a:rPr lang="en-US" sz="4900" dirty="0"/>
            </a:br>
            <a:r>
              <a:rPr lang="en-US" sz="4900" dirty="0"/>
              <a:t>collaborations must be declared</a:t>
            </a:r>
            <a:br>
              <a:rPr lang="en-US" sz="4900" dirty="0"/>
            </a:br>
            <a:r>
              <a:rPr lang="en-US" sz="4900" dirty="0"/>
              <a:t>and</a:t>
            </a:r>
            <a:br>
              <a:rPr lang="en-US" sz="4900" dirty="0"/>
            </a:br>
            <a:r>
              <a:rPr lang="en-US" sz="4900" dirty="0"/>
              <a:t>all submitted writing must be your own</a:t>
            </a:r>
            <a:br>
              <a:rPr lang="en-US" dirty="0"/>
            </a:br>
            <a:endParaRPr lang="en-US" dirty="0"/>
          </a:p>
        </p:txBody>
      </p:sp>
    </p:spTree>
    <p:extLst>
      <p:ext uri="{BB962C8B-B14F-4D97-AF65-F5344CB8AC3E}">
        <p14:creationId xmlns:p14="http://schemas.microsoft.com/office/powerpoint/2010/main" val="32192972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D1447-D621-43B9-A7F9-7A782B018159}"/>
              </a:ext>
            </a:extLst>
          </p:cNvPr>
          <p:cNvSpPr>
            <a:spLocks noGrp="1"/>
          </p:cNvSpPr>
          <p:nvPr>
            <p:ph type="ctrTitle"/>
          </p:nvPr>
        </p:nvSpPr>
        <p:spPr>
          <a:xfrm>
            <a:off x="685800" y="571500"/>
            <a:ext cx="11418569" cy="6046470"/>
          </a:xfrm>
        </p:spPr>
        <p:txBody>
          <a:bodyPr>
            <a:normAutofit/>
          </a:bodyPr>
          <a:lstStyle/>
          <a:p>
            <a:r>
              <a:rPr lang="en-US" dirty="0"/>
              <a:t>Mostly a “qualitative” course</a:t>
            </a:r>
            <a:br>
              <a:rPr lang="en-US" dirty="0"/>
            </a:br>
            <a:br>
              <a:rPr lang="en-US" dirty="0"/>
            </a:br>
            <a:r>
              <a:rPr lang="en-US" sz="3200" dirty="0"/>
              <a:t>But next Thursday (1/30) we will use Python-based glacial flow simulations.  So please install Python on your Notebook computers (using instructions and with help of TA).</a:t>
            </a:r>
            <a:br>
              <a:rPr lang="en-US" dirty="0"/>
            </a:br>
            <a:endParaRPr lang="en-US" dirty="0"/>
          </a:p>
        </p:txBody>
      </p:sp>
    </p:spTree>
    <p:extLst>
      <p:ext uri="{BB962C8B-B14F-4D97-AF65-F5344CB8AC3E}">
        <p14:creationId xmlns:p14="http://schemas.microsoft.com/office/powerpoint/2010/main" val="29776981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20632-873D-4E6B-A195-E8079DD7DC55}"/>
              </a:ext>
            </a:extLst>
          </p:cNvPr>
          <p:cNvSpPr>
            <a:spLocks noGrp="1"/>
          </p:cNvSpPr>
          <p:nvPr>
            <p:ph type="title"/>
          </p:nvPr>
        </p:nvSpPr>
        <p:spPr>
          <a:xfrm>
            <a:off x="838200" y="2332471"/>
            <a:ext cx="10515600" cy="1325563"/>
          </a:xfrm>
        </p:spPr>
        <p:txBody>
          <a:bodyPr>
            <a:normAutofit fontScale="90000"/>
          </a:bodyPr>
          <a:lstStyle/>
          <a:p>
            <a:pPr algn="ctr"/>
            <a:r>
              <a:rPr lang="en-US" dirty="0"/>
              <a:t>Why is Glacial Geomorphology Important?</a:t>
            </a:r>
            <a:br>
              <a:rPr lang="en-US" dirty="0"/>
            </a:br>
            <a:br>
              <a:rPr lang="en-US" dirty="0"/>
            </a:br>
            <a:endParaRPr lang="en-US" dirty="0"/>
          </a:p>
        </p:txBody>
      </p:sp>
    </p:spTree>
    <p:extLst>
      <p:ext uri="{BB962C8B-B14F-4D97-AF65-F5344CB8AC3E}">
        <p14:creationId xmlns:p14="http://schemas.microsoft.com/office/powerpoint/2010/main" val="17634808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20632-873D-4E6B-A195-E8079DD7DC55}"/>
              </a:ext>
            </a:extLst>
          </p:cNvPr>
          <p:cNvSpPr>
            <a:spLocks noGrp="1"/>
          </p:cNvSpPr>
          <p:nvPr>
            <p:ph type="title"/>
          </p:nvPr>
        </p:nvSpPr>
        <p:spPr>
          <a:xfrm>
            <a:off x="838200" y="2332471"/>
            <a:ext cx="10515600" cy="1325563"/>
          </a:xfrm>
        </p:spPr>
        <p:txBody>
          <a:bodyPr>
            <a:normAutofit fontScale="90000"/>
          </a:bodyPr>
          <a:lstStyle/>
          <a:p>
            <a:pPr algn="ctr"/>
            <a:r>
              <a:rPr lang="en-US" dirty="0"/>
              <a:t>Why is it important to you?</a:t>
            </a:r>
            <a:br>
              <a:rPr lang="en-US" dirty="0"/>
            </a:br>
            <a:br>
              <a:rPr lang="en-US" dirty="0"/>
            </a:br>
            <a:r>
              <a:rPr lang="en-US" dirty="0"/>
              <a:t>lets make a list</a:t>
            </a:r>
            <a:br>
              <a:rPr lang="en-US" dirty="0"/>
            </a:br>
            <a:br>
              <a:rPr lang="en-US" dirty="0"/>
            </a:br>
            <a:endParaRPr lang="en-US" dirty="0"/>
          </a:p>
        </p:txBody>
      </p:sp>
    </p:spTree>
    <p:extLst>
      <p:ext uri="{BB962C8B-B14F-4D97-AF65-F5344CB8AC3E}">
        <p14:creationId xmlns:p14="http://schemas.microsoft.com/office/powerpoint/2010/main" val="5122915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20632-873D-4E6B-A195-E8079DD7DC55}"/>
              </a:ext>
            </a:extLst>
          </p:cNvPr>
          <p:cNvSpPr>
            <a:spLocks noGrp="1"/>
          </p:cNvSpPr>
          <p:nvPr>
            <p:ph type="title"/>
          </p:nvPr>
        </p:nvSpPr>
        <p:spPr>
          <a:xfrm>
            <a:off x="838200" y="2332471"/>
            <a:ext cx="10515600" cy="1325563"/>
          </a:xfrm>
        </p:spPr>
        <p:txBody>
          <a:bodyPr>
            <a:normAutofit/>
          </a:bodyPr>
          <a:lstStyle/>
          <a:p>
            <a:pPr algn="ctr"/>
            <a:r>
              <a:rPr lang="en-US" dirty="0"/>
              <a:t>The Discovery of the Ice Age</a:t>
            </a:r>
            <a:br>
              <a:rPr lang="en-US" dirty="0"/>
            </a:br>
            <a:endParaRPr lang="en-US" dirty="0"/>
          </a:p>
        </p:txBody>
      </p:sp>
    </p:spTree>
    <p:extLst>
      <p:ext uri="{BB962C8B-B14F-4D97-AF65-F5344CB8AC3E}">
        <p14:creationId xmlns:p14="http://schemas.microsoft.com/office/powerpoint/2010/main" val="38580136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A55B5650-E06F-46FA-8941-8B8EE002EF75}"/>
              </a:ext>
            </a:extLst>
          </p:cNvPr>
          <p:cNvSpPr>
            <a:spLocks noGrp="1" noChangeArrowheads="1"/>
          </p:cNvSpPr>
          <p:nvPr>
            <p:ph type="title"/>
          </p:nvPr>
        </p:nvSpPr>
        <p:spPr/>
        <p:txBody>
          <a:bodyPr/>
          <a:lstStyle/>
          <a:p>
            <a:r>
              <a:rPr lang="en-US" altLang="en-US"/>
              <a:t>1837</a:t>
            </a:r>
          </a:p>
        </p:txBody>
      </p:sp>
      <p:sp>
        <p:nvSpPr>
          <p:cNvPr id="75779" name="Rectangle 3">
            <a:extLst>
              <a:ext uri="{FF2B5EF4-FFF2-40B4-BE49-F238E27FC236}">
                <a16:creationId xmlns:a16="http://schemas.microsoft.com/office/drawing/2014/main" id="{0AF69D19-09D0-4F41-BDBB-656B628CE3AA}"/>
              </a:ext>
            </a:extLst>
          </p:cNvPr>
          <p:cNvSpPr>
            <a:spLocks noGrp="1" noChangeArrowheads="1"/>
          </p:cNvSpPr>
          <p:nvPr>
            <p:ph type="body" idx="1"/>
          </p:nvPr>
        </p:nvSpPr>
        <p:spPr>
          <a:xfrm>
            <a:off x="1981200" y="1828800"/>
            <a:ext cx="2895600" cy="3962400"/>
          </a:xfrm>
        </p:spPr>
        <p:txBody>
          <a:bodyPr/>
          <a:lstStyle/>
          <a:p>
            <a:pPr>
              <a:buFontTx/>
              <a:buNone/>
            </a:pPr>
            <a:r>
              <a:rPr lang="en-US" altLang="en-US" sz="2400">
                <a:latin typeface="Times New Roman" panose="02020603050405020304" pitchFamily="18" charset="0"/>
              </a:rPr>
              <a:t>Swiss naturalist Louis Agassis speaks at Swiss sachet of Natural Sciences. Replaces talk on fossil fishes with one proposing an 'ice age' in Europe and North America.</a:t>
            </a:r>
            <a:endParaRPr lang="en-US" altLang="en-US" sz="1200"/>
          </a:p>
        </p:txBody>
      </p:sp>
      <p:pic>
        <p:nvPicPr>
          <p:cNvPr id="75780" name="Picture 4">
            <a:extLst>
              <a:ext uri="{FF2B5EF4-FFF2-40B4-BE49-F238E27FC236}">
                <a16:creationId xmlns:a16="http://schemas.microsoft.com/office/drawing/2014/main" id="{D5FF51E6-75E6-4749-B1D5-B604CE3554F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86400" y="1600200"/>
            <a:ext cx="4495800" cy="4495800"/>
          </a:xfrm>
          <a:prstGeom prst="rect">
            <a:avLst/>
          </a:prstGeom>
          <a:noFill/>
          <a:extLst>
            <a:ext uri="{909E8E84-426E-40DD-AFC4-6F175D3DCCD1}">
              <a14:hiddenFill xmlns:a14="http://schemas.microsoft.com/office/drawing/2010/main">
                <a:solidFill>
                  <a:srgbClr val="FFFFFF"/>
                </a:solidFill>
              </a14:hiddenFill>
            </a:ext>
          </a:extLst>
        </p:spPr>
      </p:pic>
      <p:sp>
        <p:nvSpPr>
          <p:cNvPr id="75781" name="Rectangle 5">
            <a:extLst>
              <a:ext uri="{FF2B5EF4-FFF2-40B4-BE49-F238E27FC236}">
                <a16:creationId xmlns:a16="http://schemas.microsoft.com/office/drawing/2014/main" id="{0A9255F4-7A64-47E9-82F1-011DE573087C}"/>
              </a:ext>
            </a:extLst>
          </p:cNvPr>
          <p:cNvSpPr>
            <a:spLocks noChangeArrowheads="1"/>
          </p:cNvSpPr>
          <p:nvPr/>
        </p:nvSpPr>
        <p:spPr bwMode="auto">
          <a:xfrm>
            <a:off x="6781800" y="6172200"/>
            <a:ext cx="1981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FontTx/>
              <a:buNone/>
            </a:pPr>
            <a:r>
              <a:rPr lang="en-US" altLang="en-US" sz="2400">
                <a:latin typeface="Times New Roman" panose="02020603050405020304" pitchFamily="18" charset="0"/>
              </a:rPr>
              <a:t>Louis Agassis</a:t>
            </a:r>
            <a:endParaRPr lang="en-US" altLang="en-US" sz="1200"/>
          </a:p>
        </p:txBody>
      </p:sp>
    </p:spTree>
    <p:extLst>
      <p:ext uri="{BB962C8B-B14F-4D97-AF65-F5344CB8AC3E}">
        <p14:creationId xmlns:p14="http://schemas.microsoft.com/office/powerpoint/2010/main" val="7677526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A53249CF-3F60-40CD-A20C-225D8DDDEDA2}"/>
              </a:ext>
            </a:extLst>
          </p:cNvPr>
          <p:cNvSpPr>
            <a:spLocks noGrp="1" noChangeArrowheads="1"/>
          </p:cNvSpPr>
          <p:nvPr>
            <p:ph type="title"/>
          </p:nvPr>
        </p:nvSpPr>
        <p:spPr>
          <a:xfrm>
            <a:off x="1981200" y="2667000"/>
            <a:ext cx="8229600" cy="1143000"/>
          </a:xfrm>
        </p:spPr>
        <p:txBody>
          <a:bodyPr/>
          <a:lstStyle/>
          <a:p>
            <a:r>
              <a:rPr lang="en-US" altLang="en-US" dirty="0"/>
              <a:t>Who was US President in 1837?</a:t>
            </a:r>
          </a:p>
        </p:txBody>
      </p:sp>
    </p:spTree>
    <p:extLst>
      <p:ext uri="{BB962C8B-B14F-4D97-AF65-F5344CB8AC3E}">
        <p14:creationId xmlns:p14="http://schemas.microsoft.com/office/powerpoint/2010/main" val="3815850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D1447-D621-43B9-A7F9-7A782B018159}"/>
              </a:ext>
            </a:extLst>
          </p:cNvPr>
          <p:cNvSpPr>
            <a:spLocks noGrp="1"/>
          </p:cNvSpPr>
          <p:nvPr>
            <p:ph type="ctrTitle"/>
          </p:nvPr>
        </p:nvSpPr>
        <p:spPr>
          <a:xfrm>
            <a:off x="1756824" y="836342"/>
            <a:ext cx="9144000" cy="908824"/>
          </a:xfrm>
        </p:spPr>
        <p:txBody>
          <a:bodyPr>
            <a:normAutofit/>
          </a:bodyPr>
          <a:lstStyle/>
          <a:p>
            <a:r>
              <a:rPr lang="en-US" sz="5400" dirty="0"/>
              <a:t>glacial geomorphology</a:t>
            </a:r>
          </a:p>
        </p:txBody>
      </p:sp>
      <p:sp>
        <p:nvSpPr>
          <p:cNvPr id="3" name="Freeform 2"/>
          <p:cNvSpPr/>
          <p:nvPr/>
        </p:nvSpPr>
        <p:spPr>
          <a:xfrm>
            <a:off x="4139470" y="1826014"/>
            <a:ext cx="970156" cy="1304693"/>
          </a:xfrm>
          <a:custGeom>
            <a:avLst/>
            <a:gdLst>
              <a:gd name="connsiteX0" fmla="*/ 0 w 970156"/>
              <a:gd name="connsiteY0" fmla="*/ 0 h 1304693"/>
              <a:gd name="connsiteX1" fmla="*/ 323386 w 970156"/>
              <a:gd name="connsiteY1" fmla="*/ 211873 h 1304693"/>
              <a:gd name="connsiteX2" fmla="*/ 367990 w 970156"/>
              <a:gd name="connsiteY2" fmla="*/ 602166 h 1304693"/>
              <a:gd name="connsiteX3" fmla="*/ 970156 w 970156"/>
              <a:gd name="connsiteY3" fmla="*/ 1304693 h 1304693"/>
            </a:gdLst>
            <a:ahLst/>
            <a:cxnLst>
              <a:cxn ang="0">
                <a:pos x="connsiteX0" y="connsiteY0"/>
              </a:cxn>
              <a:cxn ang="0">
                <a:pos x="connsiteX1" y="connsiteY1"/>
              </a:cxn>
              <a:cxn ang="0">
                <a:pos x="connsiteX2" y="connsiteY2"/>
              </a:cxn>
              <a:cxn ang="0">
                <a:pos x="connsiteX3" y="connsiteY3"/>
              </a:cxn>
            </a:cxnLst>
            <a:rect l="l" t="t" r="r" b="b"/>
            <a:pathLst>
              <a:path w="970156" h="1304693">
                <a:moveTo>
                  <a:pt x="0" y="0"/>
                </a:moveTo>
                <a:cubicBezTo>
                  <a:pt x="131027" y="55756"/>
                  <a:pt x="262054" y="111512"/>
                  <a:pt x="323386" y="211873"/>
                </a:cubicBezTo>
                <a:cubicBezTo>
                  <a:pt x="384718" y="312234"/>
                  <a:pt x="260195" y="420029"/>
                  <a:pt x="367990" y="602166"/>
                </a:cubicBezTo>
                <a:cubicBezTo>
                  <a:pt x="475785" y="784303"/>
                  <a:pt x="722970" y="1044498"/>
                  <a:pt x="970156" y="1304693"/>
                </a:cubicBezTo>
              </a:path>
            </a:pathLst>
          </a:custGeom>
          <a:noFill/>
          <a:ln w="381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5AED1447-D621-43B9-A7F9-7A782B018159}"/>
              </a:ext>
            </a:extLst>
          </p:cNvPr>
          <p:cNvSpPr txBox="1">
            <a:spLocks/>
          </p:cNvSpPr>
          <p:nvPr/>
        </p:nvSpPr>
        <p:spPr>
          <a:xfrm>
            <a:off x="3436942" y="3088888"/>
            <a:ext cx="3376454" cy="908824"/>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t>glaciers</a:t>
            </a:r>
          </a:p>
        </p:txBody>
      </p:sp>
      <p:cxnSp>
        <p:nvCxnSpPr>
          <p:cNvPr id="6" name="Straight Connector 5"/>
          <p:cNvCxnSpPr/>
          <p:nvPr/>
        </p:nvCxnSpPr>
        <p:spPr>
          <a:xfrm>
            <a:off x="3166946" y="1731228"/>
            <a:ext cx="160577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Freeform 6"/>
          <p:cNvSpPr/>
          <p:nvPr/>
        </p:nvSpPr>
        <p:spPr>
          <a:xfrm flipH="1">
            <a:off x="6055112" y="4128181"/>
            <a:ext cx="970156" cy="1304693"/>
          </a:xfrm>
          <a:custGeom>
            <a:avLst/>
            <a:gdLst>
              <a:gd name="connsiteX0" fmla="*/ 0 w 970156"/>
              <a:gd name="connsiteY0" fmla="*/ 0 h 1304693"/>
              <a:gd name="connsiteX1" fmla="*/ 323386 w 970156"/>
              <a:gd name="connsiteY1" fmla="*/ 211873 h 1304693"/>
              <a:gd name="connsiteX2" fmla="*/ 367990 w 970156"/>
              <a:gd name="connsiteY2" fmla="*/ 602166 h 1304693"/>
              <a:gd name="connsiteX3" fmla="*/ 970156 w 970156"/>
              <a:gd name="connsiteY3" fmla="*/ 1304693 h 1304693"/>
            </a:gdLst>
            <a:ahLst/>
            <a:cxnLst>
              <a:cxn ang="0">
                <a:pos x="connsiteX0" y="connsiteY0"/>
              </a:cxn>
              <a:cxn ang="0">
                <a:pos x="connsiteX1" y="connsiteY1"/>
              </a:cxn>
              <a:cxn ang="0">
                <a:pos x="connsiteX2" y="connsiteY2"/>
              </a:cxn>
              <a:cxn ang="0">
                <a:pos x="connsiteX3" y="connsiteY3"/>
              </a:cxn>
            </a:cxnLst>
            <a:rect l="l" t="t" r="r" b="b"/>
            <a:pathLst>
              <a:path w="970156" h="1304693">
                <a:moveTo>
                  <a:pt x="0" y="0"/>
                </a:moveTo>
                <a:cubicBezTo>
                  <a:pt x="131027" y="55756"/>
                  <a:pt x="262054" y="111512"/>
                  <a:pt x="323386" y="211873"/>
                </a:cubicBezTo>
                <a:cubicBezTo>
                  <a:pt x="384718" y="312234"/>
                  <a:pt x="260195" y="420029"/>
                  <a:pt x="367990" y="602166"/>
                </a:cubicBezTo>
                <a:cubicBezTo>
                  <a:pt x="475785" y="784303"/>
                  <a:pt x="722970" y="1044498"/>
                  <a:pt x="970156" y="1304693"/>
                </a:cubicBezTo>
              </a:path>
            </a:pathLst>
          </a:custGeom>
          <a:noFill/>
          <a:ln w="381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5AED1447-D621-43B9-A7F9-7A782B018159}"/>
              </a:ext>
            </a:extLst>
          </p:cNvPr>
          <p:cNvSpPr txBox="1">
            <a:spLocks/>
          </p:cNvSpPr>
          <p:nvPr/>
        </p:nvSpPr>
        <p:spPr>
          <a:xfrm>
            <a:off x="2849017" y="5430364"/>
            <a:ext cx="7866585" cy="908824"/>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t>how glaciers shape the earth</a:t>
            </a:r>
          </a:p>
        </p:txBody>
      </p:sp>
      <p:cxnSp>
        <p:nvCxnSpPr>
          <p:cNvPr id="9" name="Straight Connector 8"/>
          <p:cNvCxnSpPr/>
          <p:nvPr/>
        </p:nvCxnSpPr>
        <p:spPr>
          <a:xfrm>
            <a:off x="5109626" y="1730300"/>
            <a:ext cx="945486" cy="92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Freeform 10"/>
          <p:cNvSpPr/>
          <p:nvPr/>
        </p:nvSpPr>
        <p:spPr>
          <a:xfrm>
            <a:off x="5812154" y="1972839"/>
            <a:ext cx="970156" cy="1304693"/>
          </a:xfrm>
          <a:custGeom>
            <a:avLst/>
            <a:gdLst>
              <a:gd name="connsiteX0" fmla="*/ 0 w 970156"/>
              <a:gd name="connsiteY0" fmla="*/ 0 h 1304693"/>
              <a:gd name="connsiteX1" fmla="*/ 323386 w 970156"/>
              <a:gd name="connsiteY1" fmla="*/ 211873 h 1304693"/>
              <a:gd name="connsiteX2" fmla="*/ 367990 w 970156"/>
              <a:gd name="connsiteY2" fmla="*/ 602166 h 1304693"/>
              <a:gd name="connsiteX3" fmla="*/ 970156 w 970156"/>
              <a:gd name="connsiteY3" fmla="*/ 1304693 h 1304693"/>
            </a:gdLst>
            <a:ahLst/>
            <a:cxnLst>
              <a:cxn ang="0">
                <a:pos x="connsiteX0" y="connsiteY0"/>
              </a:cxn>
              <a:cxn ang="0">
                <a:pos x="connsiteX1" y="connsiteY1"/>
              </a:cxn>
              <a:cxn ang="0">
                <a:pos x="connsiteX2" y="connsiteY2"/>
              </a:cxn>
              <a:cxn ang="0">
                <a:pos x="connsiteX3" y="connsiteY3"/>
              </a:cxn>
            </a:cxnLst>
            <a:rect l="l" t="t" r="r" b="b"/>
            <a:pathLst>
              <a:path w="970156" h="1304693">
                <a:moveTo>
                  <a:pt x="0" y="0"/>
                </a:moveTo>
                <a:cubicBezTo>
                  <a:pt x="131027" y="55756"/>
                  <a:pt x="262054" y="111512"/>
                  <a:pt x="323386" y="211873"/>
                </a:cubicBezTo>
                <a:cubicBezTo>
                  <a:pt x="384718" y="312234"/>
                  <a:pt x="260195" y="420029"/>
                  <a:pt x="367990" y="602166"/>
                </a:cubicBezTo>
                <a:cubicBezTo>
                  <a:pt x="475785" y="784303"/>
                  <a:pt x="722970" y="1044498"/>
                  <a:pt x="970156" y="1304693"/>
                </a:cubicBezTo>
              </a:path>
            </a:pathLst>
          </a:custGeom>
          <a:noFill/>
          <a:ln w="381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5AED1447-D621-43B9-A7F9-7A782B018159}"/>
              </a:ext>
            </a:extLst>
          </p:cNvPr>
          <p:cNvSpPr txBox="1">
            <a:spLocks/>
          </p:cNvSpPr>
          <p:nvPr/>
        </p:nvSpPr>
        <p:spPr>
          <a:xfrm>
            <a:off x="5450160" y="3050793"/>
            <a:ext cx="3376454" cy="908824"/>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t>Earth</a:t>
            </a:r>
          </a:p>
        </p:txBody>
      </p:sp>
      <p:cxnSp>
        <p:nvCxnSpPr>
          <p:cNvPr id="13" name="Straight Connector 12"/>
          <p:cNvCxnSpPr/>
          <p:nvPr/>
        </p:nvCxnSpPr>
        <p:spPr>
          <a:xfrm>
            <a:off x="6243335" y="1703354"/>
            <a:ext cx="3201748" cy="2694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Freeform 14"/>
          <p:cNvSpPr/>
          <p:nvPr/>
        </p:nvSpPr>
        <p:spPr>
          <a:xfrm>
            <a:off x="8196992" y="1944965"/>
            <a:ext cx="970156" cy="1304693"/>
          </a:xfrm>
          <a:custGeom>
            <a:avLst/>
            <a:gdLst>
              <a:gd name="connsiteX0" fmla="*/ 0 w 970156"/>
              <a:gd name="connsiteY0" fmla="*/ 0 h 1304693"/>
              <a:gd name="connsiteX1" fmla="*/ 323386 w 970156"/>
              <a:gd name="connsiteY1" fmla="*/ 211873 h 1304693"/>
              <a:gd name="connsiteX2" fmla="*/ 367990 w 970156"/>
              <a:gd name="connsiteY2" fmla="*/ 602166 h 1304693"/>
              <a:gd name="connsiteX3" fmla="*/ 970156 w 970156"/>
              <a:gd name="connsiteY3" fmla="*/ 1304693 h 1304693"/>
            </a:gdLst>
            <a:ahLst/>
            <a:cxnLst>
              <a:cxn ang="0">
                <a:pos x="connsiteX0" y="connsiteY0"/>
              </a:cxn>
              <a:cxn ang="0">
                <a:pos x="connsiteX1" y="connsiteY1"/>
              </a:cxn>
              <a:cxn ang="0">
                <a:pos x="connsiteX2" y="connsiteY2"/>
              </a:cxn>
              <a:cxn ang="0">
                <a:pos x="connsiteX3" y="connsiteY3"/>
              </a:cxn>
            </a:cxnLst>
            <a:rect l="l" t="t" r="r" b="b"/>
            <a:pathLst>
              <a:path w="970156" h="1304693">
                <a:moveTo>
                  <a:pt x="0" y="0"/>
                </a:moveTo>
                <a:cubicBezTo>
                  <a:pt x="131027" y="55756"/>
                  <a:pt x="262054" y="111512"/>
                  <a:pt x="323386" y="211873"/>
                </a:cubicBezTo>
                <a:cubicBezTo>
                  <a:pt x="384718" y="312234"/>
                  <a:pt x="260195" y="420029"/>
                  <a:pt x="367990" y="602166"/>
                </a:cubicBezTo>
                <a:cubicBezTo>
                  <a:pt x="475785" y="784303"/>
                  <a:pt x="722970" y="1044498"/>
                  <a:pt x="970156" y="1304693"/>
                </a:cubicBezTo>
              </a:path>
            </a:pathLst>
          </a:custGeom>
          <a:noFill/>
          <a:ln w="381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5AED1447-D621-43B9-A7F9-7A782B018159}"/>
              </a:ext>
            </a:extLst>
          </p:cNvPr>
          <p:cNvSpPr txBox="1">
            <a:spLocks/>
          </p:cNvSpPr>
          <p:nvPr/>
        </p:nvSpPr>
        <p:spPr>
          <a:xfrm>
            <a:off x="7478921" y="3048464"/>
            <a:ext cx="3376454" cy="908824"/>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t>shape</a:t>
            </a:r>
          </a:p>
        </p:txBody>
      </p:sp>
    </p:spTree>
    <p:extLst>
      <p:ext uri="{BB962C8B-B14F-4D97-AF65-F5344CB8AC3E}">
        <p14:creationId xmlns:p14="http://schemas.microsoft.com/office/powerpoint/2010/main" val="33218817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208C46-3BDF-4D16-A0B2-84C02E17F1A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9419" y="0"/>
            <a:ext cx="6858000" cy="6858000"/>
          </a:xfrm>
          <a:prstGeom prst="rect">
            <a:avLst/>
          </a:prstGeom>
        </p:spPr>
      </p:pic>
      <p:sp>
        <p:nvSpPr>
          <p:cNvPr id="4" name="TextBox 3">
            <a:extLst>
              <a:ext uri="{FF2B5EF4-FFF2-40B4-BE49-F238E27FC236}">
                <a16:creationId xmlns:a16="http://schemas.microsoft.com/office/drawing/2014/main" id="{C2960634-453C-4402-AB9A-48E56BF0D1BD}"/>
              </a:ext>
            </a:extLst>
          </p:cNvPr>
          <p:cNvSpPr txBox="1"/>
          <p:nvPr/>
        </p:nvSpPr>
        <p:spPr>
          <a:xfrm>
            <a:off x="7417419" y="11152"/>
            <a:ext cx="4774581" cy="3170099"/>
          </a:xfrm>
          <a:prstGeom prst="rect">
            <a:avLst/>
          </a:prstGeom>
          <a:noFill/>
        </p:spPr>
        <p:txBody>
          <a:bodyPr wrap="square" rtlCol="0">
            <a:spAutoFit/>
          </a:bodyPr>
          <a:lstStyle/>
          <a:p>
            <a:pPr algn="ctr"/>
            <a:r>
              <a:rPr lang="en-US" sz="4000" dirty="0"/>
              <a:t>Martin Van Buren</a:t>
            </a:r>
          </a:p>
          <a:p>
            <a:pPr algn="ctr"/>
            <a:endParaRPr lang="en-US" sz="4000" dirty="0"/>
          </a:p>
          <a:p>
            <a:pPr algn="ctr"/>
            <a:r>
              <a:rPr lang="en-US" sz="4000" dirty="0"/>
              <a:t>8</a:t>
            </a:r>
            <a:r>
              <a:rPr lang="en-US" sz="4000" baseline="30000" dirty="0"/>
              <a:t>th</a:t>
            </a:r>
            <a:r>
              <a:rPr lang="en-US" sz="4000" dirty="0"/>
              <a:t> President</a:t>
            </a:r>
          </a:p>
          <a:p>
            <a:pPr algn="ctr"/>
            <a:r>
              <a:rPr lang="en-US" sz="4000" dirty="0"/>
              <a:t>of the</a:t>
            </a:r>
          </a:p>
          <a:p>
            <a:pPr algn="ctr"/>
            <a:r>
              <a:rPr lang="en-US" sz="4000" dirty="0"/>
              <a:t>United States</a:t>
            </a:r>
          </a:p>
        </p:txBody>
      </p:sp>
      <p:sp>
        <p:nvSpPr>
          <p:cNvPr id="2" name="Rectangle 1"/>
          <p:cNvSpPr/>
          <p:nvPr/>
        </p:nvSpPr>
        <p:spPr>
          <a:xfrm>
            <a:off x="8249114" y="3908720"/>
            <a:ext cx="3448515" cy="2677656"/>
          </a:xfrm>
          <a:prstGeom prst="rect">
            <a:avLst/>
          </a:prstGeom>
        </p:spPr>
        <p:txBody>
          <a:bodyPr wrap="square">
            <a:spAutoFit/>
          </a:bodyPr>
          <a:lstStyle/>
          <a:p>
            <a:r>
              <a:rPr lang="en-US" sz="2800" i="1" dirty="0"/>
              <a:t>“There is a power in public opinion in this country—and I thank God for it: for it is the most honest and best of all powers".</a:t>
            </a:r>
          </a:p>
        </p:txBody>
      </p:sp>
    </p:spTree>
    <p:extLst>
      <p:ext uri="{BB962C8B-B14F-4D97-AF65-F5344CB8AC3E}">
        <p14:creationId xmlns:p14="http://schemas.microsoft.com/office/powerpoint/2010/main" val="18925138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3A1C2BF7-99DA-4AB3-92DC-622F24D88A72}"/>
              </a:ext>
            </a:extLst>
          </p:cNvPr>
          <p:cNvSpPr>
            <a:spLocks noGrp="1" noChangeArrowheads="1"/>
          </p:cNvSpPr>
          <p:nvPr>
            <p:ph type="title"/>
          </p:nvPr>
        </p:nvSpPr>
        <p:spPr>
          <a:xfrm>
            <a:off x="914400" y="750277"/>
            <a:ext cx="8229600" cy="1143000"/>
          </a:xfrm>
        </p:spPr>
        <p:txBody>
          <a:bodyPr>
            <a:normAutofit/>
          </a:bodyPr>
          <a:lstStyle/>
          <a:p>
            <a:r>
              <a:rPr lang="en-US" altLang="en-US" sz="6600" dirty="0"/>
              <a:t>Why 1837 ?</a:t>
            </a:r>
          </a:p>
        </p:txBody>
      </p:sp>
      <p:sp>
        <p:nvSpPr>
          <p:cNvPr id="3" name="TextBox 2"/>
          <p:cNvSpPr txBox="1"/>
          <p:nvPr/>
        </p:nvSpPr>
        <p:spPr>
          <a:xfrm>
            <a:off x="914400" y="2555631"/>
            <a:ext cx="10011508" cy="4108817"/>
          </a:xfrm>
          <a:prstGeom prst="rect">
            <a:avLst/>
          </a:prstGeom>
          <a:noFill/>
        </p:spPr>
        <p:txBody>
          <a:bodyPr wrap="square" rtlCol="0">
            <a:spAutoFit/>
          </a:bodyPr>
          <a:lstStyle/>
          <a:p>
            <a:pPr>
              <a:lnSpc>
                <a:spcPct val="90000"/>
              </a:lnSpc>
              <a:buFontTx/>
              <a:buNone/>
            </a:pPr>
            <a:r>
              <a:rPr lang="en-US" altLang="en-US" sz="5400" dirty="0">
                <a:latin typeface="Times New Roman" panose="02020603050405020304" pitchFamily="18" charset="0"/>
              </a:rPr>
              <a:t>What Precursory Knowledge was necessary ?</a:t>
            </a:r>
          </a:p>
          <a:p>
            <a:pPr>
              <a:lnSpc>
                <a:spcPct val="90000"/>
              </a:lnSpc>
              <a:buFontTx/>
              <a:buNone/>
            </a:pPr>
            <a:endParaRPr lang="en-US" altLang="en-US" sz="5400" dirty="0">
              <a:latin typeface="Times New Roman" panose="02020603050405020304" pitchFamily="18" charset="0"/>
            </a:endParaRPr>
          </a:p>
          <a:p>
            <a:pPr>
              <a:lnSpc>
                <a:spcPct val="90000"/>
              </a:lnSpc>
              <a:buFontTx/>
              <a:buNone/>
            </a:pPr>
            <a:r>
              <a:rPr lang="en-US" altLang="en-US" sz="5400" dirty="0">
                <a:latin typeface="Times New Roman" panose="02020603050405020304" pitchFamily="18" charset="0"/>
              </a:rPr>
              <a:t>What Cultural Factors were important ?</a:t>
            </a:r>
          </a:p>
          <a:p>
            <a:endParaRPr lang="en-US" dirty="0"/>
          </a:p>
        </p:txBody>
      </p:sp>
    </p:spTree>
    <p:extLst>
      <p:ext uri="{BB962C8B-B14F-4D97-AF65-F5344CB8AC3E}">
        <p14:creationId xmlns:p14="http://schemas.microsoft.com/office/powerpoint/2010/main" val="6580992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3A1C2BF7-99DA-4AB3-92DC-622F24D88A72}"/>
              </a:ext>
            </a:extLst>
          </p:cNvPr>
          <p:cNvSpPr>
            <a:spLocks noGrp="1" noChangeArrowheads="1"/>
          </p:cNvSpPr>
          <p:nvPr>
            <p:ph type="title"/>
          </p:nvPr>
        </p:nvSpPr>
        <p:spPr>
          <a:xfrm>
            <a:off x="1981200" y="609600"/>
            <a:ext cx="8229600" cy="1143000"/>
          </a:xfrm>
        </p:spPr>
        <p:txBody>
          <a:bodyPr>
            <a:normAutofit fontScale="90000"/>
          </a:bodyPr>
          <a:lstStyle/>
          <a:p>
            <a:r>
              <a:rPr lang="en-US" altLang="en-US" dirty="0"/>
              <a:t>Suppose you were living in 19</a:t>
            </a:r>
            <a:r>
              <a:rPr lang="en-US" altLang="en-US" baseline="30000" dirty="0"/>
              <a:t>th</a:t>
            </a:r>
            <a:r>
              <a:rPr lang="en-US" altLang="en-US" dirty="0"/>
              <a:t> Century</a:t>
            </a:r>
          </a:p>
        </p:txBody>
      </p:sp>
      <p:sp>
        <p:nvSpPr>
          <p:cNvPr id="5" name="Rectangle 2">
            <a:extLst>
              <a:ext uri="{FF2B5EF4-FFF2-40B4-BE49-F238E27FC236}">
                <a16:creationId xmlns:a16="http://schemas.microsoft.com/office/drawing/2014/main" id="{3A1C2BF7-99DA-4AB3-92DC-622F24D88A72}"/>
              </a:ext>
            </a:extLst>
          </p:cNvPr>
          <p:cNvSpPr txBox="1">
            <a:spLocks noChangeArrowheads="1"/>
          </p:cNvSpPr>
          <p:nvPr/>
        </p:nvSpPr>
        <p:spPr>
          <a:xfrm>
            <a:off x="3237570" y="2077843"/>
            <a:ext cx="8229600" cy="280639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a:t>London</a:t>
            </a:r>
          </a:p>
          <a:p>
            <a:r>
              <a:rPr lang="en-US" altLang="en-US" dirty="0"/>
              <a:t>Paris</a:t>
            </a:r>
          </a:p>
          <a:p>
            <a:r>
              <a:rPr lang="en-US" altLang="en-US" dirty="0"/>
              <a:t>Vienna</a:t>
            </a:r>
          </a:p>
          <a:p>
            <a:r>
              <a:rPr lang="en-US" altLang="en-US" dirty="0"/>
              <a:t>Rome</a:t>
            </a:r>
          </a:p>
          <a:p>
            <a:endParaRPr lang="en-US" altLang="en-US" dirty="0"/>
          </a:p>
          <a:p>
            <a:endParaRPr lang="en-US" altLang="en-US" dirty="0"/>
          </a:p>
        </p:txBody>
      </p:sp>
      <p:sp>
        <p:nvSpPr>
          <p:cNvPr id="6" name="Rectangle 2">
            <a:extLst>
              <a:ext uri="{FF2B5EF4-FFF2-40B4-BE49-F238E27FC236}">
                <a16:creationId xmlns:a16="http://schemas.microsoft.com/office/drawing/2014/main" id="{3A1C2BF7-99DA-4AB3-92DC-622F24D88A72}"/>
              </a:ext>
            </a:extLst>
          </p:cNvPr>
          <p:cNvSpPr txBox="1">
            <a:spLocks noChangeArrowheads="1"/>
          </p:cNvSpPr>
          <p:nvPr/>
        </p:nvSpPr>
        <p:spPr>
          <a:xfrm>
            <a:off x="2077844" y="4207727"/>
            <a:ext cx="8229600" cy="1143000"/>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a:t>where would you go to see a glacier?</a:t>
            </a:r>
          </a:p>
        </p:txBody>
      </p:sp>
    </p:spTree>
    <p:extLst>
      <p:ext uri="{BB962C8B-B14F-4D97-AF65-F5344CB8AC3E}">
        <p14:creationId xmlns:p14="http://schemas.microsoft.com/office/powerpoint/2010/main" val="3330928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87121"/>
            <a:ext cx="13350240" cy="6689537"/>
          </a:xfrm>
          <a:prstGeom prst="rect">
            <a:avLst/>
          </a:prstGeom>
        </p:spPr>
      </p:pic>
      <p:sp>
        <p:nvSpPr>
          <p:cNvPr id="5" name="Title 1"/>
          <p:cNvSpPr>
            <a:spLocks noGrp="1"/>
          </p:cNvSpPr>
          <p:nvPr>
            <p:ph type="title"/>
          </p:nvPr>
        </p:nvSpPr>
        <p:spPr>
          <a:xfrm>
            <a:off x="373463" y="87121"/>
            <a:ext cx="10515600" cy="1325563"/>
          </a:xfrm>
        </p:spPr>
        <p:txBody>
          <a:bodyPr>
            <a:normAutofit fontScale="90000"/>
          </a:bodyPr>
          <a:lstStyle/>
          <a:p>
            <a:r>
              <a:rPr lang="en-US" sz="6000" b="1" dirty="0"/>
              <a:t>The Alps</a:t>
            </a:r>
            <a:br>
              <a:rPr lang="en-US" dirty="0"/>
            </a:br>
            <a:endParaRPr lang="en-US" dirty="0"/>
          </a:p>
        </p:txBody>
      </p:sp>
      <p:sp>
        <p:nvSpPr>
          <p:cNvPr id="3" name="Oval 2"/>
          <p:cNvSpPr/>
          <p:nvPr/>
        </p:nvSpPr>
        <p:spPr>
          <a:xfrm>
            <a:off x="4229183" y="3340449"/>
            <a:ext cx="2804160" cy="1036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18257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9201" y="0"/>
            <a:ext cx="10316308" cy="6875134"/>
          </a:xfrm>
          <a:prstGeom prst="rect">
            <a:avLst/>
          </a:prstGeom>
        </p:spPr>
      </p:pic>
      <p:sp>
        <p:nvSpPr>
          <p:cNvPr id="2" name="Title 1"/>
          <p:cNvSpPr>
            <a:spLocks noGrp="1"/>
          </p:cNvSpPr>
          <p:nvPr>
            <p:ph type="title"/>
          </p:nvPr>
        </p:nvSpPr>
        <p:spPr>
          <a:xfrm>
            <a:off x="1488830" y="177556"/>
            <a:ext cx="10515600" cy="1325563"/>
          </a:xfrm>
        </p:spPr>
        <p:txBody>
          <a:bodyPr>
            <a:normAutofit fontScale="90000"/>
          </a:bodyPr>
          <a:lstStyle/>
          <a:p>
            <a:r>
              <a:rPr lang="en-US" sz="6000" b="1" dirty="0"/>
              <a:t>The Alps</a:t>
            </a:r>
            <a:br>
              <a:rPr lang="en-US" dirty="0"/>
            </a:br>
            <a:endParaRPr lang="en-US" dirty="0"/>
          </a:p>
        </p:txBody>
      </p:sp>
      <p:sp>
        <p:nvSpPr>
          <p:cNvPr id="3" name="TextBox 2"/>
          <p:cNvSpPr txBox="1"/>
          <p:nvPr/>
        </p:nvSpPr>
        <p:spPr>
          <a:xfrm>
            <a:off x="2911230" y="6007100"/>
            <a:ext cx="3835400" cy="707886"/>
          </a:xfrm>
          <a:prstGeom prst="rect">
            <a:avLst/>
          </a:prstGeom>
          <a:noFill/>
        </p:spPr>
        <p:txBody>
          <a:bodyPr wrap="square" rtlCol="0">
            <a:spAutoFit/>
          </a:bodyPr>
          <a:lstStyle/>
          <a:p>
            <a:r>
              <a:rPr lang="en-US" sz="4000" dirty="0"/>
              <a:t>here’s a glacier</a:t>
            </a:r>
          </a:p>
        </p:txBody>
      </p:sp>
    </p:spTree>
    <p:extLst>
      <p:ext uri="{BB962C8B-B14F-4D97-AF65-F5344CB8AC3E}">
        <p14:creationId xmlns:p14="http://schemas.microsoft.com/office/powerpoint/2010/main" val="37114090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8771" y="2656850"/>
            <a:ext cx="10878876" cy="1015663"/>
          </a:xfrm>
          <a:prstGeom prst="rect">
            <a:avLst/>
          </a:prstGeom>
          <a:noFill/>
        </p:spPr>
        <p:txBody>
          <a:bodyPr wrap="none" rtlCol="0">
            <a:spAutoFit/>
          </a:bodyPr>
          <a:lstStyle/>
          <a:p>
            <a:r>
              <a:rPr lang="en-US" sz="6000" dirty="0"/>
              <a:t>and how long would the trip take?</a:t>
            </a:r>
          </a:p>
        </p:txBody>
      </p:sp>
    </p:spTree>
    <p:extLst>
      <p:ext uri="{BB962C8B-B14F-4D97-AF65-F5344CB8AC3E}">
        <p14:creationId xmlns:p14="http://schemas.microsoft.com/office/powerpoint/2010/main" val="26758030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8771" y="2656850"/>
            <a:ext cx="10256206" cy="1015663"/>
          </a:xfrm>
          <a:prstGeom prst="rect">
            <a:avLst/>
          </a:prstGeom>
          <a:noFill/>
        </p:spPr>
        <p:txBody>
          <a:bodyPr wrap="none" rtlCol="0">
            <a:spAutoFit/>
          </a:bodyPr>
          <a:lstStyle/>
          <a:p>
            <a:r>
              <a:rPr lang="en-US" sz="6000" dirty="0"/>
              <a:t>and how safe would the trip be?</a:t>
            </a:r>
          </a:p>
        </p:txBody>
      </p:sp>
    </p:spTree>
    <p:extLst>
      <p:ext uri="{BB962C8B-B14F-4D97-AF65-F5344CB8AC3E}">
        <p14:creationId xmlns:p14="http://schemas.microsoft.com/office/powerpoint/2010/main" val="32591664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88602D1F-5378-478F-A55B-C9A23AA17336}"/>
              </a:ext>
            </a:extLst>
          </p:cNvPr>
          <p:cNvSpPr>
            <a:spLocks noGrp="1" noChangeArrowheads="1"/>
          </p:cNvSpPr>
          <p:nvPr>
            <p:ph type="title"/>
          </p:nvPr>
        </p:nvSpPr>
        <p:spPr>
          <a:xfrm>
            <a:off x="1193180" y="0"/>
            <a:ext cx="10058400" cy="6857999"/>
          </a:xfrm>
        </p:spPr>
        <p:txBody>
          <a:bodyPr>
            <a:noAutofit/>
          </a:bodyPr>
          <a:lstStyle/>
          <a:p>
            <a:pPr algn="l"/>
            <a:br>
              <a:rPr lang="en-US" altLang="en-US" sz="2400" dirty="0">
                <a:latin typeface="+mn-lt"/>
              </a:rPr>
            </a:br>
            <a:r>
              <a:rPr lang="en-US" altLang="en-US" sz="2400" dirty="0">
                <a:latin typeface="+mn-lt"/>
              </a:rPr>
              <a:t>1815, Jean-Pierre </a:t>
            </a:r>
            <a:r>
              <a:rPr lang="en-US" altLang="en-US" sz="2400" dirty="0" err="1">
                <a:latin typeface="+mn-lt"/>
              </a:rPr>
              <a:t>Perraudin</a:t>
            </a:r>
            <a:r>
              <a:rPr lang="en-US" altLang="en-US" sz="2400" dirty="0">
                <a:latin typeface="+mn-lt"/>
              </a:rPr>
              <a:t>, Swiss Mountaineer.</a:t>
            </a:r>
            <a:br>
              <a:rPr lang="en-US" altLang="en-US" sz="2400" dirty="0">
                <a:latin typeface="+mn-lt"/>
              </a:rPr>
            </a:br>
            <a:r>
              <a:rPr lang="en-US" altLang="en-US" sz="2400" dirty="0">
                <a:latin typeface="+mn-lt"/>
              </a:rPr>
              <a:t>	“Having long ago observed marks and scars occurring on hard rocks which do not weather, I finally decided, after going near the glaciers, that they had been made by the pressure or weight of these masses, at which I find traces as least as far as </a:t>
            </a:r>
            <a:r>
              <a:rPr lang="en-US" altLang="en-US" sz="2400" dirty="0" err="1">
                <a:latin typeface="+mn-lt"/>
              </a:rPr>
              <a:t>Champsec</a:t>
            </a:r>
            <a:r>
              <a:rPr lang="en-US" altLang="en-US" sz="2400" dirty="0">
                <a:latin typeface="+mn-lt"/>
              </a:rPr>
              <a:t>. This makes me think that glaciers filled in the past the entire Val de </a:t>
            </a:r>
            <a:r>
              <a:rPr lang="en-US" altLang="en-US" sz="2400" dirty="0" err="1">
                <a:latin typeface="+mn-lt"/>
              </a:rPr>
              <a:t>Bagnes</a:t>
            </a:r>
            <a:r>
              <a:rPr lang="en-US" altLang="en-US" sz="2400" dirty="0">
                <a:latin typeface="+mn-lt"/>
              </a:rPr>
              <a:t>, and I am ready to demonstrate this fact to incredulous people by the obvious proof of comparing these marks with those uncovered by glaciers at present.”</a:t>
            </a:r>
            <a:br>
              <a:rPr lang="en-US" altLang="en-US" sz="2400" dirty="0">
                <a:latin typeface="+mn-lt"/>
              </a:rPr>
            </a:br>
            <a:br>
              <a:rPr lang="en-US" altLang="en-US" sz="2400" dirty="0">
                <a:latin typeface="+mn-lt"/>
              </a:rPr>
            </a:br>
            <a:r>
              <a:rPr lang="en-US" altLang="en-US" sz="2400" dirty="0">
                <a:latin typeface="+mn-lt"/>
              </a:rPr>
              <a:t>1815, Jean De Charpentier, Swiss naturalist.</a:t>
            </a:r>
            <a:br>
              <a:rPr lang="en-US" altLang="en-US" sz="2400" dirty="0">
                <a:latin typeface="+mn-lt"/>
              </a:rPr>
            </a:br>
            <a:r>
              <a:rPr lang="en-US" altLang="en-US" sz="2400" dirty="0">
                <a:latin typeface="+mn-lt"/>
              </a:rPr>
              <a:t>	“Although </a:t>
            </a:r>
            <a:r>
              <a:rPr lang="en-US" altLang="en-US" sz="2400" dirty="0" err="1">
                <a:latin typeface="+mn-lt"/>
              </a:rPr>
              <a:t>Perraudin</a:t>
            </a:r>
            <a:r>
              <a:rPr lang="en-US" altLang="en-US" sz="2400" dirty="0">
                <a:latin typeface="+mn-lt"/>
              </a:rPr>
              <a:t> extended his glacier only [24 miles beyond its limit to </a:t>
            </a:r>
            <a:r>
              <a:rPr lang="en-US" altLang="en-US" sz="2400" dirty="0" err="1">
                <a:latin typeface="+mn-lt"/>
              </a:rPr>
              <a:t>Martigny</a:t>
            </a:r>
            <a:r>
              <a:rPr lang="en-US" altLang="en-US" sz="2400" dirty="0">
                <a:latin typeface="+mn-lt"/>
              </a:rPr>
              <a:t>], because he himself probably had never been beyond that town, and although I agreed with him on the improbability of transporting erratic boulders by water, I nevertheless found his hypothesis so extraordinary and even so extravagant that I considered it as not worth examining or even considering.“</a:t>
            </a:r>
            <a:br>
              <a:rPr lang="en-US" altLang="en-US" sz="2400" dirty="0">
                <a:latin typeface="+mn-lt"/>
              </a:rPr>
            </a:br>
            <a:endParaRPr lang="en-US" altLang="en-US" sz="2400" dirty="0">
              <a:latin typeface="+mn-lt"/>
            </a:endParaRPr>
          </a:p>
        </p:txBody>
      </p:sp>
    </p:spTree>
    <p:extLst>
      <p:ext uri="{BB962C8B-B14F-4D97-AF65-F5344CB8AC3E}">
        <p14:creationId xmlns:p14="http://schemas.microsoft.com/office/powerpoint/2010/main" val="24095378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35EF9B1A-BE22-4F65-B930-A7722EB2AF8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0"/>
            <a:ext cx="9144000" cy="6854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85448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35EF9B1A-BE22-4F65-B930-A7722EB2AF8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0"/>
            <a:ext cx="9144000" cy="6854825"/>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p:cNvCxnSpPr/>
          <p:nvPr/>
        </p:nvCxnSpPr>
        <p:spPr>
          <a:xfrm flipH="1">
            <a:off x="5358384" y="3310128"/>
            <a:ext cx="1517904" cy="248716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H="1">
            <a:off x="2682240" y="3310128"/>
            <a:ext cx="2987040" cy="285902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Freeform 6"/>
          <p:cNvSpPr/>
          <p:nvPr/>
        </p:nvSpPr>
        <p:spPr>
          <a:xfrm>
            <a:off x="9220472" y="3447609"/>
            <a:ext cx="1524095" cy="864379"/>
          </a:xfrm>
          <a:custGeom>
            <a:avLst/>
            <a:gdLst>
              <a:gd name="connsiteX0" fmla="*/ 435592 w 1524095"/>
              <a:gd name="connsiteY0" fmla="*/ 27111 h 864379"/>
              <a:gd name="connsiteX1" fmla="*/ 33256 w 1524095"/>
              <a:gd name="connsiteY1" fmla="*/ 209991 h 864379"/>
              <a:gd name="connsiteX2" fmla="*/ 124696 w 1524095"/>
              <a:gd name="connsiteY2" fmla="*/ 484311 h 864379"/>
              <a:gd name="connsiteX3" fmla="*/ 929368 w 1524095"/>
              <a:gd name="connsiteY3" fmla="*/ 850071 h 864379"/>
              <a:gd name="connsiteX4" fmla="*/ 1423144 w 1524095"/>
              <a:gd name="connsiteY4" fmla="*/ 722055 h 864379"/>
              <a:gd name="connsiteX5" fmla="*/ 1441432 w 1524095"/>
              <a:gd name="connsiteY5" fmla="*/ 100263 h 864379"/>
              <a:gd name="connsiteX6" fmla="*/ 527032 w 1524095"/>
              <a:gd name="connsiteY6" fmla="*/ 8823 h 86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095" h="864379">
                <a:moveTo>
                  <a:pt x="435592" y="27111"/>
                </a:moveTo>
                <a:cubicBezTo>
                  <a:pt x="260332" y="80451"/>
                  <a:pt x="85072" y="133791"/>
                  <a:pt x="33256" y="209991"/>
                </a:cubicBezTo>
                <a:cubicBezTo>
                  <a:pt x="-18560" y="286191"/>
                  <a:pt x="-24656" y="377631"/>
                  <a:pt x="124696" y="484311"/>
                </a:cubicBezTo>
                <a:cubicBezTo>
                  <a:pt x="274048" y="590991"/>
                  <a:pt x="712960" y="810447"/>
                  <a:pt x="929368" y="850071"/>
                </a:cubicBezTo>
                <a:cubicBezTo>
                  <a:pt x="1145776" y="889695"/>
                  <a:pt x="1337800" y="847023"/>
                  <a:pt x="1423144" y="722055"/>
                </a:cubicBezTo>
                <a:cubicBezTo>
                  <a:pt x="1508488" y="597087"/>
                  <a:pt x="1590784" y="219135"/>
                  <a:pt x="1441432" y="100263"/>
                </a:cubicBezTo>
                <a:cubicBezTo>
                  <a:pt x="1292080" y="-18609"/>
                  <a:pt x="909556" y="-4893"/>
                  <a:pt x="527032" y="8823"/>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8022779" y="4590288"/>
            <a:ext cx="1920031" cy="783329"/>
          </a:xfrm>
          <a:custGeom>
            <a:avLst/>
            <a:gdLst>
              <a:gd name="connsiteX0" fmla="*/ 462853 w 1920031"/>
              <a:gd name="connsiteY0" fmla="*/ 54864 h 783329"/>
              <a:gd name="connsiteX1" fmla="*/ 1157797 w 1920031"/>
              <a:gd name="connsiteY1" fmla="*/ 18288 h 783329"/>
              <a:gd name="connsiteX2" fmla="*/ 1157797 w 1920031"/>
              <a:gd name="connsiteY2" fmla="*/ 18288 h 783329"/>
              <a:gd name="connsiteX3" fmla="*/ 1761301 w 1920031"/>
              <a:gd name="connsiteY3" fmla="*/ 91440 h 783329"/>
              <a:gd name="connsiteX4" fmla="*/ 1889317 w 1920031"/>
              <a:gd name="connsiteY4" fmla="*/ 402336 h 783329"/>
              <a:gd name="connsiteX5" fmla="*/ 1285813 w 1920031"/>
              <a:gd name="connsiteY5" fmla="*/ 731520 h 783329"/>
              <a:gd name="connsiteX6" fmla="*/ 590869 w 1920031"/>
              <a:gd name="connsiteY6" fmla="*/ 768096 h 783329"/>
              <a:gd name="connsiteX7" fmla="*/ 151957 w 1920031"/>
              <a:gd name="connsiteY7" fmla="*/ 585216 h 783329"/>
              <a:gd name="connsiteX8" fmla="*/ 5653 w 1920031"/>
              <a:gd name="connsiteY8" fmla="*/ 292608 h 783329"/>
              <a:gd name="connsiteX9" fmla="*/ 316549 w 1920031"/>
              <a:gd name="connsiteY9" fmla="*/ 73152 h 783329"/>
              <a:gd name="connsiteX10" fmla="*/ 1011493 w 1920031"/>
              <a:gd name="connsiteY10" fmla="*/ 0 h 783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20031" h="783329">
                <a:moveTo>
                  <a:pt x="462853" y="54864"/>
                </a:moveTo>
                <a:lnTo>
                  <a:pt x="1157797" y="18288"/>
                </a:lnTo>
                <a:lnTo>
                  <a:pt x="1157797" y="18288"/>
                </a:lnTo>
                <a:cubicBezTo>
                  <a:pt x="1258381" y="30480"/>
                  <a:pt x="1639381" y="27432"/>
                  <a:pt x="1761301" y="91440"/>
                </a:cubicBezTo>
                <a:cubicBezTo>
                  <a:pt x="1883221" y="155448"/>
                  <a:pt x="1968565" y="295656"/>
                  <a:pt x="1889317" y="402336"/>
                </a:cubicBezTo>
                <a:cubicBezTo>
                  <a:pt x="1810069" y="509016"/>
                  <a:pt x="1502221" y="670560"/>
                  <a:pt x="1285813" y="731520"/>
                </a:cubicBezTo>
                <a:cubicBezTo>
                  <a:pt x="1069405" y="792480"/>
                  <a:pt x="779845" y="792480"/>
                  <a:pt x="590869" y="768096"/>
                </a:cubicBezTo>
                <a:cubicBezTo>
                  <a:pt x="401893" y="743712"/>
                  <a:pt x="249493" y="664464"/>
                  <a:pt x="151957" y="585216"/>
                </a:cubicBezTo>
                <a:cubicBezTo>
                  <a:pt x="54421" y="505968"/>
                  <a:pt x="-21779" y="377952"/>
                  <a:pt x="5653" y="292608"/>
                </a:cubicBezTo>
                <a:cubicBezTo>
                  <a:pt x="33085" y="207264"/>
                  <a:pt x="148909" y="121920"/>
                  <a:pt x="316549" y="73152"/>
                </a:cubicBezTo>
                <a:cubicBezTo>
                  <a:pt x="484189" y="24384"/>
                  <a:pt x="747841" y="12192"/>
                  <a:pt x="1011493" y="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rot="18830374">
            <a:off x="2391792" y="4658787"/>
            <a:ext cx="4786695" cy="646331"/>
          </a:xfrm>
          <a:prstGeom prst="rect">
            <a:avLst/>
          </a:prstGeom>
          <a:solidFill>
            <a:schemeClr val="bg1"/>
          </a:solidFill>
        </p:spPr>
        <p:txBody>
          <a:bodyPr wrap="none" rtlCol="0">
            <a:spAutoFit/>
          </a:bodyPr>
          <a:lstStyle/>
          <a:p>
            <a:r>
              <a:rPr lang="en-US" sz="3600" dirty="0"/>
              <a:t>Grooves in slate bedrock</a:t>
            </a:r>
          </a:p>
        </p:txBody>
      </p:sp>
      <p:sp>
        <p:nvSpPr>
          <p:cNvPr id="10" name="TextBox 9"/>
          <p:cNvSpPr txBox="1"/>
          <p:nvPr/>
        </p:nvSpPr>
        <p:spPr>
          <a:xfrm>
            <a:off x="7150482" y="5522821"/>
            <a:ext cx="3243324" cy="646331"/>
          </a:xfrm>
          <a:prstGeom prst="rect">
            <a:avLst/>
          </a:prstGeom>
          <a:solidFill>
            <a:schemeClr val="bg1"/>
          </a:solidFill>
        </p:spPr>
        <p:txBody>
          <a:bodyPr wrap="none" rtlCol="0">
            <a:spAutoFit/>
          </a:bodyPr>
          <a:lstStyle/>
          <a:p>
            <a:r>
              <a:rPr lang="en-US" sz="3600" dirty="0"/>
              <a:t>granite boulders</a:t>
            </a:r>
          </a:p>
        </p:txBody>
      </p:sp>
    </p:spTree>
    <p:extLst>
      <p:ext uri="{BB962C8B-B14F-4D97-AF65-F5344CB8AC3E}">
        <p14:creationId xmlns:p14="http://schemas.microsoft.com/office/powerpoint/2010/main" val="15714938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D1447-D621-43B9-A7F9-7A782B018159}"/>
              </a:ext>
            </a:extLst>
          </p:cNvPr>
          <p:cNvSpPr>
            <a:spLocks noGrp="1"/>
          </p:cNvSpPr>
          <p:nvPr>
            <p:ph type="ctrTitle"/>
          </p:nvPr>
        </p:nvSpPr>
        <p:spPr>
          <a:xfrm>
            <a:off x="1813974" y="1114161"/>
            <a:ext cx="9144000" cy="5169830"/>
          </a:xfrm>
        </p:spPr>
        <p:txBody>
          <a:bodyPr>
            <a:normAutofit fontScale="90000"/>
          </a:bodyPr>
          <a:lstStyle/>
          <a:p>
            <a:r>
              <a:rPr lang="en-US" dirty="0"/>
              <a:t>goals of the course</a:t>
            </a:r>
            <a:br>
              <a:rPr lang="en-US" dirty="0"/>
            </a:br>
            <a:br>
              <a:rPr lang="en-US" dirty="0"/>
            </a:br>
            <a:r>
              <a:rPr lang="en-US" sz="3600" dirty="0"/>
              <a:t>for you to able to recognize signs of glaciation in the world’s landforms</a:t>
            </a:r>
            <a:br>
              <a:rPr lang="en-US" sz="3600" dirty="0"/>
            </a:br>
            <a:br>
              <a:rPr lang="en-US" sz="3600" dirty="0"/>
            </a:br>
            <a:r>
              <a:rPr lang="en-US" sz="3600" dirty="0"/>
              <a:t>for you to be able to connect these landforms to the glacial processes that formed then</a:t>
            </a:r>
            <a:br>
              <a:rPr lang="en-US" sz="3600" dirty="0"/>
            </a:br>
            <a:br>
              <a:rPr lang="en-US" sz="3600" dirty="0"/>
            </a:br>
            <a:r>
              <a:rPr lang="en-US" sz="3600" dirty="0"/>
              <a:t>for you to be able to make inferences about climate conditions in the past</a:t>
            </a:r>
            <a:br>
              <a:rPr lang="en-US" dirty="0"/>
            </a:br>
            <a:endParaRPr lang="en-US" dirty="0"/>
          </a:p>
        </p:txBody>
      </p:sp>
    </p:spTree>
    <p:extLst>
      <p:ext uri="{BB962C8B-B14F-4D97-AF65-F5344CB8AC3E}">
        <p14:creationId xmlns:p14="http://schemas.microsoft.com/office/powerpoint/2010/main" val="25994116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57176"/>
            <a:ext cx="12649200" cy="7115175"/>
          </a:xfrm>
          <a:prstGeom prst="rect">
            <a:avLst/>
          </a:prstGeom>
        </p:spPr>
      </p:pic>
      <p:sp>
        <p:nvSpPr>
          <p:cNvPr id="2" name="Rectangle 1"/>
          <p:cNvSpPr/>
          <p:nvPr/>
        </p:nvSpPr>
        <p:spPr>
          <a:xfrm>
            <a:off x="505460" y="0"/>
            <a:ext cx="3055965" cy="707886"/>
          </a:xfrm>
          <a:prstGeom prst="rect">
            <a:avLst/>
          </a:prstGeom>
        </p:spPr>
        <p:txBody>
          <a:bodyPr wrap="none">
            <a:spAutoFit/>
          </a:bodyPr>
          <a:lstStyle/>
          <a:p>
            <a:r>
              <a:rPr lang="en-US" altLang="en-US" sz="4000" dirty="0"/>
              <a:t>Val de </a:t>
            </a:r>
            <a:r>
              <a:rPr lang="en-US" altLang="en-US" sz="4000" dirty="0" err="1"/>
              <a:t>Bagnes</a:t>
            </a:r>
            <a:endParaRPr lang="en-US" sz="4000" dirty="0"/>
          </a:p>
        </p:txBody>
      </p:sp>
    </p:spTree>
    <p:extLst>
      <p:ext uri="{BB962C8B-B14F-4D97-AF65-F5344CB8AC3E}">
        <p14:creationId xmlns:p14="http://schemas.microsoft.com/office/powerpoint/2010/main" val="33983939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00"/>
            <a:ext cx="12230785" cy="6858000"/>
          </a:xfrm>
          <a:prstGeom prst="rect">
            <a:avLst/>
          </a:prstGeom>
        </p:spPr>
      </p:pic>
      <p:sp>
        <p:nvSpPr>
          <p:cNvPr id="2" name="5-Point Star 1"/>
          <p:cNvSpPr/>
          <p:nvPr/>
        </p:nvSpPr>
        <p:spPr>
          <a:xfrm>
            <a:off x="5576859" y="2442533"/>
            <a:ext cx="439661" cy="402139"/>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6062875" y="2521958"/>
            <a:ext cx="1148520" cy="369332"/>
          </a:xfrm>
          <a:prstGeom prst="rect">
            <a:avLst/>
          </a:prstGeom>
          <a:solidFill>
            <a:schemeClr val="bg1"/>
          </a:solidFill>
        </p:spPr>
        <p:txBody>
          <a:bodyPr wrap="none">
            <a:spAutoFit/>
          </a:bodyPr>
          <a:lstStyle/>
          <a:p>
            <a:r>
              <a:rPr lang="en-US" altLang="en-US" dirty="0" err="1">
                <a:solidFill>
                  <a:srgbClr val="FF0000"/>
                </a:solidFill>
              </a:rPr>
              <a:t>Champsec</a:t>
            </a:r>
            <a:endParaRPr lang="en-US" dirty="0">
              <a:solidFill>
                <a:srgbClr val="FF0000"/>
              </a:solidFill>
            </a:endParaRPr>
          </a:p>
        </p:txBody>
      </p:sp>
      <p:sp>
        <p:nvSpPr>
          <p:cNvPr id="4" name="Freeform 3"/>
          <p:cNvSpPr/>
          <p:nvPr/>
        </p:nvSpPr>
        <p:spPr>
          <a:xfrm>
            <a:off x="1554480" y="799697"/>
            <a:ext cx="9228273" cy="5869044"/>
          </a:xfrm>
          <a:custGeom>
            <a:avLst/>
            <a:gdLst>
              <a:gd name="connsiteX0" fmla="*/ 137160 w 9228273"/>
              <a:gd name="connsiteY0" fmla="*/ 903373 h 5869044"/>
              <a:gd name="connsiteX1" fmla="*/ 582930 w 9228273"/>
              <a:gd name="connsiteY1" fmla="*/ 766213 h 5869044"/>
              <a:gd name="connsiteX2" fmla="*/ 1520190 w 9228273"/>
              <a:gd name="connsiteY2" fmla="*/ 491893 h 5869044"/>
              <a:gd name="connsiteX3" fmla="*/ 2686050 w 9228273"/>
              <a:gd name="connsiteY3" fmla="*/ 11833 h 5869044"/>
              <a:gd name="connsiteX4" fmla="*/ 4091940 w 9228273"/>
              <a:gd name="connsiteY4" fmla="*/ 1029103 h 5869044"/>
              <a:gd name="connsiteX5" fmla="*/ 5372100 w 9228273"/>
              <a:gd name="connsiteY5" fmla="*/ 1532023 h 5869044"/>
              <a:gd name="connsiteX6" fmla="*/ 6160770 w 9228273"/>
              <a:gd name="connsiteY6" fmla="*/ 2480713 h 5869044"/>
              <a:gd name="connsiteX7" fmla="*/ 6480810 w 9228273"/>
              <a:gd name="connsiteY7" fmla="*/ 4480963 h 5869044"/>
              <a:gd name="connsiteX8" fmla="*/ 6835140 w 9228273"/>
              <a:gd name="connsiteY8" fmla="*/ 5155333 h 5869044"/>
              <a:gd name="connsiteX9" fmla="*/ 7840980 w 9228273"/>
              <a:gd name="connsiteY9" fmla="*/ 3646573 h 5869044"/>
              <a:gd name="connsiteX10" fmla="*/ 8823960 w 9228273"/>
              <a:gd name="connsiteY10" fmla="*/ 3612283 h 5869044"/>
              <a:gd name="connsiteX11" fmla="*/ 9144000 w 9228273"/>
              <a:gd name="connsiteY11" fmla="*/ 4663843 h 5869044"/>
              <a:gd name="connsiteX12" fmla="*/ 7349490 w 9228273"/>
              <a:gd name="connsiteY12" fmla="*/ 5749693 h 5869044"/>
              <a:gd name="connsiteX13" fmla="*/ 6435090 w 9228273"/>
              <a:gd name="connsiteY13" fmla="*/ 5726833 h 5869044"/>
              <a:gd name="connsiteX14" fmla="*/ 5703570 w 9228273"/>
              <a:gd name="connsiteY14" fmla="*/ 4732423 h 5869044"/>
              <a:gd name="connsiteX15" fmla="*/ 5212080 w 9228273"/>
              <a:gd name="connsiteY15" fmla="*/ 3166513 h 5869044"/>
              <a:gd name="connsiteX16" fmla="*/ 4343400 w 9228273"/>
              <a:gd name="connsiteY16" fmla="*/ 2354983 h 5869044"/>
              <a:gd name="connsiteX17" fmla="*/ 3509010 w 9228273"/>
              <a:gd name="connsiteY17" fmla="*/ 1977793 h 5869044"/>
              <a:gd name="connsiteX18" fmla="*/ 2743200 w 9228273"/>
              <a:gd name="connsiteY18" fmla="*/ 1577743 h 5869044"/>
              <a:gd name="connsiteX19" fmla="*/ 1588770 w 9228273"/>
              <a:gd name="connsiteY19" fmla="*/ 1314853 h 5869044"/>
              <a:gd name="connsiteX20" fmla="*/ 537210 w 9228273"/>
              <a:gd name="connsiteY20" fmla="*/ 1360573 h 5869044"/>
              <a:gd name="connsiteX21" fmla="*/ 0 w 9228273"/>
              <a:gd name="connsiteY21" fmla="*/ 1291993 h 5869044"/>
              <a:gd name="connsiteX22" fmla="*/ 0 w 9228273"/>
              <a:gd name="connsiteY22" fmla="*/ 1291993 h 5869044"/>
              <a:gd name="connsiteX23" fmla="*/ 0 w 9228273"/>
              <a:gd name="connsiteY23" fmla="*/ 891943 h 586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228273" h="5869044">
                <a:moveTo>
                  <a:pt x="137160" y="903373"/>
                </a:moveTo>
                <a:cubicBezTo>
                  <a:pt x="244792" y="869083"/>
                  <a:pt x="582930" y="766213"/>
                  <a:pt x="582930" y="766213"/>
                </a:cubicBezTo>
                <a:cubicBezTo>
                  <a:pt x="813435" y="697633"/>
                  <a:pt x="1169670" y="617623"/>
                  <a:pt x="1520190" y="491893"/>
                </a:cubicBezTo>
                <a:cubicBezTo>
                  <a:pt x="1870710" y="366163"/>
                  <a:pt x="2257425" y="-77702"/>
                  <a:pt x="2686050" y="11833"/>
                </a:cubicBezTo>
                <a:cubicBezTo>
                  <a:pt x="3114675" y="101368"/>
                  <a:pt x="3644265" y="775738"/>
                  <a:pt x="4091940" y="1029103"/>
                </a:cubicBezTo>
                <a:cubicBezTo>
                  <a:pt x="4539615" y="1282468"/>
                  <a:pt x="5027295" y="1290088"/>
                  <a:pt x="5372100" y="1532023"/>
                </a:cubicBezTo>
                <a:cubicBezTo>
                  <a:pt x="5716905" y="1773958"/>
                  <a:pt x="5975985" y="1989223"/>
                  <a:pt x="6160770" y="2480713"/>
                </a:cubicBezTo>
                <a:cubicBezTo>
                  <a:pt x="6345555" y="2972203"/>
                  <a:pt x="6368415" y="4035193"/>
                  <a:pt x="6480810" y="4480963"/>
                </a:cubicBezTo>
                <a:cubicBezTo>
                  <a:pt x="6593205" y="4926733"/>
                  <a:pt x="6608445" y="5294398"/>
                  <a:pt x="6835140" y="5155333"/>
                </a:cubicBezTo>
                <a:cubicBezTo>
                  <a:pt x="7061835" y="5016268"/>
                  <a:pt x="7509510" y="3903748"/>
                  <a:pt x="7840980" y="3646573"/>
                </a:cubicBezTo>
                <a:cubicBezTo>
                  <a:pt x="8172450" y="3389398"/>
                  <a:pt x="8606790" y="3442738"/>
                  <a:pt x="8823960" y="3612283"/>
                </a:cubicBezTo>
                <a:cubicBezTo>
                  <a:pt x="9041130" y="3781828"/>
                  <a:pt x="9389745" y="4307608"/>
                  <a:pt x="9144000" y="4663843"/>
                </a:cubicBezTo>
                <a:cubicBezTo>
                  <a:pt x="8898255" y="5020078"/>
                  <a:pt x="7800975" y="5572528"/>
                  <a:pt x="7349490" y="5749693"/>
                </a:cubicBezTo>
                <a:cubicBezTo>
                  <a:pt x="6898005" y="5926858"/>
                  <a:pt x="6709410" y="5896378"/>
                  <a:pt x="6435090" y="5726833"/>
                </a:cubicBezTo>
                <a:cubicBezTo>
                  <a:pt x="6160770" y="5557288"/>
                  <a:pt x="5907405" y="5159143"/>
                  <a:pt x="5703570" y="4732423"/>
                </a:cubicBezTo>
                <a:cubicBezTo>
                  <a:pt x="5499735" y="4305703"/>
                  <a:pt x="5438775" y="3562753"/>
                  <a:pt x="5212080" y="3166513"/>
                </a:cubicBezTo>
                <a:cubicBezTo>
                  <a:pt x="4985385" y="2770273"/>
                  <a:pt x="4627245" y="2553103"/>
                  <a:pt x="4343400" y="2354983"/>
                </a:cubicBezTo>
                <a:cubicBezTo>
                  <a:pt x="4059555" y="2156863"/>
                  <a:pt x="3775710" y="2107333"/>
                  <a:pt x="3509010" y="1977793"/>
                </a:cubicBezTo>
                <a:cubicBezTo>
                  <a:pt x="3242310" y="1848253"/>
                  <a:pt x="3063240" y="1688233"/>
                  <a:pt x="2743200" y="1577743"/>
                </a:cubicBezTo>
                <a:cubicBezTo>
                  <a:pt x="2423160" y="1467253"/>
                  <a:pt x="1956435" y="1351048"/>
                  <a:pt x="1588770" y="1314853"/>
                </a:cubicBezTo>
                <a:cubicBezTo>
                  <a:pt x="1221105" y="1278658"/>
                  <a:pt x="802005" y="1364383"/>
                  <a:pt x="537210" y="1360573"/>
                </a:cubicBezTo>
                <a:cubicBezTo>
                  <a:pt x="272415" y="1356763"/>
                  <a:pt x="0" y="1291993"/>
                  <a:pt x="0" y="1291993"/>
                </a:cubicBezTo>
                <a:lnTo>
                  <a:pt x="0" y="1291993"/>
                </a:lnTo>
                <a:lnTo>
                  <a:pt x="0" y="891943"/>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6" name="Rectangle 5"/>
          <p:cNvSpPr/>
          <p:nvPr/>
        </p:nvSpPr>
        <p:spPr>
          <a:xfrm rot="1534707">
            <a:off x="4160638" y="2521957"/>
            <a:ext cx="1481496" cy="369332"/>
          </a:xfrm>
          <a:prstGeom prst="rect">
            <a:avLst/>
          </a:prstGeom>
          <a:solidFill>
            <a:schemeClr val="bg1"/>
          </a:solidFill>
        </p:spPr>
        <p:txBody>
          <a:bodyPr wrap="none">
            <a:spAutoFit/>
          </a:bodyPr>
          <a:lstStyle/>
          <a:p>
            <a:r>
              <a:rPr lang="en-US" altLang="en-US" dirty="0">
                <a:solidFill>
                  <a:srgbClr val="FF0000"/>
                </a:solidFill>
              </a:rPr>
              <a:t>Val de </a:t>
            </a:r>
            <a:r>
              <a:rPr lang="en-US" altLang="en-US" dirty="0" err="1">
                <a:solidFill>
                  <a:srgbClr val="FF0000"/>
                </a:solidFill>
              </a:rPr>
              <a:t>Bagnes</a:t>
            </a:r>
            <a:endParaRPr lang="en-US" dirty="0">
              <a:solidFill>
                <a:srgbClr val="FF0000"/>
              </a:solidFill>
            </a:endParaRPr>
          </a:p>
        </p:txBody>
      </p:sp>
      <p:sp>
        <p:nvSpPr>
          <p:cNvPr id="7" name="Rectangle 6"/>
          <p:cNvSpPr/>
          <p:nvPr/>
        </p:nvSpPr>
        <p:spPr>
          <a:xfrm rot="19016795">
            <a:off x="9468190" y="4844354"/>
            <a:ext cx="840295" cy="369332"/>
          </a:xfrm>
          <a:prstGeom prst="rect">
            <a:avLst/>
          </a:prstGeom>
          <a:solidFill>
            <a:schemeClr val="bg1"/>
          </a:solidFill>
        </p:spPr>
        <p:txBody>
          <a:bodyPr wrap="none">
            <a:spAutoFit/>
          </a:bodyPr>
          <a:lstStyle/>
          <a:p>
            <a:r>
              <a:rPr lang="en-US" altLang="en-US" dirty="0">
                <a:solidFill>
                  <a:srgbClr val="FF0000"/>
                </a:solidFill>
              </a:rPr>
              <a:t>Glacier</a:t>
            </a:r>
            <a:endParaRPr lang="en-US" dirty="0">
              <a:solidFill>
                <a:srgbClr val="FF0000"/>
              </a:solidFill>
            </a:endParaRPr>
          </a:p>
        </p:txBody>
      </p:sp>
      <p:sp>
        <p:nvSpPr>
          <p:cNvPr id="8" name="Freeform 7"/>
          <p:cNvSpPr/>
          <p:nvPr/>
        </p:nvSpPr>
        <p:spPr>
          <a:xfrm>
            <a:off x="1407056" y="1681317"/>
            <a:ext cx="3312427" cy="457200"/>
          </a:xfrm>
          <a:custGeom>
            <a:avLst/>
            <a:gdLst>
              <a:gd name="connsiteX0" fmla="*/ 3569110 w 3569110"/>
              <a:gd name="connsiteY0" fmla="*/ 60032 h 413993"/>
              <a:gd name="connsiteX1" fmla="*/ 2374491 w 3569110"/>
              <a:gd name="connsiteY1" fmla="*/ 1038 h 413993"/>
              <a:gd name="connsiteX2" fmla="*/ 1297858 w 3569110"/>
              <a:gd name="connsiteY2" fmla="*/ 104277 h 413993"/>
              <a:gd name="connsiteX3" fmla="*/ 0 w 3569110"/>
              <a:gd name="connsiteY3" fmla="*/ 413993 h 413993"/>
            </a:gdLst>
            <a:ahLst/>
            <a:cxnLst>
              <a:cxn ang="0">
                <a:pos x="connsiteX0" y="connsiteY0"/>
              </a:cxn>
              <a:cxn ang="0">
                <a:pos x="connsiteX1" y="connsiteY1"/>
              </a:cxn>
              <a:cxn ang="0">
                <a:pos x="connsiteX2" y="connsiteY2"/>
              </a:cxn>
              <a:cxn ang="0">
                <a:pos x="connsiteX3" y="connsiteY3"/>
              </a:cxn>
            </a:cxnLst>
            <a:rect l="l" t="t" r="r" b="b"/>
            <a:pathLst>
              <a:path w="3569110" h="413993">
                <a:moveTo>
                  <a:pt x="3569110" y="60032"/>
                </a:moveTo>
                <a:cubicBezTo>
                  <a:pt x="3161071" y="26848"/>
                  <a:pt x="2753033" y="-6336"/>
                  <a:pt x="2374491" y="1038"/>
                </a:cubicBezTo>
                <a:cubicBezTo>
                  <a:pt x="1995949" y="8412"/>
                  <a:pt x="1693606" y="35451"/>
                  <a:pt x="1297858" y="104277"/>
                </a:cubicBezTo>
                <a:cubicBezTo>
                  <a:pt x="902110" y="173103"/>
                  <a:pt x="451055" y="293548"/>
                  <a:pt x="0" y="413993"/>
                </a:cubicBezTo>
              </a:path>
            </a:pathLst>
          </a:custGeom>
          <a:noFill/>
          <a:ln w="76200">
            <a:solidFill>
              <a:srgbClr val="00B0F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20326349">
            <a:off x="20520" y="2257693"/>
            <a:ext cx="1366015" cy="369332"/>
          </a:xfrm>
          <a:prstGeom prst="rect">
            <a:avLst/>
          </a:prstGeom>
          <a:solidFill>
            <a:schemeClr val="bg1"/>
          </a:solidFill>
        </p:spPr>
        <p:txBody>
          <a:bodyPr wrap="none">
            <a:spAutoFit/>
          </a:bodyPr>
          <a:lstStyle/>
          <a:p>
            <a:r>
              <a:rPr lang="en-US" altLang="en-US" dirty="0">
                <a:solidFill>
                  <a:srgbClr val="00B0F0"/>
                </a:solidFill>
              </a:rPr>
              <a:t>downstream</a:t>
            </a:r>
            <a:endParaRPr lang="en-US" dirty="0">
              <a:solidFill>
                <a:srgbClr val="00B0F0"/>
              </a:solidFill>
            </a:endParaRPr>
          </a:p>
        </p:txBody>
      </p:sp>
    </p:spTree>
    <p:extLst>
      <p:ext uri="{BB962C8B-B14F-4D97-AF65-F5344CB8AC3E}">
        <p14:creationId xmlns:p14="http://schemas.microsoft.com/office/powerpoint/2010/main" val="13224614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2230785" cy="6858000"/>
          </a:xfrm>
          <a:prstGeom prst="rect">
            <a:avLst/>
          </a:prstGeom>
        </p:spPr>
      </p:pic>
      <p:sp>
        <p:nvSpPr>
          <p:cNvPr id="6" name="5-Point Star 5"/>
          <p:cNvSpPr/>
          <p:nvPr/>
        </p:nvSpPr>
        <p:spPr>
          <a:xfrm>
            <a:off x="5724144" y="2621280"/>
            <a:ext cx="188976" cy="170688"/>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68981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230785" cy="6858000"/>
          </a:xfrm>
          <a:prstGeom prst="rect">
            <a:avLst/>
          </a:prstGeom>
        </p:spPr>
      </p:pic>
      <p:sp>
        <p:nvSpPr>
          <p:cNvPr id="3" name="5-Point Star 2"/>
          <p:cNvSpPr/>
          <p:nvPr/>
        </p:nvSpPr>
        <p:spPr>
          <a:xfrm>
            <a:off x="5724144" y="2621280"/>
            <a:ext cx="188976" cy="170688"/>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7825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230785" cy="6858000"/>
          </a:xfrm>
          <a:prstGeom prst="rect">
            <a:avLst/>
          </a:prstGeom>
        </p:spPr>
      </p:pic>
    </p:spTree>
    <p:extLst>
      <p:ext uri="{BB962C8B-B14F-4D97-AF65-F5344CB8AC3E}">
        <p14:creationId xmlns:p14="http://schemas.microsoft.com/office/powerpoint/2010/main" val="20622016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2230785" cy="6858000"/>
          </a:xfrm>
          <a:prstGeom prst="rect">
            <a:avLst/>
          </a:prstGeom>
        </p:spPr>
      </p:pic>
      <p:sp>
        <p:nvSpPr>
          <p:cNvPr id="3" name="TextBox 2"/>
          <p:cNvSpPr txBox="1"/>
          <p:nvPr/>
        </p:nvSpPr>
        <p:spPr>
          <a:xfrm>
            <a:off x="462844" y="79022"/>
            <a:ext cx="3210494" cy="584775"/>
          </a:xfrm>
          <a:prstGeom prst="rect">
            <a:avLst/>
          </a:prstGeom>
          <a:solidFill>
            <a:schemeClr val="bg1"/>
          </a:solidFill>
        </p:spPr>
        <p:txBody>
          <a:bodyPr wrap="none" rtlCol="0">
            <a:spAutoFit/>
          </a:bodyPr>
          <a:lstStyle/>
          <a:p>
            <a:r>
              <a:rPr lang="en-US" sz="3200" dirty="0"/>
              <a:t>Glacier </a:t>
            </a:r>
            <a:r>
              <a:rPr lang="en-US" sz="3200" dirty="0" err="1"/>
              <a:t>d’Otemma</a:t>
            </a:r>
            <a:endParaRPr lang="en-US" sz="3200" dirty="0"/>
          </a:p>
        </p:txBody>
      </p:sp>
    </p:spTree>
    <p:extLst>
      <p:ext uri="{BB962C8B-B14F-4D97-AF65-F5344CB8AC3E}">
        <p14:creationId xmlns:p14="http://schemas.microsoft.com/office/powerpoint/2010/main" val="24457841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2230785" cy="6858000"/>
          </a:xfrm>
          <a:prstGeom prst="rect">
            <a:avLst/>
          </a:prstGeom>
        </p:spPr>
      </p:pic>
      <p:sp>
        <p:nvSpPr>
          <p:cNvPr id="6" name="5-Point Star 5"/>
          <p:cNvSpPr/>
          <p:nvPr/>
        </p:nvSpPr>
        <p:spPr>
          <a:xfrm>
            <a:off x="5724144" y="2621280"/>
            <a:ext cx="188976" cy="170688"/>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1"/>
          <p:cNvSpPr/>
          <p:nvPr/>
        </p:nvSpPr>
        <p:spPr>
          <a:xfrm>
            <a:off x="5908431" y="2778369"/>
            <a:ext cx="2801815" cy="3493971"/>
          </a:xfrm>
          <a:custGeom>
            <a:avLst/>
            <a:gdLst>
              <a:gd name="connsiteX0" fmla="*/ 2801815 w 2801815"/>
              <a:gd name="connsiteY0" fmla="*/ 3247293 h 3537359"/>
              <a:gd name="connsiteX1" fmla="*/ 2473569 w 2801815"/>
              <a:gd name="connsiteY1" fmla="*/ 3528646 h 3537359"/>
              <a:gd name="connsiteX2" fmla="*/ 1805354 w 2801815"/>
              <a:gd name="connsiteY2" fmla="*/ 2954216 h 3537359"/>
              <a:gd name="connsiteX3" fmla="*/ 1652954 w 2801815"/>
              <a:gd name="connsiteY3" fmla="*/ 1840523 h 3537359"/>
              <a:gd name="connsiteX4" fmla="*/ 1242646 w 2801815"/>
              <a:gd name="connsiteY4" fmla="*/ 879231 h 3537359"/>
              <a:gd name="connsiteX5" fmla="*/ 738554 w 2801815"/>
              <a:gd name="connsiteY5" fmla="*/ 363416 h 3537359"/>
              <a:gd name="connsiteX6" fmla="*/ 457200 w 2801815"/>
              <a:gd name="connsiteY6" fmla="*/ 316523 h 3537359"/>
              <a:gd name="connsiteX7" fmla="*/ 0 w 2801815"/>
              <a:gd name="connsiteY7" fmla="*/ 0 h 3537359"/>
              <a:gd name="connsiteX0" fmla="*/ 2801815 w 2801815"/>
              <a:gd name="connsiteY0" fmla="*/ 3247293 h 3447558"/>
              <a:gd name="connsiteX1" fmla="*/ 2361809 w 2801815"/>
              <a:gd name="connsiteY1" fmla="*/ 3432126 h 3447558"/>
              <a:gd name="connsiteX2" fmla="*/ 1805354 w 2801815"/>
              <a:gd name="connsiteY2" fmla="*/ 2954216 h 3447558"/>
              <a:gd name="connsiteX3" fmla="*/ 1652954 w 2801815"/>
              <a:gd name="connsiteY3" fmla="*/ 1840523 h 3447558"/>
              <a:gd name="connsiteX4" fmla="*/ 1242646 w 2801815"/>
              <a:gd name="connsiteY4" fmla="*/ 879231 h 3447558"/>
              <a:gd name="connsiteX5" fmla="*/ 738554 w 2801815"/>
              <a:gd name="connsiteY5" fmla="*/ 363416 h 3447558"/>
              <a:gd name="connsiteX6" fmla="*/ 457200 w 2801815"/>
              <a:gd name="connsiteY6" fmla="*/ 316523 h 3447558"/>
              <a:gd name="connsiteX7" fmla="*/ 0 w 2801815"/>
              <a:gd name="connsiteY7" fmla="*/ 0 h 3447558"/>
              <a:gd name="connsiteX0" fmla="*/ 2801815 w 2801815"/>
              <a:gd name="connsiteY0" fmla="*/ 3247293 h 3493971"/>
              <a:gd name="connsiteX1" fmla="*/ 2341489 w 2801815"/>
              <a:gd name="connsiteY1" fmla="*/ 3482926 h 3493971"/>
              <a:gd name="connsiteX2" fmla="*/ 1805354 w 2801815"/>
              <a:gd name="connsiteY2" fmla="*/ 2954216 h 3493971"/>
              <a:gd name="connsiteX3" fmla="*/ 1652954 w 2801815"/>
              <a:gd name="connsiteY3" fmla="*/ 1840523 h 3493971"/>
              <a:gd name="connsiteX4" fmla="*/ 1242646 w 2801815"/>
              <a:gd name="connsiteY4" fmla="*/ 879231 h 3493971"/>
              <a:gd name="connsiteX5" fmla="*/ 738554 w 2801815"/>
              <a:gd name="connsiteY5" fmla="*/ 363416 h 3493971"/>
              <a:gd name="connsiteX6" fmla="*/ 457200 w 2801815"/>
              <a:gd name="connsiteY6" fmla="*/ 316523 h 3493971"/>
              <a:gd name="connsiteX7" fmla="*/ 0 w 2801815"/>
              <a:gd name="connsiteY7" fmla="*/ 0 h 3493971"/>
              <a:gd name="connsiteX0" fmla="*/ 2801815 w 2801815"/>
              <a:gd name="connsiteY0" fmla="*/ 3247293 h 3493971"/>
              <a:gd name="connsiteX1" fmla="*/ 2341489 w 2801815"/>
              <a:gd name="connsiteY1" fmla="*/ 3482926 h 3493971"/>
              <a:gd name="connsiteX2" fmla="*/ 1805354 w 2801815"/>
              <a:gd name="connsiteY2" fmla="*/ 2954216 h 3493971"/>
              <a:gd name="connsiteX3" fmla="*/ 1617394 w 2801815"/>
              <a:gd name="connsiteY3" fmla="*/ 1871003 h 3493971"/>
              <a:gd name="connsiteX4" fmla="*/ 1242646 w 2801815"/>
              <a:gd name="connsiteY4" fmla="*/ 879231 h 3493971"/>
              <a:gd name="connsiteX5" fmla="*/ 738554 w 2801815"/>
              <a:gd name="connsiteY5" fmla="*/ 363416 h 3493971"/>
              <a:gd name="connsiteX6" fmla="*/ 457200 w 2801815"/>
              <a:gd name="connsiteY6" fmla="*/ 316523 h 3493971"/>
              <a:gd name="connsiteX7" fmla="*/ 0 w 2801815"/>
              <a:gd name="connsiteY7" fmla="*/ 0 h 3493971"/>
              <a:gd name="connsiteX0" fmla="*/ 2801815 w 2801815"/>
              <a:gd name="connsiteY0" fmla="*/ 3247293 h 3493971"/>
              <a:gd name="connsiteX1" fmla="*/ 2341489 w 2801815"/>
              <a:gd name="connsiteY1" fmla="*/ 3482926 h 3493971"/>
              <a:gd name="connsiteX2" fmla="*/ 1805354 w 2801815"/>
              <a:gd name="connsiteY2" fmla="*/ 2954216 h 3493971"/>
              <a:gd name="connsiteX3" fmla="*/ 1617394 w 2801815"/>
              <a:gd name="connsiteY3" fmla="*/ 1871003 h 3493971"/>
              <a:gd name="connsiteX4" fmla="*/ 1396609 w 2801815"/>
              <a:gd name="connsiteY4" fmla="*/ 1178951 h 3493971"/>
              <a:gd name="connsiteX5" fmla="*/ 1242646 w 2801815"/>
              <a:gd name="connsiteY5" fmla="*/ 879231 h 3493971"/>
              <a:gd name="connsiteX6" fmla="*/ 738554 w 2801815"/>
              <a:gd name="connsiteY6" fmla="*/ 363416 h 3493971"/>
              <a:gd name="connsiteX7" fmla="*/ 457200 w 2801815"/>
              <a:gd name="connsiteY7" fmla="*/ 316523 h 3493971"/>
              <a:gd name="connsiteX8" fmla="*/ 0 w 2801815"/>
              <a:gd name="connsiteY8" fmla="*/ 0 h 3493971"/>
              <a:gd name="connsiteX0" fmla="*/ 2801815 w 2801815"/>
              <a:gd name="connsiteY0" fmla="*/ 3247293 h 3493971"/>
              <a:gd name="connsiteX1" fmla="*/ 2341489 w 2801815"/>
              <a:gd name="connsiteY1" fmla="*/ 3482926 h 3493971"/>
              <a:gd name="connsiteX2" fmla="*/ 1805354 w 2801815"/>
              <a:gd name="connsiteY2" fmla="*/ 2954216 h 3493971"/>
              <a:gd name="connsiteX3" fmla="*/ 1617394 w 2801815"/>
              <a:gd name="connsiteY3" fmla="*/ 1871003 h 3493971"/>
              <a:gd name="connsiteX4" fmla="*/ 1396609 w 2801815"/>
              <a:gd name="connsiteY4" fmla="*/ 1178951 h 3493971"/>
              <a:gd name="connsiteX5" fmla="*/ 1242646 w 2801815"/>
              <a:gd name="connsiteY5" fmla="*/ 879231 h 3493971"/>
              <a:gd name="connsiteX6" fmla="*/ 738554 w 2801815"/>
              <a:gd name="connsiteY6" fmla="*/ 363416 h 3493971"/>
              <a:gd name="connsiteX7" fmla="*/ 457200 w 2801815"/>
              <a:gd name="connsiteY7" fmla="*/ 316523 h 3493971"/>
              <a:gd name="connsiteX8" fmla="*/ 0 w 2801815"/>
              <a:gd name="connsiteY8" fmla="*/ 0 h 3493971"/>
              <a:gd name="connsiteX0" fmla="*/ 2801815 w 2801815"/>
              <a:gd name="connsiteY0" fmla="*/ 3247293 h 3493971"/>
              <a:gd name="connsiteX1" fmla="*/ 2341489 w 2801815"/>
              <a:gd name="connsiteY1" fmla="*/ 3482926 h 3493971"/>
              <a:gd name="connsiteX2" fmla="*/ 1805354 w 2801815"/>
              <a:gd name="connsiteY2" fmla="*/ 2954216 h 3493971"/>
              <a:gd name="connsiteX3" fmla="*/ 1617394 w 2801815"/>
              <a:gd name="connsiteY3" fmla="*/ 1871003 h 3493971"/>
              <a:gd name="connsiteX4" fmla="*/ 1432169 w 2801815"/>
              <a:gd name="connsiteY4" fmla="*/ 1184031 h 3493971"/>
              <a:gd name="connsiteX5" fmla="*/ 1242646 w 2801815"/>
              <a:gd name="connsiteY5" fmla="*/ 879231 h 3493971"/>
              <a:gd name="connsiteX6" fmla="*/ 738554 w 2801815"/>
              <a:gd name="connsiteY6" fmla="*/ 363416 h 3493971"/>
              <a:gd name="connsiteX7" fmla="*/ 457200 w 2801815"/>
              <a:gd name="connsiteY7" fmla="*/ 316523 h 3493971"/>
              <a:gd name="connsiteX8" fmla="*/ 0 w 2801815"/>
              <a:gd name="connsiteY8" fmla="*/ 0 h 3493971"/>
              <a:gd name="connsiteX0" fmla="*/ 2801815 w 2801815"/>
              <a:gd name="connsiteY0" fmla="*/ 3247293 h 3493971"/>
              <a:gd name="connsiteX1" fmla="*/ 2341489 w 2801815"/>
              <a:gd name="connsiteY1" fmla="*/ 3482926 h 3493971"/>
              <a:gd name="connsiteX2" fmla="*/ 1805354 w 2801815"/>
              <a:gd name="connsiteY2" fmla="*/ 2954216 h 3493971"/>
              <a:gd name="connsiteX3" fmla="*/ 1617394 w 2801815"/>
              <a:gd name="connsiteY3" fmla="*/ 1871003 h 3493971"/>
              <a:gd name="connsiteX4" fmla="*/ 1432169 w 2801815"/>
              <a:gd name="connsiteY4" fmla="*/ 1184031 h 3493971"/>
              <a:gd name="connsiteX5" fmla="*/ 1242646 w 2801815"/>
              <a:gd name="connsiteY5" fmla="*/ 879231 h 3493971"/>
              <a:gd name="connsiteX6" fmla="*/ 738554 w 2801815"/>
              <a:gd name="connsiteY6" fmla="*/ 363416 h 3493971"/>
              <a:gd name="connsiteX7" fmla="*/ 457200 w 2801815"/>
              <a:gd name="connsiteY7" fmla="*/ 316523 h 3493971"/>
              <a:gd name="connsiteX8" fmla="*/ 0 w 2801815"/>
              <a:gd name="connsiteY8" fmla="*/ 0 h 349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1815" h="3493971">
                <a:moveTo>
                  <a:pt x="2801815" y="3247293"/>
                </a:moveTo>
                <a:cubicBezTo>
                  <a:pt x="2720730" y="3412392"/>
                  <a:pt x="2507566" y="3531772"/>
                  <a:pt x="2341489" y="3482926"/>
                </a:cubicBezTo>
                <a:cubicBezTo>
                  <a:pt x="2175412" y="3434080"/>
                  <a:pt x="1926037" y="3222870"/>
                  <a:pt x="1805354" y="2954216"/>
                </a:cubicBezTo>
                <a:cubicBezTo>
                  <a:pt x="1684672" y="2685562"/>
                  <a:pt x="1679591" y="2166034"/>
                  <a:pt x="1617394" y="1871003"/>
                </a:cubicBezTo>
                <a:cubicBezTo>
                  <a:pt x="1555197" y="1575972"/>
                  <a:pt x="1550507" y="1318846"/>
                  <a:pt x="1432169" y="1184031"/>
                </a:cubicBezTo>
                <a:cubicBezTo>
                  <a:pt x="1354471" y="1033976"/>
                  <a:pt x="1358248" y="1016000"/>
                  <a:pt x="1242646" y="879231"/>
                </a:cubicBezTo>
                <a:cubicBezTo>
                  <a:pt x="1127044" y="742462"/>
                  <a:pt x="869462" y="457201"/>
                  <a:pt x="738554" y="363416"/>
                </a:cubicBezTo>
                <a:cubicBezTo>
                  <a:pt x="607646" y="269631"/>
                  <a:pt x="580292" y="377092"/>
                  <a:pt x="457200" y="316523"/>
                </a:cubicBezTo>
                <a:cubicBezTo>
                  <a:pt x="334108" y="255954"/>
                  <a:pt x="167054" y="127977"/>
                  <a:pt x="0" y="0"/>
                </a:cubicBezTo>
              </a:path>
            </a:pathLst>
          </a:custGeom>
          <a:noFill/>
          <a:ln w="762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p:cNvSpPr/>
          <p:nvPr/>
        </p:nvSpPr>
        <p:spPr>
          <a:xfrm>
            <a:off x="7763762" y="5416061"/>
            <a:ext cx="537434" cy="157039"/>
          </a:xfrm>
          <a:custGeom>
            <a:avLst/>
            <a:gdLst>
              <a:gd name="connsiteX0" fmla="*/ 412830 w 446671"/>
              <a:gd name="connsiteY0" fmla="*/ 0 h 123970"/>
              <a:gd name="connsiteX1" fmla="*/ 412830 w 446671"/>
              <a:gd name="connsiteY1" fmla="*/ 117231 h 123970"/>
              <a:gd name="connsiteX2" fmla="*/ 61138 w 446671"/>
              <a:gd name="connsiteY2" fmla="*/ 105508 h 123970"/>
              <a:gd name="connsiteX3" fmla="*/ 2522 w 446671"/>
              <a:gd name="connsiteY3" fmla="*/ 70339 h 123970"/>
              <a:gd name="connsiteX0" fmla="*/ 412830 w 412830"/>
              <a:gd name="connsiteY0" fmla="*/ 0 h 105507"/>
              <a:gd name="connsiteX1" fmla="*/ 61138 w 412830"/>
              <a:gd name="connsiteY1" fmla="*/ 105508 h 105507"/>
              <a:gd name="connsiteX2" fmla="*/ 2522 w 412830"/>
              <a:gd name="connsiteY2" fmla="*/ 70339 h 105507"/>
              <a:gd name="connsiteX0" fmla="*/ 410475 w 410475"/>
              <a:gd name="connsiteY0" fmla="*/ 0 h 252580"/>
              <a:gd name="connsiteX1" fmla="*/ 167422 w 410475"/>
              <a:gd name="connsiteY1" fmla="*/ 252580 h 252580"/>
              <a:gd name="connsiteX2" fmla="*/ 167 w 410475"/>
              <a:gd name="connsiteY2" fmla="*/ 70339 h 252580"/>
            </a:gdLst>
            <a:ahLst/>
            <a:cxnLst>
              <a:cxn ang="0">
                <a:pos x="connsiteX0" y="connsiteY0"/>
              </a:cxn>
              <a:cxn ang="0">
                <a:pos x="connsiteX1" y="connsiteY1"/>
              </a:cxn>
              <a:cxn ang="0">
                <a:pos x="connsiteX2" y="connsiteY2"/>
              </a:cxn>
            </a:cxnLst>
            <a:rect l="l" t="t" r="r" b="b"/>
            <a:pathLst>
              <a:path w="410475" h="252580">
                <a:moveTo>
                  <a:pt x="410475" y="0"/>
                </a:moveTo>
                <a:cubicBezTo>
                  <a:pt x="337206" y="21981"/>
                  <a:pt x="235807" y="240857"/>
                  <a:pt x="167422" y="252580"/>
                </a:cubicBezTo>
                <a:cubicBezTo>
                  <a:pt x="99037" y="244765"/>
                  <a:pt x="-4718" y="84016"/>
                  <a:pt x="167" y="70339"/>
                </a:cubicBezTo>
              </a:path>
            </a:pathLst>
          </a:custGeom>
          <a:noFill/>
          <a:ln w="762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34962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14588" y="-1343025"/>
            <a:ext cx="17021175" cy="9544050"/>
          </a:xfrm>
          <a:prstGeom prst="rect">
            <a:avLst/>
          </a:prstGeom>
        </p:spPr>
      </p:pic>
    </p:spTree>
    <p:extLst>
      <p:ext uri="{BB962C8B-B14F-4D97-AF65-F5344CB8AC3E}">
        <p14:creationId xmlns:p14="http://schemas.microsoft.com/office/powerpoint/2010/main" val="23161424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078912"/>
            <a:ext cx="12192000" cy="5087425"/>
          </a:xfrm>
          <a:prstGeom prst="rect">
            <a:avLst/>
          </a:prstGeom>
        </p:spPr>
      </p:pic>
    </p:spTree>
    <p:extLst>
      <p:ext uri="{BB962C8B-B14F-4D97-AF65-F5344CB8AC3E}">
        <p14:creationId xmlns:p14="http://schemas.microsoft.com/office/powerpoint/2010/main" val="9642110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a:off x="937845" y="0"/>
            <a:ext cx="10231153" cy="6858000"/>
          </a:xfrm>
          <a:prstGeom prst="rect">
            <a:avLst/>
          </a:prstGeom>
        </p:spPr>
      </p:pic>
    </p:spTree>
    <p:extLst>
      <p:ext uri="{BB962C8B-B14F-4D97-AF65-F5344CB8AC3E}">
        <p14:creationId xmlns:p14="http://schemas.microsoft.com/office/powerpoint/2010/main" val="20238008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D1447-D621-43B9-A7F9-7A782B018159}"/>
              </a:ext>
            </a:extLst>
          </p:cNvPr>
          <p:cNvSpPr>
            <a:spLocks noGrp="1"/>
          </p:cNvSpPr>
          <p:nvPr>
            <p:ph type="ctrTitle"/>
          </p:nvPr>
        </p:nvSpPr>
        <p:spPr>
          <a:xfrm>
            <a:off x="1813974" y="1114161"/>
            <a:ext cx="9144000" cy="5169830"/>
          </a:xfrm>
        </p:spPr>
        <p:txBody>
          <a:bodyPr>
            <a:normAutofit fontScale="90000"/>
          </a:bodyPr>
          <a:lstStyle/>
          <a:p>
            <a:r>
              <a:rPr lang="en-US" dirty="0"/>
              <a:t>goals of the course</a:t>
            </a:r>
            <a:br>
              <a:rPr lang="en-US" dirty="0"/>
            </a:br>
            <a:br>
              <a:rPr lang="en-US" dirty="0"/>
            </a:br>
            <a:r>
              <a:rPr lang="en-US" sz="3600" dirty="0"/>
              <a:t>for you to able to recognize signs of glaciation in the world’s landforms</a:t>
            </a:r>
            <a:br>
              <a:rPr lang="en-US" sz="3600" dirty="0"/>
            </a:br>
            <a:br>
              <a:rPr lang="en-US" sz="3600" dirty="0"/>
            </a:br>
            <a:r>
              <a:rPr lang="en-US" sz="3600" dirty="0"/>
              <a:t>for you to be able to connect these landforms to the glacial processes that formed them</a:t>
            </a:r>
            <a:br>
              <a:rPr lang="en-US" sz="3600" dirty="0"/>
            </a:br>
            <a:br>
              <a:rPr lang="en-US" sz="3600" dirty="0"/>
            </a:br>
            <a:r>
              <a:rPr lang="en-US" sz="3600" dirty="0"/>
              <a:t>for you to be able to make inferences about climate conditions in the past</a:t>
            </a:r>
            <a:br>
              <a:rPr lang="en-US" dirty="0"/>
            </a:br>
            <a:endParaRPr lang="en-US" dirty="0"/>
          </a:p>
        </p:txBody>
      </p:sp>
      <p:sp>
        <p:nvSpPr>
          <p:cNvPr id="3" name="TextBox 2"/>
          <p:cNvSpPr txBox="1"/>
          <p:nvPr/>
        </p:nvSpPr>
        <p:spPr>
          <a:xfrm>
            <a:off x="3044283" y="5898995"/>
            <a:ext cx="6936058" cy="523220"/>
          </a:xfrm>
          <a:prstGeom prst="rect">
            <a:avLst/>
          </a:prstGeom>
          <a:noFill/>
        </p:spPr>
        <p:txBody>
          <a:bodyPr wrap="square" rtlCol="0">
            <a:spAutoFit/>
          </a:bodyPr>
          <a:lstStyle/>
          <a:p>
            <a:pPr algn="r"/>
            <a:r>
              <a:rPr lang="en-US" sz="2800" dirty="0">
                <a:solidFill>
                  <a:srgbClr val="FF0000"/>
                </a:solidFill>
              </a:rPr>
              <a:t>Anyone want to propose any additional goals?</a:t>
            </a:r>
          </a:p>
        </p:txBody>
      </p:sp>
    </p:spTree>
    <p:extLst>
      <p:ext uri="{BB962C8B-B14F-4D97-AF65-F5344CB8AC3E}">
        <p14:creationId xmlns:p14="http://schemas.microsoft.com/office/powerpoint/2010/main" val="19727961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230785" cy="6858000"/>
          </a:xfrm>
          <a:prstGeom prst="rect">
            <a:avLst/>
          </a:prstGeom>
        </p:spPr>
      </p:pic>
      <p:sp>
        <p:nvSpPr>
          <p:cNvPr id="3" name="TextBox 2"/>
          <p:cNvSpPr txBox="1"/>
          <p:nvPr/>
        </p:nvSpPr>
        <p:spPr>
          <a:xfrm>
            <a:off x="355600" y="0"/>
            <a:ext cx="9610580" cy="707886"/>
          </a:xfrm>
          <a:prstGeom prst="rect">
            <a:avLst/>
          </a:prstGeom>
          <a:solidFill>
            <a:schemeClr val="bg1"/>
          </a:solidFill>
        </p:spPr>
        <p:txBody>
          <a:bodyPr wrap="none" rtlCol="0">
            <a:spAutoFit/>
          </a:bodyPr>
          <a:lstStyle/>
          <a:p>
            <a:r>
              <a:rPr lang="en-US" sz="4000" dirty="0"/>
              <a:t>Evidence for the Ice Age here.  Do you see it?</a:t>
            </a:r>
          </a:p>
        </p:txBody>
      </p:sp>
    </p:spTree>
    <p:extLst>
      <p:ext uri="{BB962C8B-B14F-4D97-AF65-F5344CB8AC3E}">
        <p14:creationId xmlns:p14="http://schemas.microsoft.com/office/powerpoint/2010/main" val="2004689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36253"/>
          </a:xfrm>
          <a:prstGeom prst="rect">
            <a:avLst/>
          </a:prstGeom>
        </p:spPr>
      </p:pic>
      <p:sp>
        <p:nvSpPr>
          <p:cNvPr id="3" name="TextBox 2"/>
          <p:cNvSpPr txBox="1"/>
          <p:nvPr/>
        </p:nvSpPr>
        <p:spPr>
          <a:xfrm>
            <a:off x="355600" y="0"/>
            <a:ext cx="9480737" cy="707886"/>
          </a:xfrm>
          <a:prstGeom prst="rect">
            <a:avLst/>
          </a:prstGeom>
          <a:solidFill>
            <a:schemeClr val="bg1"/>
          </a:solidFill>
        </p:spPr>
        <p:txBody>
          <a:bodyPr wrap="none" rtlCol="0">
            <a:spAutoFit/>
          </a:bodyPr>
          <a:lstStyle/>
          <a:p>
            <a:r>
              <a:rPr lang="en-US" sz="4000" dirty="0"/>
              <a:t>Evidence for the Ice Age here.  Do you see it?</a:t>
            </a:r>
          </a:p>
        </p:txBody>
      </p:sp>
    </p:spTree>
    <p:extLst>
      <p:ext uri="{BB962C8B-B14F-4D97-AF65-F5344CB8AC3E}">
        <p14:creationId xmlns:p14="http://schemas.microsoft.com/office/powerpoint/2010/main" val="25448038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36253"/>
          </a:xfrm>
          <a:prstGeom prst="rect">
            <a:avLst/>
          </a:prstGeom>
        </p:spPr>
      </p:pic>
      <p:sp>
        <p:nvSpPr>
          <p:cNvPr id="2" name="Freeform 1"/>
          <p:cNvSpPr/>
          <p:nvPr/>
        </p:nvSpPr>
        <p:spPr>
          <a:xfrm>
            <a:off x="4210756" y="1628714"/>
            <a:ext cx="918816" cy="951311"/>
          </a:xfrm>
          <a:custGeom>
            <a:avLst/>
            <a:gdLst>
              <a:gd name="connsiteX0" fmla="*/ 0 w 918816"/>
              <a:gd name="connsiteY0" fmla="*/ 798397 h 951311"/>
              <a:gd name="connsiteX1" fmla="*/ 112888 w 918816"/>
              <a:gd name="connsiteY1" fmla="*/ 493597 h 951311"/>
              <a:gd name="connsiteX2" fmla="*/ 225777 w 918816"/>
              <a:gd name="connsiteY2" fmla="*/ 267819 h 951311"/>
              <a:gd name="connsiteX3" fmla="*/ 383822 w 918816"/>
              <a:gd name="connsiteY3" fmla="*/ 30753 h 951311"/>
              <a:gd name="connsiteX4" fmla="*/ 564444 w 918816"/>
              <a:gd name="connsiteY4" fmla="*/ 42042 h 951311"/>
              <a:gd name="connsiteX5" fmla="*/ 756355 w 918816"/>
              <a:gd name="connsiteY5" fmla="*/ 30753 h 951311"/>
              <a:gd name="connsiteX6" fmla="*/ 756355 w 918816"/>
              <a:gd name="connsiteY6" fmla="*/ 493597 h 951311"/>
              <a:gd name="connsiteX7" fmla="*/ 880533 w 918816"/>
              <a:gd name="connsiteY7" fmla="*/ 629064 h 951311"/>
              <a:gd name="connsiteX8" fmla="*/ 880533 w 918816"/>
              <a:gd name="connsiteY8" fmla="*/ 629064 h 951311"/>
              <a:gd name="connsiteX9" fmla="*/ 914400 w 918816"/>
              <a:gd name="connsiteY9" fmla="*/ 798397 h 951311"/>
              <a:gd name="connsiteX10" fmla="*/ 767644 w 918816"/>
              <a:gd name="connsiteY10" fmla="*/ 945153 h 951311"/>
              <a:gd name="connsiteX11" fmla="*/ 519288 w 918816"/>
              <a:gd name="connsiteY11" fmla="*/ 922575 h 951311"/>
              <a:gd name="connsiteX12" fmla="*/ 338666 w 918816"/>
              <a:gd name="connsiteY12" fmla="*/ 911286 h 951311"/>
              <a:gd name="connsiteX13" fmla="*/ 56444 w 918816"/>
              <a:gd name="connsiteY13" fmla="*/ 775819 h 951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8816" h="951311">
                <a:moveTo>
                  <a:pt x="0" y="798397"/>
                </a:moveTo>
                <a:cubicBezTo>
                  <a:pt x="37629" y="690212"/>
                  <a:pt x="75259" y="582027"/>
                  <a:pt x="112888" y="493597"/>
                </a:cubicBezTo>
                <a:cubicBezTo>
                  <a:pt x="150517" y="405167"/>
                  <a:pt x="180621" y="344960"/>
                  <a:pt x="225777" y="267819"/>
                </a:cubicBezTo>
                <a:cubicBezTo>
                  <a:pt x="270933" y="190678"/>
                  <a:pt x="327378" y="68382"/>
                  <a:pt x="383822" y="30753"/>
                </a:cubicBezTo>
                <a:cubicBezTo>
                  <a:pt x="440266" y="-6876"/>
                  <a:pt x="502355" y="42042"/>
                  <a:pt x="564444" y="42042"/>
                </a:cubicBezTo>
                <a:cubicBezTo>
                  <a:pt x="626533" y="42042"/>
                  <a:pt x="724370" y="-44506"/>
                  <a:pt x="756355" y="30753"/>
                </a:cubicBezTo>
                <a:cubicBezTo>
                  <a:pt x="788340" y="106012"/>
                  <a:pt x="735659" y="393878"/>
                  <a:pt x="756355" y="493597"/>
                </a:cubicBezTo>
                <a:cubicBezTo>
                  <a:pt x="777051" y="593316"/>
                  <a:pt x="880533" y="629064"/>
                  <a:pt x="880533" y="629064"/>
                </a:cubicBezTo>
                <a:lnTo>
                  <a:pt x="880533" y="629064"/>
                </a:lnTo>
                <a:cubicBezTo>
                  <a:pt x="886178" y="657286"/>
                  <a:pt x="933215" y="745716"/>
                  <a:pt x="914400" y="798397"/>
                </a:cubicBezTo>
                <a:cubicBezTo>
                  <a:pt x="895585" y="851078"/>
                  <a:pt x="833496" y="924457"/>
                  <a:pt x="767644" y="945153"/>
                </a:cubicBezTo>
                <a:cubicBezTo>
                  <a:pt x="701792" y="965849"/>
                  <a:pt x="590784" y="928219"/>
                  <a:pt x="519288" y="922575"/>
                </a:cubicBezTo>
                <a:cubicBezTo>
                  <a:pt x="447792" y="916931"/>
                  <a:pt x="415807" y="935745"/>
                  <a:pt x="338666" y="911286"/>
                </a:cubicBezTo>
                <a:cubicBezTo>
                  <a:pt x="261525" y="886827"/>
                  <a:pt x="158984" y="831323"/>
                  <a:pt x="56444" y="775819"/>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3911600" y="1422400"/>
            <a:ext cx="3467100" cy="314960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51760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42900" y="914401"/>
            <a:ext cx="5461000" cy="5016500"/>
            <a:chOff x="3060700" y="1130301"/>
            <a:chExt cx="5461000" cy="501650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060700" y="1130301"/>
              <a:ext cx="5461000" cy="5016500"/>
            </a:xfrm>
            <a:prstGeom prst="rect">
              <a:avLst/>
            </a:prstGeom>
          </p:spPr>
        </p:pic>
        <p:sp>
          <p:nvSpPr>
            <p:cNvPr id="2" name="Freeform 1"/>
            <p:cNvSpPr/>
            <p:nvPr/>
          </p:nvSpPr>
          <p:spPr>
            <a:xfrm>
              <a:off x="4210756" y="1628714"/>
              <a:ext cx="918816" cy="951311"/>
            </a:xfrm>
            <a:custGeom>
              <a:avLst/>
              <a:gdLst>
                <a:gd name="connsiteX0" fmla="*/ 0 w 918816"/>
                <a:gd name="connsiteY0" fmla="*/ 798397 h 951311"/>
                <a:gd name="connsiteX1" fmla="*/ 112888 w 918816"/>
                <a:gd name="connsiteY1" fmla="*/ 493597 h 951311"/>
                <a:gd name="connsiteX2" fmla="*/ 225777 w 918816"/>
                <a:gd name="connsiteY2" fmla="*/ 267819 h 951311"/>
                <a:gd name="connsiteX3" fmla="*/ 383822 w 918816"/>
                <a:gd name="connsiteY3" fmla="*/ 30753 h 951311"/>
                <a:gd name="connsiteX4" fmla="*/ 564444 w 918816"/>
                <a:gd name="connsiteY4" fmla="*/ 42042 h 951311"/>
                <a:gd name="connsiteX5" fmla="*/ 756355 w 918816"/>
                <a:gd name="connsiteY5" fmla="*/ 30753 h 951311"/>
                <a:gd name="connsiteX6" fmla="*/ 756355 w 918816"/>
                <a:gd name="connsiteY6" fmla="*/ 493597 h 951311"/>
                <a:gd name="connsiteX7" fmla="*/ 880533 w 918816"/>
                <a:gd name="connsiteY7" fmla="*/ 629064 h 951311"/>
                <a:gd name="connsiteX8" fmla="*/ 880533 w 918816"/>
                <a:gd name="connsiteY8" fmla="*/ 629064 h 951311"/>
                <a:gd name="connsiteX9" fmla="*/ 914400 w 918816"/>
                <a:gd name="connsiteY9" fmla="*/ 798397 h 951311"/>
                <a:gd name="connsiteX10" fmla="*/ 767644 w 918816"/>
                <a:gd name="connsiteY10" fmla="*/ 945153 h 951311"/>
                <a:gd name="connsiteX11" fmla="*/ 519288 w 918816"/>
                <a:gd name="connsiteY11" fmla="*/ 922575 h 951311"/>
                <a:gd name="connsiteX12" fmla="*/ 338666 w 918816"/>
                <a:gd name="connsiteY12" fmla="*/ 911286 h 951311"/>
                <a:gd name="connsiteX13" fmla="*/ 56444 w 918816"/>
                <a:gd name="connsiteY13" fmla="*/ 775819 h 951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8816" h="951311">
                  <a:moveTo>
                    <a:pt x="0" y="798397"/>
                  </a:moveTo>
                  <a:cubicBezTo>
                    <a:pt x="37629" y="690212"/>
                    <a:pt x="75259" y="582027"/>
                    <a:pt x="112888" y="493597"/>
                  </a:cubicBezTo>
                  <a:cubicBezTo>
                    <a:pt x="150517" y="405167"/>
                    <a:pt x="180621" y="344960"/>
                    <a:pt x="225777" y="267819"/>
                  </a:cubicBezTo>
                  <a:cubicBezTo>
                    <a:pt x="270933" y="190678"/>
                    <a:pt x="327378" y="68382"/>
                    <a:pt x="383822" y="30753"/>
                  </a:cubicBezTo>
                  <a:cubicBezTo>
                    <a:pt x="440266" y="-6876"/>
                    <a:pt x="502355" y="42042"/>
                    <a:pt x="564444" y="42042"/>
                  </a:cubicBezTo>
                  <a:cubicBezTo>
                    <a:pt x="626533" y="42042"/>
                    <a:pt x="724370" y="-44506"/>
                    <a:pt x="756355" y="30753"/>
                  </a:cubicBezTo>
                  <a:cubicBezTo>
                    <a:pt x="788340" y="106012"/>
                    <a:pt x="735659" y="393878"/>
                    <a:pt x="756355" y="493597"/>
                  </a:cubicBezTo>
                  <a:cubicBezTo>
                    <a:pt x="777051" y="593316"/>
                    <a:pt x="880533" y="629064"/>
                    <a:pt x="880533" y="629064"/>
                  </a:cubicBezTo>
                  <a:lnTo>
                    <a:pt x="880533" y="629064"/>
                  </a:lnTo>
                  <a:cubicBezTo>
                    <a:pt x="886178" y="657286"/>
                    <a:pt x="933215" y="745716"/>
                    <a:pt x="914400" y="798397"/>
                  </a:cubicBezTo>
                  <a:cubicBezTo>
                    <a:pt x="895585" y="851078"/>
                    <a:pt x="833496" y="924457"/>
                    <a:pt x="767644" y="945153"/>
                  </a:cubicBezTo>
                  <a:cubicBezTo>
                    <a:pt x="701792" y="965849"/>
                    <a:pt x="590784" y="928219"/>
                    <a:pt x="519288" y="922575"/>
                  </a:cubicBezTo>
                  <a:cubicBezTo>
                    <a:pt x="447792" y="916931"/>
                    <a:pt x="415807" y="935745"/>
                    <a:pt x="338666" y="911286"/>
                  </a:cubicBezTo>
                  <a:cubicBezTo>
                    <a:pt x="261525" y="886827"/>
                    <a:pt x="158984" y="831323"/>
                    <a:pt x="56444" y="775819"/>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3911600" y="1422400"/>
              <a:ext cx="3467100" cy="314960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sp>
        <p:nvSpPr>
          <p:cNvPr id="7" name="TextBox 6"/>
          <p:cNvSpPr txBox="1"/>
          <p:nvPr/>
        </p:nvSpPr>
        <p:spPr>
          <a:xfrm>
            <a:off x="741432" y="737285"/>
            <a:ext cx="452368" cy="646331"/>
          </a:xfrm>
          <a:prstGeom prst="rect">
            <a:avLst/>
          </a:prstGeom>
          <a:noFill/>
        </p:spPr>
        <p:txBody>
          <a:bodyPr wrap="none" rtlCol="0">
            <a:spAutoFit/>
          </a:bodyPr>
          <a:lstStyle/>
          <a:p>
            <a:r>
              <a:rPr lang="en-US" sz="3600" dirty="0">
                <a:solidFill>
                  <a:srgbClr val="FF0000"/>
                </a:solidFill>
              </a:rPr>
              <a:t>A</a:t>
            </a:r>
          </a:p>
        </p:txBody>
      </p:sp>
      <p:sp>
        <p:nvSpPr>
          <p:cNvPr id="8" name="TextBox 7"/>
          <p:cNvSpPr txBox="1"/>
          <p:nvPr/>
        </p:nvSpPr>
        <p:spPr>
          <a:xfrm>
            <a:off x="4434716" y="4001868"/>
            <a:ext cx="452368" cy="646331"/>
          </a:xfrm>
          <a:prstGeom prst="rect">
            <a:avLst/>
          </a:prstGeom>
          <a:noFill/>
        </p:spPr>
        <p:txBody>
          <a:bodyPr wrap="none" rtlCol="0">
            <a:spAutoFit/>
          </a:bodyPr>
          <a:lstStyle/>
          <a:p>
            <a:r>
              <a:rPr lang="en-US" sz="3600" dirty="0">
                <a:solidFill>
                  <a:srgbClr val="FF0000"/>
                </a:solidFill>
              </a:rPr>
              <a:t>B</a:t>
            </a:r>
          </a:p>
        </p:txBody>
      </p:sp>
      <p:sp>
        <p:nvSpPr>
          <p:cNvPr id="9" name="Freeform 8"/>
          <p:cNvSpPr/>
          <p:nvPr/>
        </p:nvSpPr>
        <p:spPr>
          <a:xfrm>
            <a:off x="6337300" y="2006600"/>
            <a:ext cx="5156200" cy="1790700"/>
          </a:xfrm>
          <a:custGeom>
            <a:avLst/>
            <a:gdLst>
              <a:gd name="connsiteX0" fmla="*/ 0 w 5181600"/>
              <a:gd name="connsiteY0" fmla="*/ 0 h 1828800"/>
              <a:gd name="connsiteX1" fmla="*/ 38100 w 5181600"/>
              <a:gd name="connsiteY1" fmla="*/ 1828800 h 1828800"/>
              <a:gd name="connsiteX2" fmla="*/ 5181600 w 5181600"/>
              <a:gd name="connsiteY2" fmla="*/ 1816100 h 1828800"/>
              <a:gd name="connsiteX0" fmla="*/ 38100 w 5143500"/>
              <a:gd name="connsiteY0" fmla="*/ 0 h 1828800"/>
              <a:gd name="connsiteX1" fmla="*/ 0 w 5143500"/>
              <a:gd name="connsiteY1" fmla="*/ 1828800 h 1828800"/>
              <a:gd name="connsiteX2" fmla="*/ 5143500 w 5143500"/>
              <a:gd name="connsiteY2" fmla="*/ 1816100 h 1828800"/>
              <a:gd name="connsiteX0" fmla="*/ 0 w 5156200"/>
              <a:gd name="connsiteY0" fmla="*/ 0 h 1790700"/>
              <a:gd name="connsiteX1" fmla="*/ 12700 w 5156200"/>
              <a:gd name="connsiteY1" fmla="*/ 1790700 h 1790700"/>
              <a:gd name="connsiteX2" fmla="*/ 5156200 w 5156200"/>
              <a:gd name="connsiteY2" fmla="*/ 1778000 h 1790700"/>
            </a:gdLst>
            <a:ahLst/>
            <a:cxnLst>
              <a:cxn ang="0">
                <a:pos x="connsiteX0" y="connsiteY0"/>
              </a:cxn>
              <a:cxn ang="0">
                <a:pos x="connsiteX1" y="connsiteY1"/>
              </a:cxn>
              <a:cxn ang="0">
                <a:pos x="connsiteX2" y="connsiteY2"/>
              </a:cxn>
            </a:cxnLst>
            <a:rect l="l" t="t" r="r" b="b"/>
            <a:pathLst>
              <a:path w="5156200" h="1790700">
                <a:moveTo>
                  <a:pt x="0" y="0"/>
                </a:moveTo>
                <a:cubicBezTo>
                  <a:pt x="4233" y="596900"/>
                  <a:pt x="8467" y="1193800"/>
                  <a:pt x="12700" y="1790700"/>
                </a:cubicBezTo>
                <a:lnTo>
                  <a:pt x="5156200" y="177800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rot="16200000">
            <a:off x="5434058" y="2671117"/>
            <a:ext cx="1337995" cy="461665"/>
          </a:xfrm>
          <a:prstGeom prst="rect">
            <a:avLst/>
          </a:prstGeom>
          <a:noFill/>
        </p:spPr>
        <p:txBody>
          <a:bodyPr wrap="none" rtlCol="0">
            <a:spAutoFit/>
          </a:bodyPr>
          <a:lstStyle/>
          <a:p>
            <a:r>
              <a:rPr lang="en-US" sz="2400" dirty="0"/>
              <a:t>elevation</a:t>
            </a:r>
          </a:p>
        </p:txBody>
      </p:sp>
      <p:sp>
        <p:nvSpPr>
          <p:cNvPr id="11" name="TextBox 10"/>
          <p:cNvSpPr txBox="1"/>
          <p:nvPr/>
        </p:nvSpPr>
        <p:spPr>
          <a:xfrm>
            <a:off x="8128000" y="3863368"/>
            <a:ext cx="1225785" cy="461665"/>
          </a:xfrm>
          <a:prstGeom prst="rect">
            <a:avLst/>
          </a:prstGeom>
          <a:noFill/>
        </p:spPr>
        <p:txBody>
          <a:bodyPr wrap="none" rtlCol="0">
            <a:spAutoFit/>
          </a:bodyPr>
          <a:lstStyle/>
          <a:p>
            <a:r>
              <a:rPr lang="en-US" sz="2400" dirty="0"/>
              <a:t>distance</a:t>
            </a:r>
          </a:p>
        </p:txBody>
      </p:sp>
      <p:sp>
        <p:nvSpPr>
          <p:cNvPr id="12" name="TextBox 11"/>
          <p:cNvSpPr txBox="1"/>
          <p:nvPr/>
        </p:nvSpPr>
        <p:spPr>
          <a:xfrm>
            <a:off x="6195205" y="3767081"/>
            <a:ext cx="452368" cy="646331"/>
          </a:xfrm>
          <a:prstGeom prst="rect">
            <a:avLst/>
          </a:prstGeom>
          <a:noFill/>
        </p:spPr>
        <p:txBody>
          <a:bodyPr wrap="none" rtlCol="0">
            <a:spAutoFit/>
          </a:bodyPr>
          <a:lstStyle/>
          <a:p>
            <a:r>
              <a:rPr lang="en-US" sz="3600" dirty="0">
                <a:solidFill>
                  <a:srgbClr val="FF0000"/>
                </a:solidFill>
              </a:rPr>
              <a:t>A</a:t>
            </a:r>
          </a:p>
        </p:txBody>
      </p:sp>
      <p:sp>
        <p:nvSpPr>
          <p:cNvPr id="13" name="TextBox 12"/>
          <p:cNvSpPr txBox="1"/>
          <p:nvPr/>
        </p:nvSpPr>
        <p:spPr>
          <a:xfrm>
            <a:off x="11041132" y="3740149"/>
            <a:ext cx="452368" cy="646331"/>
          </a:xfrm>
          <a:prstGeom prst="rect">
            <a:avLst/>
          </a:prstGeom>
          <a:noFill/>
        </p:spPr>
        <p:txBody>
          <a:bodyPr wrap="none" rtlCol="0">
            <a:spAutoFit/>
          </a:bodyPr>
          <a:lstStyle/>
          <a:p>
            <a:r>
              <a:rPr lang="en-US" sz="3600" dirty="0">
                <a:solidFill>
                  <a:srgbClr val="FF0000"/>
                </a:solidFill>
              </a:rPr>
              <a:t>B</a:t>
            </a:r>
          </a:p>
        </p:txBody>
      </p:sp>
      <p:sp>
        <p:nvSpPr>
          <p:cNvPr id="15" name="Freeform 14"/>
          <p:cNvSpPr/>
          <p:nvPr/>
        </p:nvSpPr>
        <p:spPr>
          <a:xfrm>
            <a:off x="6477000" y="2235200"/>
            <a:ext cx="4673600" cy="1016075"/>
          </a:xfrm>
          <a:custGeom>
            <a:avLst/>
            <a:gdLst>
              <a:gd name="connsiteX0" fmla="*/ 0 w 4673600"/>
              <a:gd name="connsiteY0" fmla="*/ 719245 h 1024120"/>
              <a:gd name="connsiteX1" fmla="*/ 304800 w 4673600"/>
              <a:gd name="connsiteY1" fmla="*/ 8045 h 1024120"/>
              <a:gd name="connsiteX2" fmla="*/ 457200 w 4673600"/>
              <a:gd name="connsiteY2" fmla="*/ 350945 h 1024120"/>
              <a:gd name="connsiteX3" fmla="*/ 850900 w 4673600"/>
              <a:gd name="connsiteY3" fmla="*/ 592245 h 1024120"/>
              <a:gd name="connsiteX4" fmla="*/ 1066800 w 4673600"/>
              <a:gd name="connsiteY4" fmla="*/ 643045 h 1024120"/>
              <a:gd name="connsiteX5" fmla="*/ 1155700 w 4673600"/>
              <a:gd name="connsiteY5" fmla="*/ 960545 h 1024120"/>
              <a:gd name="connsiteX6" fmla="*/ 2667000 w 4673600"/>
              <a:gd name="connsiteY6" fmla="*/ 1011345 h 1024120"/>
              <a:gd name="connsiteX7" fmla="*/ 2946400 w 4673600"/>
              <a:gd name="connsiteY7" fmla="*/ 795445 h 1024120"/>
              <a:gd name="connsiteX8" fmla="*/ 3517900 w 4673600"/>
              <a:gd name="connsiteY8" fmla="*/ 782745 h 1024120"/>
              <a:gd name="connsiteX9" fmla="*/ 3886200 w 4673600"/>
              <a:gd name="connsiteY9" fmla="*/ 681145 h 1024120"/>
              <a:gd name="connsiteX10" fmla="*/ 4178300 w 4673600"/>
              <a:gd name="connsiteY10" fmla="*/ 96945 h 1024120"/>
              <a:gd name="connsiteX11" fmla="*/ 4356100 w 4673600"/>
              <a:gd name="connsiteY11" fmla="*/ 643045 h 1024120"/>
              <a:gd name="connsiteX12" fmla="*/ 4673600 w 4673600"/>
              <a:gd name="connsiteY12" fmla="*/ 871645 h 1024120"/>
              <a:gd name="connsiteX0" fmla="*/ 0 w 4673600"/>
              <a:gd name="connsiteY0" fmla="*/ 719245 h 1024120"/>
              <a:gd name="connsiteX1" fmla="*/ 304800 w 4673600"/>
              <a:gd name="connsiteY1" fmla="*/ 8045 h 1024120"/>
              <a:gd name="connsiteX2" fmla="*/ 457200 w 4673600"/>
              <a:gd name="connsiteY2" fmla="*/ 350945 h 1024120"/>
              <a:gd name="connsiteX3" fmla="*/ 850900 w 4673600"/>
              <a:gd name="connsiteY3" fmla="*/ 592245 h 1024120"/>
              <a:gd name="connsiteX4" fmla="*/ 1066800 w 4673600"/>
              <a:gd name="connsiteY4" fmla="*/ 643045 h 1024120"/>
              <a:gd name="connsiteX5" fmla="*/ 1155700 w 4673600"/>
              <a:gd name="connsiteY5" fmla="*/ 960545 h 1024120"/>
              <a:gd name="connsiteX6" fmla="*/ 2667000 w 4673600"/>
              <a:gd name="connsiteY6" fmla="*/ 1011345 h 1024120"/>
              <a:gd name="connsiteX7" fmla="*/ 2946400 w 4673600"/>
              <a:gd name="connsiteY7" fmla="*/ 795445 h 1024120"/>
              <a:gd name="connsiteX8" fmla="*/ 3517900 w 4673600"/>
              <a:gd name="connsiteY8" fmla="*/ 782745 h 1024120"/>
              <a:gd name="connsiteX9" fmla="*/ 3886200 w 4673600"/>
              <a:gd name="connsiteY9" fmla="*/ 681145 h 1024120"/>
              <a:gd name="connsiteX10" fmla="*/ 4178300 w 4673600"/>
              <a:gd name="connsiteY10" fmla="*/ 96945 h 1024120"/>
              <a:gd name="connsiteX11" fmla="*/ 4356100 w 4673600"/>
              <a:gd name="connsiteY11" fmla="*/ 643045 h 1024120"/>
              <a:gd name="connsiteX12" fmla="*/ 4673600 w 4673600"/>
              <a:gd name="connsiteY12" fmla="*/ 871645 h 1024120"/>
              <a:gd name="connsiteX0" fmla="*/ 0 w 4673600"/>
              <a:gd name="connsiteY0" fmla="*/ 719245 h 1024120"/>
              <a:gd name="connsiteX1" fmla="*/ 304800 w 4673600"/>
              <a:gd name="connsiteY1" fmla="*/ 8045 h 1024120"/>
              <a:gd name="connsiteX2" fmla="*/ 457200 w 4673600"/>
              <a:gd name="connsiteY2" fmla="*/ 350945 h 1024120"/>
              <a:gd name="connsiteX3" fmla="*/ 850900 w 4673600"/>
              <a:gd name="connsiteY3" fmla="*/ 592245 h 1024120"/>
              <a:gd name="connsiteX4" fmla="*/ 1066800 w 4673600"/>
              <a:gd name="connsiteY4" fmla="*/ 643045 h 1024120"/>
              <a:gd name="connsiteX5" fmla="*/ 1155700 w 4673600"/>
              <a:gd name="connsiteY5" fmla="*/ 960545 h 1024120"/>
              <a:gd name="connsiteX6" fmla="*/ 2667000 w 4673600"/>
              <a:gd name="connsiteY6" fmla="*/ 1011345 h 1024120"/>
              <a:gd name="connsiteX7" fmla="*/ 2946400 w 4673600"/>
              <a:gd name="connsiteY7" fmla="*/ 795445 h 1024120"/>
              <a:gd name="connsiteX8" fmla="*/ 3517900 w 4673600"/>
              <a:gd name="connsiteY8" fmla="*/ 782745 h 1024120"/>
              <a:gd name="connsiteX9" fmla="*/ 3886200 w 4673600"/>
              <a:gd name="connsiteY9" fmla="*/ 681145 h 1024120"/>
              <a:gd name="connsiteX10" fmla="*/ 4178300 w 4673600"/>
              <a:gd name="connsiteY10" fmla="*/ 96945 h 1024120"/>
              <a:gd name="connsiteX11" fmla="*/ 4356100 w 4673600"/>
              <a:gd name="connsiteY11" fmla="*/ 643045 h 1024120"/>
              <a:gd name="connsiteX12" fmla="*/ 4673600 w 4673600"/>
              <a:gd name="connsiteY12" fmla="*/ 871645 h 1024120"/>
              <a:gd name="connsiteX0" fmla="*/ 0 w 4673600"/>
              <a:gd name="connsiteY0" fmla="*/ 719245 h 1024120"/>
              <a:gd name="connsiteX1" fmla="*/ 304800 w 4673600"/>
              <a:gd name="connsiteY1" fmla="*/ 8045 h 1024120"/>
              <a:gd name="connsiteX2" fmla="*/ 457200 w 4673600"/>
              <a:gd name="connsiteY2" fmla="*/ 350945 h 1024120"/>
              <a:gd name="connsiteX3" fmla="*/ 850900 w 4673600"/>
              <a:gd name="connsiteY3" fmla="*/ 592245 h 1024120"/>
              <a:gd name="connsiteX4" fmla="*/ 1066800 w 4673600"/>
              <a:gd name="connsiteY4" fmla="*/ 643045 h 1024120"/>
              <a:gd name="connsiteX5" fmla="*/ 1155700 w 4673600"/>
              <a:gd name="connsiteY5" fmla="*/ 960545 h 1024120"/>
              <a:gd name="connsiteX6" fmla="*/ 2667000 w 4673600"/>
              <a:gd name="connsiteY6" fmla="*/ 1011345 h 1024120"/>
              <a:gd name="connsiteX7" fmla="*/ 2946400 w 4673600"/>
              <a:gd name="connsiteY7" fmla="*/ 795445 h 1024120"/>
              <a:gd name="connsiteX8" fmla="*/ 3517900 w 4673600"/>
              <a:gd name="connsiteY8" fmla="*/ 782745 h 1024120"/>
              <a:gd name="connsiteX9" fmla="*/ 3886200 w 4673600"/>
              <a:gd name="connsiteY9" fmla="*/ 681145 h 1024120"/>
              <a:gd name="connsiteX10" fmla="*/ 4178300 w 4673600"/>
              <a:gd name="connsiteY10" fmla="*/ 96945 h 1024120"/>
              <a:gd name="connsiteX11" fmla="*/ 4356100 w 4673600"/>
              <a:gd name="connsiteY11" fmla="*/ 643045 h 1024120"/>
              <a:gd name="connsiteX12" fmla="*/ 4673600 w 4673600"/>
              <a:gd name="connsiteY12" fmla="*/ 871645 h 1024120"/>
              <a:gd name="connsiteX0" fmla="*/ 0 w 4673600"/>
              <a:gd name="connsiteY0" fmla="*/ 719245 h 1024120"/>
              <a:gd name="connsiteX1" fmla="*/ 304800 w 4673600"/>
              <a:gd name="connsiteY1" fmla="*/ 8045 h 1024120"/>
              <a:gd name="connsiteX2" fmla="*/ 457200 w 4673600"/>
              <a:gd name="connsiteY2" fmla="*/ 350945 h 1024120"/>
              <a:gd name="connsiteX3" fmla="*/ 850900 w 4673600"/>
              <a:gd name="connsiteY3" fmla="*/ 592245 h 1024120"/>
              <a:gd name="connsiteX4" fmla="*/ 1066800 w 4673600"/>
              <a:gd name="connsiteY4" fmla="*/ 643045 h 1024120"/>
              <a:gd name="connsiteX5" fmla="*/ 1155700 w 4673600"/>
              <a:gd name="connsiteY5" fmla="*/ 960545 h 1024120"/>
              <a:gd name="connsiteX6" fmla="*/ 2667000 w 4673600"/>
              <a:gd name="connsiteY6" fmla="*/ 1011345 h 1024120"/>
              <a:gd name="connsiteX7" fmla="*/ 2946400 w 4673600"/>
              <a:gd name="connsiteY7" fmla="*/ 795445 h 1024120"/>
              <a:gd name="connsiteX8" fmla="*/ 3517900 w 4673600"/>
              <a:gd name="connsiteY8" fmla="*/ 782745 h 1024120"/>
              <a:gd name="connsiteX9" fmla="*/ 3886200 w 4673600"/>
              <a:gd name="connsiteY9" fmla="*/ 681145 h 1024120"/>
              <a:gd name="connsiteX10" fmla="*/ 4178300 w 4673600"/>
              <a:gd name="connsiteY10" fmla="*/ 96945 h 1024120"/>
              <a:gd name="connsiteX11" fmla="*/ 4356100 w 4673600"/>
              <a:gd name="connsiteY11" fmla="*/ 643045 h 1024120"/>
              <a:gd name="connsiteX12" fmla="*/ 4673600 w 4673600"/>
              <a:gd name="connsiteY12" fmla="*/ 871645 h 1024120"/>
              <a:gd name="connsiteX0" fmla="*/ 0 w 4673600"/>
              <a:gd name="connsiteY0" fmla="*/ 719245 h 1024120"/>
              <a:gd name="connsiteX1" fmla="*/ 304800 w 4673600"/>
              <a:gd name="connsiteY1" fmla="*/ 8045 h 1024120"/>
              <a:gd name="connsiteX2" fmla="*/ 457200 w 4673600"/>
              <a:gd name="connsiteY2" fmla="*/ 350945 h 1024120"/>
              <a:gd name="connsiteX3" fmla="*/ 850900 w 4673600"/>
              <a:gd name="connsiteY3" fmla="*/ 592245 h 1024120"/>
              <a:gd name="connsiteX4" fmla="*/ 1066800 w 4673600"/>
              <a:gd name="connsiteY4" fmla="*/ 643045 h 1024120"/>
              <a:gd name="connsiteX5" fmla="*/ 1155700 w 4673600"/>
              <a:gd name="connsiteY5" fmla="*/ 960545 h 1024120"/>
              <a:gd name="connsiteX6" fmla="*/ 2667000 w 4673600"/>
              <a:gd name="connsiteY6" fmla="*/ 1011345 h 1024120"/>
              <a:gd name="connsiteX7" fmla="*/ 2946400 w 4673600"/>
              <a:gd name="connsiteY7" fmla="*/ 795445 h 1024120"/>
              <a:gd name="connsiteX8" fmla="*/ 3517900 w 4673600"/>
              <a:gd name="connsiteY8" fmla="*/ 782745 h 1024120"/>
              <a:gd name="connsiteX9" fmla="*/ 3886200 w 4673600"/>
              <a:gd name="connsiteY9" fmla="*/ 681145 h 1024120"/>
              <a:gd name="connsiteX10" fmla="*/ 4178300 w 4673600"/>
              <a:gd name="connsiteY10" fmla="*/ 96945 h 1024120"/>
              <a:gd name="connsiteX11" fmla="*/ 4356100 w 4673600"/>
              <a:gd name="connsiteY11" fmla="*/ 643045 h 1024120"/>
              <a:gd name="connsiteX12" fmla="*/ 4673600 w 4673600"/>
              <a:gd name="connsiteY12" fmla="*/ 871645 h 1024120"/>
              <a:gd name="connsiteX0" fmla="*/ 0 w 4673600"/>
              <a:gd name="connsiteY0" fmla="*/ 719245 h 1024120"/>
              <a:gd name="connsiteX1" fmla="*/ 304800 w 4673600"/>
              <a:gd name="connsiteY1" fmla="*/ 8045 h 1024120"/>
              <a:gd name="connsiteX2" fmla="*/ 457200 w 4673600"/>
              <a:gd name="connsiteY2" fmla="*/ 350945 h 1024120"/>
              <a:gd name="connsiteX3" fmla="*/ 850900 w 4673600"/>
              <a:gd name="connsiteY3" fmla="*/ 592245 h 1024120"/>
              <a:gd name="connsiteX4" fmla="*/ 1066800 w 4673600"/>
              <a:gd name="connsiteY4" fmla="*/ 643045 h 1024120"/>
              <a:gd name="connsiteX5" fmla="*/ 1155700 w 4673600"/>
              <a:gd name="connsiteY5" fmla="*/ 960545 h 1024120"/>
              <a:gd name="connsiteX6" fmla="*/ 2667000 w 4673600"/>
              <a:gd name="connsiteY6" fmla="*/ 1011345 h 1024120"/>
              <a:gd name="connsiteX7" fmla="*/ 2946400 w 4673600"/>
              <a:gd name="connsiteY7" fmla="*/ 795445 h 1024120"/>
              <a:gd name="connsiteX8" fmla="*/ 3517900 w 4673600"/>
              <a:gd name="connsiteY8" fmla="*/ 782745 h 1024120"/>
              <a:gd name="connsiteX9" fmla="*/ 3886200 w 4673600"/>
              <a:gd name="connsiteY9" fmla="*/ 681145 h 1024120"/>
              <a:gd name="connsiteX10" fmla="*/ 4178300 w 4673600"/>
              <a:gd name="connsiteY10" fmla="*/ 96945 h 1024120"/>
              <a:gd name="connsiteX11" fmla="*/ 4356100 w 4673600"/>
              <a:gd name="connsiteY11" fmla="*/ 643045 h 1024120"/>
              <a:gd name="connsiteX12" fmla="*/ 4673600 w 4673600"/>
              <a:gd name="connsiteY12" fmla="*/ 871645 h 1024120"/>
              <a:gd name="connsiteX0" fmla="*/ 0 w 4673600"/>
              <a:gd name="connsiteY0" fmla="*/ 719245 h 1024120"/>
              <a:gd name="connsiteX1" fmla="*/ 304800 w 4673600"/>
              <a:gd name="connsiteY1" fmla="*/ 8045 h 1024120"/>
              <a:gd name="connsiteX2" fmla="*/ 457200 w 4673600"/>
              <a:gd name="connsiteY2" fmla="*/ 350945 h 1024120"/>
              <a:gd name="connsiteX3" fmla="*/ 850900 w 4673600"/>
              <a:gd name="connsiteY3" fmla="*/ 592245 h 1024120"/>
              <a:gd name="connsiteX4" fmla="*/ 1066800 w 4673600"/>
              <a:gd name="connsiteY4" fmla="*/ 643045 h 1024120"/>
              <a:gd name="connsiteX5" fmla="*/ 1155700 w 4673600"/>
              <a:gd name="connsiteY5" fmla="*/ 960545 h 1024120"/>
              <a:gd name="connsiteX6" fmla="*/ 2667000 w 4673600"/>
              <a:gd name="connsiteY6" fmla="*/ 1011345 h 1024120"/>
              <a:gd name="connsiteX7" fmla="*/ 2946400 w 4673600"/>
              <a:gd name="connsiteY7" fmla="*/ 795445 h 1024120"/>
              <a:gd name="connsiteX8" fmla="*/ 3517900 w 4673600"/>
              <a:gd name="connsiteY8" fmla="*/ 782745 h 1024120"/>
              <a:gd name="connsiteX9" fmla="*/ 3886200 w 4673600"/>
              <a:gd name="connsiteY9" fmla="*/ 681145 h 1024120"/>
              <a:gd name="connsiteX10" fmla="*/ 4178300 w 4673600"/>
              <a:gd name="connsiteY10" fmla="*/ 96945 h 1024120"/>
              <a:gd name="connsiteX11" fmla="*/ 4356100 w 4673600"/>
              <a:gd name="connsiteY11" fmla="*/ 643045 h 1024120"/>
              <a:gd name="connsiteX12" fmla="*/ 4673600 w 4673600"/>
              <a:gd name="connsiteY12" fmla="*/ 871645 h 1024120"/>
              <a:gd name="connsiteX0" fmla="*/ 0 w 4673600"/>
              <a:gd name="connsiteY0" fmla="*/ 711200 h 1016075"/>
              <a:gd name="connsiteX1" fmla="*/ 304800 w 4673600"/>
              <a:gd name="connsiteY1" fmla="*/ 0 h 1016075"/>
              <a:gd name="connsiteX2" fmla="*/ 457200 w 4673600"/>
              <a:gd name="connsiteY2" fmla="*/ 342900 h 1016075"/>
              <a:gd name="connsiteX3" fmla="*/ 850900 w 4673600"/>
              <a:gd name="connsiteY3" fmla="*/ 584200 h 1016075"/>
              <a:gd name="connsiteX4" fmla="*/ 1066800 w 4673600"/>
              <a:gd name="connsiteY4" fmla="*/ 635000 h 1016075"/>
              <a:gd name="connsiteX5" fmla="*/ 1155700 w 4673600"/>
              <a:gd name="connsiteY5" fmla="*/ 952500 h 1016075"/>
              <a:gd name="connsiteX6" fmla="*/ 2667000 w 4673600"/>
              <a:gd name="connsiteY6" fmla="*/ 1003300 h 1016075"/>
              <a:gd name="connsiteX7" fmla="*/ 2946400 w 4673600"/>
              <a:gd name="connsiteY7" fmla="*/ 787400 h 1016075"/>
              <a:gd name="connsiteX8" fmla="*/ 3517900 w 4673600"/>
              <a:gd name="connsiteY8" fmla="*/ 774700 h 1016075"/>
              <a:gd name="connsiteX9" fmla="*/ 3886200 w 4673600"/>
              <a:gd name="connsiteY9" fmla="*/ 673100 h 1016075"/>
              <a:gd name="connsiteX10" fmla="*/ 4178300 w 4673600"/>
              <a:gd name="connsiteY10" fmla="*/ 88900 h 1016075"/>
              <a:gd name="connsiteX11" fmla="*/ 4356100 w 4673600"/>
              <a:gd name="connsiteY11" fmla="*/ 635000 h 1016075"/>
              <a:gd name="connsiteX12" fmla="*/ 4673600 w 4673600"/>
              <a:gd name="connsiteY12" fmla="*/ 863600 h 1016075"/>
              <a:gd name="connsiteX0" fmla="*/ 0 w 4673600"/>
              <a:gd name="connsiteY0" fmla="*/ 711200 h 1016075"/>
              <a:gd name="connsiteX1" fmla="*/ 304800 w 4673600"/>
              <a:gd name="connsiteY1" fmla="*/ 0 h 1016075"/>
              <a:gd name="connsiteX2" fmla="*/ 457200 w 4673600"/>
              <a:gd name="connsiteY2" fmla="*/ 342900 h 1016075"/>
              <a:gd name="connsiteX3" fmla="*/ 850900 w 4673600"/>
              <a:gd name="connsiteY3" fmla="*/ 584200 h 1016075"/>
              <a:gd name="connsiteX4" fmla="*/ 1066800 w 4673600"/>
              <a:gd name="connsiteY4" fmla="*/ 635000 h 1016075"/>
              <a:gd name="connsiteX5" fmla="*/ 1155700 w 4673600"/>
              <a:gd name="connsiteY5" fmla="*/ 952500 h 1016075"/>
              <a:gd name="connsiteX6" fmla="*/ 2667000 w 4673600"/>
              <a:gd name="connsiteY6" fmla="*/ 1003300 h 1016075"/>
              <a:gd name="connsiteX7" fmla="*/ 2946400 w 4673600"/>
              <a:gd name="connsiteY7" fmla="*/ 787400 h 1016075"/>
              <a:gd name="connsiteX8" fmla="*/ 3517900 w 4673600"/>
              <a:gd name="connsiteY8" fmla="*/ 774700 h 1016075"/>
              <a:gd name="connsiteX9" fmla="*/ 3886200 w 4673600"/>
              <a:gd name="connsiteY9" fmla="*/ 673100 h 1016075"/>
              <a:gd name="connsiteX10" fmla="*/ 4178300 w 4673600"/>
              <a:gd name="connsiteY10" fmla="*/ 88900 h 1016075"/>
              <a:gd name="connsiteX11" fmla="*/ 4356100 w 4673600"/>
              <a:gd name="connsiteY11" fmla="*/ 635000 h 1016075"/>
              <a:gd name="connsiteX12" fmla="*/ 4673600 w 4673600"/>
              <a:gd name="connsiteY12" fmla="*/ 863600 h 1016075"/>
              <a:gd name="connsiteX0" fmla="*/ 0 w 4673600"/>
              <a:gd name="connsiteY0" fmla="*/ 711200 h 1016075"/>
              <a:gd name="connsiteX1" fmla="*/ 304800 w 4673600"/>
              <a:gd name="connsiteY1" fmla="*/ 0 h 1016075"/>
              <a:gd name="connsiteX2" fmla="*/ 457200 w 4673600"/>
              <a:gd name="connsiteY2" fmla="*/ 342900 h 1016075"/>
              <a:gd name="connsiteX3" fmla="*/ 850900 w 4673600"/>
              <a:gd name="connsiteY3" fmla="*/ 584200 h 1016075"/>
              <a:gd name="connsiteX4" fmla="*/ 1066800 w 4673600"/>
              <a:gd name="connsiteY4" fmla="*/ 635000 h 1016075"/>
              <a:gd name="connsiteX5" fmla="*/ 1155700 w 4673600"/>
              <a:gd name="connsiteY5" fmla="*/ 952500 h 1016075"/>
              <a:gd name="connsiteX6" fmla="*/ 2667000 w 4673600"/>
              <a:gd name="connsiteY6" fmla="*/ 1003300 h 1016075"/>
              <a:gd name="connsiteX7" fmla="*/ 2946400 w 4673600"/>
              <a:gd name="connsiteY7" fmla="*/ 787400 h 1016075"/>
              <a:gd name="connsiteX8" fmla="*/ 3517900 w 4673600"/>
              <a:gd name="connsiteY8" fmla="*/ 774700 h 1016075"/>
              <a:gd name="connsiteX9" fmla="*/ 3886200 w 4673600"/>
              <a:gd name="connsiteY9" fmla="*/ 673100 h 1016075"/>
              <a:gd name="connsiteX10" fmla="*/ 4178300 w 4673600"/>
              <a:gd name="connsiteY10" fmla="*/ 88900 h 1016075"/>
              <a:gd name="connsiteX11" fmla="*/ 4356100 w 4673600"/>
              <a:gd name="connsiteY11" fmla="*/ 635000 h 1016075"/>
              <a:gd name="connsiteX12" fmla="*/ 4673600 w 4673600"/>
              <a:gd name="connsiteY12" fmla="*/ 863600 h 1016075"/>
              <a:gd name="connsiteX0" fmla="*/ 0 w 4673600"/>
              <a:gd name="connsiteY0" fmla="*/ 711200 h 1016075"/>
              <a:gd name="connsiteX1" fmla="*/ 304800 w 4673600"/>
              <a:gd name="connsiteY1" fmla="*/ 0 h 1016075"/>
              <a:gd name="connsiteX2" fmla="*/ 457200 w 4673600"/>
              <a:gd name="connsiteY2" fmla="*/ 342900 h 1016075"/>
              <a:gd name="connsiteX3" fmla="*/ 850900 w 4673600"/>
              <a:gd name="connsiteY3" fmla="*/ 584200 h 1016075"/>
              <a:gd name="connsiteX4" fmla="*/ 1066800 w 4673600"/>
              <a:gd name="connsiteY4" fmla="*/ 635000 h 1016075"/>
              <a:gd name="connsiteX5" fmla="*/ 1155700 w 4673600"/>
              <a:gd name="connsiteY5" fmla="*/ 952500 h 1016075"/>
              <a:gd name="connsiteX6" fmla="*/ 2667000 w 4673600"/>
              <a:gd name="connsiteY6" fmla="*/ 1003300 h 1016075"/>
              <a:gd name="connsiteX7" fmla="*/ 2946400 w 4673600"/>
              <a:gd name="connsiteY7" fmla="*/ 787400 h 1016075"/>
              <a:gd name="connsiteX8" fmla="*/ 3517900 w 4673600"/>
              <a:gd name="connsiteY8" fmla="*/ 774700 h 1016075"/>
              <a:gd name="connsiteX9" fmla="*/ 3886200 w 4673600"/>
              <a:gd name="connsiteY9" fmla="*/ 673100 h 1016075"/>
              <a:gd name="connsiteX10" fmla="*/ 4178300 w 4673600"/>
              <a:gd name="connsiteY10" fmla="*/ 88900 h 1016075"/>
              <a:gd name="connsiteX11" fmla="*/ 4356100 w 4673600"/>
              <a:gd name="connsiteY11" fmla="*/ 635000 h 1016075"/>
              <a:gd name="connsiteX12" fmla="*/ 4673600 w 4673600"/>
              <a:gd name="connsiteY12" fmla="*/ 863600 h 1016075"/>
              <a:gd name="connsiteX0" fmla="*/ 0 w 4673600"/>
              <a:gd name="connsiteY0" fmla="*/ 711200 h 1016075"/>
              <a:gd name="connsiteX1" fmla="*/ 304800 w 4673600"/>
              <a:gd name="connsiteY1" fmla="*/ 0 h 1016075"/>
              <a:gd name="connsiteX2" fmla="*/ 457200 w 4673600"/>
              <a:gd name="connsiteY2" fmla="*/ 342900 h 1016075"/>
              <a:gd name="connsiteX3" fmla="*/ 850900 w 4673600"/>
              <a:gd name="connsiteY3" fmla="*/ 584200 h 1016075"/>
              <a:gd name="connsiteX4" fmla="*/ 1066800 w 4673600"/>
              <a:gd name="connsiteY4" fmla="*/ 635000 h 1016075"/>
              <a:gd name="connsiteX5" fmla="*/ 1155700 w 4673600"/>
              <a:gd name="connsiteY5" fmla="*/ 952500 h 1016075"/>
              <a:gd name="connsiteX6" fmla="*/ 2667000 w 4673600"/>
              <a:gd name="connsiteY6" fmla="*/ 1003300 h 1016075"/>
              <a:gd name="connsiteX7" fmla="*/ 2946400 w 4673600"/>
              <a:gd name="connsiteY7" fmla="*/ 787400 h 1016075"/>
              <a:gd name="connsiteX8" fmla="*/ 3517900 w 4673600"/>
              <a:gd name="connsiteY8" fmla="*/ 774700 h 1016075"/>
              <a:gd name="connsiteX9" fmla="*/ 3886200 w 4673600"/>
              <a:gd name="connsiteY9" fmla="*/ 673100 h 1016075"/>
              <a:gd name="connsiteX10" fmla="*/ 4178300 w 4673600"/>
              <a:gd name="connsiteY10" fmla="*/ 88900 h 1016075"/>
              <a:gd name="connsiteX11" fmla="*/ 4356100 w 4673600"/>
              <a:gd name="connsiteY11" fmla="*/ 635000 h 1016075"/>
              <a:gd name="connsiteX12" fmla="*/ 4673600 w 4673600"/>
              <a:gd name="connsiteY12" fmla="*/ 863600 h 1016075"/>
              <a:gd name="connsiteX0" fmla="*/ 0 w 4673600"/>
              <a:gd name="connsiteY0" fmla="*/ 711200 h 1016075"/>
              <a:gd name="connsiteX1" fmla="*/ 304800 w 4673600"/>
              <a:gd name="connsiteY1" fmla="*/ 0 h 1016075"/>
              <a:gd name="connsiteX2" fmla="*/ 457200 w 4673600"/>
              <a:gd name="connsiteY2" fmla="*/ 342900 h 1016075"/>
              <a:gd name="connsiteX3" fmla="*/ 850900 w 4673600"/>
              <a:gd name="connsiteY3" fmla="*/ 584200 h 1016075"/>
              <a:gd name="connsiteX4" fmla="*/ 1066800 w 4673600"/>
              <a:gd name="connsiteY4" fmla="*/ 635000 h 1016075"/>
              <a:gd name="connsiteX5" fmla="*/ 1155700 w 4673600"/>
              <a:gd name="connsiteY5" fmla="*/ 952500 h 1016075"/>
              <a:gd name="connsiteX6" fmla="*/ 2667000 w 4673600"/>
              <a:gd name="connsiteY6" fmla="*/ 1003300 h 1016075"/>
              <a:gd name="connsiteX7" fmla="*/ 2946400 w 4673600"/>
              <a:gd name="connsiteY7" fmla="*/ 787400 h 1016075"/>
              <a:gd name="connsiteX8" fmla="*/ 3517900 w 4673600"/>
              <a:gd name="connsiteY8" fmla="*/ 774700 h 1016075"/>
              <a:gd name="connsiteX9" fmla="*/ 3886200 w 4673600"/>
              <a:gd name="connsiteY9" fmla="*/ 673100 h 1016075"/>
              <a:gd name="connsiteX10" fmla="*/ 4178300 w 4673600"/>
              <a:gd name="connsiteY10" fmla="*/ 88900 h 1016075"/>
              <a:gd name="connsiteX11" fmla="*/ 4356100 w 4673600"/>
              <a:gd name="connsiteY11" fmla="*/ 635000 h 1016075"/>
              <a:gd name="connsiteX12" fmla="*/ 4673600 w 4673600"/>
              <a:gd name="connsiteY12" fmla="*/ 863600 h 1016075"/>
              <a:gd name="connsiteX0" fmla="*/ 0 w 4673600"/>
              <a:gd name="connsiteY0" fmla="*/ 711200 h 1016075"/>
              <a:gd name="connsiteX1" fmla="*/ 304800 w 4673600"/>
              <a:gd name="connsiteY1" fmla="*/ 0 h 1016075"/>
              <a:gd name="connsiteX2" fmla="*/ 457200 w 4673600"/>
              <a:gd name="connsiteY2" fmla="*/ 342900 h 1016075"/>
              <a:gd name="connsiteX3" fmla="*/ 850900 w 4673600"/>
              <a:gd name="connsiteY3" fmla="*/ 584200 h 1016075"/>
              <a:gd name="connsiteX4" fmla="*/ 1066800 w 4673600"/>
              <a:gd name="connsiteY4" fmla="*/ 635000 h 1016075"/>
              <a:gd name="connsiteX5" fmla="*/ 1155700 w 4673600"/>
              <a:gd name="connsiteY5" fmla="*/ 952500 h 1016075"/>
              <a:gd name="connsiteX6" fmla="*/ 2667000 w 4673600"/>
              <a:gd name="connsiteY6" fmla="*/ 1003300 h 1016075"/>
              <a:gd name="connsiteX7" fmla="*/ 2946400 w 4673600"/>
              <a:gd name="connsiteY7" fmla="*/ 787400 h 1016075"/>
              <a:gd name="connsiteX8" fmla="*/ 3517900 w 4673600"/>
              <a:gd name="connsiteY8" fmla="*/ 774700 h 1016075"/>
              <a:gd name="connsiteX9" fmla="*/ 3886200 w 4673600"/>
              <a:gd name="connsiteY9" fmla="*/ 673100 h 1016075"/>
              <a:gd name="connsiteX10" fmla="*/ 4178300 w 4673600"/>
              <a:gd name="connsiteY10" fmla="*/ 88900 h 1016075"/>
              <a:gd name="connsiteX11" fmla="*/ 4356100 w 4673600"/>
              <a:gd name="connsiteY11" fmla="*/ 635000 h 1016075"/>
              <a:gd name="connsiteX12" fmla="*/ 4673600 w 4673600"/>
              <a:gd name="connsiteY12" fmla="*/ 863600 h 1016075"/>
              <a:gd name="connsiteX0" fmla="*/ 0 w 4673600"/>
              <a:gd name="connsiteY0" fmla="*/ 711200 h 1016075"/>
              <a:gd name="connsiteX1" fmla="*/ 304800 w 4673600"/>
              <a:gd name="connsiteY1" fmla="*/ 0 h 1016075"/>
              <a:gd name="connsiteX2" fmla="*/ 457200 w 4673600"/>
              <a:gd name="connsiteY2" fmla="*/ 342900 h 1016075"/>
              <a:gd name="connsiteX3" fmla="*/ 850900 w 4673600"/>
              <a:gd name="connsiteY3" fmla="*/ 584200 h 1016075"/>
              <a:gd name="connsiteX4" fmla="*/ 1066800 w 4673600"/>
              <a:gd name="connsiteY4" fmla="*/ 635000 h 1016075"/>
              <a:gd name="connsiteX5" fmla="*/ 1155700 w 4673600"/>
              <a:gd name="connsiteY5" fmla="*/ 952500 h 1016075"/>
              <a:gd name="connsiteX6" fmla="*/ 2667000 w 4673600"/>
              <a:gd name="connsiteY6" fmla="*/ 1003300 h 1016075"/>
              <a:gd name="connsiteX7" fmla="*/ 2946400 w 4673600"/>
              <a:gd name="connsiteY7" fmla="*/ 787400 h 1016075"/>
              <a:gd name="connsiteX8" fmla="*/ 3517900 w 4673600"/>
              <a:gd name="connsiteY8" fmla="*/ 774700 h 1016075"/>
              <a:gd name="connsiteX9" fmla="*/ 3886200 w 4673600"/>
              <a:gd name="connsiteY9" fmla="*/ 673100 h 1016075"/>
              <a:gd name="connsiteX10" fmla="*/ 4178300 w 4673600"/>
              <a:gd name="connsiteY10" fmla="*/ 88900 h 1016075"/>
              <a:gd name="connsiteX11" fmla="*/ 4356100 w 4673600"/>
              <a:gd name="connsiteY11" fmla="*/ 635000 h 1016075"/>
              <a:gd name="connsiteX12" fmla="*/ 4673600 w 4673600"/>
              <a:gd name="connsiteY12" fmla="*/ 863600 h 1016075"/>
              <a:gd name="connsiteX0" fmla="*/ 0 w 4673600"/>
              <a:gd name="connsiteY0" fmla="*/ 711200 h 1016075"/>
              <a:gd name="connsiteX1" fmla="*/ 304800 w 4673600"/>
              <a:gd name="connsiteY1" fmla="*/ 0 h 1016075"/>
              <a:gd name="connsiteX2" fmla="*/ 457200 w 4673600"/>
              <a:gd name="connsiteY2" fmla="*/ 342900 h 1016075"/>
              <a:gd name="connsiteX3" fmla="*/ 850900 w 4673600"/>
              <a:gd name="connsiteY3" fmla="*/ 584200 h 1016075"/>
              <a:gd name="connsiteX4" fmla="*/ 1066800 w 4673600"/>
              <a:gd name="connsiteY4" fmla="*/ 635000 h 1016075"/>
              <a:gd name="connsiteX5" fmla="*/ 1155700 w 4673600"/>
              <a:gd name="connsiteY5" fmla="*/ 952500 h 1016075"/>
              <a:gd name="connsiteX6" fmla="*/ 2667000 w 4673600"/>
              <a:gd name="connsiteY6" fmla="*/ 1003300 h 1016075"/>
              <a:gd name="connsiteX7" fmla="*/ 2946400 w 4673600"/>
              <a:gd name="connsiteY7" fmla="*/ 787400 h 1016075"/>
              <a:gd name="connsiteX8" fmla="*/ 3517900 w 4673600"/>
              <a:gd name="connsiteY8" fmla="*/ 774700 h 1016075"/>
              <a:gd name="connsiteX9" fmla="*/ 3886200 w 4673600"/>
              <a:gd name="connsiteY9" fmla="*/ 673100 h 1016075"/>
              <a:gd name="connsiteX10" fmla="*/ 4178300 w 4673600"/>
              <a:gd name="connsiteY10" fmla="*/ 88900 h 1016075"/>
              <a:gd name="connsiteX11" fmla="*/ 4356100 w 4673600"/>
              <a:gd name="connsiteY11" fmla="*/ 635000 h 1016075"/>
              <a:gd name="connsiteX12" fmla="*/ 4673600 w 4673600"/>
              <a:gd name="connsiteY12" fmla="*/ 863600 h 1016075"/>
              <a:gd name="connsiteX0" fmla="*/ 0 w 4673600"/>
              <a:gd name="connsiteY0" fmla="*/ 711200 h 1016075"/>
              <a:gd name="connsiteX1" fmla="*/ 304800 w 4673600"/>
              <a:gd name="connsiteY1" fmla="*/ 0 h 1016075"/>
              <a:gd name="connsiteX2" fmla="*/ 457200 w 4673600"/>
              <a:gd name="connsiteY2" fmla="*/ 342900 h 1016075"/>
              <a:gd name="connsiteX3" fmla="*/ 850900 w 4673600"/>
              <a:gd name="connsiteY3" fmla="*/ 584200 h 1016075"/>
              <a:gd name="connsiteX4" fmla="*/ 1066800 w 4673600"/>
              <a:gd name="connsiteY4" fmla="*/ 635000 h 1016075"/>
              <a:gd name="connsiteX5" fmla="*/ 1155700 w 4673600"/>
              <a:gd name="connsiteY5" fmla="*/ 952500 h 1016075"/>
              <a:gd name="connsiteX6" fmla="*/ 2667000 w 4673600"/>
              <a:gd name="connsiteY6" fmla="*/ 1003300 h 1016075"/>
              <a:gd name="connsiteX7" fmla="*/ 2946400 w 4673600"/>
              <a:gd name="connsiteY7" fmla="*/ 787400 h 1016075"/>
              <a:gd name="connsiteX8" fmla="*/ 3517900 w 4673600"/>
              <a:gd name="connsiteY8" fmla="*/ 774700 h 1016075"/>
              <a:gd name="connsiteX9" fmla="*/ 3886200 w 4673600"/>
              <a:gd name="connsiteY9" fmla="*/ 673100 h 1016075"/>
              <a:gd name="connsiteX10" fmla="*/ 4178300 w 4673600"/>
              <a:gd name="connsiteY10" fmla="*/ 88900 h 1016075"/>
              <a:gd name="connsiteX11" fmla="*/ 4356100 w 4673600"/>
              <a:gd name="connsiteY11" fmla="*/ 635000 h 1016075"/>
              <a:gd name="connsiteX12" fmla="*/ 4673600 w 4673600"/>
              <a:gd name="connsiteY12" fmla="*/ 863600 h 1016075"/>
              <a:gd name="connsiteX0" fmla="*/ 0 w 4673600"/>
              <a:gd name="connsiteY0" fmla="*/ 711200 h 1016075"/>
              <a:gd name="connsiteX1" fmla="*/ 304800 w 4673600"/>
              <a:gd name="connsiteY1" fmla="*/ 0 h 1016075"/>
              <a:gd name="connsiteX2" fmla="*/ 457200 w 4673600"/>
              <a:gd name="connsiteY2" fmla="*/ 342900 h 1016075"/>
              <a:gd name="connsiteX3" fmla="*/ 850900 w 4673600"/>
              <a:gd name="connsiteY3" fmla="*/ 584200 h 1016075"/>
              <a:gd name="connsiteX4" fmla="*/ 1066800 w 4673600"/>
              <a:gd name="connsiteY4" fmla="*/ 635000 h 1016075"/>
              <a:gd name="connsiteX5" fmla="*/ 1155700 w 4673600"/>
              <a:gd name="connsiteY5" fmla="*/ 952500 h 1016075"/>
              <a:gd name="connsiteX6" fmla="*/ 2667000 w 4673600"/>
              <a:gd name="connsiteY6" fmla="*/ 1003300 h 1016075"/>
              <a:gd name="connsiteX7" fmla="*/ 2946400 w 4673600"/>
              <a:gd name="connsiteY7" fmla="*/ 787400 h 1016075"/>
              <a:gd name="connsiteX8" fmla="*/ 3517900 w 4673600"/>
              <a:gd name="connsiteY8" fmla="*/ 774700 h 1016075"/>
              <a:gd name="connsiteX9" fmla="*/ 3886200 w 4673600"/>
              <a:gd name="connsiteY9" fmla="*/ 673100 h 1016075"/>
              <a:gd name="connsiteX10" fmla="*/ 4178300 w 4673600"/>
              <a:gd name="connsiteY10" fmla="*/ 88900 h 1016075"/>
              <a:gd name="connsiteX11" fmla="*/ 4356100 w 4673600"/>
              <a:gd name="connsiteY11" fmla="*/ 635000 h 1016075"/>
              <a:gd name="connsiteX12" fmla="*/ 4673600 w 4673600"/>
              <a:gd name="connsiteY12" fmla="*/ 863600 h 1016075"/>
              <a:gd name="connsiteX0" fmla="*/ 0 w 4673600"/>
              <a:gd name="connsiteY0" fmla="*/ 711200 h 1016075"/>
              <a:gd name="connsiteX1" fmla="*/ 304800 w 4673600"/>
              <a:gd name="connsiteY1" fmla="*/ 0 h 1016075"/>
              <a:gd name="connsiteX2" fmla="*/ 457200 w 4673600"/>
              <a:gd name="connsiteY2" fmla="*/ 342900 h 1016075"/>
              <a:gd name="connsiteX3" fmla="*/ 850900 w 4673600"/>
              <a:gd name="connsiteY3" fmla="*/ 584200 h 1016075"/>
              <a:gd name="connsiteX4" fmla="*/ 1066800 w 4673600"/>
              <a:gd name="connsiteY4" fmla="*/ 635000 h 1016075"/>
              <a:gd name="connsiteX5" fmla="*/ 1155700 w 4673600"/>
              <a:gd name="connsiteY5" fmla="*/ 952500 h 1016075"/>
              <a:gd name="connsiteX6" fmla="*/ 2667000 w 4673600"/>
              <a:gd name="connsiteY6" fmla="*/ 1003300 h 1016075"/>
              <a:gd name="connsiteX7" fmla="*/ 2946400 w 4673600"/>
              <a:gd name="connsiteY7" fmla="*/ 787400 h 1016075"/>
              <a:gd name="connsiteX8" fmla="*/ 3517900 w 4673600"/>
              <a:gd name="connsiteY8" fmla="*/ 774700 h 1016075"/>
              <a:gd name="connsiteX9" fmla="*/ 3886200 w 4673600"/>
              <a:gd name="connsiteY9" fmla="*/ 673100 h 1016075"/>
              <a:gd name="connsiteX10" fmla="*/ 4178300 w 4673600"/>
              <a:gd name="connsiteY10" fmla="*/ 88900 h 1016075"/>
              <a:gd name="connsiteX11" fmla="*/ 4356100 w 4673600"/>
              <a:gd name="connsiteY11" fmla="*/ 635000 h 1016075"/>
              <a:gd name="connsiteX12" fmla="*/ 4673600 w 4673600"/>
              <a:gd name="connsiteY12" fmla="*/ 863600 h 1016075"/>
              <a:gd name="connsiteX0" fmla="*/ 0 w 4673600"/>
              <a:gd name="connsiteY0" fmla="*/ 711200 h 1016075"/>
              <a:gd name="connsiteX1" fmla="*/ 304800 w 4673600"/>
              <a:gd name="connsiteY1" fmla="*/ 0 h 1016075"/>
              <a:gd name="connsiteX2" fmla="*/ 457200 w 4673600"/>
              <a:gd name="connsiteY2" fmla="*/ 342900 h 1016075"/>
              <a:gd name="connsiteX3" fmla="*/ 850900 w 4673600"/>
              <a:gd name="connsiteY3" fmla="*/ 584200 h 1016075"/>
              <a:gd name="connsiteX4" fmla="*/ 1066800 w 4673600"/>
              <a:gd name="connsiteY4" fmla="*/ 635000 h 1016075"/>
              <a:gd name="connsiteX5" fmla="*/ 1155700 w 4673600"/>
              <a:gd name="connsiteY5" fmla="*/ 952500 h 1016075"/>
              <a:gd name="connsiteX6" fmla="*/ 2667000 w 4673600"/>
              <a:gd name="connsiteY6" fmla="*/ 1003300 h 1016075"/>
              <a:gd name="connsiteX7" fmla="*/ 2946400 w 4673600"/>
              <a:gd name="connsiteY7" fmla="*/ 787400 h 1016075"/>
              <a:gd name="connsiteX8" fmla="*/ 3517900 w 4673600"/>
              <a:gd name="connsiteY8" fmla="*/ 774700 h 1016075"/>
              <a:gd name="connsiteX9" fmla="*/ 3886200 w 4673600"/>
              <a:gd name="connsiteY9" fmla="*/ 673100 h 1016075"/>
              <a:gd name="connsiteX10" fmla="*/ 4178300 w 4673600"/>
              <a:gd name="connsiteY10" fmla="*/ 88900 h 1016075"/>
              <a:gd name="connsiteX11" fmla="*/ 4356100 w 4673600"/>
              <a:gd name="connsiteY11" fmla="*/ 635000 h 1016075"/>
              <a:gd name="connsiteX12" fmla="*/ 4673600 w 4673600"/>
              <a:gd name="connsiteY12" fmla="*/ 863600 h 1016075"/>
              <a:gd name="connsiteX0" fmla="*/ 0 w 4673600"/>
              <a:gd name="connsiteY0" fmla="*/ 711200 h 1016075"/>
              <a:gd name="connsiteX1" fmla="*/ 304800 w 4673600"/>
              <a:gd name="connsiteY1" fmla="*/ 0 h 1016075"/>
              <a:gd name="connsiteX2" fmla="*/ 457200 w 4673600"/>
              <a:gd name="connsiteY2" fmla="*/ 342900 h 1016075"/>
              <a:gd name="connsiteX3" fmla="*/ 850900 w 4673600"/>
              <a:gd name="connsiteY3" fmla="*/ 584200 h 1016075"/>
              <a:gd name="connsiteX4" fmla="*/ 1066800 w 4673600"/>
              <a:gd name="connsiteY4" fmla="*/ 635000 h 1016075"/>
              <a:gd name="connsiteX5" fmla="*/ 1155700 w 4673600"/>
              <a:gd name="connsiteY5" fmla="*/ 952500 h 1016075"/>
              <a:gd name="connsiteX6" fmla="*/ 2667000 w 4673600"/>
              <a:gd name="connsiteY6" fmla="*/ 1003300 h 1016075"/>
              <a:gd name="connsiteX7" fmla="*/ 2946400 w 4673600"/>
              <a:gd name="connsiteY7" fmla="*/ 787400 h 1016075"/>
              <a:gd name="connsiteX8" fmla="*/ 3517900 w 4673600"/>
              <a:gd name="connsiteY8" fmla="*/ 774700 h 1016075"/>
              <a:gd name="connsiteX9" fmla="*/ 3886200 w 4673600"/>
              <a:gd name="connsiteY9" fmla="*/ 673100 h 1016075"/>
              <a:gd name="connsiteX10" fmla="*/ 4178300 w 4673600"/>
              <a:gd name="connsiteY10" fmla="*/ 88900 h 1016075"/>
              <a:gd name="connsiteX11" fmla="*/ 4356100 w 4673600"/>
              <a:gd name="connsiteY11" fmla="*/ 635000 h 1016075"/>
              <a:gd name="connsiteX12" fmla="*/ 4673600 w 4673600"/>
              <a:gd name="connsiteY12" fmla="*/ 863600 h 101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73600" h="1016075">
                <a:moveTo>
                  <a:pt x="0" y="711200"/>
                </a:moveTo>
                <a:cubicBezTo>
                  <a:pt x="114300" y="386291"/>
                  <a:pt x="245429" y="95042"/>
                  <a:pt x="304800" y="0"/>
                </a:cubicBezTo>
                <a:cubicBezTo>
                  <a:pt x="352950" y="168619"/>
                  <a:pt x="366183" y="245533"/>
                  <a:pt x="457200" y="342900"/>
                </a:cubicBezTo>
                <a:cubicBezTo>
                  <a:pt x="548217" y="440267"/>
                  <a:pt x="749300" y="535517"/>
                  <a:pt x="850900" y="584200"/>
                </a:cubicBezTo>
                <a:cubicBezTo>
                  <a:pt x="952500" y="632883"/>
                  <a:pt x="982341" y="618495"/>
                  <a:pt x="1066800" y="635000"/>
                </a:cubicBezTo>
                <a:cubicBezTo>
                  <a:pt x="1089551" y="746872"/>
                  <a:pt x="1124612" y="823799"/>
                  <a:pt x="1155700" y="952500"/>
                </a:cubicBezTo>
                <a:cubicBezTo>
                  <a:pt x="1422400" y="1013883"/>
                  <a:pt x="2368550" y="1030817"/>
                  <a:pt x="2667000" y="1003300"/>
                </a:cubicBezTo>
                <a:cubicBezTo>
                  <a:pt x="2853253" y="829928"/>
                  <a:pt x="2838242" y="853549"/>
                  <a:pt x="2946400" y="787400"/>
                </a:cubicBezTo>
                <a:cubicBezTo>
                  <a:pt x="3099437" y="760520"/>
                  <a:pt x="3361267" y="793750"/>
                  <a:pt x="3517900" y="774700"/>
                </a:cubicBezTo>
                <a:cubicBezTo>
                  <a:pt x="3674533" y="755650"/>
                  <a:pt x="3776133" y="787400"/>
                  <a:pt x="3886200" y="673100"/>
                </a:cubicBezTo>
                <a:cubicBezTo>
                  <a:pt x="3996267" y="558800"/>
                  <a:pt x="4128032" y="263544"/>
                  <a:pt x="4178300" y="88900"/>
                </a:cubicBezTo>
                <a:cubicBezTo>
                  <a:pt x="4267836" y="284504"/>
                  <a:pt x="4273550" y="505883"/>
                  <a:pt x="4356100" y="635000"/>
                </a:cubicBezTo>
                <a:cubicBezTo>
                  <a:pt x="4438650" y="764117"/>
                  <a:pt x="4556125" y="813858"/>
                  <a:pt x="4673600" y="86360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53025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9313223" y="3328498"/>
            <a:ext cx="2442848" cy="461665"/>
          </a:xfrm>
          <a:prstGeom prst="rect">
            <a:avLst/>
          </a:prstGeom>
          <a:solidFill>
            <a:schemeClr val="bg1"/>
          </a:solidFill>
        </p:spPr>
        <p:txBody>
          <a:bodyPr wrap="none" rtlCol="0">
            <a:spAutoFit/>
          </a:bodyPr>
          <a:lstStyle/>
          <a:p>
            <a:r>
              <a:rPr lang="en-US" sz="2400" dirty="0"/>
              <a:t>flow out of screen</a:t>
            </a:r>
          </a:p>
        </p:txBody>
      </p:sp>
      <p:grpSp>
        <p:nvGrpSpPr>
          <p:cNvPr id="3" name="Group 2"/>
          <p:cNvGrpSpPr/>
          <p:nvPr/>
        </p:nvGrpSpPr>
        <p:grpSpPr>
          <a:xfrm>
            <a:off x="342900" y="914401"/>
            <a:ext cx="5461000" cy="5016500"/>
            <a:chOff x="3060700" y="1130301"/>
            <a:chExt cx="5461000" cy="501650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060700" y="1130301"/>
              <a:ext cx="5461000" cy="5016500"/>
            </a:xfrm>
            <a:prstGeom prst="rect">
              <a:avLst/>
            </a:prstGeom>
          </p:spPr>
        </p:pic>
        <p:sp>
          <p:nvSpPr>
            <p:cNvPr id="2" name="Freeform 1"/>
            <p:cNvSpPr/>
            <p:nvPr/>
          </p:nvSpPr>
          <p:spPr>
            <a:xfrm>
              <a:off x="4210756" y="1628714"/>
              <a:ext cx="918816" cy="951311"/>
            </a:xfrm>
            <a:custGeom>
              <a:avLst/>
              <a:gdLst>
                <a:gd name="connsiteX0" fmla="*/ 0 w 918816"/>
                <a:gd name="connsiteY0" fmla="*/ 798397 h 951311"/>
                <a:gd name="connsiteX1" fmla="*/ 112888 w 918816"/>
                <a:gd name="connsiteY1" fmla="*/ 493597 h 951311"/>
                <a:gd name="connsiteX2" fmla="*/ 225777 w 918816"/>
                <a:gd name="connsiteY2" fmla="*/ 267819 h 951311"/>
                <a:gd name="connsiteX3" fmla="*/ 383822 w 918816"/>
                <a:gd name="connsiteY3" fmla="*/ 30753 h 951311"/>
                <a:gd name="connsiteX4" fmla="*/ 564444 w 918816"/>
                <a:gd name="connsiteY4" fmla="*/ 42042 h 951311"/>
                <a:gd name="connsiteX5" fmla="*/ 756355 w 918816"/>
                <a:gd name="connsiteY5" fmla="*/ 30753 h 951311"/>
                <a:gd name="connsiteX6" fmla="*/ 756355 w 918816"/>
                <a:gd name="connsiteY6" fmla="*/ 493597 h 951311"/>
                <a:gd name="connsiteX7" fmla="*/ 880533 w 918816"/>
                <a:gd name="connsiteY7" fmla="*/ 629064 h 951311"/>
                <a:gd name="connsiteX8" fmla="*/ 880533 w 918816"/>
                <a:gd name="connsiteY8" fmla="*/ 629064 h 951311"/>
                <a:gd name="connsiteX9" fmla="*/ 914400 w 918816"/>
                <a:gd name="connsiteY9" fmla="*/ 798397 h 951311"/>
                <a:gd name="connsiteX10" fmla="*/ 767644 w 918816"/>
                <a:gd name="connsiteY10" fmla="*/ 945153 h 951311"/>
                <a:gd name="connsiteX11" fmla="*/ 519288 w 918816"/>
                <a:gd name="connsiteY11" fmla="*/ 922575 h 951311"/>
                <a:gd name="connsiteX12" fmla="*/ 338666 w 918816"/>
                <a:gd name="connsiteY12" fmla="*/ 911286 h 951311"/>
                <a:gd name="connsiteX13" fmla="*/ 56444 w 918816"/>
                <a:gd name="connsiteY13" fmla="*/ 775819 h 951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8816" h="951311">
                  <a:moveTo>
                    <a:pt x="0" y="798397"/>
                  </a:moveTo>
                  <a:cubicBezTo>
                    <a:pt x="37629" y="690212"/>
                    <a:pt x="75259" y="582027"/>
                    <a:pt x="112888" y="493597"/>
                  </a:cubicBezTo>
                  <a:cubicBezTo>
                    <a:pt x="150517" y="405167"/>
                    <a:pt x="180621" y="344960"/>
                    <a:pt x="225777" y="267819"/>
                  </a:cubicBezTo>
                  <a:cubicBezTo>
                    <a:pt x="270933" y="190678"/>
                    <a:pt x="327378" y="68382"/>
                    <a:pt x="383822" y="30753"/>
                  </a:cubicBezTo>
                  <a:cubicBezTo>
                    <a:pt x="440266" y="-6876"/>
                    <a:pt x="502355" y="42042"/>
                    <a:pt x="564444" y="42042"/>
                  </a:cubicBezTo>
                  <a:cubicBezTo>
                    <a:pt x="626533" y="42042"/>
                    <a:pt x="724370" y="-44506"/>
                    <a:pt x="756355" y="30753"/>
                  </a:cubicBezTo>
                  <a:cubicBezTo>
                    <a:pt x="788340" y="106012"/>
                    <a:pt x="735659" y="393878"/>
                    <a:pt x="756355" y="493597"/>
                  </a:cubicBezTo>
                  <a:cubicBezTo>
                    <a:pt x="777051" y="593316"/>
                    <a:pt x="880533" y="629064"/>
                    <a:pt x="880533" y="629064"/>
                  </a:cubicBezTo>
                  <a:lnTo>
                    <a:pt x="880533" y="629064"/>
                  </a:lnTo>
                  <a:cubicBezTo>
                    <a:pt x="886178" y="657286"/>
                    <a:pt x="933215" y="745716"/>
                    <a:pt x="914400" y="798397"/>
                  </a:cubicBezTo>
                  <a:cubicBezTo>
                    <a:pt x="895585" y="851078"/>
                    <a:pt x="833496" y="924457"/>
                    <a:pt x="767644" y="945153"/>
                  </a:cubicBezTo>
                  <a:cubicBezTo>
                    <a:pt x="701792" y="965849"/>
                    <a:pt x="590784" y="928219"/>
                    <a:pt x="519288" y="922575"/>
                  </a:cubicBezTo>
                  <a:cubicBezTo>
                    <a:pt x="447792" y="916931"/>
                    <a:pt x="415807" y="935745"/>
                    <a:pt x="338666" y="911286"/>
                  </a:cubicBezTo>
                  <a:cubicBezTo>
                    <a:pt x="261525" y="886827"/>
                    <a:pt x="158984" y="831323"/>
                    <a:pt x="56444" y="775819"/>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3911600" y="1422400"/>
              <a:ext cx="3467100" cy="314960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sp>
        <p:nvSpPr>
          <p:cNvPr id="7" name="TextBox 6"/>
          <p:cNvSpPr txBox="1"/>
          <p:nvPr/>
        </p:nvSpPr>
        <p:spPr>
          <a:xfrm>
            <a:off x="741432" y="737285"/>
            <a:ext cx="452368" cy="646331"/>
          </a:xfrm>
          <a:prstGeom prst="rect">
            <a:avLst/>
          </a:prstGeom>
          <a:noFill/>
        </p:spPr>
        <p:txBody>
          <a:bodyPr wrap="none" rtlCol="0">
            <a:spAutoFit/>
          </a:bodyPr>
          <a:lstStyle/>
          <a:p>
            <a:r>
              <a:rPr lang="en-US" sz="3600" dirty="0">
                <a:solidFill>
                  <a:srgbClr val="FF0000"/>
                </a:solidFill>
              </a:rPr>
              <a:t>A</a:t>
            </a:r>
          </a:p>
        </p:txBody>
      </p:sp>
      <p:sp>
        <p:nvSpPr>
          <p:cNvPr id="8" name="TextBox 7"/>
          <p:cNvSpPr txBox="1"/>
          <p:nvPr/>
        </p:nvSpPr>
        <p:spPr>
          <a:xfrm>
            <a:off x="4434716" y="4001868"/>
            <a:ext cx="452368" cy="646331"/>
          </a:xfrm>
          <a:prstGeom prst="rect">
            <a:avLst/>
          </a:prstGeom>
          <a:noFill/>
        </p:spPr>
        <p:txBody>
          <a:bodyPr wrap="none" rtlCol="0">
            <a:spAutoFit/>
          </a:bodyPr>
          <a:lstStyle/>
          <a:p>
            <a:r>
              <a:rPr lang="en-US" sz="3600" dirty="0">
                <a:solidFill>
                  <a:srgbClr val="FF0000"/>
                </a:solidFill>
              </a:rPr>
              <a:t>B</a:t>
            </a:r>
          </a:p>
        </p:txBody>
      </p:sp>
      <p:sp>
        <p:nvSpPr>
          <p:cNvPr id="9" name="Freeform 8"/>
          <p:cNvSpPr/>
          <p:nvPr/>
        </p:nvSpPr>
        <p:spPr>
          <a:xfrm>
            <a:off x="6337300" y="2006600"/>
            <a:ext cx="5156200" cy="1790700"/>
          </a:xfrm>
          <a:custGeom>
            <a:avLst/>
            <a:gdLst>
              <a:gd name="connsiteX0" fmla="*/ 0 w 5181600"/>
              <a:gd name="connsiteY0" fmla="*/ 0 h 1828800"/>
              <a:gd name="connsiteX1" fmla="*/ 38100 w 5181600"/>
              <a:gd name="connsiteY1" fmla="*/ 1828800 h 1828800"/>
              <a:gd name="connsiteX2" fmla="*/ 5181600 w 5181600"/>
              <a:gd name="connsiteY2" fmla="*/ 1816100 h 1828800"/>
              <a:gd name="connsiteX0" fmla="*/ 38100 w 5143500"/>
              <a:gd name="connsiteY0" fmla="*/ 0 h 1828800"/>
              <a:gd name="connsiteX1" fmla="*/ 0 w 5143500"/>
              <a:gd name="connsiteY1" fmla="*/ 1828800 h 1828800"/>
              <a:gd name="connsiteX2" fmla="*/ 5143500 w 5143500"/>
              <a:gd name="connsiteY2" fmla="*/ 1816100 h 1828800"/>
              <a:gd name="connsiteX0" fmla="*/ 0 w 5156200"/>
              <a:gd name="connsiteY0" fmla="*/ 0 h 1790700"/>
              <a:gd name="connsiteX1" fmla="*/ 12700 w 5156200"/>
              <a:gd name="connsiteY1" fmla="*/ 1790700 h 1790700"/>
              <a:gd name="connsiteX2" fmla="*/ 5156200 w 5156200"/>
              <a:gd name="connsiteY2" fmla="*/ 1778000 h 1790700"/>
            </a:gdLst>
            <a:ahLst/>
            <a:cxnLst>
              <a:cxn ang="0">
                <a:pos x="connsiteX0" y="connsiteY0"/>
              </a:cxn>
              <a:cxn ang="0">
                <a:pos x="connsiteX1" y="connsiteY1"/>
              </a:cxn>
              <a:cxn ang="0">
                <a:pos x="connsiteX2" y="connsiteY2"/>
              </a:cxn>
            </a:cxnLst>
            <a:rect l="l" t="t" r="r" b="b"/>
            <a:pathLst>
              <a:path w="5156200" h="1790700">
                <a:moveTo>
                  <a:pt x="0" y="0"/>
                </a:moveTo>
                <a:cubicBezTo>
                  <a:pt x="4233" y="596900"/>
                  <a:pt x="8467" y="1193800"/>
                  <a:pt x="12700" y="1790700"/>
                </a:cubicBezTo>
                <a:lnTo>
                  <a:pt x="5156200" y="177800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rot="16200000">
            <a:off x="5434058" y="2671117"/>
            <a:ext cx="1337995" cy="461665"/>
          </a:xfrm>
          <a:prstGeom prst="rect">
            <a:avLst/>
          </a:prstGeom>
          <a:noFill/>
        </p:spPr>
        <p:txBody>
          <a:bodyPr wrap="none" rtlCol="0">
            <a:spAutoFit/>
          </a:bodyPr>
          <a:lstStyle/>
          <a:p>
            <a:r>
              <a:rPr lang="en-US" sz="2400" dirty="0"/>
              <a:t>elevation</a:t>
            </a:r>
          </a:p>
        </p:txBody>
      </p:sp>
      <p:sp>
        <p:nvSpPr>
          <p:cNvPr id="11" name="TextBox 10"/>
          <p:cNvSpPr txBox="1"/>
          <p:nvPr/>
        </p:nvSpPr>
        <p:spPr>
          <a:xfrm>
            <a:off x="8128000" y="3863368"/>
            <a:ext cx="1225785" cy="461665"/>
          </a:xfrm>
          <a:prstGeom prst="rect">
            <a:avLst/>
          </a:prstGeom>
          <a:noFill/>
        </p:spPr>
        <p:txBody>
          <a:bodyPr wrap="none" rtlCol="0">
            <a:spAutoFit/>
          </a:bodyPr>
          <a:lstStyle/>
          <a:p>
            <a:r>
              <a:rPr lang="en-US" sz="2400" dirty="0"/>
              <a:t>distance</a:t>
            </a:r>
          </a:p>
        </p:txBody>
      </p:sp>
      <p:sp>
        <p:nvSpPr>
          <p:cNvPr id="12" name="TextBox 11"/>
          <p:cNvSpPr txBox="1"/>
          <p:nvPr/>
        </p:nvSpPr>
        <p:spPr>
          <a:xfrm>
            <a:off x="6195205" y="3767081"/>
            <a:ext cx="452368" cy="646331"/>
          </a:xfrm>
          <a:prstGeom prst="rect">
            <a:avLst/>
          </a:prstGeom>
          <a:noFill/>
        </p:spPr>
        <p:txBody>
          <a:bodyPr wrap="none" rtlCol="0">
            <a:spAutoFit/>
          </a:bodyPr>
          <a:lstStyle/>
          <a:p>
            <a:r>
              <a:rPr lang="en-US" sz="3600" dirty="0">
                <a:solidFill>
                  <a:srgbClr val="FF0000"/>
                </a:solidFill>
              </a:rPr>
              <a:t>A</a:t>
            </a:r>
          </a:p>
        </p:txBody>
      </p:sp>
      <p:sp>
        <p:nvSpPr>
          <p:cNvPr id="13" name="TextBox 12"/>
          <p:cNvSpPr txBox="1"/>
          <p:nvPr/>
        </p:nvSpPr>
        <p:spPr>
          <a:xfrm>
            <a:off x="11041132" y="3740149"/>
            <a:ext cx="452368" cy="646331"/>
          </a:xfrm>
          <a:prstGeom prst="rect">
            <a:avLst/>
          </a:prstGeom>
          <a:noFill/>
        </p:spPr>
        <p:txBody>
          <a:bodyPr wrap="none" rtlCol="0">
            <a:spAutoFit/>
          </a:bodyPr>
          <a:lstStyle/>
          <a:p>
            <a:r>
              <a:rPr lang="en-US" sz="3600" dirty="0">
                <a:solidFill>
                  <a:srgbClr val="FF0000"/>
                </a:solidFill>
              </a:rPr>
              <a:t>B</a:t>
            </a:r>
          </a:p>
        </p:txBody>
      </p:sp>
      <p:sp>
        <p:nvSpPr>
          <p:cNvPr id="15" name="Freeform 14"/>
          <p:cNvSpPr/>
          <p:nvPr/>
        </p:nvSpPr>
        <p:spPr>
          <a:xfrm>
            <a:off x="6477000" y="2235200"/>
            <a:ext cx="4673600" cy="1016075"/>
          </a:xfrm>
          <a:custGeom>
            <a:avLst/>
            <a:gdLst>
              <a:gd name="connsiteX0" fmla="*/ 0 w 4673600"/>
              <a:gd name="connsiteY0" fmla="*/ 719245 h 1024120"/>
              <a:gd name="connsiteX1" fmla="*/ 304800 w 4673600"/>
              <a:gd name="connsiteY1" fmla="*/ 8045 h 1024120"/>
              <a:gd name="connsiteX2" fmla="*/ 457200 w 4673600"/>
              <a:gd name="connsiteY2" fmla="*/ 350945 h 1024120"/>
              <a:gd name="connsiteX3" fmla="*/ 850900 w 4673600"/>
              <a:gd name="connsiteY3" fmla="*/ 592245 h 1024120"/>
              <a:gd name="connsiteX4" fmla="*/ 1066800 w 4673600"/>
              <a:gd name="connsiteY4" fmla="*/ 643045 h 1024120"/>
              <a:gd name="connsiteX5" fmla="*/ 1155700 w 4673600"/>
              <a:gd name="connsiteY5" fmla="*/ 960545 h 1024120"/>
              <a:gd name="connsiteX6" fmla="*/ 2667000 w 4673600"/>
              <a:gd name="connsiteY6" fmla="*/ 1011345 h 1024120"/>
              <a:gd name="connsiteX7" fmla="*/ 2946400 w 4673600"/>
              <a:gd name="connsiteY7" fmla="*/ 795445 h 1024120"/>
              <a:gd name="connsiteX8" fmla="*/ 3517900 w 4673600"/>
              <a:gd name="connsiteY8" fmla="*/ 782745 h 1024120"/>
              <a:gd name="connsiteX9" fmla="*/ 3886200 w 4673600"/>
              <a:gd name="connsiteY9" fmla="*/ 681145 h 1024120"/>
              <a:gd name="connsiteX10" fmla="*/ 4178300 w 4673600"/>
              <a:gd name="connsiteY10" fmla="*/ 96945 h 1024120"/>
              <a:gd name="connsiteX11" fmla="*/ 4356100 w 4673600"/>
              <a:gd name="connsiteY11" fmla="*/ 643045 h 1024120"/>
              <a:gd name="connsiteX12" fmla="*/ 4673600 w 4673600"/>
              <a:gd name="connsiteY12" fmla="*/ 871645 h 1024120"/>
              <a:gd name="connsiteX0" fmla="*/ 0 w 4673600"/>
              <a:gd name="connsiteY0" fmla="*/ 719245 h 1024120"/>
              <a:gd name="connsiteX1" fmla="*/ 304800 w 4673600"/>
              <a:gd name="connsiteY1" fmla="*/ 8045 h 1024120"/>
              <a:gd name="connsiteX2" fmla="*/ 457200 w 4673600"/>
              <a:gd name="connsiteY2" fmla="*/ 350945 h 1024120"/>
              <a:gd name="connsiteX3" fmla="*/ 850900 w 4673600"/>
              <a:gd name="connsiteY3" fmla="*/ 592245 h 1024120"/>
              <a:gd name="connsiteX4" fmla="*/ 1066800 w 4673600"/>
              <a:gd name="connsiteY4" fmla="*/ 643045 h 1024120"/>
              <a:gd name="connsiteX5" fmla="*/ 1155700 w 4673600"/>
              <a:gd name="connsiteY5" fmla="*/ 960545 h 1024120"/>
              <a:gd name="connsiteX6" fmla="*/ 2667000 w 4673600"/>
              <a:gd name="connsiteY6" fmla="*/ 1011345 h 1024120"/>
              <a:gd name="connsiteX7" fmla="*/ 2946400 w 4673600"/>
              <a:gd name="connsiteY7" fmla="*/ 795445 h 1024120"/>
              <a:gd name="connsiteX8" fmla="*/ 3517900 w 4673600"/>
              <a:gd name="connsiteY8" fmla="*/ 782745 h 1024120"/>
              <a:gd name="connsiteX9" fmla="*/ 3886200 w 4673600"/>
              <a:gd name="connsiteY9" fmla="*/ 681145 h 1024120"/>
              <a:gd name="connsiteX10" fmla="*/ 4178300 w 4673600"/>
              <a:gd name="connsiteY10" fmla="*/ 96945 h 1024120"/>
              <a:gd name="connsiteX11" fmla="*/ 4356100 w 4673600"/>
              <a:gd name="connsiteY11" fmla="*/ 643045 h 1024120"/>
              <a:gd name="connsiteX12" fmla="*/ 4673600 w 4673600"/>
              <a:gd name="connsiteY12" fmla="*/ 871645 h 1024120"/>
              <a:gd name="connsiteX0" fmla="*/ 0 w 4673600"/>
              <a:gd name="connsiteY0" fmla="*/ 719245 h 1024120"/>
              <a:gd name="connsiteX1" fmla="*/ 304800 w 4673600"/>
              <a:gd name="connsiteY1" fmla="*/ 8045 h 1024120"/>
              <a:gd name="connsiteX2" fmla="*/ 457200 w 4673600"/>
              <a:gd name="connsiteY2" fmla="*/ 350945 h 1024120"/>
              <a:gd name="connsiteX3" fmla="*/ 850900 w 4673600"/>
              <a:gd name="connsiteY3" fmla="*/ 592245 h 1024120"/>
              <a:gd name="connsiteX4" fmla="*/ 1066800 w 4673600"/>
              <a:gd name="connsiteY4" fmla="*/ 643045 h 1024120"/>
              <a:gd name="connsiteX5" fmla="*/ 1155700 w 4673600"/>
              <a:gd name="connsiteY5" fmla="*/ 960545 h 1024120"/>
              <a:gd name="connsiteX6" fmla="*/ 2667000 w 4673600"/>
              <a:gd name="connsiteY6" fmla="*/ 1011345 h 1024120"/>
              <a:gd name="connsiteX7" fmla="*/ 2946400 w 4673600"/>
              <a:gd name="connsiteY7" fmla="*/ 795445 h 1024120"/>
              <a:gd name="connsiteX8" fmla="*/ 3517900 w 4673600"/>
              <a:gd name="connsiteY8" fmla="*/ 782745 h 1024120"/>
              <a:gd name="connsiteX9" fmla="*/ 3886200 w 4673600"/>
              <a:gd name="connsiteY9" fmla="*/ 681145 h 1024120"/>
              <a:gd name="connsiteX10" fmla="*/ 4178300 w 4673600"/>
              <a:gd name="connsiteY10" fmla="*/ 96945 h 1024120"/>
              <a:gd name="connsiteX11" fmla="*/ 4356100 w 4673600"/>
              <a:gd name="connsiteY11" fmla="*/ 643045 h 1024120"/>
              <a:gd name="connsiteX12" fmla="*/ 4673600 w 4673600"/>
              <a:gd name="connsiteY12" fmla="*/ 871645 h 1024120"/>
              <a:gd name="connsiteX0" fmla="*/ 0 w 4673600"/>
              <a:gd name="connsiteY0" fmla="*/ 719245 h 1024120"/>
              <a:gd name="connsiteX1" fmla="*/ 304800 w 4673600"/>
              <a:gd name="connsiteY1" fmla="*/ 8045 h 1024120"/>
              <a:gd name="connsiteX2" fmla="*/ 457200 w 4673600"/>
              <a:gd name="connsiteY2" fmla="*/ 350945 h 1024120"/>
              <a:gd name="connsiteX3" fmla="*/ 850900 w 4673600"/>
              <a:gd name="connsiteY3" fmla="*/ 592245 h 1024120"/>
              <a:gd name="connsiteX4" fmla="*/ 1066800 w 4673600"/>
              <a:gd name="connsiteY4" fmla="*/ 643045 h 1024120"/>
              <a:gd name="connsiteX5" fmla="*/ 1155700 w 4673600"/>
              <a:gd name="connsiteY5" fmla="*/ 960545 h 1024120"/>
              <a:gd name="connsiteX6" fmla="*/ 2667000 w 4673600"/>
              <a:gd name="connsiteY6" fmla="*/ 1011345 h 1024120"/>
              <a:gd name="connsiteX7" fmla="*/ 2946400 w 4673600"/>
              <a:gd name="connsiteY7" fmla="*/ 795445 h 1024120"/>
              <a:gd name="connsiteX8" fmla="*/ 3517900 w 4673600"/>
              <a:gd name="connsiteY8" fmla="*/ 782745 h 1024120"/>
              <a:gd name="connsiteX9" fmla="*/ 3886200 w 4673600"/>
              <a:gd name="connsiteY9" fmla="*/ 681145 h 1024120"/>
              <a:gd name="connsiteX10" fmla="*/ 4178300 w 4673600"/>
              <a:gd name="connsiteY10" fmla="*/ 96945 h 1024120"/>
              <a:gd name="connsiteX11" fmla="*/ 4356100 w 4673600"/>
              <a:gd name="connsiteY11" fmla="*/ 643045 h 1024120"/>
              <a:gd name="connsiteX12" fmla="*/ 4673600 w 4673600"/>
              <a:gd name="connsiteY12" fmla="*/ 871645 h 1024120"/>
              <a:gd name="connsiteX0" fmla="*/ 0 w 4673600"/>
              <a:gd name="connsiteY0" fmla="*/ 719245 h 1024120"/>
              <a:gd name="connsiteX1" fmla="*/ 304800 w 4673600"/>
              <a:gd name="connsiteY1" fmla="*/ 8045 h 1024120"/>
              <a:gd name="connsiteX2" fmla="*/ 457200 w 4673600"/>
              <a:gd name="connsiteY2" fmla="*/ 350945 h 1024120"/>
              <a:gd name="connsiteX3" fmla="*/ 850900 w 4673600"/>
              <a:gd name="connsiteY3" fmla="*/ 592245 h 1024120"/>
              <a:gd name="connsiteX4" fmla="*/ 1066800 w 4673600"/>
              <a:gd name="connsiteY4" fmla="*/ 643045 h 1024120"/>
              <a:gd name="connsiteX5" fmla="*/ 1155700 w 4673600"/>
              <a:gd name="connsiteY5" fmla="*/ 960545 h 1024120"/>
              <a:gd name="connsiteX6" fmla="*/ 2667000 w 4673600"/>
              <a:gd name="connsiteY6" fmla="*/ 1011345 h 1024120"/>
              <a:gd name="connsiteX7" fmla="*/ 2946400 w 4673600"/>
              <a:gd name="connsiteY7" fmla="*/ 795445 h 1024120"/>
              <a:gd name="connsiteX8" fmla="*/ 3517900 w 4673600"/>
              <a:gd name="connsiteY8" fmla="*/ 782745 h 1024120"/>
              <a:gd name="connsiteX9" fmla="*/ 3886200 w 4673600"/>
              <a:gd name="connsiteY9" fmla="*/ 681145 h 1024120"/>
              <a:gd name="connsiteX10" fmla="*/ 4178300 w 4673600"/>
              <a:gd name="connsiteY10" fmla="*/ 96945 h 1024120"/>
              <a:gd name="connsiteX11" fmla="*/ 4356100 w 4673600"/>
              <a:gd name="connsiteY11" fmla="*/ 643045 h 1024120"/>
              <a:gd name="connsiteX12" fmla="*/ 4673600 w 4673600"/>
              <a:gd name="connsiteY12" fmla="*/ 871645 h 1024120"/>
              <a:gd name="connsiteX0" fmla="*/ 0 w 4673600"/>
              <a:gd name="connsiteY0" fmla="*/ 719245 h 1024120"/>
              <a:gd name="connsiteX1" fmla="*/ 304800 w 4673600"/>
              <a:gd name="connsiteY1" fmla="*/ 8045 h 1024120"/>
              <a:gd name="connsiteX2" fmla="*/ 457200 w 4673600"/>
              <a:gd name="connsiteY2" fmla="*/ 350945 h 1024120"/>
              <a:gd name="connsiteX3" fmla="*/ 850900 w 4673600"/>
              <a:gd name="connsiteY3" fmla="*/ 592245 h 1024120"/>
              <a:gd name="connsiteX4" fmla="*/ 1066800 w 4673600"/>
              <a:gd name="connsiteY4" fmla="*/ 643045 h 1024120"/>
              <a:gd name="connsiteX5" fmla="*/ 1155700 w 4673600"/>
              <a:gd name="connsiteY5" fmla="*/ 960545 h 1024120"/>
              <a:gd name="connsiteX6" fmla="*/ 2667000 w 4673600"/>
              <a:gd name="connsiteY6" fmla="*/ 1011345 h 1024120"/>
              <a:gd name="connsiteX7" fmla="*/ 2946400 w 4673600"/>
              <a:gd name="connsiteY7" fmla="*/ 795445 h 1024120"/>
              <a:gd name="connsiteX8" fmla="*/ 3517900 w 4673600"/>
              <a:gd name="connsiteY8" fmla="*/ 782745 h 1024120"/>
              <a:gd name="connsiteX9" fmla="*/ 3886200 w 4673600"/>
              <a:gd name="connsiteY9" fmla="*/ 681145 h 1024120"/>
              <a:gd name="connsiteX10" fmla="*/ 4178300 w 4673600"/>
              <a:gd name="connsiteY10" fmla="*/ 96945 h 1024120"/>
              <a:gd name="connsiteX11" fmla="*/ 4356100 w 4673600"/>
              <a:gd name="connsiteY11" fmla="*/ 643045 h 1024120"/>
              <a:gd name="connsiteX12" fmla="*/ 4673600 w 4673600"/>
              <a:gd name="connsiteY12" fmla="*/ 871645 h 1024120"/>
              <a:gd name="connsiteX0" fmla="*/ 0 w 4673600"/>
              <a:gd name="connsiteY0" fmla="*/ 719245 h 1024120"/>
              <a:gd name="connsiteX1" fmla="*/ 304800 w 4673600"/>
              <a:gd name="connsiteY1" fmla="*/ 8045 h 1024120"/>
              <a:gd name="connsiteX2" fmla="*/ 457200 w 4673600"/>
              <a:gd name="connsiteY2" fmla="*/ 350945 h 1024120"/>
              <a:gd name="connsiteX3" fmla="*/ 850900 w 4673600"/>
              <a:gd name="connsiteY3" fmla="*/ 592245 h 1024120"/>
              <a:gd name="connsiteX4" fmla="*/ 1066800 w 4673600"/>
              <a:gd name="connsiteY4" fmla="*/ 643045 h 1024120"/>
              <a:gd name="connsiteX5" fmla="*/ 1155700 w 4673600"/>
              <a:gd name="connsiteY5" fmla="*/ 960545 h 1024120"/>
              <a:gd name="connsiteX6" fmla="*/ 2667000 w 4673600"/>
              <a:gd name="connsiteY6" fmla="*/ 1011345 h 1024120"/>
              <a:gd name="connsiteX7" fmla="*/ 2946400 w 4673600"/>
              <a:gd name="connsiteY7" fmla="*/ 795445 h 1024120"/>
              <a:gd name="connsiteX8" fmla="*/ 3517900 w 4673600"/>
              <a:gd name="connsiteY8" fmla="*/ 782745 h 1024120"/>
              <a:gd name="connsiteX9" fmla="*/ 3886200 w 4673600"/>
              <a:gd name="connsiteY9" fmla="*/ 681145 h 1024120"/>
              <a:gd name="connsiteX10" fmla="*/ 4178300 w 4673600"/>
              <a:gd name="connsiteY10" fmla="*/ 96945 h 1024120"/>
              <a:gd name="connsiteX11" fmla="*/ 4356100 w 4673600"/>
              <a:gd name="connsiteY11" fmla="*/ 643045 h 1024120"/>
              <a:gd name="connsiteX12" fmla="*/ 4673600 w 4673600"/>
              <a:gd name="connsiteY12" fmla="*/ 871645 h 1024120"/>
              <a:gd name="connsiteX0" fmla="*/ 0 w 4673600"/>
              <a:gd name="connsiteY0" fmla="*/ 719245 h 1024120"/>
              <a:gd name="connsiteX1" fmla="*/ 304800 w 4673600"/>
              <a:gd name="connsiteY1" fmla="*/ 8045 h 1024120"/>
              <a:gd name="connsiteX2" fmla="*/ 457200 w 4673600"/>
              <a:gd name="connsiteY2" fmla="*/ 350945 h 1024120"/>
              <a:gd name="connsiteX3" fmla="*/ 850900 w 4673600"/>
              <a:gd name="connsiteY3" fmla="*/ 592245 h 1024120"/>
              <a:gd name="connsiteX4" fmla="*/ 1066800 w 4673600"/>
              <a:gd name="connsiteY4" fmla="*/ 643045 h 1024120"/>
              <a:gd name="connsiteX5" fmla="*/ 1155700 w 4673600"/>
              <a:gd name="connsiteY5" fmla="*/ 960545 h 1024120"/>
              <a:gd name="connsiteX6" fmla="*/ 2667000 w 4673600"/>
              <a:gd name="connsiteY6" fmla="*/ 1011345 h 1024120"/>
              <a:gd name="connsiteX7" fmla="*/ 2946400 w 4673600"/>
              <a:gd name="connsiteY7" fmla="*/ 795445 h 1024120"/>
              <a:gd name="connsiteX8" fmla="*/ 3517900 w 4673600"/>
              <a:gd name="connsiteY8" fmla="*/ 782745 h 1024120"/>
              <a:gd name="connsiteX9" fmla="*/ 3886200 w 4673600"/>
              <a:gd name="connsiteY9" fmla="*/ 681145 h 1024120"/>
              <a:gd name="connsiteX10" fmla="*/ 4178300 w 4673600"/>
              <a:gd name="connsiteY10" fmla="*/ 96945 h 1024120"/>
              <a:gd name="connsiteX11" fmla="*/ 4356100 w 4673600"/>
              <a:gd name="connsiteY11" fmla="*/ 643045 h 1024120"/>
              <a:gd name="connsiteX12" fmla="*/ 4673600 w 4673600"/>
              <a:gd name="connsiteY12" fmla="*/ 871645 h 1024120"/>
              <a:gd name="connsiteX0" fmla="*/ 0 w 4673600"/>
              <a:gd name="connsiteY0" fmla="*/ 711200 h 1016075"/>
              <a:gd name="connsiteX1" fmla="*/ 304800 w 4673600"/>
              <a:gd name="connsiteY1" fmla="*/ 0 h 1016075"/>
              <a:gd name="connsiteX2" fmla="*/ 457200 w 4673600"/>
              <a:gd name="connsiteY2" fmla="*/ 342900 h 1016075"/>
              <a:gd name="connsiteX3" fmla="*/ 850900 w 4673600"/>
              <a:gd name="connsiteY3" fmla="*/ 584200 h 1016075"/>
              <a:gd name="connsiteX4" fmla="*/ 1066800 w 4673600"/>
              <a:gd name="connsiteY4" fmla="*/ 635000 h 1016075"/>
              <a:gd name="connsiteX5" fmla="*/ 1155700 w 4673600"/>
              <a:gd name="connsiteY5" fmla="*/ 952500 h 1016075"/>
              <a:gd name="connsiteX6" fmla="*/ 2667000 w 4673600"/>
              <a:gd name="connsiteY6" fmla="*/ 1003300 h 1016075"/>
              <a:gd name="connsiteX7" fmla="*/ 2946400 w 4673600"/>
              <a:gd name="connsiteY7" fmla="*/ 787400 h 1016075"/>
              <a:gd name="connsiteX8" fmla="*/ 3517900 w 4673600"/>
              <a:gd name="connsiteY8" fmla="*/ 774700 h 1016075"/>
              <a:gd name="connsiteX9" fmla="*/ 3886200 w 4673600"/>
              <a:gd name="connsiteY9" fmla="*/ 673100 h 1016075"/>
              <a:gd name="connsiteX10" fmla="*/ 4178300 w 4673600"/>
              <a:gd name="connsiteY10" fmla="*/ 88900 h 1016075"/>
              <a:gd name="connsiteX11" fmla="*/ 4356100 w 4673600"/>
              <a:gd name="connsiteY11" fmla="*/ 635000 h 1016075"/>
              <a:gd name="connsiteX12" fmla="*/ 4673600 w 4673600"/>
              <a:gd name="connsiteY12" fmla="*/ 863600 h 1016075"/>
              <a:gd name="connsiteX0" fmla="*/ 0 w 4673600"/>
              <a:gd name="connsiteY0" fmla="*/ 711200 h 1016075"/>
              <a:gd name="connsiteX1" fmla="*/ 304800 w 4673600"/>
              <a:gd name="connsiteY1" fmla="*/ 0 h 1016075"/>
              <a:gd name="connsiteX2" fmla="*/ 457200 w 4673600"/>
              <a:gd name="connsiteY2" fmla="*/ 342900 h 1016075"/>
              <a:gd name="connsiteX3" fmla="*/ 850900 w 4673600"/>
              <a:gd name="connsiteY3" fmla="*/ 584200 h 1016075"/>
              <a:gd name="connsiteX4" fmla="*/ 1066800 w 4673600"/>
              <a:gd name="connsiteY4" fmla="*/ 635000 h 1016075"/>
              <a:gd name="connsiteX5" fmla="*/ 1155700 w 4673600"/>
              <a:gd name="connsiteY5" fmla="*/ 952500 h 1016075"/>
              <a:gd name="connsiteX6" fmla="*/ 2667000 w 4673600"/>
              <a:gd name="connsiteY6" fmla="*/ 1003300 h 1016075"/>
              <a:gd name="connsiteX7" fmla="*/ 2946400 w 4673600"/>
              <a:gd name="connsiteY7" fmla="*/ 787400 h 1016075"/>
              <a:gd name="connsiteX8" fmla="*/ 3517900 w 4673600"/>
              <a:gd name="connsiteY8" fmla="*/ 774700 h 1016075"/>
              <a:gd name="connsiteX9" fmla="*/ 3886200 w 4673600"/>
              <a:gd name="connsiteY9" fmla="*/ 673100 h 1016075"/>
              <a:gd name="connsiteX10" fmla="*/ 4178300 w 4673600"/>
              <a:gd name="connsiteY10" fmla="*/ 88900 h 1016075"/>
              <a:gd name="connsiteX11" fmla="*/ 4356100 w 4673600"/>
              <a:gd name="connsiteY11" fmla="*/ 635000 h 1016075"/>
              <a:gd name="connsiteX12" fmla="*/ 4673600 w 4673600"/>
              <a:gd name="connsiteY12" fmla="*/ 863600 h 1016075"/>
              <a:gd name="connsiteX0" fmla="*/ 0 w 4673600"/>
              <a:gd name="connsiteY0" fmla="*/ 711200 h 1016075"/>
              <a:gd name="connsiteX1" fmla="*/ 304800 w 4673600"/>
              <a:gd name="connsiteY1" fmla="*/ 0 h 1016075"/>
              <a:gd name="connsiteX2" fmla="*/ 457200 w 4673600"/>
              <a:gd name="connsiteY2" fmla="*/ 342900 h 1016075"/>
              <a:gd name="connsiteX3" fmla="*/ 850900 w 4673600"/>
              <a:gd name="connsiteY3" fmla="*/ 584200 h 1016075"/>
              <a:gd name="connsiteX4" fmla="*/ 1066800 w 4673600"/>
              <a:gd name="connsiteY4" fmla="*/ 635000 h 1016075"/>
              <a:gd name="connsiteX5" fmla="*/ 1155700 w 4673600"/>
              <a:gd name="connsiteY5" fmla="*/ 952500 h 1016075"/>
              <a:gd name="connsiteX6" fmla="*/ 2667000 w 4673600"/>
              <a:gd name="connsiteY6" fmla="*/ 1003300 h 1016075"/>
              <a:gd name="connsiteX7" fmla="*/ 2946400 w 4673600"/>
              <a:gd name="connsiteY7" fmla="*/ 787400 h 1016075"/>
              <a:gd name="connsiteX8" fmla="*/ 3517900 w 4673600"/>
              <a:gd name="connsiteY8" fmla="*/ 774700 h 1016075"/>
              <a:gd name="connsiteX9" fmla="*/ 3886200 w 4673600"/>
              <a:gd name="connsiteY9" fmla="*/ 673100 h 1016075"/>
              <a:gd name="connsiteX10" fmla="*/ 4178300 w 4673600"/>
              <a:gd name="connsiteY10" fmla="*/ 88900 h 1016075"/>
              <a:gd name="connsiteX11" fmla="*/ 4356100 w 4673600"/>
              <a:gd name="connsiteY11" fmla="*/ 635000 h 1016075"/>
              <a:gd name="connsiteX12" fmla="*/ 4673600 w 4673600"/>
              <a:gd name="connsiteY12" fmla="*/ 863600 h 1016075"/>
              <a:gd name="connsiteX0" fmla="*/ 0 w 4673600"/>
              <a:gd name="connsiteY0" fmla="*/ 711200 h 1016075"/>
              <a:gd name="connsiteX1" fmla="*/ 304800 w 4673600"/>
              <a:gd name="connsiteY1" fmla="*/ 0 h 1016075"/>
              <a:gd name="connsiteX2" fmla="*/ 457200 w 4673600"/>
              <a:gd name="connsiteY2" fmla="*/ 342900 h 1016075"/>
              <a:gd name="connsiteX3" fmla="*/ 850900 w 4673600"/>
              <a:gd name="connsiteY3" fmla="*/ 584200 h 1016075"/>
              <a:gd name="connsiteX4" fmla="*/ 1066800 w 4673600"/>
              <a:gd name="connsiteY4" fmla="*/ 635000 h 1016075"/>
              <a:gd name="connsiteX5" fmla="*/ 1155700 w 4673600"/>
              <a:gd name="connsiteY5" fmla="*/ 952500 h 1016075"/>
              <a:gd name="connsiteX6" fmla="*/ 2667000 w 4673600"/>
              <a:gd name="connsiteY6" fmla="*/ 1003300 h 1016075"/>
              <a:gd name="connsiteX7" fmla="*/ 2946400 w 4673600"/>
              <a:gd name="connsiteY7" fmla="*/ 787400 h 1016075"/>
              <a:gd name="connsiteX8" fmla="*/ 3517900 w 4673600"/>
              <a:gd name="connsiteY8" fmla="*/ 774700 h 1016075"/>
              <a:gd name="connsiteX9" fmla="*/ 3886200 w 4673600"/>
              <a:gd name="connsiteY9" fmla="*/ 673100 h 1016075"/>
              <a:gd name="connsiteX10" fmla="*/ 4178300 w 4673600"/>
              <a:gd name="connsiteY10" fmla="*/ 88900 h 1016075"/>
              <a:gd name="connsiteX11" fmla="*/ 4356100 w 4673600"/>
              <a:gd name="connsiteY11" fmla="*/ 635000 h 1016075"/>
              <a:gd name="connsiteX12" fmla="*/ 4673600 w 4673600"/>
              <a:gd name="connsiteY12" fmla="*/ 863600 h 1016075"/>
              <a:gd name="connsiteX0" fmla="*/ 0 w 4673600"/>
              <a:gd name="connsiteY0" fmla="*/ 711200 h 1016075"/>
              <a:gd name="connsiteX1" fmla="*/ 304800 w 4673600"/>
              <a:gd name="connsiteY1" fmla="*/ 0 h 1016075"/>
              <a:gd name="connsiteX2" fmla="*/ 457200 w 4673600"/>
              <a:gd name="connsiteY2" fmla="*/ 342900 h 1016075"/>
              <a:gd name="connsiteX3" fmla="*/ 850900 w 4673600"/>
              <a:gd name="connsiteY3" fmla="*/ 584200 h 1016075"/>
              <a:gd name="connsiteX4" fmla="*/ 1066800 w 4673600"/>
              <a:gd name="connsiteY4" fmla="*/ 635000 h 1016075"/>
              <a:gd name="connsiteX5" fmla="*/ 1155700 w 4673600"/>
              <a:gd name="connsiteY5" fmla="*/ 952500 h 1016075"/>
              <a:gd name="connsiteX6" fmla="*/ 2667000 w 4673600"/>
              <a:gd name="connsiteY6" fmla="*/ 1003300 h 1016075"/>
              <a:gd name="connsiteX7" fmla="*/ 2946400 w 4673600"/>
              <a:gd name="connsiteY7" fmla="*/ 787400 h 1016075"/>
              <a:gd name="connsiteX8" fmla="*/ 3517900 w 4673600"/>
              <a:gd name="connsiteY8" fmla="*/ 774700 h 1016075"/>
              <a:gd name="connsiteX9" fmla="*/ 3886200 w 4673600"/>
              <a:gd name="connsiteY9" fmla="*/ 673100 h 1016075"/>
              <a:gd name="connsiteX10" fmla="*/ 4178300 w 4673600"/>
              <a:gd name="connsiteY10" fmla="*/ 88900 h 1016075"/>
              <a:gd name="connsiteX11" fmla="*/ 4356100 w 4673600"/>
              <a:gd name="connsiteY11" fmla="*/ 635000 h 1016075"/>
              <a:gd name="connsiteX12" fmla="*/ 4673600 w 4673600"/>
              <a:gd name="connsiteY12" fmla="*/ 863600 h 1016075"/>
              <a:gd name="connsiteX0" fmla="*/ 0 w 4673600"/>
              <a:gd name="connsiteY0" fmla="*/ 711200 h 1016075"/>
              <a:gd name="connsiteX1" fmla="*/ 304800 w 4673600"/>
              <a:gd name="connsiteY1" fmla="*/ 0 h 1016075"/>
              <a:gd name="connsiteX2" fmla="*/ 457200 w 4673600"/>
              <a:gd name="connsiteY2" fmla="*/ 342900 h 1016075"/>
              <a:gd name="connsiteX3" fmla="*/ 850900 w 4673600"/>
              <a:gd name="connsiteY3" fmla="*/ 584200 h 1016075"/>
              <a:gd name="connsiteX4" fmla="*/ 1066800 w 4673600"/>
              <a:gd name="connsiteY4" fmla="*/ 635000 h 1016075"/>
              <a:gd name="connsiteX5" fmla="*/ 1155700 w 4673600"/>
              <a:gd name="connsiteY5" fmla="*/ 952500 h 1016075"/>
              <a:gd name="connsiteX6" fmla="*/ 2667000 w 4673600"/>
              <a:gd name="connsiteY6" fmla="*/ 1003300 h 1016075"/>
              <a:gd name="connsiteX7" fmla="*/ 2946400 w 4673600"/>
              <a:gd name="connsiteY7" fmla="*/ 787400 h 1016075"/>
              <a:gd name="connsiteX8" fmla="*/ 3517900 w 4673600"/>
              <a:gd name="connsiteY8" fmla="*/ 774700 h 1016075"/>
              <a:gd name="connsiteX9" fmla="*/ 3886200 w 4673600"/>
              <a:gd name="connsiteY9" fmla="*/ 673100 h 1016075"/>
              <a:gd name="connsiteX10" fmla="*/ 4178300 w 4673600"/>
              <a:gd name="connsiteY10" fmla="*/ 88900 h 1016075"/>
              <a:gd name="connsiteX11" fmla="*/ 4356100 w 4673600"/>
              <a:gd name="connsiteY11" fmla="*/ 635000 h 1016075"/>
              <a:gd name="connsiteX12" fmla="*/ 4673600 w 4673600"/>
              <a:gd name="connsiteY12" fmla="*/ 863600 h 1016075"/>
              <a:gd name="connsiteX0" fmla="*/ 0 w 4673600"/>
              <a:gd name="connsiteY0" fmla="*/ 711200 h 1016075"/>
              <a:gd name="connsiteX1" fmla="*/ 304800 w 4673600"/>
              <a:gd name="connsiteY1" fmla="*/ 0 h 1016075"/>
              <a:gd name="connsiteX2" fmla="*/ 457200 w 4673600"/>
              <a:gd name="connsiteY2" fmla="*/ 342900 h 1016075"/>
              <a:gd name="connsiteX3" fmla="*/ 850900 w 4673600"/>
              <a:gd name="connsiteY3" fmla="*/ 584200 h 1016075"/>
              <a:gd name="connsiteX4" fmla="*/ 1066800 w 4673600"/>
              <a:gd name="connsiteY4" fmla="*/ 635000 h 1016075"/>
              <a:gd name="connsiteX5" fmla="*/ 1155700 w 4673600"/>
              <a:gd name="connsiteY5" fmla="*/ 952500 h 1016075"/>
              <a:gd name="connsiteX6" fmla="*/ 2667000 w 4673600"/>
              <a:gd name="connsiteY6" fmla="*/ 1003300 h 1016075"/>
              <a:gd name="connsiteX7" fmla="*/ 2946400 w 4673600"/>
              <a:gd name="connsiteY7" fmla="*/ 787400 h 1016075"/>
              <a:gd name="connsiteX8" fmla="*/ 3517900 w 4673600"/>
              <a:gd name="connsiteY8" fmla="*/ 774700 h 1016075"/>
              <a:gd name="connsiteX9" fmla="*/ 3886200 w 4673600"/>
              <a:gd name="connsiteY9" fmla="*/ 673100 h 1016075"/>
              <a:gd name="connsiteX10" fmla="*/ 4178300 w 4673600"/>
              <a:gd name="connsiteY10" fmla="*/ 88900 h 1016075"/>
              <a:gd name="connsiteX11" fmla="*/ 4356100 w 4673600"/>
              <a:gd name="connsiteY11" fmla="*/ 635000 h 1016075"/>
              <a:gd name="connsiteX12" fmla="*/ 4673600 w 4673600"/>
              <a:gd name="connsiteY12" fmla="*/ 863600 h 1016075"/>
              <a:gd name="connsiteX0" fmla="*/ 0 w 4673600"/>
              <a:gd name="connsiteY0" fmla="*/ 711200 h 1016075"/>
              <a:gd name="connsiteX1" fmla="*/ 304800 w 4673600"/>
              <a:gd name="connsiteY1" fmla="*/ 0 h 1016075"/>
              <a:gd name="connsiteX2" fmla="*/ 457200 w 4673600"/>
              <a:gd name="connsiteY2" fmla="*/ 342900 h 1016075"/>
              <a:gd name="connsiteX3" fmla="*/ 850900 w 4673600"/>
              <a:gd name="connsiteY3" fmla="*/ 584200 h 1016075"/>
              <a:gd name="connsiteX4" fmla="*/ 1066800 w 4673600"/>
              <a:gd name="connsiteY4" fmla="*/ 635000 h 1016075"/>
              <a:gd name="connsiteX5" fmla="*/ 1155700 w 4673600"/>
              <a:gd name="connsiteY5" fmla="*/ 952500 h 1016075"/>
              <a:gd name="connsiteX6" fmla="*/ 2667000 w 4673600"/>
              <a:gd name="connsiteY6" fmla="*/ 1003300 h 1016075"/>
              <a:gd name="connsiteX7" fmla="*/ 2946400 w 4673600"/>
              <a:gd name="connsiteY7" fmla="*/ 787400 h 1016075"/>
              <a:gd name="connsiteX8" fmla="*/ 3517900 w 4673600"/>
              <a:gd name="connsiteY8" fmla="*/ 774700 h 1016075"/>
              <a:gd name="connsiteX9" fmla="*/ 3886200 w 4673600"/>
              <a:gd name="connsiteY9" fmla="*/ 673100 h 1016075"/>
              <a:gd name="connsiteX10" fmla="*/ 4178300 w 4673600"/>
              <a:gd name="connsiteY10" fmla="*/ 88900 h 1016075"/>
              <a:gd name="connsiteX11" fmla="*/ 4356100 w 4673600"/>
              <a:gd name="connsiteY11" fmla="*/ 635000 h 1016075"/>
              <a:gd name="connsiteX12" fmla="*/ 4673600 w 4673600"/>
              <a:gd name="connsiteY12" fmla="*/ 863600 h 1016075"/>
              <a:gd name="connsiteX0" fmla="*/ 0 w 4673600"/>
              <a:gd name="connsiteY0" fmla="*/ 711200 h 1016075"/>
              <a:gd name="connsiteX1" fmla="*/ 304800 w 4673600"/>
              <a:gd name="connsiteY1" fmla="*/ 0 h 1016075"/>
              <a:gd name="connsiteX2" fmla="*/ 457200 w 4673600"/>
              <a:gd name="connsiteY2" fmla="*/ 342900 h 1016075"/>
              <a:gd name="connsiteX3" fmla="*/ 850900 w 4673600"/>
              <a:gd name="connsiteY3" fmla="*/ 584200 h 1016075"/>
              <a:gd name="connsiteX4" fmla="*/ 1066800 w 4673600"/>
              <a:gd name="connsiteY4" fmla="*/ 635000 h 1016075"/>
              <a:gd name="connsiteX5" fmla="*/ 1155700 w 4673600"/>
              <a:gd name="connsiteY5" fmla="*/ 952500 h 1016075"/>
              <a:gd name="connsiteX6" fmla="*/ 2667000 w 4673600"/>
              <a:gd name="connsiteY6" fmla="*/ 1003300 h 1016075"/>
              <a:gd name="connsiteX7" fmla="*/ 2946400 w 4673600"/>
              <a:gd name="connsiteY7" fmla="*/ 787400 h 1016075"/>
              <a:gd name="connsiteX8" fmla="*/ 3517900 w 4673600"/>
              <a:gd name="connsiteY8" fmla="*/ 774700 h 1016075"/>
              <a:gd name="connsiteX9" fmla="*/ 3886200 w 4673600"/>
              <a:gd name="connsiteY9" fmla="*/ 673100 h 1016075"/>
              <a:gd name="connsiteX10" fmla="*/ 4178300 w 4673600"/>
              <a:gd name="connsiteY10" fmla="*/ 88900 h 1016075"/>
              <a:gd name="connsiteX11" fmla="*/ 4356100 w 4673600"/>
              <a:gd name="connsiteY11" fmla="*/ 635000 h 1016075"/>
              <a:gd name="connsiteX12" fmla="*/ 4673600 w 4673600"/>
              <a:gd name="connsiteY12" fmla="*/ 863600 h 1016075"/>
              <a:gd name="connsiteX0" fmla="*/ 0 w 4673600"/>
              <a:gd name="connsiteY0" fmla="*/ 711200 h 1016075"/>
              <a:gd name="connsiteX1" fmla="*/ 304800 w 4673600"/>
              <a:gd name="connsiteY1" fmla="*/ 0 h 1016075"/>
              <a:gd name="connsiteX2" fmla="*/ 457200 w 4673600"/>
              <a:gd name="connsiteY2" fmla="*/ 342900 h 1016075"/>
              <a:gd name="connsiteX3" fmla="*/ 850900 w 4673600"/>
              <a:gd name="connsiteY3" fmla="*/ 584200 h 1016075"/>
              <a:gd name="connsiteX4" fmla="*/ 1066800 w 4673600"/>
              <a:gd name="connsiteY4" fmla="*/ 635000 h 1016075"/>
              <a:gd name="connsiteX5" fmla="*/ 1155700 w 4673600"/>
              <a:gd name="connsiteY5" fmla="*/ 952500 h 1016075"/>
              <a:gd name="connsiteX6" fmla="*/ 2667000 w 4673600"/>
              <a:gd name="connsiteY6" fmla="*/ 1003300 h 1016075"/>
              <a:gd name="connsiteX7" fmla="*/ 2946400 w 4673600"/>
              <a:gd name="connsiteY7" fmla="*/ 787400 h 1016075"/>
              <a:gd name="connsiteX8" fmla="*/ 3517900 w 4673600"/>
              <a:gd name="connsiteY8" fmla="*/ 774700 h 1016075"/>
              <a:gd name="connsiteX9" fmla="*/ 3886200 w 4673600"/>
              <a:gd name="connsiteY9" fmla="*/ 673100 h 1016075"/>
              <a:gd name="connsiteX10" fmla="*/ 4178300 w 4673600"/>
              <a:gd name="connsiteY10" fmla="*/ 88900 h 1016075"/>
              <a:gd name="connsiteX11" fmla="*/ 4356100 w 4673600"/>
              <a:gd name="connsiteY11" fmla="*/ 635000 h 1016075"/>
              <a:gd name="connsiteX12" fmla="*/ 4673600 w 4673600"/>
              <a:gd name="connsiteY12" fmla="*/ 863600 h 1016075"/>
              <a:gd name="connsiteX0" fmla="*/ 0 w 4673600"/>
              <a:gd name="connsiteY0" fmla="*/ 711200 h 1016075"/>
              <a:gd name="connsiteX1" fmla="*/ 304800 w 4673600"/>
              <a:gd name="connsiteY1" fmla="*/ 0 h 1016075"/>
              <a:gd name="connsiteX2" fmla="*/ 457200 w 4673600"/>
              <a:gd name="connsiteY2" fmla="*/ 342900 h 1016075"/>
              <a:gd name="connsiteX3" fmla="*/ 850900 w 4673600"/>
              <a:gd name="connsiteY3" fmla="*/ 584200 h 1016075"/>
              <a:gd name="connsiteX4" fmla="*/ 1066800 w 4673600"/>
              <a:gd name="connsiteY4" fmla="*/ 635000 h 1016075"/>
              <a:gd name="connsiteX5" fmla="*/ 1155700 w 4673600"/>
              <a:gd name="connsiteY5" fmla="*/ 952500 h 1016075"/>
              <a:gd name="connsiteX6" fmla="*/ 2667000 w 4673600"/>
              <a:gd name="connsiteY6" fmla="*/ 1003300 h 1016075"/>
              <a:gd name="connsiteX7" fmla="*/ 2946400 w 4673600"/>
              <a:gd name="connsiteY7" fmla="*/ 787400 h 1016075"/>
              <a:gd name="connsiteX8" fmla="*/ 3517900 w 4673600"/>
              <a:gd name="connsiteY8" fmla="*/ 774700 h 1016075"/>
              <a:gd name="connsiteX9" fmla="*/ 3886200 w 4673600"/>
              <a:gd name="connsiteY9" fmla="*/ 673100 h 1016075"/>
              <a:gd name="connsiteX10" fmla="*/ 4178300 w 4673600"/>
              <a:gd name="connsiteY10" fmla="*/ 88900 h 1016075"/>
              <a:gd name="connsiteX11" fmla="*/ 4356100 w 4673600"/>
              <a:gd name="connsiteY11" fmla="*/ 635000 h 1016075"/>
              <a:gd name="connsiteX12" fmla="*/ 4673600 w 4673600"/>
              <a:gd name="connsiteY12" fmla="*/ 863600 h 1016075"/>
              <a:gd name="connsiteX0" fmla="*/ 0 w 4673600"/>
              <a:gd name="connsiteY0" fmla="*/ 711200 h 1016075"/>
              <a:gd name="connsiteX1" fmla="*/ 304800 w 4673600"/>
              <a:gd name="connsiteY1" fmla="*/ 0 h 1016075"/>
              <a:gd name="connsiteX2" fmla="*/ 457200 w 4673600"/>
              <a:gd name="connsiteY2" fmla="*/ 342900 h 1016075"/>
              <a:gd name="connsiteX3" fmla="*/ 850900 w 4673600"/>
              <a:gd name="connsiteY3" fmla="*/ 584200 h 1016075"/>
              <a:gd name="connsiteX4" fmla="*/ 1066800 w 4673600"/>
              <a:gd name="connsiteY4" fmla="*/ 635000 h 1016075"/>
              <a:gd name="connsiteX5" fmla="*/ 1155700 w 4673600"/>
              <a:gd name="connsiteY5" fmla="*/ 952500 h 1016075"/>
              <a:gd name="connsiteX6" fmla="*/ 2667000 w 4673600"/>
              <a:gd name="connsiteY6" fmla="*/ 1003300 h 1016075"/>
              <a:gd name="connsiteX7" fmla="*/ 2946400 w 4673600"/>
              <a:gd name="connsiteY7" fmla="*/ 787400 h 1016075"/>
              <a:gd name="connsiteX8" fmla="*/ 3517900 w 4673600"/>
              <a:gd name="connsiteY8" fmla="*/ 774700 h 1016075"/>
              <a:gd name="connsiteX9" fmla="*/ 3886200 w 4673600"/>
              <a:gd name="connsiteY9" fmla="*/ 673100 h 1016075"/>
              <a:gd name="connsiteX10" fmla="*/ 4178300 w 4673600"/>
              <a:gd name="connsiteY10" fmla="*/ 88900 h 1016075"/>
              <a:gd name="connsiteX11" fmla="*/ 4356100 w 4673600"/>
              <a:gd name="connsiteY11" fmla="*/ 635000 h 1016075"/>
              <a:gd name="connsiteX12" fmla="*/ 4673600 w 4673600"/>
              <a:gd name="connsiteY12" fmla="*/ 863600 h 1016075"/>
              <a:gd name="connsiteX0" fmla="*/ 0 w 4673600"/>
              <a:gd name="connsiteY0" fmla="*/ 711200 h 1016075"/>
              <a:gd name="connsiteX1" fmla="*/ 304800 w 4673600"/>
              <a:gd name="connsiteY1" fmla="*/ 0 h 1016075"/>
              <a:gd name="connsiteX2" fmla="*/ 457200 w 4673600"/>
              <a:gd name="connsiteY2" fmla="*/ 342900 h 1016075"/>
              <a:gd name="connsiteX3" fmla="*/ 850900 w 4673600"/>
              <a:gd name="connsiteY3" fmla="*/ 584200 h 1016075"/>
              <a:gd name="connsiteX4" fmla="*/ 1066800 w 4673600"/>
              <a:gd name="connsiteY4" fmla="*/ 635000 h 1016075"/>
              <a:gd name="connsiteX5" fmla="*/ 1155700 w 4673600"/>
              <a:gd name="connsiteY5" fmla="*/ 952500 h 1016075"/>
              <a:gd name="connsiteX6" fmla="*/ 2667000 w 4673600"/>
              <a:gd name="connsiteY6" fmla="*/ 1003300 h 1016075"/>
              <a:gd name="connsiteX7" fmla="*/ 2946400 w 4673600"/>
              <a:gd name="connsiteY7" fmla="*/ 787400 h 1016075"/>
              <a:gd name="connsiteX8" fmla="*/ 3517900 w 4673600"/>
              <a:gd name="connsiteY8" fmla="*/ 774700 h 1016075"/>
              <a:gd name="connsiteX9" fmla="*/ 3886200 w 4673600"/>
              <a:gd name="connsiteY9" fmla="*/ 673100 h 1016075"/>
              <a:gd name="connsiteX10" fmla="*/ 4178300 w 4673600"/>
              <a:gd name="connsiteY10" fmla="*/ 88900 h 1016075"/>
              <a:gd name="connsiteX11" fmla="*/ 4356100 w 4673600"/>
              <a:gd name="connsiteY11" fmla="*/ 635000 h 1016075"/>
              <a:gd name="connsiteX12" fmla="*/ 4673600 w 4673600"/>
              <a:gd name="connsiteY12" fmla="*/ 863600 h 1016075"/>
              <a:gd name="connsiteX0" fmla="*/ 0 w 4673600"/>
              <a:gd name="connsiteY0" fmla="*/ 711200 h 1016075"/>
              <a:gd name="connsiteX1" fmla="*/ 304800 w 4673600"/>
              <a:gd name="connsiteY1" fmla="*/ 0 h 1016075"/>
              <a:gd name="connsiteX2" fmla="*/ 457200 w 4673600"/>
              <a:gd name="connsiteY2" fmla="*/ 342900 h 1016075"/>
              <a:gd name="connsiteX3" fmla="*/ 850900 w 4673600"/>
              <a:gd name="connsiteY3" fmla="*/ 584200 h 1016075"/>
              <a:gd name="connsiteX4" fmla="*/ 1066800 w 4673600"/>
              <a:gd name="connsiteY4" fmla="*/ 635000 h 1016075"/>
              <a:gd name="connsiteX5" fmla="*/ 1155700 w 4673600"/>
              <a:gd name="connsiteY5" fmla="*/ 952500 h 1016075"/>
              <a:gd name="connsiteX6" fmla="*/ 2667000 w 4673600"/>
              <a:gd name="connsiteY6" fmla="*/ 1003300 h 1016075"/>
              <a:gd name="connsiteX7" fmla="*/ 2946400 w 4673600"/>
              <a:gd name="connsiteY7" fmla="*/ 787400 h 1016075"/>
              <a:gd name="connsiteX8" fmla="*/ 3517900 w 4673600"/>
              <a:gd name="connsiteY8" fmla="*/ 774700 h 1016075"/>
              <a:gd name="connsiteX9" fmla="*/ 3886200 w 4673600"/>
              <a:gd name="connsiteY9" fmla="*/ 673100 h 1016075"/>
              <a:gd name="connsiteX10" fmla="*/ 4178300 w 4673600"/>
              <a:gd name="connsiteY10" fmla="*/ 88900 h 1016075"/>
              <a:gd name="connsiteX11" fmla="*/ 4356100 w 4673600"/>
              <a:gd name="connsiteY11" fmla="*/ 635000 h 1016075"/>
              <a:gd name="connsiteX12" fmla="*/ 4673600 w 4673600"/>
              <a:gd name="connsiteY12" fmla="*/ 863600 h 101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73600" h="1016075">
                <a:moveTo>
                  <a:pt x="0" y="711200"/>
                </a:moveTo>
                <a:cubicBezTo>
                  <a:pt x="114300" y="386291"/>
                  <a:pt x="245429" y="95042"/>
                  <a:pt x="304800" y="0"/>
                </a:cubicBezTo>
                <a:cubicBezTo>
                  <a:pt x="352950" y="168619"/>
                  <a:pt x="366183" y="245533"/>
                  <a:pt x="457200" y="342900"/>
                </a:cubicBezTo>
                <a:cubicBezTo>
                  <a:pt x="548217" y="440267"/>
                  <a:pt x="749300" y="535517"/>
                  <a:pt x="850900" y="584200"/>
                </a:cubicBezTo>
                <a:cubicBezTo>
                  <a:pt x="952500" y="632883"/>
                  <a:pt x="982341" y="618495"/>
                  <a:pt x="1066800" y="635000"/>
                </a:cubicBezTo>
                <a:cubicBezTo>
                  <a:pt x="1089551" y="746872"/>
                  <a:pt x="1124612" y="823799"/>
                  <a:pt x="1155700" y="952500"/>
                </a:cubicBezTo>
                <a:cubicBezTo>
                  <a:pt x="1422400" y="1013883"/>
                  <a:pt x="2368550" y="1030817"/>
                  <a:pt x="2667000" y="1003300"/>
                </a:cubicBezTo>
                <a:cubicBezTo>
                  <a:pt x="2853253" y="829928"/>
                  <a:pt x="2838242" y="853549"/>
                  <a:pt x="2946400" y="787400"/>
                </a:cubicBezTo>
                <a:cubicBezTo>
                  <a:pt x="3099437" y="760520"/>
                  <a:pt x="3361267" y="793750"/>
                  <a:pt x="3517900" y="774700"/>
                </a:cubicBezTo>
                <a:cubicBezTo>
                  <a:pt x="3674533" y="755650"/>
                  <a:pt x="3776133" y="787400"/>
                  <a:pt x="3886200" y="673100"/>
                </a:cubicBezTo>
                <a:cubicBezTo>
                  <a:pt x="3996267" y="558800"/>
                  <a:pt x="4128032" y="263544"/>
                  <a:pt x="4178300" y="88900"/>
                </a:cubicBezTo>
                <a:cubicBezTo>
                  <a:pt x="4267836" y="284504"/>
                  <a:pt x="4273550" y="505883"/>
                  <a:pt x="4356100" y="635000"/>
                </a:cubicBezTo>
                <a:cubicBezTo>
                  <a:pt x="4438650" y="764117"/>
                  <a:pt x="4556125" y="813858"/>
                  <a:pt x="4673600" y="86360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7084987" y="1798635"/>
            <a:ext cx="1176925" cy="830997"/>
          </a:xfrm>
          <a:prstGeom prst="rect">
            <a:avLst/>
          </a:prstGeom>
          <a:noFill/>
        </p:spPr>
        <p:txBody>
          <a:bodyPr wrap="none" rtlCol="0">
            <a:spAutoFit/>
          </a:bodyPr>
          <a:lstStyle/>
          <a:p>
            <a:r>
              <a:rPr lang="en-US" sz="2400" dirty="0"/>
              <a:t>hanging</a:t>
            </a:r>
          </a:p>
          <a:p>
            <a:r>
              <a:rPr lang="en-US" sz="2400" dirty="0"/>
              <a:t>valley</a:t>
            </a:r>
          </a:p>
        </p:txBody>
      </p:sp>
      <p:sp>
        <p:nvSpPr>
          <p:cNvPr id="18" name="Freeform 17"/>
          <p:cNvSpPr/>
          <p:nvPr/>
        </p:nvSpPr>
        <p:spPr>
          <a:xfrm>
            <a:off x="7640569" y="3186514"/>
            <a:ext cx="1469772" cy="378111"/>
          </a:xfrm>
          <a:custGeom>
            <a:avLst/>
            <a:gdLst>
              <a:gd name="connsiteX0" fmla="*/ 79900 w 1667375"/>
              <a:gd name="connsiteY0" fmla="*/ 16691 h 377321"/>
              <a:gd name="connsiteX1" fmla="*/ 225756 w 1667375"/>
              <a:gd name="connsiteY1" fmla="*/ 280352 h 377321"/>
              <a:gd name="connsiteX2" fmla="*/ 483807 w 1667375"/>
              <a:gd name="connsiteY2" fmla="*/ 364499 h 377321"/>
              <a:gd name="connsiteX3" fmla="*/ 1095277 w 1667375"/>
              <a:gd name="connsiteY3" fmla="*/ 370109 h 377321"/>
              <a:gd name="connsiteX4" fmla="*/ 1527233 w 1667375"/>
              <a:gd name="connsiteY4" fmla="*/ 297182 h 377321"/>
              <a:gd name="connsiteX5" fmla="*/ 1549672 w 1667375"/>
              <a:gd name="connsiteY5" fmla="*/ 55960 h 377321"/>
              <a:gd name="connsiteX6" fmla="*/ 79900 w 1667375"/>
              <a:gd name="connsiteY6" fmla="*/ 16691 h 377321"/>
              <a:gd name="connsiteX0" fmla="*/ 79900 w 1667375"/>
              <a:gd name="connsiteY0" fmla="*/ 16691 h 377321"/>
              <a:gd name="connsiteX1" fmla="*/ 225756 w 1667375"/>
              <a:gd name="connsiteY1" fmla="*/ 280352 h 377321"/>
              <a:gd name="connsiteX2" fmla="*/ 483807 w 1667375"/>
              <a:gd name="connsiteY2" fmla="*/ 364499 h 377321"/>
              <a:gd name="connsiteX3" fmla="*/ 1095277 w 1667375"/>
              <a:gd name="connsiteY3" fmla="*/ 370109 h 377321"/>
              <a:gd name="connsiteX4" fmla="*/ 1527233 w 1667375"/>
              <a:gd name="connsiteY4" fmla="*/ 297182 h 377321"/>
              <a:gd name="connsiteX5" fmla="*/ 1549672 w 1667375"/>
              <a:gd name="connsiteY5" fmla="*/ 55960 h 377321"/>
              <a:gd name="connsiteX6" fmla="*/ 79900 w 1667375"/>
              <a:gd name="connsiteY6" fmla="*/ 16691 h 377321"/>
              <a:gd name="connsiteX0" fmla="*/ 0 w 1587475"/>
              <a:gd name="connsiteY0" fmla="*/ 16691 h 377321"/>
              <a:gd name="connsiteX1" fmla="*/ 145856 w 1587475"/>
              <a:gd name="connsiteY1" fmla="*/ 280352 h 377321"/>
              <a:gd name="connsiteX2" fmla="*/ 403907 w 1587475"/>
              <a:gd name="connsiteY2" fmla="*/ 364499 h 377321"/>
              <a:gd name="connsiteX3" fmla="*/ 1015377 w 1587475"/>
              <a:gd name="connsiteY3" fmla="*/ 370109 h 377321"/>
              <a:gd name="connsiteX4" fmla="*/ 1447333 w 1587475"/>
              <a:gd name="connsiteY4" fmla="*/ 297182 h 377321"/>
              <a:gd name="connsiteX5" fmla="*/ 1469772 w 1587475"/>
              <a:gd name="connsiteY5" fmla="*/ 55960 h 377321"/>
              <a:gd name="connsiteX6" fmla="*/ 0 w 1587475"/>
              <a:gd name="connsiteY6" fmla="*/ 16691 h 377321"/>
              <a:gd name="connsiteX0" fmla="*/ 0 w 1587475"/>
              <a:gd name="connsiteY0" fmla="*/ 16691 h 377321"/>
              <a:gd name="connsiteX1" fmla="*/ 145856 w 1587475"/>
              <a:gd name="connsiteY1" fmla="*/ 280352 h 377321"/>
              <a:gd name="connsiteX2" fmla="*/ 403907 w 1587475"/>
              <a:gd name="connsiteY2" fmla="*/ 364499 h 377321"/>
              <a:gd name="connsiteX3" fmla="*/ 1015377 w 1587475"/>
              <a:gd name="connsiteY3" fmla="*/ 370109 h 377321"/>
              <a:gd name="connsiteX4" fmla="*/ 1447333 w 1587475"/>
              <a:gd name="connsiteY4" fmla="*/ 297182 h 377321"/>
              <a:gd name="connsiteX5" fmla="*/ 1469772 w 1587475"/>
              <a:gd name="connsiteY5" fmla="*/ 55960 h 377321"/>
              <a:gd name="connsiteX6" fmla="*/ 0 w 1587475"/>
              <a:gd name="connsiteY6" fmla="*/ 16691 h 377321"/>
              <a:gd name="connsiteX0" fmla="*/ 0 w 1469772"/>
              <a:gd name="connsiteY0" fmla="*/ 16691 h 377321"/>
              <a:gd name="connsiteX1" fmla="*/ 145856 w 1469772"/>
              <a:gd name="connsiteY1" fmla="*/ 280352 h 377321"/>
              <a:gd name="connsiteX2" fmla="*/ 403907 w 1469772"/>
              <a:gd name="connsiteY2" fmla="*/ 364499 h 377321"/>
              <a:gd name="connsiteX3" fmla="*/ 1015377 w 1469772"/>
              <a:gd name="connsiteY3" fmla="*/ 370109 h 377321"/>
              <a:gd name="connsiteX4" fmla="*/ 1447333 w 1469772"/>
              <a:gd name="connsiteY4" fmla="*/ 297182 h 377321"/>
              <a:gd name="connsiteX5" fmla="*/ 1469772 w 1469772"/>
              <a:gd name="connsiteY5" fmla="*/ 55960 h 377321"/>
              <a:gd name="connsiteX6" fmla="*/ 0 w 1469772"/>
              <a:gd name="connsiteY6" fmla="*/ 16691 h 377321"/>
              <a:gd name="connsiteX0" fmla="*/ 0 w 1469772"/>
              <a:gd name="connsiteY0" fmla="*/ 16691 h 378111"/>
              <a:gd name="connsiteX1" fmla="*/ 145856 w 1469772"/>
              <a:gd name="connsiteY1" fmla="*/ 280352 h 378111"/>
              <a:gd name="connsiteX2" fmla="*/ 403907 w 1469772"/>
              <a:gd name="connsiteY2" fmla="*/ 364499 h 378111"/>
              <a:gd name="connsiteX3" fmla="*/ 1015377 w 1469772"/>
              <a:gd name="connsiteY3" fmla="*/ 370109 h 378111"/>
              <a:gd name="connsiteX4" fmla="*/ 1284648 w 1469772"/>
              <a:gd name="connsiteY4" fmla="*/ 285962 h 378111"/>
              <a:gd name="connsiteX5" fmla="*/ 1469772 w 1469772"/>
              <a:gd name="connsiteY5" fmla="*/ 55960 h 378111"/>
              <a:gd name="connsiteX6" fmla="*/ 0 w 1469772"/>
              <a:gd name="connsiteY6" fmla="*/ 16691 h 378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9772" h="378111">
                <a:moveTo>
                  <a:pt x="0" y="16691"/>
                </a:moveTo>
                <a:cubicBezTo>
                  <a:pt x="37398" y="166286"/>
                  <a:pt x="78538" y="222384"/>
                  <a:pt x="145856" y="280352"/>
                </a:cubicBezTo>
                <a:cubicBezTo>
                  <a:pt x="213174" y="338320"/>
                  <a:pt x="258987" y="349540"/>
                  <a:pt x="403907" y="364499"/>
                </a:cubicBezTo>
                <a:cubicBezTo>
                  <a:pt x="548827" y="379459"/>
                  <a:pt x="868587" y="383199"/>
                  <a:pt x="1015377" y="370109"/>
                </a:cubicBezTo>
                <a:cubicBezTo>
                  <a:pt x="1162167" y="357020"/>
                  <a:pt x="1208915" y="338320"/>
                  <a:pt x="1284648" y="285962"/>
                </a:cubicBezTo>
                <a:cubicBezTo>
                  <a:pt x="1360381" y="233604"/>
                  <a:pt x="1337941" y="225189"/>
                  <a:pt x="1469772" y="55960"/>
                </a:cubicBezTo>
                <a:cubicBezTo>
                  <a:pt x="1231355" y="10147"/>
                  <a:pt x="220653" y="-20708"/>
                  <a:pt x="0" y="16691"/>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8275218" y="2724936"/>
            <a:ext cx="1008609" cy="461665"/>
          </a:xfrm>
          <a:prstGeom prst="rect">
            <a:avLst/>
          </a:prstGeom>
          <a:solidFill>
            <a:schemeClr val="bg1"/>
          </a:solidFill>
        </p:spPr>
        <p:txBody>
          <a:bodyPr wrap="none" rtlCol="0">
            <a:spAutoFit/>
          </a:bodyPr>
          <a:lstStyle/>
          <a:p>
            <a:r>
              <a:rPr lang="en-US" sz="2400" dirty="0"/>
              <a:t>glacier</a:t>
            </a:r>
          </a:p>
        </p:txBody>
      </p:sp>
      <p:grpSp>
        <p:nvGrpSpPr>
          <p:cNvPr id="22" name="Group 21"/>
          <p:cNvGrpSpPr/>
          <p:nvPr/>
        </p:nvGrpSpPr>
        <p:grpSpPr>
          <a:xfrm>
            <a:off x="8366417" y="3267813"/>
            <a:ext cx="218783" cy="185368"/>
            <a:chOff x="8723263" y="2058803"/>
            <a:chExt cx="218783" cy="185368"/>
          </a:xfrm>
        </p:grpSpPr>
        <p:sp>
          <p:nvSpPr>
            <p:cNvPr id="21" name="Oval 20"/>
            <p:cNvSpPr/>
            <p:nvPr/>
          </p:nvSpPr>
          <p:spPr>
            <a:xfrm>
              <a:off x="8723263" y="2058803"/>
              <a:ext cx="218783" cy="18536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8796191" y="2126120"/>
              <a:ext cx="61708" cy="5609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Freeform 23"/>
          <p:cNvSpPr/>
          <p:nvPr/>
        </p:nvSpPr>
        <p:spPr>
          <a:xfrm>
            <a:off x="8611847" y="3360280"/>
            <a:ext cx="671980" cy="204345"/>
          </a:xfrm>
          <a:custGeom>
            <a:avLst/>
            <a:gdLst>
              <a:gd name="connsiteX0" fmla="*/ 0 w 336589"/>
              <a:gd name="connsiteY0" fmla="*/ 0 h 154999"/>
              <a:gd name="connsiteX1" fmla="*/ 162684 w 336589"/>
              <a:gd name="connsiteY1" fmla="*/ 33659 h 154999"/>
              <a:gd name="connsiteX2" fmla="*/ 173904 w 336589"/>
              <a:gd name="connsiteY2" fmla="*/ 140245 h 154999"/>
              <a:gd name="connsiteX3" fmla="*/ 336589 w 336589"/>
              <a:gd name="connsiteY3" fmla="*/ 151465 h 154999"/>
            </a:gdLst>
            <a:ahLst/>
            <a:cxnLst>
              <a:cxn ang="0">
                <a:pos x="connsiteX0" y="connsiteY0"/>
              </a:cxn>
              <a:cxn ang="0">
                <a:pos x="connsiteX1" y="connsiteY1"/>
              </a:cxn>
              <a:cxn ang="0">
                <a:pos x="connsiteX2" y="connsiteY2"/>
              </a:cxn>
              <a:cxn ang="0">
                <a:pos x="connsiteX3" y="connsiteY3"/>
              </a:cxn>
            </a:cxnLst>
            <a:rect l="l" t="t" r="r" b="b"/>
            <a:pathLst>
              <a:path w="336589" h="154999">
                <a:moveTo>
                  <a:pt x="0" y="0"/>
                </a:moveTo>
                <a:cubicBezTo>
                  <a:pt x="66850" y="5142"/>
                  <a:pt x="133700" y="10285"/>
                  <a:pt x="162684" y="33659"/>
                </a:cubicBezTo>
                <a:cubicBezTo>
                  <a:pt x="191668" y="57033"/>
                  <a:pt x="144920" y="120611"/>
                  <a:pt x="173904" y="140245"/>
                </a:cubicBezTo>
                <a:cubicBezTo>
                  <a:pt x="202888" y="159879"/>
                  <a:pt x="269738" y="155672"/>
                  <a:pt x="336589" y="151465"/>
                </a:cubicBezTo>
              </a:path>
            </a:pathLst>
          </a:custGeom>
          <a:noFill/>
          <a:ln>
            <a:solidFill>
              <a:schemeClr val="tx1"/>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214730" y="791902"/>
            <a:ext cx="1054904" cy="646331"/>
          </a:xfrm>
          <a:prstGeom prst="rect">
            <a:avLst/>
          </a:prstGeom>
          <a:noFill/>
        </p:spPr>
        <p:txBody>
          <a:bodyPr wrap="none" rtlCol="0">
            <a:spAutoFit/>
          </a:bodyPr>
          <a:lstStyle/>
          <a:p>
            <a:r>
              <a:rPr lang="en-US" sz="3600" dirty="0"/>
              <a:t>Now</a:t>
            </a:r>
          </a:p>
        </p:txBody>
      </p:sp>
    </p:spTree>
    <p:extLst>
      <p:ext uri="{BB962C8B-B14F-4D97-AF65-F5344CB8AC3E}">
        <p14:creationId xmlns:p14="http://schemas.microsoft.com/office/powerpoint/2010/main" val="6316849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42900" y="914401"/>
            <a:ext cx="5461000" cy="5016500"/>
            <a:chOff x="3060700" y="1130301"/>
            <a:chExt cx="5461000" cy="501650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060700" y="1130301"/>
              <a:ext cx="5461000" cy="5016500"/>
            </a:xfrm>
            <a:prstGeom prst="rect">
              <a:avLst/>
            </a:prstGeom>
          </p:spPr>
        </p:pic>
        <p:sp>
          <p:nvSpPr>
            <p:cNvPr id="2" name="Freeform 1"/>
            <p:cNvSpPr/>
            <p:nvPr/>
          </p:nvSpPr>
          <p:spPr>
            <a:xfrm>
              <a:off x="4210756" y="1628714"/>
              <a:ext cx="918816" cy="951311"/>
            </a:xfrm>
            <a:custGeom>
              <a:avLst/>
              <a:gdLst>
                <a:gd name="connsiteX0" fmla="*/ 0 w 918816"/>
                <a:gd name="connsiteY0" fmla="*/ 798397 h 951311"/>
                <a:gd name="connsiteX1" fmla="*/ 112888 w 918816"/>
                <a:gd name="connsiteY1" fmla="*/ 493597 h 951311"/>
                <a:gd name="connsiteX2" fmla="*/ 225777 w 918816"/>
                <a:gd name="connsiteY2" fmla="*/ 267819 h 951311"/>
                <a:gd name="connsiteX3" fmla="*/ 383822 w 918816"/>
                <a:gd name="connsiteY3" fmla="*/ 30753 h 951311"/>
                <a:gd name="connsiteX4" fmla="*/ 564444 w 918816"/>
                <a:gd name="connsiteY4" fmla="*/ 42042 h 951311"/>
                <a:gd name="connsiteX5" fmla="*/ 756355 w 918816"/>
                <a:gd name="connsiteY5" fmla="*/ 30753 h 951311"/>
                <a:gd name="connsiteX6" fmla="*/ 756355 w 918816"/>
                <a:gd name="connsiteY6" fmla="*/ 493597 h 951311"/>
                <a:gd name="connsiteX7" fmla="*/ 880533 w 918816"/>
                <a:gd name="connsiteY7" fmla="*/ 629064 h 951311"/>
                <a:gd name="connsiteX8" fmla="*/ 880533 w 918816"/>
                <a:gd name="connsiteY8" fmla="*/ 629064 h 951311"/>
                <a:gd name="connsiteX9" fmla="*/ 914400 w 918816"/>
                <a:gd name="connsiteY9" fmla="*/ 798397 h 951311"/>
                <a:gd name="connsiteX10" fmla="*/ 767644 w 918816"/>
                <a:gd name="connsiteY10" fmla="*/ 945153 h 951311"/>
                <a:gd name="connsiteX11" fmla="*/ 519288 w 918816"/>
                <a:gd name="connsiteY11" fmla="*/ 922575 h 951311"/>
                <a:gd name="connsiteX12" fmla="*/ 338666 w 918816"/>
                <a:gd name="connsiteY12" fmla="*/ 911286 h 951311"/>
                <a:gd name="connsiteX13" fmla="*/ 56444 w 918816"/>
                <a:gd name="connsiteY13" fmla="*/ 775819 h 951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8816" h="951311">
                  <a:moveTo>
                    <a:pt x="0" y="798397"/>
                  </a:moveTo>
                  <a:cubicBezTo>
                    <a:pt x="37629" y="690212"/>
                    <a:pt x="75259" y="582027"/>
                    <a:pt x="112888" y="493597"/>
                  </a:cubicBezTo>
                  <a:cubicBezTo>
                    <a:pt x="150517" y="405167"/>
                    <a:pt x="180621" y="344960"/>
                    <a:pt x="225777" y="267819"/>
                  </a:cubicBezTo>
                  <a:cubicBezTo>
                    <a:pt x="270933" y="190678"/>
                    <a:pt x="327378" y="68382"/>
                    <a:pt x="383822" y="30753"/>
                  </a:cubicBezTo>
                  <a:cubicBezTo>
                    <a:pt x="440266" y="-6876"/>
                    <a:pt x="502355" y="42042"/>
                    <a:pt x="564444" y="42042"/>
                  </a:cubicBezTo>
                  <a:cubicBezTo>
                    <a:pt x="626533" y="42042"/>
                    <a:pt x="724370" y="-44506"/>
                    <a:pt x="756355" y="30753"/>
                  </a:cubicBezTo>
                  <a:cubicBezTo>
                    <a:pt x="788340" y="106012"/>
                    <a:pt x="735659" y="393878"/>
                    <a:pt x="756355" y="493597"/>
                  </a:cubicBezTo>
                  <a:cubicBezTo>
                    <a:pt x="777051" y="593316"/>
                    <a:pt x="880533" y="629064"/>
                    <a:pt x="880533" y="629064"/>
                  </a:cubicBezTo>
                  <a:lnTo>
                    <a:pt x="880533" y="629064"/>
                  </a:lnTo>
                  <a:cubicBezTo>
                    <a:pt x="886178" y="657286"/>
                    <a:pt x="933215" y="745716"/>
                    <a:pt x="914400" y="798397"/>
                  </a:cubicBezTo>
                  <a:cubicBezTo>
                    <a:pt x="895585" y="851078"/>
                    <a:pt x="833496" y="924457"/>
                    <a:pt x="767644" y="945153"/>
                  </a:cubicBezTo>
                  <a:cubicBezTo>
                    <a:pt x="701792" y="965849"/>
                    <a:pt x="590784" y="928219"/>
                    <a:pt x="519288" y="922575"/>
                  </a:cubicBezTo>
                  <a:cubicBezTo>
                    <a:pt x="447792" y="916931"/>
                    <a:pt x="415807" y="935745"/>
                    <a:pt x="338666" y="911286"/>
                  </a:cubicBezTo>
                  <a:cubicBezTo>
                    <a:pt x="261525" y="886827"/>
                    <a:pt x="158984" y="831323"/>
                    <a:pt x="56444" y="775819"/>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3911600" y="1422400"/>
              <a:ext cx="3467100" cy="314960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sp>
        <p:nvSpPr>
          <p:cNvPr id="7" name="TextBox 6"/>
          <p:cNvSpPr txBox="1"/>
          <p:nvPr/>
        </p:nvSpPr>
        <p:spPr>
          <a:xfrm>
            <a:off x="741432" y="737285"/>
            <a:ext cx="452368" cy="646331"/>
          </a:xfrm>
          <a:prstGeom prst="rect">
            <a:avLst/>
          </a:prstGeom>
          <a:noFill/>
        </p:spPr>
        <p:txBody>
          <a:bodyPr wrap="none" rtlCol="0">
            <a:spAutoFit/>
          </a:bodyPr>
          <a:lstStyle/>
          <a:p>
            <a:r>
              <a:rPr lang="en-US" sz="3600" dirty="0">
                <a:solidFill>
                  <a:srgbClr val="FF0000"/>
                </a:solidFill>
              </a:rPr>
              <a:t>A</a:t>
            </a:r>
          </a:p>
        </p:txBody>
      </p:sp>
      <p:sp>
        <p:nvSpPr>
          <p:cNvPr id="8" name="TextBox 7"/>
          <p:cNvSpPr txBox="1"/>
          <p:nvPr/>
        </p:nvSpPr>
        <p:spPr>
          <a:xfrm>
            <a:off x="4434716" y="4001868"/>
            <a:ext cx="452368" cy="646331"/>
          </a:xfrm>
          <a:prstGeom prst="rect">
            <a:avLst/>
          </a:prstGeom>
          <a:noFill/>
        </p:spPr>
        <p:txBody>
          <a:bodyPr wrap="none" rtlCol="0">
            <a:spAutoFit/>
          </a:bodyPr>
          <a:lstStyle/>
          <a:p>
            <a:r>
              <a:rPr lang="en-US" sz="3600" dirty="0">
                <a:solidFill>
                  <a:srgbClr val="FF0000"/>
                </a:solidFill>
              </a:rPr>
              <a:t>B</a:t>
            </a:r>
          </a:p>
        </p:txBody>
      </p:sp>
      <p:sp>
        <p:nvSpPr>
          <p:cNvPr id="9" name="Freeform 8"/>
          <p:cNvSpPr/>
          <p:nvPr/>
        </p:nvSpPr>
        <p:spPr>
          <a:xfrm>
            <a:off x="6337300" y="2006600"/>
            <a:ext cx="5156200" cy="1790700"/>
          </a:xfrm>
          <a:custGeom>
            <a:avLst/>
            <a:gdLst>
              <a:gd name="connsiteX0" fmla="*/ 0 w 5181600"/>
              <a:gd name="connsiteY0" fmla="*/ 0 h 1828800"/>
              <a:gd name="connsiteX1" fmla="*/ 38100 w 5181600"/>
              <a:gd name="connsiteY1" fmla="*/ 1828800 h 1828800"/>
              <a:gd name="connsiteX2" fmla="*/ 5181600 w 5181600"/>
              <a:gd name="connsiteY2" fmla="*/ 1816100 h 1828800"/>
              <a:gd name="connsiteX0" fmla="*/ 38100 w 5143500"/>
              <a:gd name="connsiteY0" fmla="*/ 0 h 1828800"/>
              <a:gd name="connsiteX1" fmla="*/ 0 w 5143500"/>
              <a:gd name="connsiteY1" fmla="*/ 1828800 h 1828800"/>
              <a:gd name="connsiteX2" fmla="*/ 5143500 w 5143500"/>
              <a:gd name="connsiteY2" fmla="*/ 1816100 h 1828800"/>
              <a:gd name="connsiteX0" fmla="*/ 0 w 5156200"/>
              <a:gd name="connsiteY0" fmla="*/ 0 h 1790700"/>
              <a:gd name="connsiteX1" fmla="*/ 12700 w 5156200"/>
              <a:gd name="connsiteY1" fmla="*/ 1790700 h 1790700"/>
              <a:gd name="connsiteX2" fmla="*/ 5156200 w 5156200"/>
              <a:gd name="connsiteY2" fmla="*/ 1778000 h 1790700"/>
            </a:gdLst>
            <a:ahLst/>
            <a:cxnLst>
              <a:cxn ang="0">
                <a:pos x="connsiteX0" y="connsiteY0"/>
              </a:cxn>
              <a:cxn ang="0">
                <a:pos x="connsiteX1" y="connsiteY1"/>
              </a:cxn>
              <a:cxn ang="0">
                <a:pos x="connsiteX2" y="connsiteY2"/>
              </a:cxn>
            </a:cxnLst>
            <a:rect l="l" t="t" r="r" b="b"/>
            <a:pathLst>
              <a:path w="5156200" h="1790700">
                <a:moveTo>
                  <a:pt x="0" y="0"/>
                </a:moveTo>
                <a:cubicBezTo>
                  <a:pt x="4233" y="596900"/>
                  <a:pt x="8467" y="1193800"/>
                  <a:pt x="12700" y="1790700"/>
                </a:cubicBezTo>
                <a:lnTo>
                  <a:pt x="5156200" y="177800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rot="16200000">
            <a:off x="5434058" y="2671117"/>
            <a:ext cx="1337995" cy="461665"/>
          </a:xfrm>
          <a:prstGeom prst="rect">
            <a:avLst/>
          </a:prstGeom>
          <a:noFill/>
        </p:spPr>
        <p:txBody>
          <a:bodyPr wrap="none" rtlCol="0">
            <a:spAutoFit/>
          </a:bodyPr>
          <a:lstStyle/>
          <a:p>
            <a:r>
              <a:rPr lang="en-US" sz="2400" dirty="0"/>
              <a:t>elevation</a:t>
            </a:r>
          </a:p>
        </p:txBody>
      </p:sp>
      <p:sp>
        <p:nvSpPr>
          <p:cNvPr id="11" name="TextBox 10"/>
          <p:cNvSpPr txBox="1"/>
          <p:nvPr/>
        </p:nvSpPr>
        <p:spPr>
          <a:xfrm>
            <a:off x="8128000" y="3863368"/>
            <a:ext cx="1225785" cy="461665"/>
          </a:xfrm>
          <a:prstGeom prst="rect">
            <a:avLst/>
          </a:prstGeom>
          <a:noFill/>
        </p:spPr>
        <p:txBody>
          <a:bodyPr wrap="none" rtlCol="0">
            <a:spAutoFit/>
          </a:bodyPr>
          <a:lstStyle/>
          <a:p>
            <a:r>
              <a:rPr lang="en-US" sz="2400" dirty="0"/>
              <a:t>distance</a:t>
            </a:r>
          </a:p>
        </p:txBody>
      </p:sp>
      <p:sp>
        <p:nvSpPr>
          <p:cNvPr id="12" name="TextBox 11"/>
          <p:cNvSpPr txBox="1"/>
          <p:nvPr/>
        </p:nvSpPr>
        <p:spPr>
          <a:xfrm>
            <a:off x="6195205" y="3767081"/>
            <a:ext cx="452368" cy="646331"/>
          </a:xfrm>
          <a:prstGeom prst="rect">
            <a:avLst/>
          </a:prstGeom>
          <a:noFill/>
        </p:spPr>
        <p:txBody>
          <a:bodyPr wrap="none" rtlCol="0">
            <a:spAutoFit/>
          </a:bodyPr>
          <a:lstStyle/>
          <a:p>
            <a:r>
              <a:rPr lang="en-US" sz="3600" dirty="0">
                <a:solidFill>
                  <a:srgbClr val="FF0000"/>
                </a:solidFill>
              </a:rPr>
              <a:t>A</a:t>
            </a:r>
          </a:p>
        </p:txBody>
      </p:sp>
      <p:sp>
        <p:nvSpPr>
          <p:cNvPr id="13" name="TextBox 12"/>
          <p:cNvSpPr txBox="1"/>
          <p:nvPr/>
        </p:nvSpPr>
        <p:spPr>
          <a:xfrm>
            <a:off x="11041132" y="3740149"/>
            <a:ext cx="452368" cy="646331"/>
          </a:xfrm>
          <a:prstGeom prst="rect">
            <a:avLst/>
          </a:prstGeom>
          <a:noFill/>
        </p:spPr>
        <p:txBody>
          <a:bodyPr wrap="none" rtlCol="0">
            <a:spAutoFit/>
          </a:bodyPr>
          <a:lstStyle/>
          <a:p>
            <a:r>
              <a:rPr lang="en-US" sz="3600" dirty="0">
                <a:solidFill>
                  <a:srgbClr val="FF0000"/>
                </a:solidFill>
              </a:rPr>
              <a:t>B</a:t>
            </a:r>
          </a:p>
        </p:txBody>
      </p:sp>
      <p:sp>
        <p:nvSpPr>
          <p:cNvPr id="15" name="Freeform 14"/>
          <p:cNvSpPr/>
          <p:nvPr/>
        </p:nvSpPr>
        <p:spPr>
          <a:xfrm>
            <a:off x="6477000" y="2235200"/>
            <a:ext cx="4673600" cy="1016075"/>
          </a:xfrm>
          <a:custGeom>
            <a:avLst/>
            <a:gdLst>
              <a:gd name="connsiteX0" fmla="*/ 0 w 4673600"/>
              <a:gd name="connsiteY0" fmla="*/ 719245 h 1024120"/>
              <a:gd name="connsiteX1" fmla="*/ 304800 w 4673600"/>
              <a:gd name="connsiteY1" fmla="*/ 8045 h 1024120"/>
              <a:gd name="connsiteX2" fmla="*/ 457200 w 4673600"/>
              <a:gd name="connsiteY2" fmla="*/ 350945 h 1024120"/>
              <a:gd name="connsiteX3" fmla="*/ 850900 w 4673600"/>
              <a:gd name="connsiteY3" fmla="*/ 592245 h 1024120"/>
              <a:gd name="connsiteX4" fmla="*/ 1066800 w 4673600"/>
              <a:gd name="connsiteY4" fmla="*/ 643045 h 1024120"/>
              <a:gd name="connsiteX5" fmla="*/ 1155700 w 4673600"/>
              <a:gd name="connsiteY5" fmla="*/ 960545 h 1024120"/>
              <a:gd name="connsiteX6" fmla="*/ 2667000 w 4673600"/>
              <a:gd name="connsiteY6" fmla="*/ 1011345 h 1024120"/>
              <a:gd name="connsiteX7" fmla="*/ 2946400 w 4673600"/>
              <a:gd name="connsiteY7" fmla="*/ 795445 h 1024120"/>
              <a:gd name="connsiteX8" fmla="*/ 3517900 w 4673600"/>
              <a:gd name="connsiteY8" fmla="*/ 782745 h 1024120"/>
              <a:gd name="connsiteX9" fmla="*/ 3886200 w 4673600"/>
              <a:gd name="connsiteY9" fmla="*/ 681145 h 1024120"/>
              <a:gd name="connsiteX10" fmla="*/ 4178300 w 4673600"/>
              <a:gd name="connsiteY10" fmla="*/ 96945 h 1024120"/>
              <a:gd name="connsiteX11" fmla="*/ 4356100 w 4673600"/>
              <a:gd name="connsiteY11" fmla="*/ 643045 h 1024120"/>
              <a:gd name="connsiteX12" fmla="*/ 4673600 w 4673600"/>
              <a:gd name="connsiteY12" fmla="*/ 871645 h 1024120"/>
              <a:gd name="connsiteX0" fmla="*/ 0 w 4673600"/>
              <a:gd name="connsiteY0" fmla="*/ 719245 h 1024120"/>
              <a:gd name="connsiteX1" fmla="*/ 304800 w 4673600"/>
              <a:gd name="connsiteY1" fmla="*/ 8045 h 1024120"/>
              <a:gd name="connsiteX2" fmla="*/ 457200 w 4673600"/>
              <a:gd name="connsiteY2" fmla="*/ 350945 h 1024120"/>
              <a:gd name="connsiteX3" fmla="*/ 850900 w 4673600"/>
              <a:gd name="connsiteY3" fmla="*/ 592245 h 1024120"/>
              <a:gd name="connsiteX4" fmla="*/ 1066800 w 4673600"/>
              <a:gd name="connsiteY4" fmla="*/ 643045 h 1024120"/>
              <a:gd name="connsiteX5" fmla="*/ 1155700 w 4673600"/>
              <a:gd name="connsiteY5" fmla="*/ 960545 h 1024120"/>
              <a:gd name="connsiteX6" fmla="*/ 2667000 w 4673600"/>
              <a:gd name="connsiteY6" fmla="*/ 1011345 h 1024120"/>
              <a:gd name="connsiteX7" fmla="*/ 2946400 w 4673600"/>
              <a:gd name="connsiteY7" fmla="*/ 795445 h 1024120"/>
              <a:gd name="connsiteX8" fmla="*/ 3517900 w 4673600"/>
              <a:gd name="connsiteY8" fmla="*/ 782745 h 1024120"/>
              <a:gd name="connsiteX9" fmla="*/ 3886200 w 4673600"/>
              <a:gd name="connsiteY9" fmla="*/ 681145 h 1024120"/>
              <a:gd name="connsiteX10" fmla="*/ 4178300 w 4673600"/>
              <a:gd name="connsiteY10" fmla="*/ 96945 h 1024120"/>
              <a:gd name="connsiteX11" fmla="*/ 4356100 w 4673600"/>
              <a:gd name="connsiteY11" fmla="*/ 643045 h 1024120"/>
              <a:gd name="connsiteX12" fmla="*/ 4673600 w 4673600"/>
              <a:gd name="connsiteY12" fmla="*/ 871645 h 1024120"/>
              <a:gd name="connsiteX0" fmla="*/ 0 w 4673600"/>
              <a:gd name="connsiteY0" fmla="*/ 719245 h 1024120"/>
              <a:gd name="connsiteX1" fmla="*/ 304800 w 4673600"/>
              <a:gd name="connsiteY1" fmla="*/ 8045 h 1024120"/>
              <a:gd name="connsiteX2" fmla="*/ 457200 w 4673600"/>
              <a:gd name="connsiteY2" fmla="*/ 350945 h 1024120"/>
              <a:gd name="connsiteX3" fmla="*/ 850900 w 4673600"/>
              <a:gd name="connsiteY3" fmla="*/ 592245 h 1024120"/>
              <a:gd name="connsiteX4" fmla="*/ 1066800 w 4673600"/>
              <a:gd name="connsiteY4" fmla="*/ 643045 h 1024120"/>
              <a:gd name="connsiteX5" fmla="*/ 1155700 w 4673600"/>
              <a:gd name="connsiteY5" fmla="*/ 960545 h 1024120"/>
              <a:gd name="connsiteX6" fmla="*/ 2667000 w 4673600"/>
              <a:gd name="connsiteY6" fmla="*/ 1011345 h 1024120"/>
              <a:gd name="connsiteX7" fmla="*/ 2946400 w 4673600"/>
              <a:gd name="connsiteY7" fmla="*/ 795445 h 1024120"/>
              <a:gd name="connsiteX8" fmla="*/ 3517900 w 4673600"/>
              <a:gd name="connsiteY8" fmla="*/ 782745 h 1024120"/>
              <a:gd name="connsiteX9" fmla="*/ 3886200 w 4673600"/>
              <a:gd name="connsiteY9" fmla="*/ 681145 h 1024120"/>
              <a:gd name="connsiteX10" fmla="*/ 4178300 w 4673600"/>
              <a:gd name="connsiteY10" fmla="*/ 96945 h 1024120"/>
              <a:gd name="connsiteX11" fmla="*/ 4356100 w 4673600"/>
              <a:gd name="connsiteY11" fmla="*/ 643045 h 1024120"/>
              <a:gd name="connsiteX12" fmla="*/ 4673600 w 4673600"/>
              <a:gd name="connsiteY12" fmla="*/ 871645 h 1024120"/>
              <a:gd name="connsiteX0" fmla="*/ 0 w 4673600"/>
              <a:gd name="connsiteY0" fmla="*/ 719245 h 1024120"/>
              <a:gd name="connsiteX1" fmla="*/ 304800 w 4673600"/>
              <a:gd name="connsiteY1" fmla="*/ 8045 h 1024120"/>
              <a:gd name="connsiteX2" fmla="*/ 457200 w 4673600"/>
              <a:gd name="connsiteY2" fmla="*/ 350945 h 1024120"/>
              <a:gd name="connsiteX3" fmla="*/ 850900 w 4673600"/>
              <a:gd name="connsiteY3" fmla="*/ 592245 h 1024120"/>
              <a:gd name="connsiteX4" fmla="*/ 1066800 w 4673600"/>
              <a:gd name="connsiteY4" fmla="*/ 643045 h 1024120"/>
              <a:gd name="connsiteX5" fmla="*/ 1155700 w 4673600"/>
              <a:gd name="connsiteY5" fmla="*/ 960545 h 1024120"/>
              <a:gd name="connsiteX6" fmla="*/ 2667000 w 4673600"/>
              <a:gd name="connsiteY6" fmla="*/ 1011345 h 1024120"/>
              <a:gd name="connsiteX7" fmla="*/ 2946400 w 4673600"/>
              <a:gd name="connsiteY7" fmla="*/ 795445 h 1024120"/>
              <a:gd name="connsiteX8" fmla="*/ 3517900 w 4673600"/>
              <a:gd name="connsiteY8" fmla="*/ 782745 h 1024120"/>
              <a:gd name="connsiteX9" fmla="*/ 3886200 w 4673600"/>
              <a:gd name="connsiteY9" fmla="*/ 681145 h 1024120"/>
              <a:gd name="connsiteX10" fmla="*/ 4178300 w 4673600"/>
              <a:gd name="connsiteY10" fmla="*/ 96945 h 1024120"/>
              <a:gd name="connsiteX11" fmla="*/ 4356100 w 4673600"/>
              <a:gd name="connsiteY11" fmla="*/ 643045 h 1024120"/>
              <a:gd name="connsiteX12" fmla="*/ 4673600 w 4673600"/>
              <a:gd name="connsiteY12" fmla="*/ 871645 h 1024120"/>
              <a:gd name="connsiteX0" fmla="*/ 0 w 4673600"/>
              <a:gd name="connsiteY0" fmla="*/ 719245 h 1024120"/>
              <a:gd name="connsiteX1" fmla="*/ 304800 w 4673600"/>
              <a:gd name="connsiteY1" fmla="*/ 8045 h 1024120"/>
              <a:gd name="connsiteX2" fmla="*/ 457200 w 4673600"/>
              <a:gd name="connsiteY2" fmla="*/ 350945 h 1024120"/>
              <a:gd name="connsiteX3" fmla="*/ 850900 w 4673600"/>
              <a:gd name="connsiteY3" fmla="*/ 592245 h 1024120"/>
              <a:gd name="connsiteX4" fmla="*/ 1066800 w 4673600"/>
              <a:gd name="connsiteY4" fmla="*/ 643045 h 1024120"/>
              <a:gd name="connsiteX5" fmla="*/ 1155700 w 4673600"/>
              <a:gd name="connsiteY5" fmla="*/ 960545 h 1024120"/>
              <a:gd name="connsiteX6" fmla="*/ 2667000 w 4673600"/>
              <a:gd name="connsiteY6" fmla="*/ 1011345 h 1024120"/>
              <a:gd name="connsiteX7" fmla="*/ 2946400 w 4673600"/>
              <a:gd name="connsiteY7" fmla="*/ 795445 h 1024120"/>
              <a:gd name="connsiteX8" fmla="*/ 3517900 w 4673600"/>
              <a:gd name="connsiteY8" fmla="*/ 782745 h 1024120"/>
              <a:gd name="connsiteX9" fmla="*/ 3886200 w 4673600"/>
              <a:gd name="connsiteY9" fmla="*/ 681145 h 1024120"/>
              <a:gd name="connsiteX10" fmla="*/ 4178300 w 4673600"/>
              <a:gd name="connsiteY10" fmla="*/ 96945 h 1024120"/>
              <a:gd name="connsiteX11" fmla="*/ 4356100 w 4673600"/>
              <a:gd name="connsiteY11" fmla="*/ 643045 h 1024120"/>
              <a:gd name="connsiteX12" fmla="*/ 4673600 w 4673600"/>
              <a:gd name="connsiteY12" fmla="*/ 871645 h 1024120"/>
              <a:gd name="connsiteX0" fmla="*/ 0 w 4673600"/>
              <a:gd name="connsiteY0" fmla="*/ 719245 h 1024120"/>
              <a:gd name="connsiteX1" fmla="*/ 304800 w 4673600"/>
              <a:gd name="connsiteY1" fmla="*/ 8045 h 1024120"/>
              <a:gd name="connsiteX2" fmla="*/ 457200 w 4673600"/>
              <a:gd name="connsiteY2" fmla="*/ 350945 h 1024120"/>
              <a:gd name="connsiteX3" fmla="*/ 850900 w 4673600"/>
              <a:gd name="connsiteY3" fmla="*/ 592245 h 1024120"/>
              <a:gd name="connsiteX4" fmla="*/ 1066800 w 4673600"/>
              <a:gd name="connsiteY4" fmla="*/ 643045 h 1024120"/>
              <a:gd name="connsiteX5" fmla="*/ 1155700 w 4673600"/>
              <a:gd name="connsiteY5" fmla="*/ 960545 h 1024120"/>
              <a:gd name="connsiteX6" fmla="*/ 2667000 w 4673600"/>
              <a:gd name="connsiteY6" fmla="*/ 1011345 h 1024120"/>
              <a:gd name="connsiteX7" fmla="*/ 2946400 w 4673600"/>
              <a:gd name="connsiteY7" fmla="*/ 795445 h 1024120"/>
              <a:gd name="connsiteX8" fmla="*/ 3517900 w 4673600"/>
              <a:gd name="connsiteY8" fmla="*/ 782745 h 1024120"/>
              <a:gd name="connsiteX9" fmla="*/ 3886200 w 4673600"/>
              <a:gd name="connsiteY9" fmla="*/ 681145 h 1024120"/>
              <a:gd name="connsiteX10" fmla="*/ 4178300 w 4673600"/>
              <a:gd name="connsiteY10" fmla="*/ 96945 h 1024120"/>
              <a:gd name="connsiteX11" fmla="*/ 4356100 w 4673600"/>
              <a:gd name="connsiteY11" fmla="*/ 643045 h 1024120"/>
              <a:gd name="connsiteX12" fmla="*/ 4673600 w 4673600"/>
              <a:gd name="connsiteY12" fmla="*/ 871645 h 1024120"/>
              <a:gd name="connsiteX0" fmla="*/ 0 w 4673600"/>
              <a:gd name="connsiteY0" fmla="*/ 719245 h 1024120"/>
              <a:gd name="connsiteX1" fmla="*/ 304800 w 4673600"/>
              <a:gd name="connsiteY1" fmla="*/ 8045 h 1024120"/>
              <a:gd name="connsiteX2" fmla="*/ 457200 w 4673600"/>
              <a:gd name="connsiteY2" fmla="*/ 350945 h 1024120"/>
              <a:gd name="connsiteX3" fmla="*/ 850900 w 4673600"/>
              <a:gd name="connsiteY3" fmla="*/ 592245 h 1024120"/>
              <a:gd name="connsiteX4" fmla="*/ 1066800 w 4673600"/>
              <a:gd name="connsiteY4" fmla="*/ 643045 h 1024120"/>
              <a:gd name="connsiteX5" fmla="*/ 1155700 w 4673600"/>
              <a:gd name="connsiteY5" fmla="*/ 960545 h 1024120"/>
              <a:gd name="connsiteX6" fmla="*/ 2667000 w 4673600"/>
              <a:gd name="connsiteY6" fmla="*/ 1011345 h 1024120"/>
              <a:gd name="connsiteX7" fmla="*/ 2946400 w 4673600"/>
              <a:gd name="connsiteY7" fmla="*/ 795445 h 1024120"/>
              <a:gd name="connsiteX8" fmla="*/ 3517900 w 4673600"/>
              <a:gd name="connsiteY8" fmla="*/ 782745 h 1024120"/>
              <a:gd name="connsiteX9" fmla="*/ 3886200 w 4673600"/>
              <a:gd name="connsiteY9" fmla="*/ 681145 h 1024120"/>
              <a:gd name="connsiteX10" fmla="*/ 4178300 w 4673600"/>
              <a:gd name="connsiteY10" fmla="*/ 96945 h 1024120"/>
              <a:gd name="connsiteX11" fmla="*/ 4356100 w 4673600"/>
              <a:gd name="connsiteY11" fmla="*/ 643045 h 1024120"/>
              <a:gd name="connsiteX12" fmla="*/ 4673600 w 4673600"/>
              <a:gd name="connsiteY12" fmla="*/ 871645 h 1024120"/>
              <a:gd name="connsiteX0" fmla="*/ 0 w 4673600"/>
              <a:gd name="connsiteY0" fmla="*/ 719245 h 1024120"/>
              <a:gd name="connsiteX1" fmla="*/ 304800 w 4673600"/>
              <a:gd name="connsiteY1" fmla="*/ 8045 h 1024120"/>
              <a:gd name="connsiteX2" fmla="*/ 457200 w 4673600"/>
              <a:gd name="connsiteY2" fmla="*/ 350945 h 1024120"/>
              <a:gd name="connsiteX3" fmla="*/ 850900 w 4673600"/>
              <a:gd name="connsiteY3" fmla="*/ 592245 h 1024120"/>
              <a:gd name="connsiteX4" fmla="*/ 1066800 w 4673600"/>
              <a:gd name="connsiteY4" fmla="*/ 643045 h 1024120"/>
              <a:gd name="connsiteX5" fmla="*/ 1155700 w 4673600"/>
              <a:gd name="connsiteY5" fmla="*/ 960545 h 1024120"/>
              <a:gd name="connsiteX6" fmla="*/ 2667000 w 4673600"/>
              <a:gd name="connsiteY6" fmla="*/ 1011345 h 1024120"/>
              <a:gd name="connsiteX7" fmla="*/ 2946400 w 4673600"/>
              <a:gd name="connsiteY7" fmla="*/ 795445 h 1024120"/>
              <a:gd name="connsiteX8" fmla="*/ 3517900 w 4673600"/>
              <a:gd name="connsiteY8" fmla="*/ 782745 h 1024120"/>
              <a:gd name="connsiteX9" fmla="*/ 3886200 w 4673600"/>
              <a:gd name="connsiteY9" fmla="*/ 681145 h 1024120"/>
              <a:gd name="connsiteX10" fmla="*/ 4178300 w 4673600"/>
              <a:gd name="connsiteY10" fmla="*/ 96945 h 1024120"/>
              <a:gd name="connsiteX11" fmla="*/ 4356100 w 4673600"/>
              <a:gd name="connsiteY11" fmla="*/ 643045 h 1024120"/>
              <a:gd name="connsiteX12" fmla="*/ 4673600 w 4673600"/>
              <a:gd name="connsiteY12" fmla="*/ 871645 h 1024120"/>
              <a:gd name="connsiteX0" fmla="*/ 0 w 4673600"/>
              <a:gd name="connsiteY0" fmla="*/ 711200 h 1016075"/>
              <a:gd name="connsiteX1" fmla="*/ 304800 w 4673600"/>
              <a:gd name="connsiteY1" fmla="*/ 0 h 1016075"/>
              <a:gd name="connsiteX2" fmla="*/ 457200 w 4673600"/>
              <a:gd name="connsiteY2" fmla="*/ 342900 h 1016075"/>
              <a:gd name="connsiteX3" fmla="*/ 850900 w 4673600"/>
              <a:gd name="connsiteY3" fmla="*/ 584200 h 1016075"/>
              <a:gd name="connsiteX4" fmla="*/ 1066800 w 4673600"/>
              <a:gd name="connsiteY4" fmla="*/ 635000 h 1016075"/>
              <a:gd name="connsiteX5" fmla="*/ 1155700 w 4673600"/>
              <a:gd name="connsiteY5" fmla="*/ 952500 h 1016075"/>
              <a:gd name="connsiteX6" fmla="*/ 2667000 w 4673600"/>
              <a:gd name="connsiteY6" fmla="*/ 1003300 h 1016075"/>
              <a:gd name="connsiteX7" fmla="*/ 2946400 w 4673600"/>
              <a:gd name="connsiteY7" fmla="*/ 787400 h 1016075"/>
              <a:gd name="connsiteX8" fmla="*/ 3517900 w 4673600"/>
              <a:gd name="connsiteY8" fmla="*/ 774700 h 1016075"/>
              <a:gd name="connsiteX9" fmla="*/ 3886200 w 4673600"/>
              <a:gd name="connsiteY9" fmla="*/ 673100 h 1016075"/>
              <a:gd name="connsiteX10" fmla="*/ 4178300 w 4673600"/>
              <a:gd name="connsiteY10" fmla="*/ 88900 h 1016075"/>
              <a:gd name="connsiteX11" fmla="*/ 4356100 w 4673600"/>
              <a:gd name="connsiteY11" fmla="*/ 635000 h 1016075"/>
              <a:gd name="connsiteX12" fmla="*/ 4673600 w 4673600"/>
              <a:gd name="connsiteY12" fmla="*/ 863600 h 1016075"/>
              <a:gd name="connsiteX0" fmla="*/ 0 w 4673600"/>
              <a:gd name="connsiteY0" fmla="*/ 711200 h 1016075"/>
              <a:gd name="connsiteX1" fmla="*/ 304800 w 4673600"/>
              <a:gd name="connsiteY1" fmla="*/ 0 h 1016075"/>
              <a:gd name="connsiteX2" fmla="*/ 457200 w 4673600"/>
              <a:gd name="connsiteY2" fmla="*/ 342900 h 1016075"/>
              <a:gd name="connsiteX3" fmla="*/ 850900 w 4673600"/>
              <a:gd name="connsiteY3" fmla="*/ 584200 h 1016075"/>
              <a:gd name="connsiteX4" fmla="*/ 1066800 w 4673600"/>
              <a:gd name="connsiteY4" fmla="*/ 635000 h 1016075"/>
              <a:gd name="connsiteX5" fmla="*/ 1155700 w 4673600"/>
              <a:gd name="connsiteY5" fmla="*/ 952500 h 1016075"/>
              <a:gd name="connsiteX6" fmla="*/ 2667000 w 4673600"/>
              <a:gd name="connsiteY6" fmla="*/ 1003300 h 1016075"/>
              <a:gd name="connsiteX7" fmla="*/ 2946400 w 4673600"/>
              <a:gd name="connsiteY7" fmla="*/ 787400 h 1016075"/>
              <a:gd name="connsiteX8" fmla="*/ 3517900 w 4673600"/>
              <a:gd name="connsiteY8" fmla="*/ 774700 h 1016075"/>
              <a:gd name="connsiteX9" fmla="*/ 3886200 w 4673600"/>
              <a:gd name="connsiteY9" fmla="*/ 673100 h 1016075"/>
              <a:gd name="connsiteX10" fmla="*/ 4178300 w 4673600"/>
              <a:gd name="connsiteY10" fmla="*/ 88900 h 1016075"/>
              <a:gd name="connsiteX11" fmla="*/ 4356100 w 4673600"/>
              <a:gd name="connsiteY11" fmla="*/ 635000 h 1016075"/>
              <a:gd name="connsiteX12" fmla="*/ 4673600 w 4673600"/>
              <a:gd name="connsiteY12" fmla="*/ 863600 h 1016075"/>
              <a:gd name="connsiteX0" fmla="*/ 0 w 4673600"/>
              <a:gd name="connsiteY0" fmla="*/ 711200 h 1016075"/>
              <a:gd name="connsiteX1" fmla="*/ 304800 w 4673600"/>
              <a:gd name="connsiteY1" fmla="*/ 0 h 1016075"/>
              <a:gd name="connsiteX2" fmla="*/ 457200 w 4673600"/>
              <a:gd name="connsiteY2" fmla="*/ 342900 h 1016075"/>
              <a:gd name="connsiteX3" fmla="*/ 850900 w 4673600"/>
              <a:gd name="connsiteY3" fmla="*/ 584200 h 1016075"/>
              <a:gd name="connsiteX4" fmla="*/ 1066800 w 4673600"/>
              <a:gd name="connsiteY4" fmla="*/ 635000 h 1016075"/>
              <a:gd name="connsiteX5" fmla="*/ 1155700 w 4673600"/>
              <a:gd name="connsiteY5" fmla="*/ 952500 h 1016075"/>
              <a:gd name="connsiteX6" fmla="*/ 2667000 w 4673600"/>
              <a:gd name="connsiteY6" fmla="*/ 1003300 h 1016075"/>
              <a:gd name="connsiteX7" fmla="*/ 2946400 w 4673600"/>
              <a:gd name="connsiteY7" fmla="*/ 787400 h 1016075"/>
              <a:gd name="connsiteX8" fmla="*/ 3517900 w 4673600"/>
              <a:gd name="connsiteY8" fmla="*/ 774700 h 1016075"/>
              <a:gd name="connsiteX9" fmla="*/ 3886200 w 4673600"/>
              <a:gd name="connsiteY9" fmla="*/ 673100 h 1016075"/>
              <a:gd name="connsiteX10" fmla="*/ 4178300 w 4673600"/>
              <a:gd name="connsiteY10" fmla="*/ 88900 h 1016075"/>
              <a:gd name="connsiteX11" fmla="*/ 4356100 w 4673600"/>
              <a:gd name="connsiteY11" fmla="*/ 635000 h 1016075"/>
              <a:gd name="connsiteX12" fmla="*/ 4673600 w 4673600"/>
              <a:gd name="connsiteY12" fmla="*/ 863600 h 1016075"/>
              <a:gd name="connsiteX0" fmla="*/ 0 w 4673600"/>
              <a:gd name="connsiteY0" fmla="*/ 711200 h 1016075"/>
              <a:gd name="connsiteX1" fmla="*/ 304800 w 4673600"/>
              <a:gd name="connsiteY1" fmla="*/ 0 h 1016075"/>
              <a:gd name="connsiteX2" fmla="*/ 457200 w 4673600"/>
              <a:gd name="connsiteY2" fmla="*/ 342900 h 1016075"/>
              <a:gd name="connsiteX3" fmla="*/ 850900 w 4673600"/>
              <a:gd name="connsiteY3" fmla="*/ 584200 h 1016075"/>
              <a:gd name="connsiteX4" fmla="*/ 1066800 w 4673600"/>
              <a:gd name="connsiteY4" fmla="*/ 635000 h 1016075"/>
              <a:gd name="connsiteX5" fmla="*/ 1155700 w 4673600"/>
              <a:gd name="connsiteY5" fmla="*/ 952500 h 1016075"/>
              <a:gd name="connsiteX6" fmla="*/ 2667000 w 4673600"/>
              <a:gd name="connsiteY6" fmla="*/ 1003300 h 1016075"/>
              <a:gd name="connsiteX7" fmla="*/ 2946400 w 4673600"/>
              <a:gd name="connsiteY7" fmla="*/ 787400 h 1016075"/>
              <a:gd name="connsiteX8" fmla="*/ 3517900 w 4673600"/>
              <a:gd name="connsiteY8" fmla="*/ 774700 h 1016075"/>
              <a:gd name="connsiteX9" fmla="*/ 3886200 w 4673600"/>
              <a:gd name="connsiteY9" fmla="*/ 673100 h 1016075"/>
              <a:gd name="connsiteX10" fmla="*/ 4178300 w 4673600"/>
              <a:gd name="connsiteY10" fmla="*/ 88900 h 1016075"/>
              <a:gd name="connsiteX11" fmla="*/ 4356100 w 4673600"/>
              <a:gd name="connsiteY11" fmla="*/ 635000 h 1016075"/>
              <a:gd name="connsiteX12" fmla="*/ 4673600 w 4673600"/>
              <a:gd name="connsiteY12" fmla="*/ 863600 h 1016075"/>
              <a:gd name="connsiteX0" fmla="*/ 0 w 4673600"/>
              <a:gd name="connsiteY0" fmla="*/ 711200 h 1016075"/>
              <a:gd name="connsiteX1" fmla="*/ 304800 w 4673600"/>
              <a:gd name="connsiteY1" fmla="*/ 0 h 1016075"/>
              <a:gd name="connsiteX2" fmla="*/ 457200 w 4673600"/>
              <a:gd name="connsiteY2" fmla="*/ 342900 h 1016075"/>
              <a:gd name="connsiteX3" fmla="*/ 850900 w 4673600"/>
              <a:gd name="connsiteY3" fmla="*/ 584200 h 1016075"/>
              <a:gd name="connsiteX4" fmla="*/ 1066800 w 4673600"/>
              <a:gd name="connsiteY4" fmla="*/ 635000 h 1016075"/>
              <a:gd name="connsiteX5" fmla="*/ 1155700 w 4673600"/>
              <a:gd name="connsiteY5" fmla="*/ 952500 h 1016075"/>
              <a:gd name="connsiteX6" fmla="*/ 2667000 w 4673600"/>
              <a:gd name="connsiteY6" fmla="*/ 1003300 h 1016075"/>
              <a:gd name="connsiteX7" fmla="*/ 2946400 w 4673600"/>
              <a:gd name="connsiteY7" fmla="*/ 787400 h 1016075"/>
              <a:gd name="connsiteX8" fmla="*/ 3517900 w 4673600"/>
              <a:gd name="connsiteY8" fmla="*/ 774700 h 1016075"/>
              <a:gd name="connsiteX9" fmla="*/ 3886200 w 4673600"/>
              <a:gd name="connsiteY9" fmla="*/ 673100 h 1016075"/>
              <a:gd name="connsiteX10" fmla="*/ 4178300 w 4673600"/>
              <a:gd name="connsiteY10" fmla="*/ 88900 h 1016075"/>
              <a:gd name="connsiteX11" fmla="*/ 4356100 w 4673600"/>
              <a:gd name="connsiteY11" fmla="*/ 635000 h 1016075"/>
              <a:gd name="connsiteX12" fmla="*/ 4673600 w 4673600"/>
              <a:gd name="connsiteY12" fmla="*/ 863600 h 1016075"/>
              <a:gd name="connsiteX0" fmla="*/ 0 w 4673600"/>
              <a:gd name="connsiteY0" fmla="*/ 711200 h 1016075"/>
              <a:gd name="connsiteX1" fmla="*/ 304800 w 4673600"/>
              <a:gd name="connsiteY1" fmla="*/ 0 h 1016075"/>
              <a:gd name="connsiteX2" fmla="*/ 457200 w 4673600"/>
              <a:gd name="connsiteY2" fmla="*/ 342900 h 1016075"/>
              <a:gd name="connsiteX3" fmla="*/ 850900 w 4673600"/>
              <a:gd name="connsiteY3" fmla="*/ 584200 h 1016075"/>
              <a:gd name="connsiteX4" fmla="*/ 1066800 w 4673600"/>
              <a:gd name="connsiteY4" fmla="*/ 635000 h 1016075"/>
              <a:gd name="connsiteX5" fmla="*/ 1155700 w 4673600"/>
              <a:gd name="connsiteY5" fmla="*/ 952500 h 1016075"/>
              <a:gd name="connsiteX6" fmla="*/ 2667000 w 4673600"/>
              <a:gd name="connsiteY6" fmla="*/ 1003300 h 1016075"/>
              <a:gd name="connsiteX7" fmla="*/ 2946400 w 4673600"/>
              <a:gd name="connsiteY7" fmla="*/ 787400 h 1016075"/>
              <a:gd name="connsiteX8" fmla="*/ 3517900 w 4673600"/>
              <a:gd name="connsiteY8" fmla="*/ 774700 h 1016075"/>
              <a:gd name="connsiteX9" fmla="*/ 3886200 w 4673600"/>
              <a:gd name="connsiteY9" fmla="*/ 673100 h 1016075"/>
              <a:gd name="connsiteX10" fmla="*/ 4178300 w 4673600"/>
              <a:gd name="connsiteY10" fmla="*/ 88900 h 1016075"/>
              <a:gd name="connsiteX11" fmla="*/ 4356100 w 4673600"/>
              <a:gd name="connsiteY11" fmla="*/ 635000 h 1016075"/>
              <a:gd name="connsiteX12" fmla="*/ 4673600 w 4673600"/>
              <a:gd name="connsiteY12" fmla="*/ 863600 h 1016075"/>
              <a:gd name="connsiteX0" fmla="*/ 0 w 4673600"/>
              <a:gd name="connsiteY0" fmla="*/ 711200 h 1016075"/>
              <a:gd name="connsiteX1" fmla="*/ 304800 w 4673600"/>
              <a:gd name="connsiteY1" fmla="*/ 0 h 1016075"/>
              <a:gd name="connsiteX2" fmla="*/ 457200 w 4673600"/>
              <a:gd name="connsiteY2" fmla="*/ 342900 h 1016075"/>
              <a:gd name="connsiteX3" fmla="*/ 850900 w 4673600"/>
              <a:gd name="connsiteY3" fmla="*/ 584200 h 1016075"/>
              <a:gd name="connsiteX4" fmla="*/ 1066800 w 4673600"/>
              <a:gd name="connsiteY4" fmla="*/ 635000 h 1016075"/>
              <a:gd name="connsiteX5" fmla="*/ 1155700 w 4673600"/>
              <a:gd name="connsiteY5" fmla="*/ 952500 h 1016075"/>
              <a:gd name="connsiteX6" fmla="*/ 2667000 w 4673600"/>
              <a:gd name="connsiteY6" fmla="*/ 1003300 h 1016075"/>
              <a:gd name="connsiteX7" fmla="*/ 2946400 w 4673600"/>
              <a:gd name="connsiteY7" fmla="*/ 787400 h 1016075"/>
              <a:gd name="connsiteX8" fmla="*/ 3517900 w 4673600"/>
              <a:gd name="connsiteY8" fmla="*/ 774700 h 1016075"/>
              <a:gd name="connsiteX9" fmla="*/ 3886200 w 4673600"/>
              <a:gd name="connsiteY9" fmla="*/ 673100 h 1016075"/>
              <a:gd name="connsiteX10" fmla="*/ 4178300 w 4673600"/>
              <a:gd name="connsiteY10" fmla="*/ 88900 h 1016075"/>
              <a:gd name="connsiteX11" fmla="*/ 4356100 w 4673600"/>
              <a:gd name="connsiteY11" fmla="*/ 635000 h 1016075"/>
              <a:gd name="connsiteX12" fmla="*/ 4673600 w 4673600"/>
              <a:gd name="connsiteY12" fmla="*/ 863600 h 1016075"/>
              <a:gd name="connsiteX0" fmla="*/ 0 w 4673600"/>
              <a:gd name="connsiteY0" fmla="*/ 711200 h 1016075"/>
              <a:gd name="connsiteX1" fmla="*/ 304800 w 4673600"/>
              <a:gd name="connsiteY1" fmla="*/ 0 h 1016075"/>
              <a:gd name="connsiteX2" fmla="*/ 457200 w 4673600"/>
              <a:gd name="connsiteY2" fmla="*/ 342900 h 1016075"/>
              <a:gd name="connsiteX3" fmla="*/ 850900 w 4673600"/>
              <a:gd name="connsiteY3" fmla="*/ 584200 h 1016075"/>
              <a:gd name="connsiteX4" fmla="*/ 1066800 w 4673600"/>
              <a:gd name="connsiteY4" fmla="*/ 635000 h 1016075"/>
              <a:gd name="connsiteX5" fmla="*/ 1155700 w 4673600"/>
              <a:gd name="connsiteY5" fmla="*/ 952500 h 1016075"/>
              <a:gd name="connsiteX6" fmla="*/ 2667000 w 4673600"/>
              <a:gd name="connsiteY6" fmla="*/ 1003300 h 1016075"/>
              <a:gd name="connsiteX7" fmla="*/ 2946400 w 4673600"/>
              <a:gd name="connsiteY7" fmla="*/ 787400 h 1016075"/>
              <a:gd name="connsiteX8" fmla="*/ 3517900 w 4673600"/>
              <a:gd name="connsiteY8" fmla="*/ 774700 h 1016075"/>
              <a:gd name="connsiteX9" fmla="*/ 3886200 w 4673600"/>
              <a:gd name="connsiteY9" fmla="*/ 673100 h 1016075"/>
              <a:gd name="connsiteX10" fmla="*/ 4178300 w 4673600"/>
              <a:gd name="connsiteY10" fmla="*/ 88900 h 1016075"/>
              <a:gd name="connsiteX11" fmla="*/ 4356100 w 4673600"/>
              <a:gd name="connsiteY11" fmla="*/ 635000 h 1016075"/>
              <a:gd name="connsiteX12" fmla="*/ 4673600 w 4673600"/>
              <a:gd name="connsiteY12" fmla="*/ 863600 h 1016075"/>
              <a:gd name="connsiteX0" fmla="*/ 0 w 4673600"/>
              <a:gd name="connsiteY0" fmla="*/ 711200 h 1016075"/>
              <a:gd name="connsiteX1" fmla="*/ 304800 w 4673600"/>
              <a:gd name="connsiteY1" fmla="*/ 0 h 1016075"/>
              <a:gd name="connsiteX2" fmla="*/ 457200 w 4673600"/>
              <a:gd name="connsiteY2" fmla="*/ 342900 h 1016075"/>
              <a:gd name="connsiteX3" fmla="*/ 850900 w 4673600"/>
              <a:gd name="connsiteY3" fmla="*/ 584200 h 1016075"/>
              <a:gd name="connsiteX4" fmla="*/ 1066800 w 4673600"/>
              <a:gd name="connsiteY4" fmla="*/ 635000 h 1016075"/>
              <a:gd name="connsiteX5" fmla="*/ 1155700 w 4673600"/>
              <a:gd name="connsiteY5" fmla="*/ 952500 h 1016075"/>
              <a:gd name="connsiteX6" fmla="*/ 2667000 w 4673600"/>
              <a:gd name="connsiteY6" fmla="*/ 1003300 h 1016075"/>
              <a:gd name="connsiteX7" fmla="*/ 2946400 w 4673600"/>
              <a:gd name="connsiteY7" fmla="*/ 787400 h 1016075"/>
              <a:gd name="connsiteX8" fmla="*/ 3517900 w 4673600"/>
              <a:gd name="connsiteY8" fmla="*/ 774700 h 1016075"/>
              <a:gd name="connsiteX9" fmla="*/ 3886200 w 4673600"/>
              <a:gd name="connsiteY9" fmla="*/ 673100 h 1016075"/>
              <a:gd name="connsiteX10" fmla="*/ 4178300 w 4673600"/>
              <a:gd name="connsiteY10" fmla="*/ 88900 h 1016075"/>
              <a:gd name="connsiteX11" fmla="*/ 4356100 w 4673600"/>
              <a:gd name="connsiteY11" fmla="*/ 635000 h 1016075"/>
              <a:gd name="connsiteX12" fmla="*/ 4673600 w 4673600"/>
              <a:gd name="connsiteY12" fmla="*/ 863600 h 1016075"/>
              <a:gd name="connsiteX0" fmla="*/ 0 w 4673600"/>
              <a:gd name="connsiteY0" fmla="*/ 711200 h 1016075"/>
              <a:gd name="connsiteX1" fmla="*/ 304800 w 4673600"/>
              <a:gd name="connsiteY1" fmla="*/ 0 h 1016075"/>
              <a:gd name="connsiteX2" fmla="*/ 457200 w 4673600"/>
              <a:gd name="connsiteY2" fmla="*/ 342900 h 1016075"/>
              <a:gd name="connsiteX3" fmla="*/ 850900 w 4673600"/>
              <a:gd name="connsiteY3" fmla="*/ 584200 h 1016075"/>
              <a:gd name="connsiteX4" fmla="*/ 1066800 w 4673600"/>
              <a:gd name="connsiteY4" fmla="*/ 635000 h 1016075"/>
              <a:gd name="connsiteX5" fmla="*/ 1155700 w 4673600"/>
              <a:gd name="connsiteY5" fmla="*/ 952500 h 1016075"/>
              <a:gd name="connsiteX6" fmla="*/ 2667000 w 4673600"/>
              <a:gd name="connsiteY6" fmla="*/ 1003300 h 1016075"/>
              <a:gd name="connsiteX7" fmla="*/ 2946400 w 4673600"/>
              <a:gd name="connsiteY7" fmla="*/ 787400 h 1016075"/>
              <a:gd name="connsiteX8" fmla="*/ 3517900 w 4673600"/>
              <a:gd name="connsiteY8" fmla="*/ 774700 h 1016075"/>
              <a:gd name="connsiteX9" fmla="*/ 3886200 w 4673600"/>
              <a:gd name="connsiteY9" fmla="*/ 673100 h 1016075"/>
              <a:gd name="connsiteX10" fmla="*/ 4178300 w 4673600"/>
              <a:gd name="connsiteY10" fmla="*/ 88900 h 1016075"/>
              <a:gd name="connsiteX11" fmla="*/ 4356100 w 4673600"/>
              <a:gd name="connsiteY11" fmla="*/ 635000 h 1016075"/>
              <a:gd name="connsiteX12" fmla="*/ 4673600 w 4673600"/>
              <a:gd name="connsiteY12" fmla="*/ 863600 h 1016075"/>
              <a:gd name="connsiteX0" fmla="*/ 0 w 4673600"/>
              <a:gd name="connsiteY0" fmla="*/ 711200 h 1016075"/>
              <a:gd name="connsiteX1" fmla="*/ 304800 w 4673600"/>
              <a:gd name="connsiteY1" fmla="*/ 0 h 1016075"/>
              <a:gd name="connsiteX2" fmla="*/ 457200 w 4673600"/>
              <a:gd name="connsiteY2" fmla="*/ 342900 h 1016075"/>
              <a:gd name="connsiteX3" fmla="*/ 850900 w 4673600"/>
              <a:gd name="connsiteY3" fmla="*/ 584200 h 1016075"/>
              <a:gd name="connsiteX4" fmla="*/ 1066800 w 4673600"/>
              <a:gd name="connsiteY4" fmla="*/ 635000 h 1016075"/>
              <a:gd name="connsiteX5" fmla="*/ 1155700 w 4673600"/>
              <a:gd name="connsiteY5" fmla="*/ 952500 h 1016075"/>
              <a:gd name="connsiteX6" fmla="*/ 2667000 w 4673600"/>
              <a:gd name="connsiteY6" fmla="*/ 1003300 h 1016075"/>
              <a:gd name="connsiteX7" fmla="*/ 2946400 w 4673600"/>
              <a:gd name="connsiteY7" fmla="*/ 787400 h 1016075"/>
              <a:gd name="connsiteX8" fmla="*/ 3517900 w 4673600"/>
              <a:gd name="connsiteY8" fmla="*/ 774700 h 1016075"/>
              <a:gd name="connsiteX9" fmla="*/ 3886200 w 4673600"/>
              <a:gd name="connsiteY9" fmla="*/ 673100 h 1016075"/>
              <a:gd name="connsiteX10" fmla="*/ 4178300 w 4673600"/>
              <a:gd name="connsiteY10" fmla="*/ 88900 h 1016075"/>
              <a:gd name="connsiteX11" fmla="*/ 4356100 w 4673600"/>
              <a:gd name="connsiteY11" fmla="*/ 635000 h 1016075"/>
              <a:gd name="connsiteX12" fmla="*/ 4673600 w 4673600"/>
              <a:gd name="connsiteY12" fmla="*/ 863600 h 1016075"/>
              <a:gd name="connsiteX0" fmla="*/ 0 w 4673600"/>
              <a:gd name="connsiteY0" fmla="*/ 711200 h 1016075"/>
              <a:gd name="connsiteX1" fmla="*/ 304800 w 4673600"/>
              <a:gd name="connsiteY1" fmla="*/ 0 h 1016075"/>
              <a:gd name="connsiteX2" fmla="*/ 457200 w 4673600"/>
              <a:gd name="connsiteY2" fmla="*/ 342900 h 1016075"/>
              <a:gd name="connsiteX3" fmla="*/ 850900 w 4673600"/>
              <a:gd name="connsiteY3" fmla="*/ 584200 h 1016075"/>
              <a:gd name="connsiteX4" fmla="*/ 1066800 w 4673600"/>
              <a:gd name="connsiteY4" fmla="*/ 635000 h 1016075"/>
              <a:gd name="connsiteX5" fmla="*/ 1155700 w 4673600"/>
              <a:gd name="connsiteY5" fmla="*/ 952500 h 1016075"/>
              <a:gd name="connsiteX6" fmla="*/ 2667000 w 4673600"/>
              <a:gd name="connsiteY6" fmla="*/ 1003300 h 1016075"/>
              <a:gd name="connsiteX7" fmla="*/ 2946400 w 4673600"/>
              <a:gd name="connsiteY7" fmla="*/ 787400 h 1016075"/>
              <a:gd name="connsiteX8" fmla="*/ 3517900 w 4673600"/>
              <a:gd name="connsiteY8" fmla="*/ 774700 h 1016075"/>
              <a:gd name="connsiteX9" fmla="*/ 3886200 w 4673600"/>
              <a:gd name="connsiteY9" fmla="*/ 673100 h 1016075"/>
              <a:gd name="connsiteX10" fmla="*/ 4178300 w 4673600"/>
              <a:gd name="connsiteY10" fmla="*/ 88900 h 1016075"/>
              <a:gd name="connsiteX11" fmla="*/ 4356100 w 4673600"/>
              <a:gd name="connsiteY11" fmla="*/ 635000 h 1016075"/>
              <a:gd name="connsiteX12" fmla="*/ 4673600 w 4673600"/>
              <a:gd name="connsiteY12" fmla="*/ 863600 h 1016075"/>
              <a:gd name="connsiteX0" fmla="*/ 0 w 4673600"/>
              <a:gd name="connsiteY0" fmla="*/ 711200 h 1016075"/>
              <a:gd name="connsiteX1" fmla="*/ 304800 w 4673600"/>
              <a:gd name="connsiteY1" fmla="*/ 0 h 1016075"/>
              <a:gd name="connsiteX2" fmla="*/ 457200 w 4673600"/>
              <a:gd name="connsiteY2" fmla="*/ 342900 h 1016075"/>
              <a:gd name="connsiteX3" fmla="*/ 850900 w 4673600"/>
              <a:gd name="connsiteY3" fmla="*/ 584200 h 1016075"/>
              <a:gd name="connsiteX4" fmla="*/ 1066800 w 4673600"/>
              <a:gd name="connsiteY4" fmla="*/ 635000 h 1016075"/>
              <a:gd name="connsiteX5" fmla="*/ 1155700 w 4673600"/>
              <a:gd name="connsiteY5" fmla="*/ 952500 h 1016075"/>
              <a:gd name="connsiteX6" fmla="*/ 2667000 w 4673600"/>
              <a:gd name="connsiteY6" fmla="*/ 1003300 h 1016075"/>
              <a:gd name="connsiteX7" fmla="*/ 2946400 w 4673600"/>
              <a:gd name="connsiteY7" fmla="*/ 787400 h 1016075"/>
              <a:gd name="connsiteX8" fmla="*/ 3517900 w 4673600"/>
              <a:gd name="connsiteY8" fmla="*/ 774700 h 1016075"/>
              <a:gd name="connsiteX9" fmla="*/ 3886200 w 4673600"/>
              <a:gd name="connsiteY9" fmla="*/ 673100 h 1016075"/>
              <a:gd name="connsiteX10" fmla="*/ 4178300 w 4673600"/>
              <a:gd name="connsiteY10" fmla="*/ 88900 h 1016075"/>
              <a:gd name="connsiteX11" fmla="*/ 4356100 w 4673600"/>
              <a:gd name="connsiteY11" fmla="*/ 635000 h 1016075"/>
              <a:gd name="connsiteX12" fmla="*/ 4673600 w 4673600"/>
              <a:gd name="connsiteY12" fmla="*/ 863600 h 1016075"/>
              <a:gd name="connsiteX0" fmla="*/ 0 w 4673600"/>
              <a:gd name="connsiteY0" fmla="*/ 711200 h 1016075"/>
              <a:gd name="connsiteX1" fmla="*/ 304800 w 4673600"/>
              <a:gd name="connsiteY1" fmla="*/ 0 h 1016075"/>
              <a:gd name="connsiteX2" fmla="*/ 457200 w 4673600"/>
              <a:gd name="connsiteY2" fmla="*/ 342900 h 1016075"/>
              <a:gd name="connsiteX3" fmla="*/ 850900 w 4673600"/>
              <a:gd name="connsiteY3" fmla="*/ 584200 h 1016075"/>
              <a:gd name="connsiteX4" fmla="*/ 1066800 w 4673600"/>
              <a:gd name="connsiteY4" fmla="*/ 635000 h 1016075"/>
              <a:gd name="connsiteX5" fmla="*/ 1155700 w 4673600"/>
              <a:gd name="connsiteY5" fmla="*/ 952500 h 1016075"/>
              <a:gd name="connsiteX6" fmla="*/ 2667000 w 4673600"/>
              <a:gd name="connsiteY6" fmla="*/ 1003300 h 1016075"/>
              <a:gd name="connsiteX7" fmla="*/ 2946400 w 4673600"/>
              <a:gd name="connsiteY7" fmla="*/ 787400 h 1016075"/>
              <a:gd name="connsiteX8" fmla="*/ 3517900 w 4673600"/>
              <a:gd name="connsiteY8" fmla="*/ 774700 h 1016075"/>
              <a:gd name="connsiteX9" fmla="*/ 3886200 w 4673600"/>
              <a:gd name="connsiteY9" fmla="*/ 673100 h 1016075"/>
              <a:gd name="connsiteX10" fmla="*/ 4178300 w 4673600"/>
              <a:gd name="connsiteY10" fmla="*/ 88900 h 1016075"/>
              <a:gd name="connsiteX11" fmla="*/ 4356100 w 4673600"/>
              <a:gd name="connsiteY11" fmla="*/ 635000 h 1016075"/>
              <a:gd name="connsiteX12" fmla="*/ 4673600 w 4673600"/>
              <a:gd name="connsiteY12" fmla="*/ 863600 h 101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73600" h="1016075">
                <a:moveTo>
                  <a:pt x="0" y="711200"/>
                </a:moveTo>
                <a:cubicBezTo>
                  <a:pt x="114300" y="386291"/>
                  <a:pt x="245429" y="95042"/>
                  <a:pt x="304800" y="0"/>
                </a:cubicBezTo>
                <a:cubicBezTo>
                  <a:pt x="352950" y="168619"/>
                  <a:pt x="366183" y="245533"/>
                  <a:pt x="457200" y="342900"/>
                </a:cubicBezTo>
                <a:cubicBezTo>
                  <a:pt x="548217" y="440267"/>
                  <a:pt x="749300" y="535517"/>
                  <a:pt x="850900" y="584200"/>
                </a:cubicBezTo>
                <a:cubicBezTo>
                  <a:pt x="952500" y="632883"/>
                  <a:pt x="982341" y="618495"/>
                  <a:pt x="1066800" y="635000"/>
                </a:cubicBezTo>
                <a:cubicBezTo>
                  <a:pt x="1089551" y="746872"/>
                  <a:pt x="1124612" y="823799"/>
                  <a:pt x="1155700" y="952500"/>
                </a:cubicBezTo>
                <a:cubicBezTo>
                  <a:pt x="1422400" y="1013883"/>
                  <a:pt x="2368550" y="1030817"/>
                  <a:pt x="2667000" y="1003300"/>
                </a:cubicBezTo>
                <a:cubicBezTo>
                  <a:pt x="2853253" y="829928"/>
                  <a:pt x="2838242" y="853549"/>
                  <a:pt x="2946400" y="787400"/>
                </a:cubicBezTo>
                <a:cubicBezTo>
                  <a:pt x="3099437" y="760520"/>
                  <a:pt x="3361267" y="793750"/>
                  <a:pt x="3517900" y="774700"/>
                </a:cubicBezTo>
                <a:cubicBezTo>
                  <a:pt x="3674533" y="755650"/>
                  <a:pt x="3776133" y="787400"/>
                  <a:pt x="3886200" y="673100"/>
                </a:cubicBezTo>
                <a:cubicBezTo>
                  <a:pt x="3996267" y="558800"/>
                  <a:pt x="4128032" y="263544"/>
                  <a:pt x="4178300" y="88900"/>
                </a:cubicBezTo>
                <a:cubicBezTo>
                  <a:pt x="4267836" y="284504"/>
                  <a:pt x="4273550" y="505883"/>
                  <a:pt x="4356100" y="635000"/>
                </a:cubicBezTo>
                <a:cubicBezTo>
                  <a:pt x="4438650" y="764117"/>
                  <a:pt x="4556125" y="813858"/>
                  <a:pt x="4673600" y="86360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6809384" y="2314707"/>
            <a:ext cx="3789891" cy="1400169"/>
          </a:xfrm>
          <a:custGeom>
            <a:avLst/>
            <a:gdLst>
              <a:gd name="connsiteX0" fmla="*/ 933 w 3789891"/>
              <a:gd name="connsiteY0" fmla="*/ 2147 h 1387567"/>
              <a:gd name="connsiteX1" fmla="*/ 287033 w 3789891"/>
              <a:gd name="connsiteY1" fmla="*/ 209710 h 1387567"/>
              <a:gd name="connsiteX2" fmla="*/ 640452 w 3789891"/>
              <a:gd name="connsiteY2" fmla="*/ 344346 h 1387567"/>
              <a:gd name="connsiteX3" fmla="*/ 1201433 w 3789891"/>
              <a:gd name="connsiteY3" fmla="*/ 394834 h 1387567"/>
              <a:gd name="connsiteX4" fmla="*/ 2054125 w 3789891"/>
              <a:gd name="connsiteY4" fmla="*/ 406054 h 1387567"/>
              <a:gd name="connsiteX5" fmla="*/ 2901207 w 3789891"/>
              <a:gd name="connsiteY5" fmla="*/ 366785 h 1387567"/>
              <a:gd name="connsiteX6" fmla="*/ 3652923 w 3789891"/>
              <a:gd name="connsiteY6" fmla="*/ 243369 h 1387567"/>
              <a:gd name="connsiteX7" fmla="*/ 3787558 w 3789891"/>
              <a:gd name="connsiteY7" fmla="*/ 131173 h 1387567"/>
              <a:gd name="connsiteX8" fmla="*/ 3619264 w 3789891"/>
              <a:gd name="connsiteY8" fmla="*/ 535080 h 1387567"/>
              <a:gd name="connsiteX9" fmla="*/ 3271455 w 3789891"/>
              <a:gd name="connsiteY9" fmla="*/ 697764 h 1387567"/>
              <a:gd name="connsiteX10" fmla="*/ 2637546 w 3789891"/>
              <a:gd name="connsiteY10" fmla="*/ 692154 h 1387567"/>
              <a:gd name="connsiteX11" fmla="*/ 2334616 w 3789891"/>
              <a:gd name="connsiteY11" fmla="*/ 910937 h 1387567"/>
              <a:gd name="connsiteX12" fmla="*/ 1958758 w 3789891"/>
              <a:gd name="connsiteY12" fmla="*/ 1331673 h 1387567"/>
              <a:gd name="connsiteX13" fmla="*/ 1083627 w 3789891"/>
              <a:gd name="connsiteY13" fmla="*/ 1348503 h 1387567"/>
              <a:gd name="connsiteX14" fmla="*/ 819966 w 3789891"/>
              <a:gd name="connsiteY14" fmla="*/ 1011914 h 1387567"/>
              <a:gd name="connsiteX15" fmla="*/ 819966 w 3789891"/>
              <a:gd name="connsiteY15" fmla="*/ 826790 h 1387567"/>
              <a:gd name="connsiteX16" fmla="*/ 707769 w 3789891"/>
              <a:gd name="connsiteY16" fmla="*/ 535080 h 1387567"/>
              <a:gd name="connsiteX17" fmla="*/ 214106 w 3789891"/>
              <a:gd name="connsiteY17" fmla="*/ 349956 h 1387567"/>
              <a:gd name="connsiteX18" fmla="*/ 933 w 3789891"/>
              <a:gd name="connsiteY18" fmla="*/ 2147 h 1387567"/>
              <a:gd name="connsiteX0" fmla="*/ 933 w 3789891"/>
              <a:gd name="connsiteY0" fmla="*/ 2147 h 1387567"/>
              <a:gd name="connsiteX1" fmla="*/ 287033 w 3789891"/>
              <a:gd name="connsiteY1" fmla="*/ 209710 h 1387567"/>
              <a:gd name="connsiteX2" fmla="*/ 640452 w 3789891"/>
              <a:gd name="connsiteY2" fmla="*/ 344346 h 1387567"/>
              <a:gd name="connsiteX3" fmla="*/ 1201433 w 3789891"/>
              <a:gd name="connsiteY3" fmla="*/ 394834 h 1387567"/>
              <a:gd name="connsiteX4" fmla="*/ 2054125 w 3789891"/>
              <a:gd name="connsiteY4" fmla="*/ 406054 h 1387567"/>
              <a:gd name="connsiteX5" fmla="*/ 2901207 w 3789891"/>
              <a:gd name="connsiteY5" fmla="*/ 366785 h 1387567"/>
              <a:gd name="connsiteX6" fmla="*/ 3652923 w 3789891"/>
              <a:gd name="connsiteY6" fmla="*/ 243369 h 1387567"/>
              <a:gd name="connsiteX7" fmla="*/ 3787558 w 3789891"/>
              <a:gd name="connsiteY7" fmla="*/ 131173 h 1387567"/>
              <a:gd name="connsiteX8" fmla="*/ 3619264 w 3789891"/>
              <a:gd name="connsiteY8" fmla="*/ 535080 h 1387567"/>
              <a:gd name="connsiteX9" fmla="*/ 3271455 w 3789891"/>
              <a:gd name="connsiteY9" fmla="*/ 697764 h 1387567"/>
              <a:gd name="connsiteX10" fmla="*/ 2637546 w 3789891"/>
              <a:gd name="connsiteY10" fmla="*/ 692154 h 1387567"/>
              <a:gd name="connsiteX11" fmla="*/ 2334616 w 3789891"/>
              <a:gd name="connsiteY11" fmla="*/ 910937 h 1387567"/>
              <a:gd name="connsiteX12" fmla="*/ 1958758 w 3789891"/>
              <a:gd name="connsiteY12" fmla="*/ 1331673 h 1387567"/>
              <a:gd name="connsiteX13" fmla="*/ 1083627 w 3789891"/>
              <a:gd name="connsiteY13" fmla="*/ 1348503 h 1387567"/>
              <a:gd name="connsiteX14" fmla="*/ 819966 w 3789891"/>
              <a:gd name="connsiteY14" fmla="*/ 1011914 h 1387567"/>
              <a:gd name="connsiteX15" fmla="*/ 819966 w 3789891"/>
              <a:gd name="connsiteY15" fmla="*/ 826790 h 1387567"/>
              <a:gd name="connsiteX16" fmla="*/ 707769 w 3789891"/>
              <a:gd name="connsiteY16" fmla="*/ 535080 h 1387567"/>
              <a:gd name="connsiteX17" fmla="*/ 214106 w 3789891"/>
              <a:gd name="connsiteY17" fmla="*/ 349956 h 1387567"/>
              <a:gd name="connsiteX18" fmla="*/ 933 w 3789891"/>
              <a:gd name="connsiteY18" fmla="*/ 2147 h 1387567"/>
              <a:gd name="connsiteX0" fmla="*/ 933 w 3789891"/>
              <a:gd name="connsiteY0" fmla="*/ 2147 h 1387567"/>
              <a:gd name="connsiteX1" fmla="*/ 287033 w 3789891"/>
              <a:gd name="connsiteY1" fmla="*/ 209710 h 1387567"/>
              <a:gd name="connsiteX2" fmla="*/ 640452 w 3789891"/>
              <a:gd name="connsiteY2" fmla="*/ 344346 h 1387567"/>
              <a:gd name="connsiteX3" fmla="*/ 1201433 w 3789891"/>
              <a:gd name="connsiteY3" fmla="*/ 394834 h 1387567"/>
              <a:gd name="connsiteX4" fmla="*/ 2054125 w 3789891"/>
              <a:gd name="connsiteY4" fmla="*/ 406054 h 1387567"/>
              <a:gd name="connsiteX5" fmla="*/ 2901207 w 3789891"/>
              <a:gd name="connsiteY5" fmla="*/ 366785 h 1387567"/>
              <a:gd name="connsiteX6" fmla="*/ 3652923 w 3789891"/>
              <a:gd name="connsiteY6" fmla="*/ 243369 h 1387567"/>
              <a:gd name="connsiteX7" fmla="*/ 3787558 w 3789891"/>
              <a:gd name="connsiteY7" fmla="*/ 131173 h 1387567"/>
              <a:gd name="connsiteX8" fmla="*/ 3619264 w 3789891"/>
              <a:gd name="connsiteY8" fmla="*/ 535080 h 1387567"/>
              <a:gd name="connsiteX9" fmla="*/ 3271455 w 3789891"/>
              <a:gd name="connsiteY9" fmla="*/ 697764 h 1387567"/>
              <a:gd name="connsiteX10" fmla="*/ 2637546 w 3789891"/>
              <a:gd name="connsiteY10" fmla="*/ 692154 h 1387567"/>
              <a:gd name="connsiteX11" fmla="*/ 2334616 w 3789891"/>
              <a:gd name="connsiteY11" fmla="*/ 910937 h 1387567"/>
              <a:gd name="connsiteX12" fmla="*/ 1958758 w 3789891"/>
              <a:gd name="connsiteY12" fmla="*/ 1331673 h 1387567"/>
              <a:gd name="connsiteX13" fmla="*/ 1083627 w 3789891"/>
              <a:gd name="connsiteY13" fmla="*/ 1348503 h 1387567"/>
              <a:gd name="connsiteX14" fmla="*/ 819966 w 3789891"/>
              <a:gd name="connsiteY14" fmla="*/ 1011914 h 1387567"/>
              <a:gd name="connsiteX15" fmla="*/ 819966 w 3789891"/>
              <a:gd name="connsiteY15" fmla="*/ 826790 h 1387567"/>
              <a:gd name="connsiteX16" fmla="*/ 707769 w 3789891"/>
              <a:gd name="connsiteY16" fmla="*/ 535080 h 1387567"/>
              <a:gd name="connsiteX17" fmla="*/ 214106 w 3789891"/>
              <a:gd name="connsiteY17" fmla="*/ 349956 h 1387567"/>
              <a:gd name="connsiteX18" fmla="*/ 933 w 3789891"/>
              <a:gd name="connsiteY18" fmla="*/ 2147 h 1387567"/>
              <a:gd name="connsiteX0" fmla="*/ 933 w 3789891"/>
              <a:gd name="connsiteY0" fmla="*/ 2147 h 1387567"/>
              <a:gd name="connsiteX1" fmla="*/ 287033 w 3789891"/>
              <a:gd name="connsiteY1" fmla="*/ 209710 h 1387567"/>
              <a:gd name="connsiteX2" fmla="*/ 640452 w 3789891"/>
              <a:gd name="connsiteY2" fmla="*/ 344346 h 1387567"/>
              <a:gd name="connsiteX3" fmla="*/ 1201433 w 3789891"/>
              <a:gd name="connsiteY3" fmla="*/ 394834 h 1387567"/>
              <a:gd name="connsiteX4" fmla="*/ 2054125 w 3789891"/>
              <a:gd name="connsiteY4" fmla="*/ 406054 h 1387567"/>
              <a:gd name="connsiteX5" fmla="*/ 2901207 w 3789891"/>
              <a:gd name="connsiteY5" fmla="*/ 366785 h 1387567"/>
              <a:gd name="connsiteX6" fmla="*/ 3652923 w 3789891"/>
              <a:gd name="connsiteY6" fmla="*/ 243369 h 1387567"/>
              <a:gd name="connsiteX7" fmla="*/ 3787558 w 3789891"/>
              <a:gd name="connsiteY7" fmla="*/ 131173 h 1387567"/>
              <a:gd name="connsiteX8" fmla="*/ 3619264 w 3789891"/>
              <a:gd name="connsiteY8" fmla="*/ 535080 h 1387567"/>
              <a:gd name="connsiteX9" fmla="*/ 3271455 w 3789891"/>
              <a:gd name="connsiteY9" fmla="*/ 697764 h 1387567"/>
              <a:gd name="connsiteX10" fmla="*/ 2637546 w 3789891"/>
              <a:gd name="connsiteY10" fmla="*/ 692154 h 1387567"/>
              <a:gd name="connsiteX11" fmla="*/ 2334616 w 3789891"/>
              <a:gd name="connsiteY11" fmla="*/ 910937 h 1387567"/>
              <a:gd name="connsiteX12" fmla="*/ 1958758 w 3789891"/>
              <a:gd name="connsiteY12" fmla="*/ 1331673 h 1387567"/>
              <a:gd name="connsiteX13" fmla="*/ 1083627 w 3789891"/>
              <a:gd name="connsiteY13" fmla="*/ 1348503 h 1387567"/>
              <a:gd name="connsiteX14" fmla="*/ 819966 w 3789891"/>
              <a:gd name="connsiteY14" fmla="*/ 1011914 h 1387567"/>
              <a:gd name="connsiteX15" fmla="*/ 819966 w 3789891"/>
              <a:gd name="connsiteY15" fmla="*/ 826790 h 1387567"/>
              <a:gd name="connsiteX16" fmla="*/ 707769 w 3789891"/>
              <a:gd name="connsiteY16" fmla="*/ 535080 h 1387567"/>
              <a:gd name="connsiteX17" fmla="*/ 214106 w 3789891"/>
              <a:gd name="connsiteY17" fmla="*/ 349956 h 1387567"/>
              <a:gd name="connsiteX18" fmla="*/ 933 w 3789891"/>
              <a:gd name="connsiteY18" fmla="*/ 2147 h 1387567"/>
              <a:gd name="connsiteX0" fmla="*/ 933 w 3789891"/>
              <a:gd name="connsiteY0" fmla="*/ 2147 h 1387567"/>
              <a:gd name="connsiteX1" fmla="*/ 287033 w 3789891"/>
              <a:gd name="connsiteY1" fmla="*/ 209710 h 1387567"/>
              <a:gd name="connsiteX2" fmla="*/ 640452 w 3789891"/>
              <a:gd name="connsiteY2" fmla="*/ 344346 h 1387567"/>
              <a:gd name="connsiteX3" fmla="*/ 1201433 w 3789891"/>
              <a:gd name="connsiteY3" fmla="*/ 394834 h 1387567"/>
              <a:gd name="connsiteX4" fmla="*/ 2054125 w 3789891"/>
              <a:gd name="connsiteY4" fmla="*/ 406054 h 1387567"/>
              <a:gd name="connsiteX5" fmla="*/ 2901207 w 3789891"/>
              <a:gd name="connsiteY5" fmla="*/ 366785 h 1387567"/>
              <a:gd name="connsiteX6" fmla="*/ 3652923 w 3789891"/>
              <a:gd name="connsiteY6" fmla="*/ 243369 h 1387567"/>
              <a:gd name="connsiteX7" fmla="*/ 3787558 w 3789891"/>
              <a:gd name="connsiteY7" fmla="*/ 131173 h 1387567"/>
              <a:gd name="connsiteX8" fmla="*/ 3619264 w 3789891"/>
              <a:gd name="connsiteY8" fmla="*/ 535080 h 1387567"/>
              <a:gd name="connsiteX9" fmla="*/ 3271455 w 3789891"/>
              <a:gd name="connsiteY9" fmla="*/ 697764 h 1387567"/>
              <a:gd name="connsiteX10" fmla="*/ 2637546 w 3789891"/>
              <a:gd name="connsiteY10" fmla="*/ 692154 h 1387567"/>
              <a:gd name="connsiteX11" fmla="*/ 2334616 w 3789891"/>
              <a:gd name="connsiteY11" fmla="*/ 910937 h 1387567"/>
              <a:gd name="connsiteX12" fmla="*/ 1958758 w 3789891"/>
              <a:gd name="connsiteY12" fmla="*/ 1331673 h 1387567"/>
              <a:gd name="connsiteX13" fmla="*/ 1083627 w 3789891"/>
              <a:gd name="connsiteY13" fmla="*/ 1348503 h 1387567"/>
              <a:gd name="connsiteX14" fmla="*/ 819966 w 3789891"/>
              <a:gd name="connsiteY14" fmla="*/ 1011914 h 1387567"/>
              <a:gd name="connsiteX15" fmla="*/ 819966 w 3789891"/>
              <a:gd name="connsiteY15" fmla="*/ 826790 h 1387567"/>
              <a:gd name="connsiteX16" fmla="*/ 707769 w 3789891"/>
              <a:gd name="connsiteY16" fmla="*/ 535080 h 1387567"/>
              <a:gd name="connsiteX17" fmla="*/ 214106 w 3789891"/>
              <a:gd name="connsiteY17" fmla="*/ 349956 h 1387567"/>
              <a:gd name="connsiteX18" fmla="*/ 933 w 3789891"/>
              <a:gd name="connsiteY18" fmla="*/ 2147 h 1387567"/>
              <a:gd name="connsiteX0" fmla="*/ 933 w 3789891"/>
              <a:gd name="connsiteY0" fmla="*/ 2147 h 1400169"/>
              <a:gd name="connsiteX1" fmla="*/ 287033 w 3789891"/>
              <a:gd name="connsiteY1" fmla="*/ 209710 h 1400169"/>
              <a:gd name="connsiteX2" fmla="*/ 640452 w 3789891"/>
              <a:gd name="connsiteY2" fmla="*/ 344346 h 1400169"/>
              <a:gd name="connsiteX3" fmla="*/ 1201433 w 3789891"/>
              <a:gd name="connsiteY3" fmla="*/ 394834 h 1400169"/>
              <a:gd name="connsiteX4" fmla="*/ 2054125 w 3789891"/>
              <a:gd name="connsiteY4" fmla="*/ 406054 h 1400169"/>
              <a:gd name="connsiteX5" fmla="*/ 2901207 w 3789891"/>
              <a:gd name="connsiteY5" fmla="*/ 366785 h 1400169"/>
              <a:gd name="connsiteX6" fmla="*/ 3652923 w 3789891"/>
              <a:gd name="connsiteY6" fmla="*/ 243369 h 1400169"/>
              <a:gd name="connsiteX7" fmla="*/ 3787558 w 3789891"/>
              <a:gd name="connsiteY7" fmla="*/ 131173 h 1400169"/>
              <a:gd name="connsiteX8" fmla="*/ 3619264 w 3789891"/>
              <a:gd name="connsiteY8" fmla="*/ 535080 h 1400169"/>
              <a:gd name="connsiteX9" fmla="*/ 3271455 w 3789891"/>
              <a:gd name="connsiteY9" fmla="*/ 697764 h 1400169"/>
              <a:gd name="connsiteX10" fmla="*/ 2637546 w 3789891"/>
              <a:gd name="connsiteY10" fmla="*/ 692154 h 1400169"/>
              <a:gd name="connsiteX11" fmla="*/ 2334616 w 3789891"/>
              <a:gd name="connsiteY11" fmla="*/ 910937 h 1400169"/>
              <a:gd name="connsiteX12" fmla="*/ 1958758 w 3789891"/>
              <a:gd name="connsiteY12" fmla="*/ 1331673 h 1400169"/>
              <a:gd name="connsiteX13" fmla="*/ 1083627 w 3789891"/>
              <a:gd name="connsiteY13" fmla="*/ 1348503 h 1400169"/>
              <a:gd name="connsiteX14" fmla="*/ 819966 w 3789891"/>
              <a:gd name="connsiteY14" fmla="*/ 826790 h 1400169"/>
              <a:gd name="connsiteX15" fmla="*/ 707769 w 3789891"/>
              <a:gd name="connsiteY15" fmla="*/ 535080 h 1400169"/>
              <a:gd name="connsiteX16" fmla="*/ 214106 w 3789891"/>
              <a:gd name="connsiteY16" fmla="*/ 349956 h 1400169"/>
              <a:gd name="connsiteX17" fmla="*/ 933 w 3789891"/>
              <a:gd name="connsiteY17" fmla="*/ 2147 h 140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89891" h="1400169">
                <a:moveTo>
                  <a:pt x="933" y="2147"/>
                </a:moveTo>
                <a:cubicBezTo>
                  <a:pt x="13087" y="-21227"/>
                  <a:pt x="180447" y="152677"/>
                  <a:pt x="287033" y="209710"/>
                </a:cubicBezTo>
                <a:cubicBezTo>
                  <a:pt x="393619" y="266743"/>
                  <a:pt x="488052" y="313492"/>
                  <a:pt x="640452" y="344346"/>
                </a:cubicBezTo>
                <a:cubicBezTo>
                  <a:pt x="792852" y="375200"/>
                  <a:pt x="965821" y="384549"/>
                  <a:pt x="1201433" y="394834"/>
                </a:cubicBezTo>
                <a:cubicBezTo>
                  <a:pt x="1437045" y="405119"/>
                  <a:pt x="1770829" y="410729"/>
                  <a:pt x="2054125" y="406054"/>
                </a:cubicBezTo>
                <a:cubicBezTo>
                  <a:pt x="2337421" y="401379"/>
                  <a:pt x="2634741" y="393899"/>
                  <a:pt x="2901207" y="366785"/>
                </a:cubicBezTo>
                <a:cubicBezTo>
                  <a:pt x="3167673" y="339671"/>
                  <a:pt x="3505198" y="282638"/>
                  <a:pt x="3652923" y="243369"/>
                </a:cubicBezTo>
                <a:cubicBezTo>
                  <a:pt x="3800648" y="204100"/>
                  <a:pt x="3793168" y="82555"/>
                  <a:pt x="3787558" y="131173"/>
                </a:cubicBezTo>
                <a:cubicBezTo>
                  <a:pt x="3781948" y="179792"/>
                  <a:pt x="3705281" y="440648"/>
                  <a:pt x="3619264" y="535080"/>
                </a:cubicBezTo>
                <a:cubicBezTo>
                  <a:pt x="3533247" y="629512"/>
                  <a:pt x="3435075" y="671585"/>
                  <a:pt x="3271455" y="697764"/>
                </a:cubicBezTo>
                <a:cubicBezTo>
                  <a:pt x="3107835" y="723943"/>
                  <a:pt x="2793686" y="656625"/>
                  <a:pt x="2637546" y="692154"/>
                </a:cubicBezTo>
                <a:cubicBezTo>
                  <a:pt x="2481406" y="727683"/>
                  <a:pt x="2447747" y="804351"/>
                  <a:pt x="2334616" y="910937"/>
                </a:cubicBezTo>
                <a:cubicBezTo>
                  <a:pt x="2221485" y="1017523"/>
                  <a:pt x="2167256" y="1258745"/>
                  <a:pt x="1958758" y="1331673"/>
                </a:cubicBezTo>
                <a:cubicBezTo>
                  <a:pt x="1750260" y="1404601"/>
                  <a:pt x="1273426" y="1432650"/>
                  <a:pt x="1083627" y="1348503"/>
                </a:cubicBezTo>
                <a:cubicBezTo>
                  <a:pt x="893828" y="1264356"/>
                  <a:pt x="882609" y="962361"/>
                  <a:pt x="819966" y="826790"/>
                </a:cubicBezTo>
                <a:cubicBezTo>
                  <a:pt x="801267" y="747318"/>
                  <a:pt x="775087" y="659430"/>
                  <a:pt x="707769" y="535080"/>
                </a:cubicBezTo>
                <a:cubicBezTo>
                  <a:pt x="545084" y="522926"/>
                  <a:pt x="330977" y="435973"/>
                  <a:pt x="214106" y="349956"/>
                </a:cubicBezTo>
                <a:cubicBezTo>
                  <a:pt x="97235" y="263939"/>
                  <a:pt x="-11221" y="25521"/>
                  <a:pt x="933" y="2147"/>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7984139" y="2268445"/>
            <a:ext cx="1008609" cy="461665"/>
          </a:xfrm>
          <a:prstGeom prst="rect">
            <a:avLst/>
          </a:prstGeom>
          <a:solidFill>
            <a:schemeClr val="bg1"/>
          </a:solidFill>
        </p:spPr>
        <p:txBody>
          <a:bodyPr wrap="none" rtlCol="0">
            <a:spAutoFit/>
          </a:bodyPr>
          <a:lstStyle/>
          <a:p>
            <a:r>
              <a:rPr lang="en-US" sz="2400" dirty="0"/>
              <a:t>glacier</a:t>
            </a:r>
          </a:p>
        </p:txBody>
      </p:sp>
      <p:sp>
        <p:nvSpPr>
          <p:cNvPr id="20" name="Freeform 19"/>
          <p:cNvSpPr/>
          <p:nvPr/>
        </p:nvSpPr>
        <p:spPr>
          <a:xfrm>
            <a:off x="6933733" y="2479539"/>
            <a:ext cx="734885" cy="319759"/>
          </a:xfrm>
          <a:custGeom>
            <a:avLst/>
            <a:gdLst>
              <a:gd name="connsiteX0" fmla="*/ 0 w 734885"/>
              <a:gd name="connsiteY0" fmla="*/ 0 h 319759"/>
              <a:gd name="connsiteX1" fmla="*/ 274880 w 734885"/>
              <a:gd name="connsiteY1" fmla="*/ 196343 h 319759"/>
              <a:gd name="connsiteX2" fmla="*/ 734885 w 734885"/>
              <a:gd name="connsiteY2" fmla="*/ 319759 h 319759"/>
            </a:gdLst>
            <a:ahLst/>
            <a:cxnLst>
              <a:cxn ang="0">
                <a:pos x="connsiteX0" y="connsiteY0"/>
              </a:cxn>
              <a:cxn ang="0">
                <a:pos x="connsiteX1" y="connsiteY1"/>
              </a:cxn>
              <a:cxn ang="0">
                <a:pos x="connsiteX2" y="connsiteY2"/>
              </a:cxn>
            </a:cxnLst>
            <a:rect l="l" t="t" r="r" b="b"/>
            <a:pathLst>
              <a:path w="734885" h="319759">
                <a:moveTo>
                  <a:pt x="0" y="0"/>
                </a:moveTo>
                <a:cubicBezTo>
                  <a:pt x="76199" y="71525"/>
                  <a:pt x="152399" y="143050"/>
                  <a:pt x="274880" y="196343"/>
                </a:cubicBezTo>
                <a:cubicBezTo>
                  <a:pt x="397361" y="249636"/>
                  <a:pt x="566123" y="284697"/>
                  <a:pt x="734885" y="319759"/>
                </a:cubicBezTo>
              </a:path>
            </a:pathLst>
          </a:custGeom>
          <a:noFill/>
          <a:ln w="38100">
            <a:solidFill>
              <a:schemeClr val="bg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flipH="1">
            <a:off x="9582500" y="2639418"/>
            <a:ext cx="734885" cy="255247"/>
          </a:xfrm>
          <a:custGeom>
            <a:avLst/>
            <a:gdLst>
              <a:gd name="connsiteX0" fmla="*/ 0 w 734885"/>
              <a:gd name="connsiteY0" fmla="*/ 0 h 319759"/>
              <a:gd name="connsiteX1" fmla="*/ 274880 w 734885"/>
              <a:gd name="connsiteY1" fmla="*/ 196343 h 319759"/>
              <a:gd name="connsiteX2" fmla="*/ 734885 w 734885"/>
              <a:gd name="connsiteY2" fmla="*/ 319759 h 319759"/>
            </a:gdLst>
            <a:ahLst/>
            <a:cxnLst>
              <a:cxn ang="0">
                <a:pos x="connsiteX0" y="connsiteY0"/>
              </a:cxn>
              <a:cxn ang="0">
                <a:pos x="connsiteX1" y="connsiteY1"/>
              </a:cxn>
              <a:cxn ang="0">
                <a:pos x="connsiteX2" y="connsiteY2"/>
              </a:cxn>
            </a:cxnLst>
            <a:rect l="l" t="t" r="r" b="b"/>
            <a:pathLst>
              <a:path w="734885" h="319759">
                <a:moveTo>
                  <a:pt x="0" y="0"/>
                </a:moveTo>
                <a:cubicBezTo>
                  <a:pt x="76199" y="71525"/>
                  <a:pt x="152399" y="143050"/>
                  <a:pt x="274880" y="196343"/>
                </a:cubicBezTo>
                <a:cubicBezTo>
                  <a:pt x="397361" y="249636"/>
                  <a:pt x="566123" y="284697"/>
                  <a:pt x="734885" y="319759"/>
                </a:cubicBezTo>
              </a:path>
            </a:pathLst>
          </a:custGeom>
          <a:noFill/>
          <a:ln w="38100">
            <a:solidFill>
              <a:schemeClr val="bg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a:off x="8239417" y="3194661"/>
            <a:ext cx="218783" cy="185368"/>
            <a:chOff x="8723263" y="2058803"/>
            <a:chExt cx="218783" cy="185368"/>
          </a:xfrm>
        </p:grpSpPr>
        <p:sp>
          <p:nvSpPr>
            <p:cNvPr id="23" name="Oval 22"/>
            <p:cNvSpPr/>
            <p:nvPr/>
          </p:nvSpPr>
          <p:spPr>
            <a:xfrm>
              <a:off x="8723263" y="2058803"/>
              <a:ext cx="218783" cy="18536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8796191" y="2126120"/>
              <a:ext cx="61708" cy="5609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24"/>
          <p:cNvSpPr txBox="1"/>
          <p:nvPr/>
        </p:nvSpPr>
        <p:spPr>
          <a:xfrm>
            <a:off x="6214730" y="791902"/>
            <a:ext cx="3627275" cy="646331"/>
          </a:xfrm>
          <a:prstGeom prst="rect">
            <a:avLst/>
          </a:prstGeom>
          <a:noFill/>
        </p:spPr>
        <p:txBody>
          <a:bodyPr wrap="none" rtlCol="0">
            <a:spAutoFit/>
          </a:bodyPr>
          <a:lstStyle/>
          <a:p>
            <a:r>
              <a:rPr lang="en-US" sz="3600" dirty="0"/>
              <a:t>During the Ice Age</a:t>
            </a:r>
          </a:p>
        </p:txBody>
      </p:sp>
    </p:spTree>
    <p:extLst>
      <p:ext uri="{BB962C8B-B14F-4D97-AF65-F5344CB8AC3E}">
        <p14:creationId xmlns:p14="http://schemas.microsoft.com/office/powerpoint/2010/main" val="8750118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88602D1F-5378-478F-A55B-C9A23AA17336}"/>
              </a:ext>
            </a:extLst>
          </p:cNvPr>
          <p:cNvSpPr>
            <a:spLocks noGrp="1" noChangeArrowheads="1"/>
          </p:cNvSpPr>
          <p:nvPr>
            <p:ph type="title"/>
          </p:nvPr>
        </p:nvSpPr>
        <p:spPr>
          <a:xfrm>
            <a:off x="1193180" y="1188721"/>
            <a:ext cx="10058400" cy="1120140"/>
          </a:xfrm>
        </p:spPr>
        <p:txBody>
          <a:bodyPr>
            <a:noAutofit/>
          </a:bodyPr>
          <a:lstStyle/>
          <a:p>
            <a:pPr algn="l"/>
            <a:r>
              <a:rPr lang="en-US" altLang="en-US" sz="2400" dirty="0">
                <a:latin typeface="+mn-lt"/>
              </a:rPr>
              <a:t>1821-1833, Ignace </a:t>
            </a:r>
            <a:r>
              <a:rPr lang="en-US" altLang="en-US" sz="2400" dirty="0" err="1">
                <a:latin typeface="+mn-lt"/>
              </a:rPr>
              <a:t>Venetz</a:t>
            </a:r>
            <a:r>
              <a:rPr lang="en-US" altLang="en-US" sz="2400" dirty="0">
                <a:latin typeface="+mn-lt"/>
              </a:rPr>
              <a:t>, highway engineer, studies glaciers, characterizes their movements. </a:t>
            </a:r>
          </a:p>
        </p:txBody>
      </p:sp>
    </p:spTree>
    <p:extLst>
      <p:ext uri="{BB962C8B-B14F-4D97-AF65-F5344CB8AC3E}">
        <p14:creationId xmlns:p14="http://schemas.microsoft.com/office/powerpoint/2010/main" val="31781194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88602D1F-5378-478F-A55B-C9A23AA17336}"/>
              </a:ext>
            </a:extLst>
          </p:cNvPr>
          <p:cNvSpPr>
            <a:spLocks noGrp="1" noChangeArrowheads="1"/>
          </p:cNvSpPr>
          <p:nvPr>
            <p:ph type="title"/>
          </p:nvPr>
        </p:nvSpPr>
        <p:spPr>
          <a:xfrm>
            <a:off x="864934" y="1024598"/>
            <a:ext cx="10058400" cy="1120140"/>
          </a:xfrm>
        </p:spPr>
        <p:txBody>
          <a:bodyPr>
            <a:noAutofit/>
          </a:bodyPr>
          <a:lstStyle/>
          <a:p>
            <a:pPr algn="l"/>
            <a:r>
              <a:rPr lang="en-US" altLang="en-US" sz="5400" dirty="0">
                <a:latin typeface="+mn-lt"/>
              </a:rPr>
              <a:t>Can you see a glacier move?</a:t>
            </a:r>
          </a:p>
        </p:txBody>
      </p:sp>
      <p:sp>
        <p:nvSpPr>
          <p:cNvPr id="3" name="Rectangle 2">
            <a:extLst>
              <a:ext uri="{FF2B5EF4-FFF2-40B4-BE49-F238E27FC236}">
                <a16:creationId xmlns:a16="http://schemas.microsoft.com/office/drawing/2014/main" id="{88602D1F-5378-478F-A55B-C9A23AA17336}"/>
              </a:ext>
            </a:extLst>
          </p:cNvPr>
          <p:cNvSpPr txBox="1">
            <a:spLocks noChangeArrowheads="1"/>
          </p:cNvSpPr>
          <p:nvPr/>
        </p:nvSpPr>
        <p:spPr>
          <a:xfrm>
            <a:off x="1533149" y="2637107"/>
            <a:ext cx="10058400" cy="11201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5400" dirty="0">
                <a:latin typeface="+mn-lt"/>
              </a:rPr>
              <a:t>have </a:t>
            </a:r>
            <a:r>
              <a:rPr lang="en-US" altLang="en-US" sz="5400" i="1" dirty="0">
                <a:latin typeface="+mn-lt"/>
              </a:rPr>
              <a:t>you</a:t>
            </a:r>
            <a:r>
              <a:rPr lang="en-US" altLang="en-US" sz="5400" dirty="0">
                <a:latin typeface="+mn-lt"/>
              </a:rPr>
              <a:t> ever seen a glacier move?</a:t>
            </a:r>
          </a:p>
        </p:txBody>
      </p:sp>
    </p:spTree>
    <p:extLst>
      <p:ext uri="{BB962C8B-B14F-4D97-AF65-F5344CB8AC3E}">
        <p14:creationId xmlns:p14="http://schemas.microsoft.com/office/powerpoint/2010/main" val="1649971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68881" y="1978243"/>
            <a:ext cx="6675161" cy="707886"/>
          </a:xfrm>
          <a:prstGeom prst="rect">
            <a:avLst/>
          </a:prstGeom>
        </p:spPr>
        <p:txBody>
          <a:bodyPr wrap="none">
            <a:spAutoFit/>
          </a:bodyPr>
          <a:lstStyle/>
          <a:p>
            <a:r>
              <a:rPr lang="en-US" sz="4000" dirty="0"/>
              <a:t>time lapse of glacial movement</a:t>
            </a:r>
          </a:p>
        </p:txBody>
      </p:sp>
      <p:sp>
        <p:nvSpPr>
          <p:cNvPr id="5" name="Rectangle 4"/>
          <p:cNvSpPr/>
          <p:nvPr/>
        </p:nvSpPr>
        <p:spPr>
          <a:xfrm>
            <a:off x="391560" y="3642919"/>
            <a:ext cx="11569065" cy="769441"/>
          </a:xfrm>
          <a:prstGeom prst="rect">
            <a:avLst/>
          </a:prstGeom>
        </p:spPr>
        <p:txBody>
          <a:bodyPr wrap="none">
            <a:spAutoFit/>
          </a:bodyPr>
          <a:lstStyle/>
          <a:p>
            <a:r>
              <a:rPr lang="en-US" sz="4400" dirty="0"/>
              <a:t>https://www.youtube.com/watch?v=hRhnLtFZxso</a:t>
            </a:r>
          </a:p>
        </p:txBody>
      </p:sp>
    </p:spTree>
    <p:extLst>
      <p:ext uri="{BB962C8B-B14F-4D97-AF65-F5344CB8AC3E}">
        <p14:creationId xmlns:p14="http://schemas.microsoft.com/office/powerpoint/2010/main" val="27678314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892060" y="0"/>
            <a:ext cx="7205242" cy="6858000"/>
          </a:xfrm>
          <a:prstGeom prst="rect">
            <a:avLst/>
          </a:prstGeom>
        </p:spPr>
      </p:pic>
      <p:sp>
        <p:nvSpPr>
          <p:cNvPr id="6" name="Rectangle 2">
            <a:extLst>
              <a:ext uri="{FF2B5EF4-FFF2-40B4-BE49-F238E27FC236}">
                <a16:creationId xmlns:a16="http://schemas.microsoft.com/office/drawing/2014/main" id="{88602D1F-5378-478F-A55B-C9A23AA17336}"/>
              </a:ext>
            </a:extLst>
          </p:cNvPr>
          <p:cNvSpPr>
            <a:spLocks noGrp="1" noChangeArrowheads="1"/>
          </p:cNvSpPr>
          <p:nvPr>
            <p:ph type="title"/>
          </p:nvPr>
        </p:nvSpPr>
        <p:spPr>
          <a:xfrm>
            <a:off x="653917" y="1573237"/>
            <a:ext cx="10058400" cy="3711526"/>
          </a:xfrm>
        </p:spPr>
        <p:txBody>
          <a:bodyPr>
            <a:noAutofit/>
          </a:bodyPr>
          <a:lstStyle/>
          <a:p>
            <a:pPr algn="l"/>
            <a:r>
              <a:rPr lang="en-US" altLang="en-US" sz="6000" dirty="0" err="1">
                <a:latin typeface="+mn-lt"/>
              </a:rPr>
              <a:t>Venetz</a:t>
            </a:r>
            <a:br>
              <a:rPr lang="en-US" altLang="en-US" sz="6000" dirty="0">
                <a:latin typeface="+mn-lt"/>
              </a:rPr>
            </a:br>
            <a:r>
              <a:rPr lang="en-US" altLang="en-US" sz="6000" dirty="0">
                <a:latin typeface="+mn-lt"/>
              </a:rPr>
              <a:t>used</a:t>
            </a:r>
            <a:br>
              <a:rPr lang="en-US" altLang="en-US" sz="6000" dirty="0">
                <a:latin typeface="+mn-lt"/>
              </a:rPr>
            </a:br>
            <a:r>
              <a:rPr lang="en-US" altLang="en-US" sz="6000" dirty="0">
                <a:latin typeface="+mn-lt"/>
              </a:rPr>
              <a:t>a line</a:t>
            </a:r>
            <a:br>
              <a:rPr lang="en-US" altLang="en-US" sz="6000" dirty="0">
                <a:latin typeface="+mn-lt"/>
              </a:rPr>
            </a:br>
            <a:r>
              <a:rPr lang="en-US" altLang="en-US" sz="6000" dirty="0">
                <a:latin typeface="+mn-lt"/>
              </a:rPr>
              <a:t>of stakes</a:t>
            </a:r>
            <a:br>
              <a:rPr lang="en-US" altLang="en-US" sz="2400" dirty="0">
                <a:latin typeface="+mn-lt"/>
              </a:rPr>
            </a:br>
            <a:br>
              <a:rPr lang="en-US" altLang="en-US" sz="2400" dirty="0">
                <a:latin typeface="+mn-lt"/>
              </a:rPr>
            </a:br>
            <a:endParaRPr lang="en-US" altLang="en-US" sz="2400" dirty="0">
              <a:latin typeface="+mn-lt"/>
            </a:endParaRPr>
          </a:p>
        </p:txBody>
      </p:sp>
    </p:spTree>
    <p:extLst>
      <p:ext uri="{BB962C8B-B14F-4D97-AF65-F5344CB8AC3E}">
        <p14:creationId xmlns:p14="http://schemas.microsoft.com/office/powerpoint/2010/main" val="24599035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594020" y="323385"/>
            <a:ext cx="3133493" cy="5843238"/>
          </a:xfrm>
          <a:prstGeom prst="rect">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811471" y="379142"/>
            <a:ext cx="2765503" cy="5765180"/>
          </a:xfrm>
          <a:prstGeom prst="rect">
            <a:avLst/>
          </a:prstGeom>
        </p:spPr>
      </p:pic>
      <p:sp>
        <p:nvSpPr>
          <p:cNvPr id="5" name="TextBox 4"/>
          <p:cNvSpPr txBox="1"/>
          <p:nvPr/>
        </p:nvSpPr>
        <p:spPr>
          <a:xfrm>
            <a:off x="4538265" y="6166624"/>
            <a:ext cx="3311913" cy="646331"/>
          </a:xfrm>
          <a:prstGeom prst="rect">
            <a:avLst/>
          </a:prstGeom>
          <a:noFill/>
        </p:spPr>
        <p:txBody>
          <a:bodyPr wrap="square" rtlCol="0">
            <a:spAutoFit/>
          </a:bodyPr>
          <a:lstStyle/>
          <a:p>
            <a:pPr algn="ctr"/>
            <a:r>
              <a:rPr lang="en-US" dirty="0"/>
              <a:t>Bill Menke, (he/him), Instructor</a:t>
            </a:r>
          </a:p>
          <a:p>
            <a:pPr algn="ctr"/>
            <a:r>
              <a:rPr lang="en-US" dirty="0"/>
              <a:t>MENKE@LDEO.COLUMBIA.EDU</a:t>
            </a: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388504" y="323385"/>
            <a:ext cx="3133493" cy="5843239"/>
          </a:xfrm>
          <a:prstGeom prst="rect">
            <a:avLst/>
          </a:prstGeom>
          <a:ln w="38100">
            <a:solidFill>
              <a:schemeClr val="tx1"/>
            </a:solidFill>
          </a:ln>
        </p:spPr>
      </p:pic>
      <p:sp>
        <p:nvSpPr>
          <p:cNvPr id="7" name="TextBox 6"/>
          <p:cNvSpPr txBox="1"/>
          <p:nvPr/>
        </p:nvSpPr>
        <p:spPr>
          <a:xfrm>
            <a:off x="8232385" y="6166623"/>
            <a:ext cx="3311913" cy="646331"/>
          </a:xfrm>
          <a:prstGeom prst="rect">
            <a:avLst/>
          </a:prstGeom>
          <a:noFill/>
        </p:spPr>
        <p:txBody>
          <a:bodyPr wrap="square" rtlCol="0">
            <a:spAutoFit/>
          </a:bodyPr>
          <a:lstStyle/>
          <a:p>
            <a:pPr algn="ctr"/>
            <a:r>
              <a:rPr lang="en-US" dirty="0"/>
              <a:t>Caitlin Locke (she/her), T.A.</a:t>
            </a:r>
          </a:p>
          <a:p>
            <a:pPr algn="ctr"/>
            <a:r>
              <a:rPr lang="en-US" cap="all" dirty="0"/>
              <a:t>cd2477@columbia.edu</a:t>
            </a:r>
          </a:p>
        </p:txBody>
      </p:sp>
      <p:sp>
        <p:nvSpPr>
          <p:cNvPr id="9" name="TextBox 8"/>
          <p:cNvSpPr txBox="1"/>
          <p:nvPr/>
        </p:nvSpPr>
        <p:spPr>
          <a:xfrm>
            <a:off x="979162" y="2538457"/>
            <a:ext cx="2189575" cy="1446550"/>
          </a:xfrm>
          <a:prstGeom prst="rect">
            <a:avLst/>
          </a:prstGeom>
          <a:noFill/>
        </p:spPr>
        <p:txBody>
          <a:bodyPr wrap="none" rtlCol="0">
            <a:spAutoFit/>
          </a:bodyPr>
          <a:lstStyle/>
          <a:p>
            <a:pPr algn="ctr"/>
            <a:r>
              <a:rPr lang="en-US" sz="4400" dirty="0"/>
              <a:t>Teaching</a:t>
            </a:r>
          </a:p>
          <a:p>
            <a:pPr algn="ctr"/>
            <a:r>
              <a:rPr lang="en-US" sz="4400" dirty="0"/>
              <a:t>Staff</a:t>
            </a:r>
          </a:p>
        </p:txBody>
      </p:sp>
    </p:spTree>
    <p:extLst>
      <p:ext uri="{BB962C8B-B14F-4D97-AF65-F5344CB8AC3E}">
        <p14:creationId xmlns:p14="http://schemas.microsoft.com/office/powerpoint/2010/main" val="15485102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4056187" y="-11722"/>
            <a:ext cx="6858000" cy="6881447"/>
          </a:xfrm>
          <a:prstGeom prst="rect">
            <a:avLst/>
          </a:prstGeom>
        </p:spPr>
      </p:pic>
      <p:sp>
        <p:nvSpPr>
          <p:cNvPr id="3" name="Oval 2"/>
          <p:cNvSpPr/>
          <p:nvPr/>
        </p:nvSpPr>
        <p:spPr>
          <a:xfrm>
            <a:off x="7051040" y="3352800"/>
            <a:ext cx="944880" cy="9347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2">
            <a:extLst>
              <a:ext uri="{FF2B5EF4-FFF2-40B4-BE49-F238E27FC236}">
                <a16:creationId xmlns:a16="http://schemas.microsoft.com/office/drawing/2014/main" id="{88602D1F-5378-478F-A55B-C9A23AA17336}"/>
              </a:ext>
            </a:extLst>
          </p:cNvPr>
          <p:cNvSpPr>
            <a:spLocks noGrp="1" noChangeArrowheads="1"/>
          </p:cNvSpPr>
          <p:nvPr>
            <p:ph type="title"/>
          </p:nvPr>
        </p:nvSpPr>
        <p:spPr>
          <a:xfrm>
            <a:off x="101600" y="274320"/>
            <a:ext cx="10058400" cy="6755424"/>
          </a:xfrm>
        </p:spPr>
        <p:txBody>
          <a:bodyPr>
            <a:noAutofit/>
          </a:bodyPr>
          <a:lstStyle/>
          <a:p>
            <a:pPr algn="l"/>
            <a:r>
              <a:rPr lang="en-US" altLang="en-US" sz="6000" dirty="0">
                <a:latin typeface="+mn-lt"/>
              </a:rPr>
              <a:t>Indirect</a:t>
            </a:r>
            <a:br>
              <a:rPr lang="en-US" altLang="en-US" sz="6000" dirty="0">
                <a:latin typeface="+mn-lt"/>
              </a:rPr>
            </a:br>
            <a:r>
              <a:rPr lang="en-US" altLang="en-US" sz="6000" dirty="0">
                <a:latin typeface="+mn-lt"/>
              </a:rPr>
              <a:t>evidence of</a:t>
            </a:r>
            <a:br>
              <a:rPr lang="en-US" altLang="en-US" sz="6000" dirty="0">
                <a:latin typeface="+mn-lt"/>
              </a:rPr>
            </a:br>
            <a:r>
              <a:rPr lang="en-US" altLang="en-US" sz="6000" dirty="0">
                <a:latin typeface="+mn-lt"/>
              </a:rPr>
              <a:t>moving</a:t>
            </a:r>
            <a:br>
              <a:rPr lang="en-US" altLang="en-US" sz="6000" dirty="0">
                <a:latin typeface="+mn-lt"/>
              </a:rPr>
            </a:br>
            <a:r>
              <a:rPr lang="en-US" altLang="en-US" sz="6000" dirty="0">
                <a:latin typeface="+mn-lt"/>
              </a:rPr>
              <a:t>ice.</a:t>
            </a:r>
            <a:br>
              <a:rPr lang="en-US" altLang="en-US" sz="6000" dirty="0">
                <a:latin typeface="+mn-lt"/>
              </a:rPr>
            </a:br>
            <a:br>
              <a:rPr lang="en-US" altLang="en-US" sz="6000" dirty="0">
                <a:latin typeface="+mn-lt"/>
              </a:rPr>
            </a:br>
            <a:r>
              <a:rPr lang="en-US" altLang="en-US" sz="6000" dirty="0">
                <a:latin typeface="+mn-lt"/>
              </a:rPr>
              <a:t>What’s</a:t>
            </a:r>
            <a:br>
              <a:rPr lang="en-US" altLang="en-US" sz="6000" dirty="0">
                <a:latin typeface="+mn-lt"/>
              </a:rPr>
            </a:br>
            <a:r>
              <a:rPr lang="en-US" altLang="en-US" sz="6000" dirty="0">
                <a:latin typeface="+mn-lt"/>
              </a:rPr>
              <a:t>happening</a:t>
            </a:r>
            <a:br>
              <a:rPr lang="en-US" altLang="en-US" sz="6000" dirty="0">
                <a:latin typeface="+mn-lt"/>
              </a:rPr>
            </a:br>
            <a:r>
              <a:rPr lang="en-US" altLang="en-US" sz="6000" dirty="0">
                <a:latin typeface="+mn-lt"/>
              </a:rPr>
              <a:t>here?</a:t>
            </a:r>
            <a:br>
              <a:rPr lang="en-US" altLang="en-US" sz="2400" dirty="0">
                <a:latin typeface="+mn-lt"/>
              </a:rPr>
            </a:br>
            <a:br>
              <a:rPr lang="en-US" altLang="en-US" sz="2400" dirty="0">
                <a:latin typeface="+mn-lt"/>
              </a:rPr>
            </a:br>
            <a:endParaRPr lang="en-US" altLang="en-US" sz="2400" dirty="0">
              <a:latin typeface="+mn-lt"/>
            </a:endParaRPr>
          </a:p>
        </p:txBody>
      </p:sp>
    </p:spTree>
    <p:extLst>
      <p:ext uri="{BB962C8B-B14F-4D97-AF65-F5344CB8AC3E}">
        <p14:creationId xmlns:p14="http://schemas.microsoft.com/office/powerpoint/2010/main" val="25016921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4704079" y="-555387"/>
            <a:ext cx="6583681" cy="8243093"/>
          </a:xfrm>
          <a:prstGeom prst="rect">
            <a:avLst/>
          </a:prstGeom>
        </p:spPr>
      </p:pic>
      <p:sp>
        <p:nvSpPr>
          <p:cNvPr id="6" name="Rectangle 2">
            <a:extLst>
              <a:ext uri="{FF2B5EF4-FFF2-40B4-BE49-F238E27FC236}">
                <a16:creationId xmlns:a16="http://schemas.microsoft.com/office/drawing/2014/main" id="{88602D1F-5378-478F-A55B-C9A23AA17336}"/>
              </a:ext>
            </a:extLst>
          </p:cNvPr>
          <p:cNvSpPr>
            <a:spLocks noGrp="1" noChangeArrowheads="1"/>
          </p:cNvSpPr>
          <p:nvPr>
            <p:ph type="title"/>
          </p:nvPr>
        </p:nvSpPr>
        <p:spPr>
          <a:xfrm>
            <a:off x="101600" y="274320"/>
            <a:ext cx="10058400" cy="6755424"/>
          </a:xfrm>
        </p:spPr>
        <p:txBody>
          <a:bodyPr>
            <a:noAutofit/>
          </a:bodyPr>
          <a:lstStyle/>
          <a:p>
            <a:pPr algn="l"/>
            <a:r>
              <a:rPr lang="en-US" altLang="en-US" sz="6000" dirty="0">
                <a:latin typeface="+mn-lt"/>
              </a:rPr>
              <a:t>Close-up</a:t>
            </a:r>
            <a:br>
              <a:rPr lang="en-US" altLang="en-US" sz="2400" dirty="0">
                <a:latin typeface="+mn-lt"/>
              </a:rPr>
            </a:br>
            <a:br>
              <a:rPr lang="en-US" altLang="en-US" sz="2400" dirty="0">
                <a:latin typeface="+mn-lt"/>
              </a:rPr>
            </a:br>
            <a:endParaRPr lang="en-US" altLang="en-US" sz="2400" dirty="0">
              <a:latin typeface="+mn-lt"/>
            </a:endParaRPr>
          </a:p>
        </p:txBody>
      </p:sp>
    </p:spTree>
    <p:extLst>
      <p:ext uri="{BB962C8B-B14F-4D97-AF65-F5344CB8AC3E}">
        <p14:creationId xmlns:p14="http://schemas.microsoft.com/office/powerpoint/2010/main" val="13984404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5383C4D0-8CF3-407D-9603-498440E46EB6}"/>
              </a:ext>
            </a:extLst>
          </p:cNvPr>
          <p:cNvSpPr>
            <a:spLocks noGrp="1" noChangeArrowheads="1"/>
          </p:cNvSpPr>
          <p:nvPr>
            <p:ph type="title"/>
          </p:nvPr>
        </p:nvSpPr>
        <p:spPr>
          <a:xfrm>
            <a:off x="512955" y="0"/>
            <a:ext cx="11430001" cy="6553200"/>
          </a:xfrm>
        </p:spPr>
        <p:txBody>
          <a:bodyPr>
            <a:normAutofit fontScale="90000"/>
          </a:bodyPr>
          <a:lstStyle/>
          <a:p>
            <a:pPr algn="l"/>
            <a:br>
              <a:rPr lang="en-US" altLang="en-US" sz="2000" dirty="0">
                <a:latin typeface="+mn-lt"/>
              </a:rPr>
            </a:br>
            <a:r>
              <a:rPr lang="en-US" altLang="en-US" sz="2700" dirty="0">
                <a:latin typeface="+mn-lt"/>
              </a:rPr>
              <a:t>1829, De Charpentier systematically characterizes evidence of glaciation.</a:t>
            </a:r>
            <a:br>
              <a:rPr lang="en-US" altLang="en-US" sz="2700" dirty="0">
                <a:latin typeface="+mn-lt"/>
              </a:rPr>
            </a:br>
            <a:br>
              <a:rPr lang="en-US" altLang="en-US" sz="2700" dirty="0">
                <a:latin typeface="+mn-lt"/>
              </a:rPr>
            </a:br>
            <a:r>
              <a:rPr lang="en-US" altLang="en-US" sz="2700" dirty="0">
                <a:latin typeface="+mn-lt"/>
              </a:rPr>
              <a:t>1834, De Charpentier.</a:t>
            </a:r>
            <a:br>
              <a:rPr lang="en-US" altLang="en-US" sz="2700" dirty="0">
                <a:latin typeface="+mn-lt"/>
              </a:rPr>
            </a:br>
            <a:br>
              <a:rPr lang="en-US" altLang="en-US" sz="2700" dirty="0">
                <a:latin typeface="+mn-lt"/>
              </a:rPr>
            </a:br>
            <a:r>
              <a:rPr lang="en-US" altLang="en-US" sz="2700" dirty="0">
                <a:latin typeface="+mn-lt"/>
              </a:rPr>
              <a:t>    Traveling through the valley of </a:t>
            </a:r>
            <a:r>
              <a:rPr lang="en-US" altLang="en-US" sz="2700" dirty="0" err="1">
                <a:latin typeface="+mn-lt"/>
              </a:rPr>
              <a:t>Hasli</a:t>
            </a:r>
            <a:r>
              <a:rPr lang="en-US" altLang="en-US" sz="2700" dirty="0">
                <a:latin typeface="+mn-lt"/>
              </a:rPr>
              <a:t> and </a:t>
            </a:r>
            <a:r>
              <a:rPr lang="en-US" altLang="en-US" sz="2700" dirty="0" err="1">
                <a:latin typeface="+mn-lt"/>
              </a:rPr>
              <a:t>Lungern</a:t>
            </a:r>
            <a:r>
              <a:rPr lang="en-US" altLang="en-US" sz="2700" dirty="0">
                <a:latin typeface="+mn-lt"/>
              </a:rPr>
              <a:t>, I met on the </a:t>
            </a:r>
            <a:r>
              <a:rPr lang="en-US" altLang="en-US" sz="2700" dirty="0" err="1">
                <a:latin typeface="+mn-lt"/>
              </a:rPr>
              <a:t>Brunig</a:t>
            </a:r>
            <a:r>
              <a:rPr lang="en-US" altLang="en-US" sz="2700" dirty="0">
                <a:latin typeface="+mn-lt"/>
              </a:rPr>
              <a:t> road a woodcutter from </a:t>
            </a:r>
            <a:r>
              <a:rPr lang="en-US" altLang="en-US" sz="2700" dirty="0" err="1">
                <a:latin typeface="+mn-lt"/>
              </a:rPr>
              <a:t>Meiringen</a:t>
            </a:r>
            <a:r>
              <a:rPr lang="en-US" altLang="en-US" sz="2700" dirty="0">
                <a:latin typeface="+mn-lt"/>
              </a:rPr>
              <a:t>. We talked and walked for a while. As I was examining a large boulder of Grimsel granite, lying next to the path, he said: 'There are many stones of that kind around here, but they come from far away, from the Grimsel, because they consist of </a:t>
            </a:r>
            <a:r>
              <a:rPr lang="en-US" altLang="en-US" sz="2700" dirty="0" err="1">
                <a:latin typeface="+mn-lt"/>
              </a:rPr>
              <a:t>Geisberger</a:t>
            </a:r>
            <a:r>
              <a:rPr lang="en-US" altLang="en-US" sz="2700" dirty="0">
                <a:latin typeface="+mn-lt"/>
              </a:rPr>
              <a:t> [granite] and the mountains of this vicinity are not made of it.</a:t>
            </a:r>
            <a:br>
              <a:rPr lang="en-US" altLang="en-US" sz="2700" dirty="0">
                <a:latin typeface="+mn-lt"/>
              </a:rPr>
            </a:br>
            <a:br>
              <a:rPr lang="en-US" altLang="en-US" sz="2700" dirty="0">
                <a:latin typeface="+mn-lt"/>
              </a:rPr>
            </a:br>
            <a:r>
              <a:rPr lang="en-US" altLang="en-US" sz="2700" dirty="0">
                <a:latin typeface="+mn-lt"/>
              </a:rPr>
              <a:t>    When I asked him how he thought that these stones had reached their location, he answered without hesitation, 'The Grimsel glacier transported and deposited them on both sides of the valley, because that glacier extended in the past as far as the town of Bern, indeed water could not deposit them at such an elevation above the valley bottom, without filling the lakes.</a:t>
            </a:r>
            <a:br>
              <a:rPr lang="en-US" altLang="en-US" sz="2700" dirty="0">
                <a:latin typeface="+mn-lt"/>
              </a:rPr>
            </a:br>
            <a:br>
              <a:rPr lang="en-US" altLang="en-US" sz="2700" dirty="0">
                <a:latin typeface="+mn-lt"/>
              </a:rPr>
            </a:br>
            <a:r>
              <a:rPr lang="en-US" altLang="en-US" sz="2700" dirty="0">
                <a:latin typeface="+mn-lt"/>
              </a:rPr>
              <a:t>    This good old man would never have dreamed that I was carrying in my pocket a manuscript in favor of his hypothesis. He was greatly astonished when he saw how pleased I was by his geological explanation, and when I gave him some money to drink to the memory of ancient Grimsel glacier and to the preservation of the </a:t>
            </a:r>
            <a:r>
              <a:rPr lang="en-US" altLang="en-US" sz="2700" dirty="0" err="1">
                <a:latin typeface="+mn-lt"/>
              </a:rPr>
              <a:t>the</a:t>
            </a:r>
            <a:r>
              <a:rPr lang="en-US" altLang="en-US" sz="2700" dirty="0">
                <a:latin typeface="+mn-lt"/>
              </a:rPr>
              <a:t> </a:t>
            </a:r>
            <a:r>
              <a:rPr lang="en-US" altLang="en-US" sz="2700" dirty="0" err="1">
                <a:latin typeface="+mn-lt"/>
              </a:rPr>
              <a:t>Brunig</a:t>
            </a:r>
            <a:r>
              <a:rPr lang="en-US" altLang="en-US" sz="2700" dirty="0">
                <a:latin typeface="+mn-lt"/>
              </a:rPr>
              <a:t> boulders.</a:t>
            </a:r>
          </a:p>
        </p:txBody>
      </p:sp>
    </p:spTree>
    <p:extLst>
      <p:ext uri="{BB962C8B-B14F-4D97-AF65-F5344CB8AC3E}">
        <p14:creationId xmlns:p14="http://schemas.microsoft.com/office/powerpoint/2010/main" val="28955770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403123"/>
            <a:ext cx="12102459" cy="5763215"/>
          </a:xfrm>
          <a:prstGeom prst="rect">
            <a:avLst/>
          </a:prstGeom>
        </p:spPr>
      </p:pic>
      <p:sp>
        <p:nvSpPr>
          <p:cNvPr id="5" name="Oval 4"/>
          <p:cNvSpPr/>
          <p:nvPr/>
        </p:nvSpPr>
        <p:spPr>
          <a:xfrm>
            <a:off x="3399667" y="1393412"/>
            <a:ext cx="648929" cy="58993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998852" y="1280809"/>
            <a:ext cx="1067921" cy="646331"/>
          </a:xfrm>
          <a:prstGeom prst="rect">
            <a:avLst/>
          </a:prstGeom>
          <a:noFill/>
        </p:spPr>
        <p:txBody>
          <a:bodyPr wrap="none" rtlCol="0">
            <a:spAutoFit/>
          </a:bodyPr>
          <a:lstStyle/>
          <a:p>
            <a:r>
              <a:rPr lang="en-US" sz="3600" dirty="0"/>
              <a:t>Bern</a:t>
            </a:r>
          </a:p>
        </p:txBody>
      </p:sp>
      <p:sp>
        <p:nvSpPr>
          <p:cNvPr id="7" name="Oval 6"/>
          <p:cNvSpPr/>
          <p:nvPr/>
        </p:nvSpPr>
        <p:spPr>
          <a:xfrm>
            <a:off x="6664696" y="2694795"/>
            <a:ext cx="648929" cy="58993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246046" y="2510129"/>
            <a:ext cx="1708481" cy="646331"/>
          </a:xfrm>
          <a:prstGeom prst="rect">
            <a:avLst/>
          </a:prstGeom>
          <a:noFill/>
        </p:spPr>
        <p:txBody>
          <a:bodyPr wrap="none" rtlCol="0">
            <a:spAutoFit/>
          </a:bodyPr>
          <a:lstStyle/>
          <a:p>
            <a:r>
              <a:rPr lang="en-US" altLang="en-US" sz="3600" dirty="0" err="1"/>
              <a:t>Lungern</a:t>
            </a:r>
            <a:endParaRPr lang="en-US" sz="3600" dirty="0"/>
          </a:p>
        </p:txBody>
      </p:sp>
      <p:sp>
        <p:nvSpPr>
          <p:cNvPr id="13" name="Oval 12"/>
          <p:cNvSpPr/>
          <p:nvPr/>
        </p:nvSpPr>
        <p:spPr>
          <a:xfrm>
            <a:off x="8234416" y="4630275"/>
            <a:ext cx="648929" cy="58993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8883345" y="4445609"/>
            <a:ext cx="1733167" cy="646331"/>
          </a:xfrm>
          <a:prstGeom prst="rect">
            <a:avLst/>
          </a:prstGeom>
          <a:noFill/>
        </p:spPr>
        <p:txBody>
          <a:bodyPr wrap="none" rtlCol="0">
            <a:spAutoFit/>
          </a:bodyPr>
          <a:lstStyle/>
          <a:p>
            <a:r>
              <a:rPr lang="en-US" altLang="en-US" sz="3600" dirty="0" err="1"/>
              <a:t>Grimsell</a:t>
            </a:r>
            <a:endParaRPr lang="en-US" sz="3600" dirty="0"/>
          </a:p>
        </p:txBody>
      </p:sp>
    </p:spTree>
    <p:extLst>
      <p:ext uri="{BB962C8B-B14F-4D97-AF65-F5344CB8AC3E}">
        <p14:creationId xmlns:p14="http://schemas.microsoft.com/office/powerpoint/2010/main" val="6407973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3274" y="883920"/>
            <a:ext cx="12222243" cy="5760720"/>
          </a:xfrm>
          <a:prstGeom prst="rect">
            <a:avLst/>
          </a:prstGeom>
        </p:spPr>
      </p:pic>
      <p:sp>
        <p:nvSpPr>
          <p:cNvPr id="11" name="Oval 10"/>
          <p:cNvSpPr/>
          <p:nvPr/>
        </p:nvSpPr>
        <p:spPr>
          <a:xfrm>
            <a:off x="3399667" y="1393412"/>
            <a:ext cx="648929" cy="58993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998852" y="1280809"/>
            <a:ext cx="1067921" cy="646331"/>
          </a:xfrm>
          <a:prstGeom prst="rect">
            <a:avLst/>
          </a:prstGeom>
          <a:noFill/>
        </p:spPr>
        <p:txBody>
          <a:bodyPr wrap="none" rtlCol="0">
            <a:spAutoFit/>
          </a:bodyPr>
          <a:lstStyle/>
          <a:p>
            <a:r>
              <a:rPr lang="en-US" sz="3600" dirty="0">
                <a:solidFill>
                  <a:srgbClr val="FFFF00"/>
                </a:solidFill>
              </a:rPr>
              <a:t>Bern</a:t>
            </a:r>
          </a:p>
        </p:txBody>
      </p:sp>
      <p:sp>
        <p:nvSpPr>
          <p:cNvPr id="13" name="Oval 12"/>
          <p:cNvSpPr/>
          <p:nvPr/>
        </p:nvSpPr>
        <p:spPr>
          <a:xfrm>
            <a:off x="6664696" y="2694795"/>
            <a:ext cx="648929" cy="58993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7337486" y="2510129"/>
            <a:ext cx="1708481" cy="646331"/>
          </a:xfrm>
          <a:prstGeom prst="rect">
            <a:avLst/>
          </a:prstGeom>
          <a:noFill/>
        </p:spPr>
        <p:txBody>
          <a:bodyPr wrap="none" rtlCol="0">
            <a:spAutoFit/>
          </a:bodyPr>
          <a:lstStyle/>
          <a:p>
            <a:r>
              <a:rPr lang="en-US" altLang="en-US" sz="3600" dirty="0" err="1">
                <a:solidFill>
                  <a:srgbClr val="FFFF00"/>
                </a:solidFill>
              </a:rPr>
              <a:t>Lungern</a:t>
            </a:r>
            <a:endParaRPr lang="en-US" sz="3600" dirty="0">
              <a:solidFill>
                <a:srgbClr val="FFFF00"/>
              </a:solidFill>
            </a:endParaRPr>
          </a:p>
        </p:txBody>
      </p:sp>
      <p:sp>
        <p:nvSpPr>
          <p:cNvPr id="15" name="Oval 14"/>
          <p:cNvSpPr/>
          <p:nvPr/>
        </p:nvSpPr>
        <p:spPr>
          <a:xfrm>
            <a:off x="8234416" y="4630275"/>
            <a:ext cx="648929" cy="58993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8883345" y="4445609"/>
            <a:ext cx="1733167" cy="646331"/>
          </a:xfrm>
          <a:prstGeom prst="rect">
            <a:avLst/>
          </a:prstGeom>
          <a:noFill/>
        </p:spPr>
        <p:txBody>
          <a:bodyPr wrap="none" rtlCol="0">
            <a:spAutoFit/>
          </a:bodyPr>
          <a:lstStyle/>
          <a:p>
            <a:r>
              <a:rPr lang="en-US" altLang="en-US" sz="3600" dirty="0" err="1">
                <a:solidFill>
                  <a:srgbClr val="FFFF00"/>
                </a:solidFill>
              </a:rPr>
              <a:t>Grimsell</a:t>
            </a:r>
            <a:endParaRPr lang="en-US" sz="3600" dirty="0">
              <a:solidFill>
                <a:srgbClr val="FFFF00"/>
              </a:solidFill>
            </a:endParaRPr>
          </a:p>
        </p:txBody>
      </p:sp>
    </p:spTree>
    <p:extLst>
      <p:ext uri="{BB962C8B-B14F-4D97-AF65-F5344CB8AC3E}">
        <p14:creationId xmlns:p14="http://schemas.microsoft.com/office/powerpoint/2010/main" val="24305414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3274" y="883920"/>
            <a:ext cx="12222243" cy="5760720"/>
          </a:xfrm>
          <a:prstGeom prst="rect">
            <a:avLst/>
          </a:prstGeom>
        </p:spPr>
      </p:pic>
      <p:sp>
        <p:nvSpPr>
          <p:cNvPr id="11" name="Oval 10"/>
          <p:cNvSpPr/>
          <p:nvPr/>
        </p:nvSpPr>
        <p:spPr>
          <a:xfrm>
            <a:off x="3399667" y="1393412"/>
            <a:ext cx="648929" cy="58993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998852" y="1280809"/>
            <a:ext cx="1067921" cy="646331"/>
          </a:xfrm>
          <a:prstGeom prst="rect">
            <a:avLst/>
          </a:prstGeom>
          <a:noFill/>
        </p:spPr>
        <p:txBody>
          <a:bodyPr wrap="none" rtlCol="0">
            <a:spAutoFit/>
          </a:bodyPr>
          <a:lstStyle/>
          <a:p>
            <a:r>
              <a:rPr lang="en-US" sz="3600" dirty="0">
                <a:solidFill>
                  <a:srgbClr val="FFFF00"/>
                </a:solidFill>
              </a:rPr>
              <a:t>Bern</a:t>
            </a:r>
          </a:p>
        </p:txBody>
      </p:sp>
      <p:sp>
        <p:nvSpPr>
          <p:cNvPr id="13" name="Oval 12"/>
          <p:cNvSpPr/>
          <p:nvPr/>
        </p:nvSpPr>
        <p:spPr>
          <a:xfrm>
            <a:off x="6664696" y="2694795"/>
            <a:ext cx="648929" cy="58993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7337486" y="2510129"/>
            <a:ext cx="1708481" cy="646331"/>
          </a:xfrm>
          <a:prstGeom prst="rect">
            <a:avLst/>
          </a:prstGeom>
          <a:noFill/>
        </p:spPr>
        <p:txBody>
          <a:bodyPr wrap="none" rtlCol="0">
            <a:spAutoFit/>
          </a:bodyPr>
          <a:lstStyle/>
          <a:p>
            <a:r>
              <a:rPr lang="en-US" altLang="en-US" sz="3600" dirty="0" err="1">
                <a:solidFill>
                  <a:srgbClr val="FFFF00"/>
                </a:solidFill>
              </a:rPr>
              <a:t>Lungern</a:t>
            </a:r>
            <a:endParaRPr lang="en-US" sz="3600" dirty="0">
              <a:solidFill>
                <a:srgbClr val="FFFF00"/>
              </a:solidFill>
            </a:endParaRPr>
          </a:p>
        </p:txBody>
      </p:sp>
      <p:sp>
        <p:nvSpPr>
          <p:cNvPr id="15" name="Oval 14"/>
          <p:cNvSpPr/>
          <p:nvPr/>
        </p:nvSpPr>
        <p:spPr>
          <a:xfrm>
            <a:off x="8234416" y="4630275"/>
            <a:ext cx="648929" cy="58993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8883345" y="4445609"/>
            <a:ext cx="1733167" cy="646331"/>
          </a:xfrm>
          <a:prstGeom prst="rect">
            <a:avLst/>
          </a:prstGeom>
          <a:noFill/>
        </p:spPr>
        <p:txBody>
          <a:bodyPr wrap="none" rtlCol="0">
            <a:spAutoFit/>
          </a:bodyPr>
          <a:lstStyle/>
          <a:p>
            <a:r>
              <a:rPr lang="en-US" altLang="en-US" sz="3600" dirty="0" err="1">
                <a:solidFill>
                  <a:srgbClr val="FFFF00"/>
                </a:solidFill>
              </a:rPr>
              <a:t>Grimsell</a:t>
            </a:r>
            <a:endParaRPr lang="en-US" sz="3600" dirty="0">
              <a:solidFill>
                <a:srgbClr val="FFFF00"/>
              </a:solidFill>
            </a:endParaRPr>
          </a:p>
        </p:txBody>
      </p:sp>
      <p:sp>
        <p:nvSpPr>
          <p:cNvPr id="2" name="Freeform 1"/>
          <p:cNvSpPr/>
          <p:nvPr/>
        </p:nvSpPr>
        <p:spPr>
          <a:xfrm>
            <a:off x="3368040" y="1981200"/>
            <a:ext cx="5151120" cy="2865120"/>
          </a:xfrm>
          <a:custGeom>
            <a:avLst/>
            <a:gdLst>
              <a:gd name="connsiteX0" fmla="*/ 5151120 w 5151120"/>
              <a:gd name="connsiteY0" fmla="*/ 2865120 h 2865120"/>
              <a:gd name="connsiteX1" fmla="*/ 4846320 w 5151120"/>
              <a:gd name="connsiteY1" fmla="*/ 2194560 h 2865120"/>
              <a:gd name="connsiteX2" fmla="*/ 4160520 w 5151120"/>
              <a:gd name="connsiteY2" fmla="*/ 1539240 h 2865120"/>
              <a:gd name="connsiteX3" fmla="*/ 3429000 w 5151120"/>
              <a:gd name="connsiteY3" fmla="*/ 1325880 h 2865120"/>
              <a:gd name="connsiteX4" fmla="*/ 2468880 w 5151120"/>
              <a:gd name="connsiteY4" fmla="*/ 1813560 h 2865120"/>
              <a:gd name="connsiteX5" fmla="*/ 1508760 w 5151120"/>
              <a:gd name="connsiteY5" fmla="*/ 2118360 h 2865120"/>
              <a:gd name="connsiteX6" fmla="*/ 640080 w 5151120"/>
              <a:gd name="connsiteY6" fmla="*/ 1569720 h 2865120"/>
              <a:gd name="connsiteX7" fmla="*/ 228600 w 5151120"/>
              <a:gd name="connsiteY7" fmla="*/ 838200 h 2865120"/>
              <a:gd name="connsiteX8" fmla="*/ 0 w 5151120"/>
              <a:gd name="connsiteY8" fmla="*/ 0 h 286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51120" h="2865120">
                <a:moveTo>
                  <a:pt x="5151120" y="2865120"/>
                </a:moveTo>
                <a:cubicBezTo>
                  <a:pt x="5081270" y="2640330"/>
                  <a:pt x="5011420" y="2415540"/>
                  <a:pt x="4846320" y="2194560"/>
                </a:cubicBezTo>
                <a:cubicBezTo>
                  <a:pt x="4681220" y="1973580"/>
                  <a:pt x="4396740" y="1684020"/>
                  <a:pt x="4160520" y="1539240"/>
                </a:cubicBezTo>
                <a:cubicBezTo>
                  <a:pt x="3924300" y="1394460"/>
                  <a:pt x="3710940" y="1280160"/>
                  <a:pt x="3429000" y="1325880"/>
                </a:cubicBezTo>
                <a:cubicBezTo>
                  <a:pt x="3147060" y="1371600"/>
                  <a:pt x="2788920" y="1681480"/>
                  <a:pt x="2468880" y="1813560"/>
                </a:cubicBezTo>
                <a:cubicBezTo>
                  <a:pt x="2148840" y="1945640"/>
                  <a:pt x="1813560" y="2159000"/>
                  <a:pt x="1508760" y="2118360"/>
                </a:cubicBezTo>
                <a:cubicBezTo>
                  <a:pt x="1203960" y="2077720"/>
                  <a:pt x="853440" y="1783080"/>
                  <a:pt x="640080" y="1569720"/>
                </a:cubicBezTo>
                <a:cubicBezTo>
                  <a:pt x="426720" y="1356360"/>
                  <a:pt x="335280" y="1099820"/>
                  <a:pt x="228600" y="838200"/>
                </a:cubicBezTo>
                <a:cubicBezTo>
                  <a:pt x="121920" y="576580"/>
                  <a:pt x="60960" y="288290"/>
                  <a:pt x="0" y="0"/>
                </a:cubicBezTo>
              </a:path>
            </a:pathLst>
          </a:custGeom>
          <a:noFill/>
          <a:ln w="76200">
            <a:solidFill>
              <a:srgbClr val="00B0F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87367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A3D0DE44-507E-45CE-8DA8-5A965B19E62D}"/>
              </a:ext>
            </a:extLst>
          </p:cNvPr>
          <p:cNvSpPr>
            <a:spLocks noGrp="1" noChangeArrowheads="1"/>
          </p:cNvSpPr>
          <p:nvPr>
            <p:ph type="title"/>
          </p:nvPr>
        </p:nvSpPr>
        <p:spPr>
          <a:xfrm>
            <a:off x="587956" y="0"/>
            <a:ext cx="8744415" cy="6705600"/>
          </a:xfrm>
        </p:spPr>
        <p:txBody>
          <a:bodyPr>
            <a:noAutofit/>
          </a:bodyPr>
          <a:lstStyle/>
          <a:p>
            <a:pPr algn="l"/>
            <a:r>
              <a:rPr lang="en-US" altLang="en-US" sz="2400" dirty="0">
                <a:latin typeface="+mn-lt"/>
              </a:rPr>
              <a:t>1833, Charles Lyell, English geologist &amp; author of </a:t>
            </a:r>
            <a:r>
              <a:rPr lang="en-US" altLang="en-US" sz="2400" i="1" dirty="0">
                <a:latin typeface="+mn-lt"/>
              </a:rPr>
              <a:t>Principles of Geology</a:t>
            </a:r>
            <a:r>
              <a:rPr lang="en-US" altLang="en-US" sz="2400" dirty="0">
                <a:latin typeface="+mn-lt"/>
              </a:rPr>
              <a:t>. Recognition of 'erratic boulders' (or '</a:t>
            </a:r>
            <a:r>
              <a:rPr lang="en-US" altLang="en-US" sz="2400" dirty="0" err="1">
                <a:latin typeface="+mn-lt"/>
              </a:rPr>
              <a:t>erratics</a:t>
            </a:r>
            <a:r>
              <a:rPr lang="en-US" altLang="en-US" sz="2400" dirty="0">
                <a:latin typeface="+mn-lt"/>
              </a:rPr>
              <a:t>') as geological enigma. Charles Lyell published ice rafting theory of </a:t>
            </a:r>
            <a:r>
              <a:rPr lang="en-US" altLang="en-US" sz="2400" dirty="0" err="1">
                <a:latin typeface="+mn-lt"/>
              </a:rPr>
              <a:t>erratics</a:t>
            </a:r>
            <a:r>
              <a:rPr lang="en-US" altLang="en-US" sz="2400" dirty="0">
                <a:latin typeface="+mn-lt"/>
              </a:rPr>
              <a:t>, transport occurred during Noah's flood.</a:t>
            </a:r>
            <a:br>
              <a:rPr lang="en-US" altLang="en-US" sz="2400" dirty="0">
                <a:latin typeface="+mn-lt"/>
              </a:rPr>
            </a:br>
            <a:br>
              <a:rPr lang="en-US" altLang="en-US" sz="2400" dirty="0">
                <a:latin typeface="+mn-lt"/>
              </a:rPr>
            </a:br>
            <a:r>
              <a:rPr lang="en-US" altLang="en-US" sz="2400" dirty="0">
                <a:latin typeface="+mn-lt"/>
              </a:rPr>
              <a:t>1833, Rev. William Buckland, British geologist, recognizes a sea level problem with ice rafting theory. Where did all the water come from?</a:t>
            </a:r>
            <a:br>
              <a:rPr lang="en-US" altLang="en-US" sz="2400" dirty="0">
                <a:latin typeface="+mn-lt"/>
              </a:rPr>
            </a:br>
            <a:br>
              <a:rPr lang="en-US" altLang="en-US" sz="2400" dirty="0">
                <a:latin typeface="+mn-lt"/>
              </a:rPr>
            </a:br>
            <a:r>
              <a:rPr lang="en-US" altLang="en-US" sz="2400" dirty="0">
                <a:latin typeface="+mn-lt"/>
              </a:rPr>
              <a:t>1834, Louis Agassiz hears de Charpentier's talk, but not impressed with it.</a:t>
            </a:r>
            <a:br>
              <a:rPr lang="en-US" altLang="en-US" sz="2400" dirty="0">
                <a:latin typeface="+mn-lt"/>
              </a:rPr>
            </a:br>
            <a:br>
              <a:rPr lang="en-US" altLang="en-US" sz="2400" dirty="0">
                <a:latin typeface="+mn-lt"/>
              </a:rPr>
            </a:br>
            <a:r>
              <a:rPr lang="en-US" altLang="en-US" sz="2400" dirty="0">
                <a:latin typeface="+mn-lt"/>
              </a:rPr>
              <a:t>1836, Agassiz visits de </a:t>
            </a:r>
            <a:r>
              <a:rPr lang="en-US" altLang="en-US" sz="2400" dirty="0" err="1">
                <a:latin typeface="+mn-lt"/>
              </a:rPr>
              <a:t>Charpientier</a:t>
            </a:r>
            <a:r>
              <a:rPr lang="en-US" altLang="en-US" sz="2400" dirty="0">
                <a:latin typeface="+mn-lt"/>
              </a:rPr>
              <a:t>, ostensibly to study fossil fishes. Becomes acquainted with evidence of extensive past glaciation.</a:t>
            </a:r>
            <a:br>
              <a:rPr lang="en-US" altLang="en-US" sz="2400" dirty="0">
                <a:latin typeface="+mn-lt"/>
              </a:rPr>
            </a:br>
            <a:br>
              <a:rPr lang="en-US" altLang="en-US" sz="2400" dirty="0">
                <a:latin typeface="+mn-lt"/>
              </a:rPr>
            </a:br>
            <a:r>
              <a:rPr lang="en-US" altLang="en-US" sz="2400" dirty="0">
                <a:latin typeface="+mn-lt"/>
              </a:rPr>
              <a:t>1837, Agassiz speaks at Swiss sachet of Natural Sciences. Replaces talk on fossil fishes with one proposing an 'ice age' in Europe and North America. Met with complete disbelief.</a:t>
            </a:r>
            <a:br>
              <a:rPr lang="en-US" altLang="en-US" sz="2400" dirty="0">
                <a:latin typeface="+mn-lt"/>
              </a:rPr>
            </a:br>
            <a:br>
              <a:rPr lang="en-US" altLang="en-US" sz="2400" dirty="0">
                <a:latin typeface="+mn-lt"/>
              </a:rPr>
            </a:br>
            <a:r>
              <a:rPr lang="en-US" altLang="en-US" sz="2400" dirty="0">
                <a:latin typeface="+mn-lt"/>
              </a:rPr>
              <a:t>1838, Buckland visits Agassiz in Alps, sees glaciers, but is unconvinced that they were once larger.</a:t>
            </a:r>
          </a:p>
        </p:txBody>
      </p:sp>
      <p:pic>
        <p:nvPicPr>
          <p:cNvPr id="72707" name="Picture 3">
            <a:extLst>
              <a:ext uri="{FF2B5EF4-FFF2-40B4-BE49-F238E27FC236}">
                <a16:creationId xmlns:a16="http://schemas.microsoft.com/office/drawing/2014/main" id="{5F90C62B-7AD6-4276-AE3A-ED0B085D4C2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130883" y="2133600"/>
            <a:ext cx="1258888" cy="1981200"/>
          </a:xfrm>
          <a:prstGeom prst="rect">
            <a:avLst/>
          </a:prstGeom>
          <a:noFill/>
          <a:extLst>
            <a:ext uri="{909E8E84-426E-40DD-AFC4-6F175D3DCCD1}">
              <a14:hiddenFill xmlns:a14="http://schemas.microsoft.com/office/drawing/2010/main">
                <a:solidFill>
                  <a:srgbClr val="FFFFFF"/>
                </a:solidFill>
              </a14:hiddenFill>
            </a:ext>
          </a:extLst>
        </p:spPr>
      </p:pic>
      <p:pic>
        <p:nvPicPr>
          <p:cNvPr id="72708" name="Picture 4">
            <a:extLst>
              <a:ext uri="{FF2B5EF4-FFF2-40B4-BE49-F238E27FC236}">
                <a16:creationId xmlns:a16="http://schemas.microsoft.com/office/drawing/2014/main" id="{99FCE9F0-D5B1-4974-851E-5863948957B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130883" y="228600"/>
            <a:ext cx="1227138" cy="1600200"/>
          </a:xfrm>
          <a:prstGeom prst="rect">
            <a:avLst/>
          </a:prstGeom>
          <a:noFill/>
          <a:extLst>
            <a:ext uri="{909E8E84-426E-40DD-AFC4-6F175D3DCCD1}">
              <a14:hiddenFill xmlns:a14="http://schemas.microsoft.com/office/drawing/2010/main">
                <a:solidFill>
                  <a:srgbClr val="FFFFFF"/>
                </a:solidFill>
              </a14:hiddenFill>
            </a:ext>
          </a:extLst>
        </p:spPr>
      </p:pic>
      <p:sp>
        <p:nvSpPr>
          <p:cNvPr id="72709" name="Text Box 5">
            <a:extLst>
              <a:ext uri="{FF2B5EF4-FFF2-40B4-BE49-F238E27FC236}">
                <a16:creationId xmlns:a16="http://schemas.microsoft.com/office/drawing/2014/main" id="{3B0D3D47-9EAA-4724-BB23-720BB90DB34B}"/>
              </a:ext>
            </a:extLst>
          </p:cNvPr>
          <p:cNvSpPr txBox="1">
            <a:spLocks noChangeArrowheads="1"/>
          </p:cNvSpPr>
          <p:nvPr/>
        </p:nvSpPr>
        <p:spPr bwMode="auto">
          <a:xfrm>
            <a:off x="10283283" y="3886200"/>
            <a:ext cx="1447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i="1"/>
              <a:t>Buckland</a:t>
            </a:r>
            <a:endParaRPr lang="en-US" altLang="en-US"/>
          </a:p>
        </p:txBody>
      </p:sp>
      <p:sp>
        <p:nvSpPr>
          <p:cNvPr id="72710" name="Text Box 6">
            <a:extLst>
              <a:ext uri="{FF2B5EF4-FFF2-40B4-BE49-F238E27FC236}">
                <a16:creationId xmlns:a16="http://schemas.microsoft.com/office/drawing/2014/main" id="{E6673A62-DEAB-452B-BC04-D0A59ABE1C82}"/>
              </a:ext>
            </a:extLst>
          </p:cNvPr>
          <p:cNvSpPr txBox="1">
            <a:spLocks noChangeArrowheads="1"/>
          </p:cNvSpPr>
          <p:nvPr/>
        </p:nvSpPr>
        <p:spPr bwMode="auto">
          <a:xfrm>
            <a:off x="10511883" y="1828800"/>
            <a:ext cx="1447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i="1"/>
              <a:t>Lyell</a:t>
            </a:r>
            <a:endParaRPr lang="en-US" altLang="en-US"/>
          </a:p>
        </p:txBody>
      </p:sp>
      <p:pic>
        <p:nvPicPr>
          <p:cNvPr id="72712" name="Picture 8">
            <a:extLst>
              <a:ext uri="{FF2B5EF4-FFF2-40B4-BE49-F238E27FC236}">
                <a16:creationId xmlns:a16="http://schemas.microsoft.com/office/drawing/2014/main" id="{A1B2C934-EE73-412C-B608-22A740E7FE8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673683" y="4343400"/>
            <a:ext cx="2057400" cy="2057400"/>
          </a:xfrm>
          <a:prstGeom prst="rect">
            <a:avLst/>
          </a:prstGeom>
          <a:noFill/>
          <a:extLst>
            <a:ext uri="{909E8E84-426E-40DD-AFC4-6F175D3DCCD1}">
              <a14:hiddenFill xmlns:a14="http://schemas.microsoft.com/office/drawing/2010/main">
                <a:solidFill>
                  <a:srgbClr val="FFFFFF"/>
                </a:solidFill>
              </a14:hiddenFill>
            </a:ext>
          </a:extLst>
        </p:spPr>
      </p:pic>
      <p:sp>
        <p:nvSpPr>
          <p:cNvPr id="72713" name="Text Box 9">
            <a:extLst>
              <a:ext uri="{FF2B5EF4-FFF2-40B4-BE49-F238E27FC236}">
                <a16:creationId xmlns:a16="http://schemas.microsoft.com/office/drawing/2014/main" id="{73DB4912-11E5-41F4-997D-CD314A6CB090}"/>
              </a:ext>
            </a:extLst>
          </p:cNvPr>
          <p:cNvSpPr txBox="1">
            <a:spLocks noChangeArrowheads="1"/>
          </p:cNvSpPr>
          <p:nvPr/>
        </p:nvSpPr>
        <p:spPr bwMode="auto">
          <a:xfrm>
            <a:off x="10130883" y="6400800"/>
            <a:ext cx="1447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i="1"/>
              <a:t>Charpientier</a:t>
            </a:r>
            <a:endParaRPr lang="en-US" altLang="en-US"/>
          </a:p>
        </p:txBody>
      </p:sp>
    </p:spTree>
    <p:extLst>
      <p:ext uri="{BB962C8B-B14F-4D97-AF65-F5344CB8AC3E}">
        <p14:creationId xmlns:p14="http://schemas.microsoft.com/office/powerpoint/2010/main" val="6190954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9087EEB0-6628-4E5C-B8BF-A2486F8BC218}"/>
              </a:ext>
            </a:extLst>
          </p:cNvPr>
          <p:cNvSpPr>
            <a:spLocks noGrp="1" noChangeArrowheads="1"/>
          </p:cNvSpPr>
          <p:nvPr>
            <p:ph type="title"/>
          </p:nvPr>
        </p:nvSpPr>
        <p:spPr>
          <a:xfrm>
            <a:off x="471055" y="1143000"/>
            <a:ext cx="11720945" cy="4572000"/>
          </a:xfrm>
        </p:spPr>
        <p:txBody>
          <a:bodyPr/>
          <a:lstStyle/>
          <a:p>
            <a:pPr algn="l"/>
            <a:r>
              <a:rPr lang="en-US" altLang="en-US" sz="2400" dirty="0">
                <a:latin typeface="+mn-lt"/>
              </a:rPr>
              <a:t>1840, Agassiz published Study on Glaciers, which includes theory of the ice age</a:t>
            </a:r>
            <a:br>
              <a:rPr lang="en-US" altLang="en-US" sz="2400" dirty="0">
                <a:latin typeface="+mn-lt"/>
              </a:rPr>
            </a:br>
            <a:br>
              <a:rPr lang="en-US" altLang="en-US" sz="2400" dirty="0">
                <a:latin typeface="+mn-lt"/>
              </a:rPr>
            </a:br>
            <a:r>
              <a:rPr lang="en-US" altLang="en-US" sz="2400" dirty="0">
                <a:latin typeface="+mn-lt"/>
              </a:rPr>
              <a:t>1840, Agassiz visits Buckland, shows him </a:t>
            </a:r>
            <a:r>
              <a:rPr lang="en-US" altLang="en-US" sz="2400" b="1" dirty="0">
                <a:latin typeface="+mn-lt"/>
              </a:rPr>
              <a:t>evidence of glaciation in England</a:t>
            </a:r>
            <a:r>
              <a:rPr lang="en-US" altLang="en-US" sz="2400" dirty="0">
                <a:latin typeface="+mn-lt"/>
              </a:rPr>
              <a:t>.</a:t>
            </a:r>
            <a:br>
              <a:rPr lang="en-US" altLang="en-US" sz="2400" dirty="0">
                <a:latin typeface="+mn-lt"/>
              </a:rPr>
            </a:br>
            <a:br>
              <a:rPr lang="en-US" altLang="en-US" sz="1800" dirty="0"/>
            </a:br>
            <a:endParaRPr lang="en-US" altLang="en-US" sz="1800" dirty="0"/>
          </a:p>
        </p:txBody>
      </p:sp>
    </p:spTree>
    <p:extLst>
      <p:ext uri="{BB962C8B-B14F-4D97-AF65-F5344CB8AC3E}">
        <p14:creationId xmlns:p14="http://schemas.microsoft.com/office/powerpoint/2010/main" val="25790615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77335" y="97797"/>
            <a:ext cx="10667999" cy="6760203"/>
          </a:xfrm>
          <a:prstGeom prst="rect">
            <a:avLst/>
          </a:prstGeom>
        </p:spPr>
      </p:pic>
    </p:spTree>
    <p:extLst>
      <p:ext uri="{BB962C8B-B14F-4D97-AF65-F5344CB8AC3E}">
        <p14:creationId xmlns:p14="http://schemas.microsoft.com/office/powerpoint/2010/main" val="42940501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77335" y="97797"/>
            <a:ext cx="10667999" cy="6760203"/>
          </a:xfrm>
          <a:prstGeom prst="rect">
            <a:avLst/>
          </a:prstGeom>
        </p:spPr>
      </p:pic>
      <p:cxnSp>
        <p:nvCxnSpPr>
          <p:cNvPr id="3" name="Straight Connector 2"/>
          <p:cNvCxnSpPr/>
          <p:nvPr/>
        </p:nvCxnSpPr>
        <p:spPr>
          <a:xfrm flipV="1">
            <a:off x="3749040" y="2540000"/>
            <a:ext cx="2262294" cy="211265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3786288" y="2753204"/>
            <a:ext cx="2262294" cy="211265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4053840" y="2844800"/>
            <a:ext cx="2262294" cy="211265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5579535" y="2275840"/>
            <a:ext cx="1559556" cy="222441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5986777" y="2204407"/>
            <a:ext cx="1789010" cy="239760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9692639" y="3748727"/>
            <a:ext cx="457200" cy="230663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0508825" y="3956538"/>
            <a:ext cx="457200" cy="230663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7139091" y="3251200"/>
            <a:ext cx="789095" cy="220503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6439743" y="2844800"/>
            <a:ext cx="1190417" cy="192946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8627534" y="3251200"/>
            <a:ext cx="922020" cy="222441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rot="18961364">
            <a:off x="2940428" y="3334716"/>
            <a:ext cx="2925096" cy="523220"/>
          </a:xfrm>
          <a:prstGeom prst="rect">
            <a:avLst/>
          </a:prstGeom>
          <a:noFill/>
        </p:spPr>
        <p:txBody>
          <a:bodyPr wrap="none" rtlCol="0">
            <a:spAutoFit/>
          </a:bodyPr>
          <a:lstStyle/>
          <a:p>
            <a:r>
              <a:rPr lang="en-US" sz="2800" dirty="0">
                <a:solidFill>
                  <a:srgbClr val="FFFF00"/>
                </a:solidFill>
              </a:rPr>
              <a:t>sedimentary layers</a:t>
            </a:r>
          </a:p>
        </p:txBody>
      </p:sp>
      <p:cxnSp>
        <p:nvCxnSpPr>
          <p:cNvPr id="22" name="Straight Connector 21"/>
          <p:cNvCxnSpPr/>
          <p:nvPr/>
        </p:nvCxnSpPr>
        <p:spPr>
          <a:xfrm flipV="1">
            <a:off x="1916850" y="3596326"/>
            <a:ext cx="1778004" cy="81311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819573" y="3388048"/>
            <a:ext cx="2777067" cy="102139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1476586" y="3097464"/>
            <a:ext cx="1778004" cy="81311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rot="17348964">
            <a:off x="7957855" y="4391044"/>
            <a:ext cx="2925096" cy="523220"/>
          </a:xfrm>
          <a:prstGeom prst="rect">
            <a:avLst/>
          </a:prstGeom>
          <a:noFill/>
        </p:spPr>
        <p:txBody>
          <a:bodyPr wrap="none" rtlCol="0">
            <a:spAutoFit/>
          </a:bodyPr>
          <a:lstStyle/>
          <a:p>
            <a:r>
              <a:rPr lang="en-US" sz="2800" dirty="0">
                <a:solidFill>
                  <a:srgbClr val="FFFF00"/>
                </a:solidFill>
              </a:rPr>
              <a:t>sedimentary layers</a:t>
            </a:r>
          </a:p>
        </p:txBody>
      </p:sp>
    </p:spTree>
    <p:extLst>
      <p:ext uri="{BB962C8B-B14F-4D97-AF65-F5344CB8AC3E}">
        <p14:creationId xmlns:p14="http://schemas.microsoft.com/office/powerpoint/2010/main" val="38331188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D1447-D621-43B9-A7F9-7A782B018159}"/>
              </a:ext>
            </a:extLst>
          </p:cNvPr>
          <p:cNvSpPr>
            <a:spLocks noGrp="1"/>
          </p:cNvSpPr>
          <p:nvPr>
            <p:ph type="ctrTitle"/>
          </p:nvPr>
        </p:nvSpPr>
        <p:spPr>
          <a:xfrm>
            <a:off x="1871403" y="1028700"/>
            <a:ext cx="9144000" cy="5394960"/>
          </a:xfrm>
        </p:spPr>
        <p:txBody>
          <a:bodyPr>
            <a:normAutofit fontScale="90000"/>
          </a:bodyPr>
          <a:lstStyle/>
          <a:p>
            <a:r>
              <a:rPr lang="en-US" dirty="0"/>
              <a:t>please review my policies</a:t>
            </a:r>
            <a:br>
              <a:rPr lang="en-US" dirty="0"/>
            </a:br>
            <a:r>
              <a:rPr lang="en-US" dirty="0"/>
              <a:t>on grading and other student matters</a:t>
            </a:r>
            <a:br>
              <a:rPr lang="en-US" dirty="0"/>
            </a:br>
            <a:br>
              <a:rPr lang="en-US" dirty="0"/>
            </a:br>
            <a:r>
              <a:rPr lang="en-US" sz="2700" b="1" dirty="0"/>
              <a:t>www.ldeo.columbia.edu/~menke/www_users_menke/gradingpolicy.html</a:t>
            </a:r>
            <a:br>
              <a:rPr lang="en-US" b="1" dirty="0"/>
            </a:br>
            <a:br>
              <a:rPr lang="en-US" dirty="0"/>
            </a:br>
            <a:endParaRPr lang="en-US" dirty="0"/>
          </a:p>
        </p:txBody>
      </p:sp>
    </p:spTree>
    <p:extLst>
      <p:ext uri="{BB962C8B-B14F-4D97-AF65-F5344CB8AC3E}">
        <p14:creationId xmlns:p14="http://schemas.microsoft.com/office/powerpoint/2010/main" val="28094046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77335" y="97797"/>
            <a:ext cx="10667999" cy="6760203"/>
          </a:xfrm>
          <a:prstGeom prst="rect">
            <a:avLst/>
          </a:prstGeom>
        </p:spPr>
      </p:pic>
      <p:cxnSp>
        <p:nvCxnSpPr>
          <p:cNvPr id="6" name="Straight Connector 5"/>
          <p:cNvCxnSpPr/>
          <p:nvPr/>
        </p:nvCxnSpPr>
        <p:spPr>
          <a:xfrm>
            <a:off x="4653280" y="3302000"/>
            <a:ext cx="1442720" cy="4572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618480" y="2611120"/>
            <a:ext cx="2966720" cy="5486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770880" y="2529840"/>
            <a:ext cx="4348480" cy="77216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392160" y="3759200"/>
            <a:ext cx="2502747" cy="3352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393853" y="4516120"/>
            <a:ext cx="2502747" cy="3352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808720" y="5984240"/>
            <a:ext cx="2316480" cy="18668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9440" y="3250575"/>
            <a:ext cx="3850641" cy="57846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Freeform 19"/>
          <p:cNvSpPr/>
          <p:nvPr/>
        </p:nvSpPr>
        <p:spPr>
          <a:xfrm>
            <a:off x="5781040" y="4754880"/>
            <a:ext cx="5567680" cy="1351280"/>
          </a:xfrm>
          <a:custGeom>
            <a:avLst/>
            <a:gdLst>
              <a:gd name="connsiteX0" fmla="*/ 386080 w 5567680"/>
              <a:gd name="connsiteY0" fmla="*/ 0 h 1351280"/>
              <a:gd name="connsiteX1" fmla="*/ 2387600 w 5567680"/>
              <a:gd name="connsiteY1" fmla="*/ 172720 h 1351280"/>
              <a:gd name="connsiteX2" fmla="*/ 4439920 w 5567680"/>
              <a:gd name="connsiteY2" fmla="*/ 375920 h 1351280"/>
              <a:gd name="connsiteX3" fmla="*/ 5567680 w 5567680"/>
              <a:gd name="connsiteY3" fmla="*/ 477520 h 1351280"/>
              <a:gd name="connsiteX4" fmla="*/ 5557520 w 5567680"/>
              <a:gd name="connsiteY4" fmla="*/ 1351280 h 1351280"/>
              <a:gd name="connsiteX5" fmla="*/ 2672080 w 5567680"/>
              <a:gd name="connsiteY5" fmla="*/ 1005840 h 1351280"/>
              <a:gd name="connsiteX6" fmla="*/ 1036320 w 5567680"/>
              <a:gd name="connsiteY6" fmla="*/ 528320 h 1351280"/>
              <a:gd name="connsiteX7" fmla="*/ 0 w 5567680"/>
              <a:gd name="connsiteY7" fmla="*/ 111760 h 1351280"/>
              <a:gd name="connsiteX0" fmla="*/ 386080 w 5567680"/>
              <a:gd name="connsiteY0" fmla="*/ 0 h 1351280"/>
              <a:gd name="connsiteX1" fmla="*/ 2387600 w 5567680"/>
              <a:gd name="connsiteY1" fmla="*/ 172720 h 1351280"/>
              <a:gd name="connsiteX2" fmla="*/ 4439920 w 5567680"/>
              <a:gd name="connsiteY2" fmla="*/ 375920 h 1351280"/>
              <a:gd name="connsiteX3" fmla="*/ 5567680 w 5567680"/>
              <a:gd name="connsiteY3" fmla="*/ 477520 h 1351280"/>
              <a:gd name="connsiteX4" fmla="*/ 5557520 w 5567680"/>
              <a:gd name="connsiteY4" fmla="*/ 1351280 h 1351280"/>
              <a:gd name="connsiteX5" fmla="*/ 2672080 w 5567680"/>
              <a:gd name="connsiteY5" fmla="*/ 1005840 h 1351280"/>
              <a:gd name="connsiteX6" fmla="*/ 1036320 w 5567680"/>
              <a:gd name="connsiteY6" fmla="*/ 528320 h 1351280"/>
              <a:gd name="connsiteX7" fmla="*/ 0 w 5567680"/>
              <a:gd name="connsiteY7" fmla="*/ 111760 h 1351280"/>
              <a:gd name="connsiteX8" fmla="*/ 386080 w 5567680"/>
              <a:gd name="connsiteY8" fmla="*/ 0 h 135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7680" h="1351280">
                <a:moveTo>
                  <a:pt x="386080" y="0"/>
                </a:moveTo>
                <a:lnTo>
                  <a:pt x="2387600" y="172720"/>
                </a:lnTo>
                <a:lnTo>
                  <a:pt x="4439920" y="375920"/>
                </a:lnTo>
                <a:lnTo>
                  <a:pt x="5567680" y="477520"/>
                </a:lnTo>
                <a:lnTo>
                  <a:pt x="5557520" y="1351280"/>
                </a:lnTo>
                <a:lnTo>
                  <a:pt x="2672080" y="1005840"/>
                </a:lnTo>
                <a:lnTo>
                  <a:pt x="1036320" y="528320"/>
                </a:lnTo>
                <a:lnTo>
                  <a:pt x="0" y="111760"/>
                </a:lnTo>
                <a:lnTo>
                  <a:pt x="386080" y="0"/>
                </a:lnTo>
                <a:close/>
              </a:path>
            </a:pathLst>
          </a:custGeom>
          <a:solidFill>
            <a:srgbClr val="FF0000">
              <a:alpha val="12157"/>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rot="524233">
            <a:off x="7756579" y="5072164"/>
            <a:ext cx="3084049" cy="830997"/>
          </a:xfrm>
          <a:prstGeom prst="rect">
            <a:avLst/>
          </a:prstGeom>
          <a:noFill/>
        </p:spPr>
        <p:txBody>
          <a:bodyPr wrap="none" rtlCol="0">
            <a:spAutoFit/>
          </a:bodyPr>
          <a:lstStyle/>
          <a:p>
            <a:r>
              <a:rPr lang="en-US" sz="4800" dirty="0">
                <a:solidFill>
                  <a:srgbClr val="FFFF00"/>
                </a:solidFill>
              </a:rPr>
              <a:t>large gouge</a:t>
            </a:r>
          </a:p>
        </p:txBody>
      </p:sp>
      <p:sp>
        <p:nvSpPr>
          <p:cNvPr id="22" name="TextBox 21"/>
          <p:cNvSpPr txBox="1"/>
          <p:nvPr/>
        </p:nvSpPr>
        <p:spPr>
          <a:xfrm rot="977968">
            <a:off x="4970380" y="3198464"/>
            <a:ext cx="927305" cy="400110"/>
          </a:xfrm>
          <a:prstGeom prst="rect">
            <a:avLst/>
          </a:prstGeom>
          <a:noFill/>
        </p:spPr>
        <p:txBody>
          <a:bodyPr wrap="none" rtlCol="0">
            <a:spAutoFit/>
          </a:bodyPr>
          <a:lstStyle/>
          <a:p>
            <a:r>
              <a:rPr lang="en-US" sz="2000" dirty="0">
                <a:solidFill>
                  <a:srgbClr val="FFFF00"/>
                </a:solidFill>
              </a:rPr>
              <a:t>scratch</a:t>
            </a:r>
          </a:p>
        </p:txBody>
      </p:sp>
      <p:sp>
        <p:nvSpPr>
          <p:cNvPr id="23" name="TextBox 22"/>
          <p:cNvSpPr txBox="1"/>
          <p:nvPr/>
        </p:nvSpPr>
        <p:spPr>
          <a:xfrm rot="598589">
            <a:off x="6986952" y="2467770"/>
            <a:ext cx="927305" cy="400110"/>
          </a:xfrm>
          <a:prstGeom prst="rect">
            <a:avLst/>
          </a:prstGeom>
          <a:noFill/>
        </p:spPr>
        <p:txBody>
          <a:bodyPr wrap="none" rtlCol="0">
            <a:spAutoFit/>
          </a:bodyPr>
          <a:lstStyle/>
          <a:p>
            <a:r>
              <a:rPr lang="en-US" sz="2000" dirty="0">
                <a:solidFill>
                  <a:srgbClr val="FFFF00"/>
                </a:solidFill>
              </a:rPr>
              <a:t>scratch</a:t>
            </a:r>
          </a:p>
        </p:txBody>
      </p:sp>
      <p:sp>
        <p:nvSpPr>
          <p:cNvPr id="24" name="TextBox 23"/>
          <p:cNvSpPr txBox="1"/>
          <p:nvPr/>
        </p:nvSpPr>
        <p:spPr>
          <a:xfrm rot="595549">
            <a:off x="9161193" y="4347313"/>
            <a:ext cx="927305" cy="400110"/>
          </a:xfrm>
          <a:prstGeom prst="rect">
            <a:avLst/>
          </a:prstGeom>
          <a:noFill/>
        </p:spPr>
        <p:txBody>
          <a:bodyPr wrap="none" rtlCol="0">
            <a:spAutoFit/>
          </a:bodyPr>
          <a:lstStyle/>
          <a:p>
            <a:r>
              <a:rPr lang="en-US" sz="2000" dirty="0">
                <a:solidFill>
                  <a:srgbClr val="FFFF00"/>
                </a:solidFill>
              </a:rPr>
              <a:t>scratch</a:t>
            </a:r>
          </a:p>
        </p:txBody>
      </p:sp>
      <p:sp>
        <p:nvSpPr>
          <p:cNvPr id="25" name="TextBox 24"/>
          <p:cNvSpPr txBox="1"/>
          <p:nvPr/>
        </p:nvSpPr>
        <p:spPr>
          <a:xfrm rot="595549">
            <a:off x="9093459" y="3836127"/>
            <a:ext cx="927305" cy="400110"/>
          </a:xfrm>
          <a:prstGeom prst="rect">
            <a:avLst/>
          </a:prstGeom>
          <a:noFill/>
        </p:spPr>
        <p:txBody>
          <a:bodyPr wrap="none" rtlCol="0">
            <a:spAutoFit/>
          </a:bodyPr>
          <a:lstStyle/>
          <a:p>
            <a:r>
              <a:rPr lang="en-US" sz="2000" dirty="0">
                <a:solidFill>
                  <a:srgbClr val="FFFF00"/>
                </a:solidFill>
              </a:rPr>
              <a:t>scratch</a:t>
            </a:r>
          </a:p>
        </p:txBody>
      </p:sp>
      <p:sp>
        <p:nvSpPr>
          <p:cNvPr id="26" name="TextBox 25"/>
          <p:cNvSpPr txBox="1"/>
          <p:nvPr/>
        </p:nvSpPr>
        <p:spPr>
          <a:xfrm rot="595549">
            <a:off x="7411780" y="3084538"/>
            <a:ext cx="927305" cy="400110"/>
          </a:xfrm>
          <a:prstGeom prst="rect">
            <a:avLst/>
          </a:prstGeom>
          <a:noFill/>
        </p:spPr>
        <p:txBody>
          <a:bodyPr wrap="none" rtlCol="0">
            <a:spAutoFit/>
          </a:bodyPr>
          <a:lstStyle/>
          <a:p>
            <a:r>
              <a:rPr lang="en-US" sz="2000" dirty="0">
                <a:solidFill>
                  <a:srgbClr val="FFFF00"/>
                </a:solidFill>
              </a:rPr>
              <a:t>scratch</a:t>
            </a:r>
          </a:p>
        </p:txBody>
      </p:sp>
      <p:sp>
        <p:nvSpPr>
          <p:cNvPr id="27" name="TextBox 26"/>
          <p:cNvSpPr txBox="1"/>
          <p:nvPr/>
        </p:nvSpPr>
        <p:spPr>
          <a:xfrm rot="595549">
            <a:off x="5437058" y="2590372"/>
            <a:ext cx="927305" cy="400110"/>
          </a:xfrm>
          <a:prstGeom prst="rect">
            <a:avLst/>
          </a:prstGeom>
          <a:noFill/>
        </p:spPr>
        <p:txBody>
          <a:bodyPr wrap="none" rtlCol="0">
            <a:spAutoFit/>
          </a:bodyPr>
          <a:lstStyle/>
          <a:p>
            <a:r>
              <a:rPr lang="en-US" sz="2000" dirty="0">
                <a:solidFill>
                  <a:srgbClr val="FFFF00"/>
                </a:solidFill>
              </a:rPr>
              <a:t>scratch</a:t>
            </a:r>
          </a:p>
        </p:txBody>
      </p:sp>
      <p:sp>
        <p:nvSpPr>
          <p:cNvPr id="29" name="Freeform 28"/>
          <p:cNvSpPr/>
          <p:nvPr/>
        </p:nvSpPr>
        <p:spPr>
          <a:xfrm rot="21186232">
            <a:off x="1390445" y="3328447"/>
            <a:ext cx="1899920" cy="1381760"/>
          </a:xfrm>
          <a:custGeom>
            <a:avLst/>
            <a:gdLst>
              <a:gd name="connsiteX0" fmla="*/ 772160 w 1899920"/>
              <a:gd name="connsiteY0" fmla="*/ 304800 h 1381760"/>
              <a:gd name="connsiteX1" fmla="*/ 1412240 w 1899920"/>
              <a:gd name="connsiteY1" fmla="*/ 701040 h 1381760"/>
              <a:gd name="connsiteX2" fmla="*/ 1767840 w 1899920"/>
              <a:gd name="connsiteY2" fmla="*/ 1066800 h 1381760"/>
              <a:gd name="connsiteX3" fmla="*/ 1899920 w 1899920"/>
              <a:gd name="connsiteY3" fmla="*/ 1381760 h 1381760"/>
              <a:gd name="connsiteX4" fmla="*/ 1148080 w 1899920"/>
              <a:gd name="connsiteY4" fmla="*/ 1137920 h 1381760"/>
              <a:gd name="connsiteX5" fmla="*/ 132080 w 1899920"/>
              <a:gd name="connsiteY5" fmla="*/ 518160 h 1381760"/>
              <a:gd name="connsiteX6" fmla="*/ 0 w 1899920"/>
              <a:gd name="connsiteY6" fmla="*/ 0 h 1381760"/>
              <a:gd name="connsiteX7" fmla="*/ 487680 w 1899920"/>
              <a:gd name="connsiteY7" fmla="*/ 71120 h 1381760"/>
              <a:gd name="connsiteX0" fmla="*/ 772160 w 1899920"/>
              <a:gd name="connsiteY0" fmla="*/ 304800 h 1381760"/>
              <a:gd name="connsiteX1" fmla="*/ 1412240 w 1899920"/>
              <a:gd name="connsiteY1" fmla="*/ 701040 h 1381760"/>
              <a:gd name="connsiteX2" fmla="*/ 1767840 w 1899920"/>
              <a:gd name="connsiteY2" fmla="*/ 1066800 h 1381760"/>
              <a:gd name="connsiteX3" fmla="*/ 1899920 w 1899920"/>
              <a:gd name="connsiteY3" fmla="*/ 1381760 h 1381760"/>
              <a:gd name="connsiteX4" fmla="*/ 1148080 w 1899920"/>
              <a:gd name="connsiteY4" fmla="*/ 1137920 h 1381760"/>
              <a:gd name="connsiteX5" fmla="*/ 132080 w 1899920"/>
              <a:gd name="connsiteY5" fmla="*/ 518160 h 1381760"/>
              <a:gd name="connsiteX6" fmla="*/ 0 w 1899920"/>
              <a:gd name="connsiteY6" fmla="*/ 0 h 1381760"/>
              <a:gd name="connsiteX7" fmla="*/ 487680 w 1899920"/>
              <a:gd name="connsiteY7" fmla="*/ 71120 h 1381760"/>
              <a:gd name="connsiteX8" fmla="*/ 772160 w 1899920"/>
              <a:gd name="connsiteY8" fmla="*/ 304800 h 1381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9920" h="1381760">
                <a:moveTo>
                  <a:pt x="772160" y="304800"/>
                </a:moveTo>
                <a:lnTo>
                  <a:pt x="1412240" y="701040"/>
                </a:lnTo>
                <a:lnTo>
                  <a:pt x="1767840" y="1066800"/>
                </a:lnTo>
                <a:lnTo>
                  <a:pt x="1899920" y="1381760"/>
                </a:lnTo>
                <a:lnTo>
                  <a:pt x="1148080" y="1137920"/>
                </a:lnTo>
                <a:lnTo>
                  <a:pt x="132080" y="518160"/>
                </a:lnTo>
                <a:lnTo>
                  <a:pt x="0" y="0"/>
                </a:lnTo>
                <a:lnTo>
                  <a:pt x="487680" y="71120"/>
                </a:lnTo>
                <a:lnTo>
                  <a:pt x="772160" y="304800"/>
                </a:lnTo>
                <a:close/>
              </a:path>
            </a:pathLst>
          </a:custGeom>
          <a:solidFill>
            <a:srgbClr val="FF0000">
              <a:alpha val="1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rot="1455061">
            <a:off x="1486326" y="3767996"/>
            <a:ext cx="1669175" cy="461665"/>
          </a:xfrm>
          <a:prstGeom prst="rect">
            <a:avLst/>
          </a:prstGeom>
          <a:noFill/>
        </p:spPr>
        <p:txBody>
          <a:bodyPr wrap="none" rtlCol="0">
            <a:spAutoFit/>
          </a:bodyPr>
          <a:lstStyle/>
          <a:p>
            <a:r>
              <a:rPr lang="en-US" sz="2400" dirty="0">
                <a:solidFill>
                  <a:srgbClr val="FFFF00"/>
                </a:solidFill>
              </a:rPr>
              <a:t>small gouge</a:t>
            </a:r>
          </a:p>
        </p:txBody>
      </p:sp>
    </p:spTree>
    <p:extLst>
      <p:ext uri="{BB962C8B-B14F-4D97-AF65-F5344CB8AC3E}">
        <p14:creationId xmlns:p14="http://schemas.microsoft.com/office/powerpoint/2010/main" val="1951330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9087EEB0-6628-4E5C-B8BF-A2486F8BC218}"/>
              </a:ext>
            </a:extLst>
          </p:cNvPr>
          <p:cNvSpPr>
            <a:spLocks noGrp="1" noChangeArrowheads="1"/>
          </p:cNvSpPr>
          <p:nvPr>
            <p:ph type="title"/>
          </p:nvPr>
        </p:nvSpPr>
        <p:spPr>
          <a:xfrm>
            <a:off x="471055" y="1143000"/>
            <a:ext cx="11720945" cy="4572000"/>
          </a:xfrm>
        </p:spPr>
        <p:txBody>
          <a:bodyPr/>
          <a:lstStyle/>
          <a:p>
            <a:pPr algn="l"/>
            <a:br>
              <a:rPr lang="en-US" altLang="en-US" sz="2400" dirty="0">
                <a:latin typeface="+mn-lt"/>
              </a:rPr>
            </a:br>
            <a:r>
              <a:rPr lang="en-US" altLang="en-US" sz="2400" dirty="0">
                <a:latin typeface="+mn-lt"/>
              </a:rPr>
              <a:t>1840, Buckland convinces Lyell.</a:t>
            </a:r>
            <a:br>
              <a:rPr lang="en-US" altLang="en-US" sz="2400" dirty="0">
                <a:latin typeface="+mn-lt"/>
              </a:rPr>
            </a:br>
            <a:br>
              <a:rPr lang="en-US" altLang="en-US" sz="2400" dirty="0">
                <a:latin typeface="+mn-lt"/>
              </a:rPr>
            </a:br>
            <a:r>
              <a:rPr lang="en-US" altLang="en-US" sz="2400" dirty="0">
                <a:latin typeface="+mn-lt"/>
              </a:rPr>
              <a:t>    “Lyell has adopted your theory in toto!! On my showing him a beautiful cluster of moraines within </a:t>
            </a:r>
            <a:r>
              <a:rPr lang="en-US" altLang="en-US" sz="2400" b="1" dirty="0">
                <a:latin typeface="+mn-lt"/>
              </a:rPr>
              <a:t>two miles of his father's house [in Scotland]</a:t>
            </a:r>
            <a:r>
              <a:rPr lang="en-US" altLang="en-US" sz="2400" dirty="0">
                <a:latin typeface="+mn-lt"/>
              </a:rPr>
              <a:t>, he instantly accepted it, as solving a host of difficulties which have all his life embarrassed him.”</a:t>
            </a:r>
            <a:br>
              <a:rPr lang="en-US" altLang="en-US" sz="1800" dirty="0"/>
            </a:br>
            <a:endParaRPr lang="en-US" altLang="en-US" sz="1800" dirty="0"/>
          </a:p>
        </p:txBody>
      </p:sp>
    </p:spTree>
    <p:extLst>
      <p:ext uri="{BB962C8B-B14F-4D97-AF65-F5344CB8AC3E}">
        <p14:creationId xmlns:p14="http://schemas.microsoft.com/office/powerpoint/2010/main" val="36039954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438149"/>
            <a:ext cx="12192000" cy="6065299"/>
          </a:xfrm>
          <a:prstGeom prst="rect">
            <a:avLst/>
          </a:prstGeom>
        </p:spPr>
      </p:pic>
      <p:sp>
        <p:nvSpPr>
          <p:cNvPr id="2" name="TextBox 1"/>
          <p:cNvSpPr txBox="1"/>
          <p:nvPr/>
        </p:nvSpPr>
        <p:spPr>
          <a:xfrm>
            <a:off x="7010400" y="3327400"/>
            <a:ext cx="4472186" cy="707886"/>
          </a:xfrm>
          <a:prstGeom prst="rect">
            <a:avLst/>
          </a:prstGeom>
          <a:noFill/>
        </p:spPr>
        <p:txBody>
          <a:bodyPr wrap="none" rtlCol="0">
            <a:spAutoFit/>
          </a:bodyPr>
          <a:lstStyle/>
          <a:p>
            <a:r>
              <a:rPr lang="en-US" sz="4000" dirty="0"/>
              <a:t>Lyell’s father’s house</a:t>
            </a:r>
          </a:p>
        </p:txBody>
      </p:sp>
      <p:sp>
        <p:nvSpPr>
          <p:cNvPr id="3" name="Oval 2"/>
          <p:cNvSpPr/>
          <p:nvPr/>
        </p:nvSpPr>
        <p:spPr>
          <a:xfrm>
            <a:off x="6477000" y="3470798"/>
            <a:ext cx="533400" cy="45350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96236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049" y="190500"/>
            <a:ext cx="12160705" cy="6076950"/>
          </a:xfrm>
          <a:prstGeom prst="rect">
            <a:avLst/>
          </a:prstGeom>
        </p:spPr>
      </p:pic>
      <p:sp>
        <p:nvSpPr>
          <p:cNvPr id="6" name="TextBox 5"/>
          <p:cNvSpPr txBox="1"/>
          <p:nvPr/>
        </p:nvSpPr>
        <p:spPr>
          <a:xfrm>
            <a:off x="7162800" y="3276600"/>
            <a:ext cx="4472186" cy="707886"/>
          </a:xfrm>
          <a:prstGeom prst="rect">
            <a:avLst/>
          </a:prstGeom>
          <a:noFill/>
        </p:spPr>
        <p:txBody>
          <a:bodyPr wrap="none" rtlCol="0">
            <a:spAutoFit/>
          </a:bodyPr>
          <a:lstStyle/>
          <a:p>
            <a:r>
              <a:rPr lang="en-US" sz="4000" dirty="0"/>
              <a:t>Lyell’s father’s house</a:t>
            </a:r>
          </a:p>
        </p:txBody>
      </p:sp>
      <p:sp>
        <p:nvSpPr>
          <p:cNvPr id="7" name="Oval 6"/>
          <p:cNvSpPr/>
          <p:nvPr/>
        </p:nvSpPr>
        <p:spPr>
          <a:xfrm>
            <a:off x="6629400" y="3419998"/>
            <a:ext cx="533400" cy="45350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80939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049" y="190500"/>
            <a:ext cx="12160705" cy="6076950"/>
          </a:xfrm>
          <a:prstGeom prst="rect">
            <a:avLst/>
          </a:prstGeom>
        </p:spPr>
      </p:pic>
      <p:sp>
        <p:nvSpPr>
          <p:cNvPr id="2" name="Freeform 1"/>
          <p:cNvSpPr/>
          <p:nvPr/>
        </p:nvSpPr>
        <p:spPr>
          <a:xfrm>
            <a:off x="5486400" y="655320"/>
            <a:ext cx="2011680" cy="2727960"/>
          </a:xfrm>
          <a:custGeom>
            <a:avLst/>
            <a:gdLst>
              <a:gd name="connsiteX0" fmla="*/ 0 w 2011680"/>
              <a:gd name="connsiteY0" fmla="*/ 0 h 2727960"/>
              <a:gd name="connsiteX1" fmla="*/ 274320 w 2011680"/>
              <a:gd name="connsiteY1" fmla="*/ 228600 h 2727960"/>
              <a:gd name="connsiteX2" fmla="*/ 548640 w 2011680"/>
              <a:gd name="connsiteY2" fmla="*/ 746760 h 2727960"/>
              <a:gd name="connsiteX3" fmla="*/ 1036320 w 2011680"/>
              <a:gd name="connsiteY3" fmla="*/ 990600 h 2727960"/>
              <a:gd name="connsiteX4" fmla="*/ 1325880 w 2011680"/>
              <a:gd name="connsiteY4" fmla="*/ 1463040 h 2727960"/>
              <a:gd name="connsiteX5" fmla="*/ 1691640 w 2011680"/>
              <a:gd name="connsiteY5" fmla="*/ 2133600 h 2727960"/>
              <a:gd name="connsiteX6" fmla="*/ 2011680 w 2011680"/>
              <a:gd name="connsiteY6" fmla="*/ 2727960 h 2727960"/>
              <a:gd name="connsiteX7" fmla="*/ 2011680 w 2011680"/>
              <a:gd name="connsiteY7" fmla="*/ 2727960 h 272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11680" h="2727960">
                <a:moveTo>
                  <a:pt x="0" y="0"/>
                </a:moveTo>
                <a:cubicBezTo>
                  <a:pt x="91440" y="52070"/>
                  <a:pt x="182880" y="104140"/>
                  <a:pt x="274320" y="228600"/>
                </a:cubicBezTo>
                <a:cubicBezTo>
                  <a:pt x="365760" y="353060"/>
                  <a:pt x="421640" y="619760"/>
                  <a:pt x="548640" y="746760"/>
                </a:cubicBezTo>
                <a:cubicBezTo>
                  <a:pt x="675640" y="873760"/>
                  <a:pt x="906780" y="871220"/>
                  <a:pt x="1036320" y="990600"/>
                </a:cubicBezTo>
                <a:cubicBezTo>
                  <a:pt x="1165860" y="1109980"/>
                  <a:pt x="1216660" y="1272540"/>
                  <a:pt x="1325880" y="1463040"/>
                </a:cubicBezTo>
                <a:cubicBezTo>
                  <a:pt x="1435100" y="1653540"/>
                  <a:pt x="1577340" y="1922780"/>
                  <a:pt x="1691640" y="2133600"/>
                </a:cubicBezTo>
                <a:cubicBezTo>
                  <a:pt x="1805940" y="2344420"/>
                  <a:pt x="2011680" y="2727960"/>
                  <a:pt x="2011680" y="2727960"/>
                </a:cubicBezTo>
                <a:lnTo>
                  <a:pt x="2011680" y="2727960"/>
                </a:lnTo>
              </a:path>
            </a:pathLst>
          </a:custGeom>
          <a:noFill/>
          <a:ln w="76200">
            <a:solidFill>
              <a:srgbClr val="00B0F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p:cNvSpPr/>
          <p:nvPr/>
        </p:nvSpPr>
        <p:spPr>
          <a:xfrm>
            <a:off x="5205984" y="987552"/>
            <a:ext cx="621792" cy="121920"/>
          </a:xfrm>
          <a:custGeom>
            <a:avLst/>
            <a:gdLst>
              <a:gd name="connsiteX0" fmla="*/ 0 w 530352"/>
              <a:gd name="connsiteY0" fmla="*/ 0 h 115824"/>
              <a:gd name="connsiteX1" fmla="*/ 243840 w 530352"/>
              <a:gd name="connsiteY1" fmla="*/ 103632 h 115824"/>
              <a:gd name="connsiteX2" fmla="*/ 438912 w 530352"/>
              <a:gd name="connsiteY2" fmla="*/ 97536 h 115824"/>
              <a:gd name="connsiteX3" fmla="*/ 530352 w 530352"/>
              <a:gd name="connsiteY3" fmla="*/ 115824 h 115824"/>
            </a:gdLst>
            <a:ahLst/>
            <a:cxnLst>
              <a:cxn ang="0">
                <a:pos x="connsiteX0" y="connsiteY0"/>
              </a:cxn>
              <a:cxn ang="0">
                <a:pos x="connsiteX1" y="connsiteY1"/>
              </a:cxn>
              <a:cxn ang="0">
                <a:pos x="connsiteX2" y="connsiteY2"/>
              </a:cxn>
              <a:cxn ang="0">
                <a:pos x="connsiteX3" y="connsiteY3"/>
              </a:cxn>
            </a:cxnLst>
            <a:rect l="l" t="t" r="r" b="b"/>
            <a:pathLst>
              <a:path w="530352" h="115824">
                <a:moveTo>
                  <a:pt x="0" y="0"/>
                </a:moveTo>
                <a:cubicBezTo>
                  <a:pt x="85344" y="43688"/>
                  <a:pt x="170688" y="87376"/>
                  <a:pt x="243840" y="103632"/>
                </a:cubicBezTo>
                <a:cubicBezTo>
                  <a:pt x="316992" y="119888"/>
                  <a:pt x="391160" y="95504"/>
                  <a:pt x="438912" y="97536"/>
                </a:cubicBezTo>
                <a:cubicBezTo>
                  <a:pt x="486664" y="99568"/>
                  <a:pt x="508508" y="107696"/>
                  <a:pt x="530352" y="115824"/>
                </a:cubicBezTo>
              </a:path>
            </a:pathLst>
          </a:cu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02849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59668" y="326318"/>
            <a:ext cx="8492243" cy="6360985"/>
          </a:xfrm>
          <a:prstGeom prst="rect">
            <a:avLst/>
          </a:prstGeom>
        </p:spPr>
      </p:pic>
    </p:spTree>
    <p:extLst>
      <p:ext uri="{BB962C8B-B14F-4D97-AF65-F5344CB8AC3E}">
        <p14:creationId xmlns:p14="http://schemas.microsoft.com/office/powerpoint/2010/main" val="20292252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27735EF1-68F2-4EB6-BA29-687B4519BBBC}"/>
              </a:ext>
            </a:extLst>
          </p:cNvPr>
          <p:cNvSpPr>
            <a:spLocks noGrp="1" noChangeArrowheads="1"/>
          </p:cNvSpPr>
          <p:nvPr>
            <p:ph type="title"/>
          </p:nvPr>
        </p:nvSpPr>
        <p:spPr>
          <a:xfrm>
            <a:off x="1454727" y="1350818"/>
            <a:ext cx="9795164" cy="3657600"/>
          </a:xfrm>
        </p:spPr>
        <p:txBody>
          <a:bodyPr/>
          <a:lstStyle/>
          <a:p>
            <a:r>
              <a:rPr lang="en-US" altLang="en-US" dirty="0"/>
              <a:t>How well did Agassiz do in proving a</a:t>
            </a:r>
            <a:br>
              <a:rPr lang="en-US" altLang="en-US" dirty="0"/>
            </a:br>
            <a:br>
              <a:rPr lang="en-US" altLang="en-US" dirty="0"/>
            </a:br>
            <a:r>
              <a:rPr lang="en-US" altLang="en-US" dirty="0"/>
              <a:t>Global Ice Age ?</a:t>
            </a:r>
          </a:p>
        </p:txBody>
      </p:sp>
    </p:spTree>
    <p:extLst>
      <p:ext uri="{BB962C8B-B14F-4D97-AF65-F5344CB8AC3E}">
        <p14:creationId xmlns:p14="http://schemas.microsoft.com/office/powerpoint/2010/main" val="7437997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331A6C81-CEC5-4400-BC66-666EB77AA424}"/>
              </a:ext>
            </a:extLst>
          </p:cNvPr>
          <p:cNvSpPr>
            <a:spLocks noGrp="1" noChangeArrowheads="1"/>
          </p:cNvSpPr>
          <p:nvPr>
            <p:ph type="title"/>
          </p:nvPr>
        </p:nvSpPr>
        <p:spPr>
          <a:xfrm>
            <a:off x="928255" y="1295400"/>
            <a:ext cx="10446327" cy="3657600"/>
          </a:xfrm>
        </p:spPr>
        <p:txBody>
          <a:bodyPr/>
          <a:lstStyle/>
          <a:p>
            <a:r>
              <a:rPr lang="en-US" altLang="en-US" dirty="0"/>
              <a:t>What attributes does a</a:t>
            </a:r>
            <a:br>
              <a:rPr lang="en-US" altLang="en-US" dirty="0"/>
            </a:br>
            <a:br>
              <a:rPr lang="en-US" altLang="en-US" dirty="0"/>
            </a:br>
            <a:r>
              <a:rPr lang="en-US" altLang="en-US" dirty="0"/>
              <a:t>Global Ice Age Have</a:t>
            </a:r>
          </a:p>
        </p:txBody>
      </p:sp>
    </p:spTree>
    <p:extLst>
      <p:ext uri="{BB962C8B-B14F-4D97-AF65-F5344CB8AC3E}">
        <p14:creationId xmlns:p14="http://schemas.microsoft.com/office/powerpoint/2010/main" val="13016748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331A6C81-CEC5-4400-BC66-666EB77AA424}"/>
              </a:ext>
            </a:extLst>
          </p:cNvPr>
          <p:cNvSpPr>
            <a:spLocks noGrp="1" noChangeArrowheads="1"/>
          </p:cNvSpPr>
          <p:nvPr>
            <p:ph type="title"/>
          </p:nvPr>
        </p:nvSpPr>
        <p:spPr>
          <a:xfrm>
            <a:off x="928255" y="1295400"/>
            <a:ext cx="10446327" cy="3657600"/>
          </a:xfrm>
        </p:spPr>
        <p:txBody>
          <a:bodyPr/>
          <a:lstStyle/>
          <a:p>
            <a:r>
              <a:rPr lang="en-US" altLang="en-US" dirty="0"/>
              <a:t>Global</a:t>
            </a:r>
            <a:br>
              <a:rPr lang="en-US" altLang="en-US" dirty="0"/>
            </a:br>
            <a:br>
              <a:rPr lang="en-US" altLang="en-US" dirty="0"/>
            </a:br>
            <a:r>
              <a:rPr lang="en-US" altLang="en-US" dirty="0"/>
              <a:t>Contemporaneous</a:t>
            </a:r>
          </a:p>
        </p:txBody>
      </p:sp>
    </p:spTree>
    <p:extLst>
      <p:ext uri="{BB962C8B-B14F-4D97-AF65-F5344CB8AC3E}">
        <p14:creationId xmlns:p14="http://schemas.microsoft.com/office/powerpoint/2010/main" val="16628946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1C6A5341-4574-4D5E-8785-8F123087F0D4}"/>
              </a:ext>
            </a:extLst>
          </p:cNvPr>
          <p:cNvSpPr>
            <a:spLocks noGrp="1" noChangeArrowheads="1"/>
          </p:cNvSpPr>
          <p:nvPr>
            <p:ph type="title"/>
          </p:nvPr>
        </p:nvSpPr>
        <p:spPr>
          <a:xfrm>
            <a:off x="1981200" y="1295400"/>
            <a:ext cx="8229600" cy="3657600"/>
          </a:xfrm>
        </p:spPr>
        <p:txBody>
          <a:bodyPr/>
          <a:lstStyle/>
          <a:p>
            <a:r>
              <a:rPr lang="en-US" altLang="en-US"/>
              <a:t>What technologies were available in the 1840’s to address them?</a:t>
            </a:r>
          </a:p>
        </p:txBody>
      </p:sp>
    </p:spTree>
    <p:extLst>
      <p:ext uri="{BB962C8B-B14F-4D97-AF65-F5344CB8AC3E}">
        <p14:creationId xmlns:p14="http://schemas.microsoft.com/office/powerpoint/2010/main" val="31513350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D1447-D621-43B9-A7F9-7A782B018159}"/>
              </a:ext>
            </a:extLst>
          </p:cNvPr>
          <p:cNvSpPr>
            <a:spLocks noGrp="1"/>
          </p:cNvSpPr>
          <p:nvPr>
            <p:ph type="ctrTitle"/>
          </p:nvPr>
        </p:nvSpPr>
        <p:spPr>
          <a:xfrm>
            <a:off x="1779963" y="571500"/>
            <a:ext cx="9144000" cy="5394960"/>
          </a:xfrm>
        </p:spPr>
        <p:txBody>
          <a:bodyPr>
            <a:normAutofit/>
          </a:bodyPr>
          <a:lstStyle/>
          <a:p>
            <a:r>
              <a:rPr lang="en-US" dirty="0"/>
              <a:t>Format of Class</a:t>
            </a:r>
            <a:br>
              <a:rPr lang="en-US" dirty="0"/>
            </a:br>
            <a:br>
              <a:rPr lang="en-US" dirty="0"/>
            </a:br>
            <a:r>
              <a:rPr lang="en-US" sz="3200" dirty="0"/>
              <a:t>Tuesdays: Lecture with some discussion</a:t>
            </a:r>
            <a:br>
              <a:rPr lang="en-US" sz="3200" dirty="0"/>
            </a:br>
            <a:r>
              <a:rPr lang="en-US" sz="3200" dirty="0"/>
              <a:t>Thursdays: In-class group projects</a:t>
            </a:r>
            <a:br>
              <a:rPr lang="en-US" dirty="0"/>
            </a:br>
            <a:endParaRPr lang="en-US" dirty="0"/>
          </a:p>
        </p:txBody>
      </p:sp>
    </p:spTree>
    <p:extLst>
      <p:ext uri="{BB962C8B-B14F-4D97-AF65-F5344CB8AC3E}">
        <p14:creationId xmlns:p14="http://schemas.microsoft.com/office/powerpoint/2010/main" val="326118105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331A6C81-CEC5-4400-BC66-666EB77AA424}"/>
              </a:ext>
            </a:extLst>
          </p:cNvPr>
          <p:cNvSpPr>
            <a:spLocks noGrp="1" noChangeArrowheads="1"/>
          </p:cNvSpPr>
          <p:nvPr>
            <p:ph type="title"/>
          </p:nvPr>
        </p:nvSpPr>
        <p:spPr>
          <a:xfrm>
            <a:off x="928255" y="1295400"/>
            <a:ext cx="10446327" cy="3657600"/>
          </a:xfrm>
        </p:spPr>
        <p:txBody>
          <a:bodyPr/>
          <a:lstStyle/>
          <a:p>
            <a:r>
              <a:rPr lang="en-US" altLang="en-US" dirty="0"/>
              <a:t>Global  … relatively easy</a:t>
            </a:r>
            <a:br>
              <a:rPr lang="en-US" altLang="en-US" dirty="0"/>
            </a:br>
            <a:br>
              <a:rPr lang="en-US" altLang="en-US" dirty="0"/>
            </a:br>
            <a:r>
              <a:rPr lang="en-US" altLang="en-US" dirty="0"/>
              <a:t>Contemporaneous … much harder</a:t>
            </a:r>
          </a:p>
        </p:txBody>
      </p:sp>
    </p:spTree>
    <p:extLst>
      <p:ext uri="{BB962C8B-B14F-4D97-AF65-F5344CB8AC3E}">
        <p14:creationId xmlns:p14="http://schemas.microsoft.com/office/powerpoint/2010/main" val="36937296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E0CE3A5F-2472-4688-906F-CE14DEA7F3F0}"/>
              </a:ext>
            </a:extLst>
          </p:cNvPr>
          <p:cNvSpPr>
            <a:spLocks noGrp="1" noChangeArrowheads="1"/>
          </p:cNvSpPr>
          <p:nvPr>
            <p:ph type="title"/>
          </p:nvPr>
        </p:nvSpPr>
        <p:spPr>
          <a:xfrm>
            <a:off x="1752600" y="879763"/>
            <a:ext cx="8686800" cy="4572000"/>
          </a:xfrm>
        </p:spPr>
        <p:txBody>
          <a:bodyPr>
            <a:normAutofit/>
          </a:bodyPr>
          <a:lstStyle/>
          <a:p>
            <a:pPr algn="l"/>
            <a:br>
              <a:rPr lang="en-US" altLang="en-US" sz="2800" dirty="0">
                <a:latin typeface="+mn-lt"/>
              </a:rPr>
            </a:br>
            <a:r>
              <a:rPr lang="en-US" altLang="en-US" sz="2800" dirty="0">
                <a:latin typeface="+mn-lt"/>
              </a:rPr>
              <a:t>1846, Agassiz visits North America:</a:t>
            </a:r>
            <a:br>
              <a:rPr lang="en-US" altLang="en-US" sz="2800" dirty="0">
                <a:latin typeface="+mn-lt"/>
              </a:rPr>
            </a:br>
            <a:br>
              <a:rPr lang="en-US" altLang="en-US" sz="2800" dirty="0">
                <a:latin typeface="+mn-lt"/>
              </a:rPr>
            </a:br>
            <a:r>
              <a:rPr lang="en-US" altLang="en-US" sz="2800" dirty="0">
                <a:latin typeface="+mn-lt"/>
              </a:rPr>
              <a:t>    “I sprang on the shore [at Halifax] and started at a brisk pace for the heights above the landing.... I was met by the familiar signs, the polished surfaces, the furrows and scratches, the line engravings of the glacier ... and I became convinced that here also this great agent had been at work.”</a:t>
            </a:r>
          </a:p>
        </p:txBody>
      </p:sp>
    </p:spTree>
    <p:extLst>
      <p:ext uri="{BB962C8B-B14F-4D97-AF65-F5344CB8AC3E}">
        <p14:creationId xmlns:p14="http://schemas.microsoft.com/office/powerpoint/2010/main" val="15671833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4300" y="0"/>
            <a:ext cx="12020550" cy="6807177"/>
          </a:xfrm>
          <a:prstGeom prst="rect">
            <a:avLst/>
          </a:prstGeom>
        </p:spPr>
      </p:pic>
      <p:sp>
        <p:nvSpPr>
          <p:cNvPr id="5" name="Oval 4"/>
          <p:cNvSpPr/>
          <p:nvPr/>
        </p:nvSpPr>
        <p:spPr>
          <a:xfrm>
            <a:off x="7810500" y="3108313"/>
            <a:ext cx="590550" cy="59055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381250" y="5908663"/>
            <a:ext cx="590550" cy="59055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8474684" y="3130526"/>
            <a:ext cx="1736116" cy="769441"/>
          </a:xfrm>
          <a:prstGeom prst="rect">
            <a:avLst/>
          </a:prstGeom>
          <a:noFill/>
        </p:spPr>
        <p:txBody>
          <a:bodyPr wrap="none" rtlCol="0">
            <a:spAutoFit/>
          </a:bodyPr>
          <a:lstStyle/>
          <a:p>
            <a:r>
              <a:rPr lang="en-US" sz="4400" dirty="0"/>
              <a:t>Halifax</a:t>
            </a:r>
          </a:p>
        </p:txBody>
      </p:sp>
      <p:sp>
        <p:nvSpPr>
          <p:cNvPr id="8" name="TextBox 7"/>
          <p:cNvSpPr txBox="1"/>
          <p:nvPr/>
        </p:nvSpPr>
        <p:spPr>
          <a:xfrm>
            <a:off x="3274034" y="5908663"/>
            <a:ext cx="2343911" cy="769441"/>
          </a:xfrm>
          <a:prstGeom prst="rect">
            <a:avLst/>
          </a:prstGeom>
          <a:noFill/>
        </p:spPr>
        <p:txBody>
          <a:bodyPr wrap="none" rtlCol="0">
            <a:spAutoFit/>
          </a:bodyPr>
          <a:lstStyle/>
          <a:p>
            <a:r>
              <a:rPr lang="en-US" sz="4400" dirty="0"/>
              <a:t>New York</a:t>
            </a:r>
          </a:p>
        </p:txBody>
      </p:sp>
    </p:spTree>
    <p:extLst>
      <p:ext uri="{BB962C8B-B14F-4D97-AF65-F5344CB8AC3E}">
        <p14:creationId xmlns:p14="http://schemas.microsoft.com/office/powerpoint/2010/main" val="23485883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36253"/>
          </a:xfrm>
          <a:prstGeom prst="rect">
            <a:avLst/>
          </a:prstGeom>
        </p:spPr>
      </p:pic>
      <p:sp>
        <p:nvSpPr>
          <p:cNvPr id="5" name="Oval 4"/>
          <p:cNvSpPr/>
          <p:nvPr/>
        </p:nvSpPr>
        <p:spPr>
          <a:xfrm>
            <a:off x="8839200" y="2989789"/>
            <a:ext cx="1162050" cy="108901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770084" y="3149576"/>
            <a:ext cx="1736116" cy="769441"/>
          </a:xfrm>
          <a:prstGeom prst="rect">
            <a:avLst/>
          </a:prstGeom>
          <a:noFill/>
        </p:spPr>
        <p:txBody>
          <a:bodyPr wrap="none" rtlCol="0">
            <a:spAutoFit/>
          </a:bodyPr>
          <a:lstStyle/>
          <a:p>
            <a:r>
              <a:rPr lang="en-US" sz="4400" dirty="0"/>
              <a:t>Halifax</a:t>
            </a:r>
          </a:p>
        </p:txBody>
      </p:sp>
    </p:spTree>
    <p:extLst>
      <p:ext uri="{BB962C8B-B14F-4D97-AF65-F5344CB8AC3E}">
        <p14:creationId xmlns:p14="http://schemas.microsoft.com/office/powerpoint/2010/main" val="10763683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36253"/>
          </a:xfrm>
          <a:prstGeom prst="rect">
            <a:avLst/>
          </a:prstGeom>
        </p:spPr>
      </p:pic>
      <p:sp>
        <p:nvSpPr>
          <p:cNvPr id="2" name="Oval 1"/>
          <p:cNvSpPr/>
          <p:nvPr/>
        </p:nvSpPr>
        <p:spPr>
          <a:xfrm>
            <a:off x="9591040" y="2377440"/>
            <a:ext cx="1371600" cy="141224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929786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49628"/>
            <a:ext cx="12515456" cy="6708372"/>
          </a:xfrm>
          <a:prstGeom prst="rect">
            <a:avLst/>
          </a:prstGeom>
        </p:spPr>
      </p:pic>
    </p:spTree>
    <p:extLst>
      <p:ext uri="{BB962C8B-B14F-4D97-AF65-F5344CB8AC3E}">
        <p14:creationId xmlns:p14="http://schemas.microsoft.com/office/powerpoint/2010/main" val="8667576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49628"/>
            <a:ext cx="12515456" cy="6708372"/>
          </a:xfrm>
          <a:prstGeom prst="rect">
            <a:avLst/>
          </a:prstGeom>
        </p:spPr>
      </p:pic>
      <p:sp>
        <p:nvSpPr>
          <p:cNvPr id="2" name="Freeform 1"/>
          <p:cNvSpPr/>
          <p:nvPr/>
        </p:nvSpPr>
        <p:spPr>
          <a:xfrm>
            <a:off x="4978400" y="782320"/>
            <a:ext cx="4053840" cy="5323840"/>
          </a:xfrm>
          <a:custGeom>
            <a:avLst/>
            <a:gdLst>
              <a:gd name="connsiteX0" fmla="*/ 0 w 4053840"/>
              <a:gd name="connsiteY0" fmla="*/ 0 h 5323840"/>
              <a:gd name="connsiteX1" fmla="*/ 894080 w 4053840"/>
              <a:gd name="connsiteY1" fmla="*/ 863600 h 5323840"/>
              <a:gd name="connsiteX2" fmla="*/ 1808480 w 4053840"/>
              <a:gd name="connsiteY2" fmla="*/ 1849120 h 5323840"/>
              <a:gd name="connsiteX3" fmla="*/ 2570480 w 4053840"/>
              <a:gd name="connsiteY3" fmla="*/ 2814320 h 5323840"/>
              <a:gd name="connsiteX4" fmla="*/ 3332480 w 4053840"/>
              <a:gd name="connsiteY4" fmla="*/ 4500880 h 5323840"/>
              <a:gd name="connsiteX5" fmla="*/ 4053840 w 4053840"/>
              <a:gd name="connsiteY5" fmla="*/ 5323840 h 5323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3840" h="5323840">
                <a:moveTo>
                  <a:pt x="0" y="0"/>
                </a:moveTo>
                <a:cubicBezTo>
                  <a:pt x="296333" y="277706"/>
                  <a:pt x="592667" y="555413"/>
                  <a:pt x="894080" y="863600"/>
                </a:cubicBezTo>
                <a:cubicBezTo>
                  <a:pt x="1195493" y="1171787"/>
                  <a:pt x="1529080" y="1524000"/>
                  <a:pt x="1808480" y="1849120"/>
                </a:cubicBezTo>
                <a:cubicBezTo>
                  <a:pt x="2087880" y="2174240"/>
                  <a:pt x="2316480" y="2372360"/>
                  <a:pt x="2570480" y="2814320"/>
                </a:cubicBezTo>
                <a:cubicBezTo>
                  <a:pt x="2824480" y="3256280"/>
                  <a:pt x="3085253" y="4082627"/>
                  <a:pt x="3332480" y="4500880"/>
                </a:cubicBezTo>
                <a:cubicBezTo>
                  <a:pt x="3579707" y="4919133"/>
                  <a:pt x="3816773" y="5121486"/>
                  <a:pt x="4053840" y="5323840"/>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rot="2868940">
            <a:off x="4521201" y="2387598"/>
            <a:ext cx="3147978" cy="769441"/>
          </a:xfrm>
          <a:prstGeom prst="rect">
            <a:avLst/>
          </a:prstGeom>
          <a:noFill/>
          <a:ln>
            <a:noFill/>
          </a:ln>
        </p:spPr>
        <p:txBody>
          <a:bodyPr wrap="none" rtlCol="0">
            <a:spAutoFit/>
          </a:bodyPr>
          <a:lstStyle/>
          <a:p>
            <a:r>
              <a:rPr lang="en-US" sz="4400" dirty="0">
                <a:solidFill>
                  <a:srgbClr val="FF0000"/>
                </a:solidFill>
              </a:rPr>
              <a:t>Glacial valley</a:t>
            </a:r>
          </a:p>
        </p:txBody>
      </p:sp>
    </p:spTree>
    <p:extLst>
      <p:ext uri="{BB962C8B-B14F-4D97-AF65-F5344CB8AC3E}">
        <p14:creationId xmlns:p14="http://schemas.microsoft.com/office/powerpoint/2010/main" val="360015202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27813" y="0"/>
            <a:ext cx="9626010" cy="6727856"/>
          </a:xfrm>
          <a:prstGeom prst="rect">
            <a:avLst/>
          </a:prstGeom>
        </p:spPr>
      </p:pic>
    </p:spTree>
    <p:extLst>
      <p:ext uri="{BB962C8B-B14F-4D97-AF65-F5344CB8AC3E}">
        <p14:creationId xmlns:p14="http://schemas.microsoft.com/office/powerpoint/2010/main" val="14374127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28011" y="0"/>
            <a:ext cx="7975207" cy="6928816"/>
          </a:xfrm>
          <a:prstGeom prst="rect">
            <a:avLst/>
          </a:prstGeom>
        </p:spPr>
      </p:pic>
    </p:spTree>
    <p:extLst>
      <p:ext uri="{BB962C8B-B14F-4D97-AF65-F5344CB8AC3E}">
        <p14:creationId xmlns:p14="http://schemas.microsoft.com/office/powerpoint/2010/main" val="411574214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28011" y="0"/>
            <a:ext cx="7975207" cy="6928816"/>
          </a:xfrm>
          <a:prstGeom prst="rect">
            <a:avLst/>
          </a:prstGeom>
        </p:spPr>
      </p:pic>
      <p:sp>
        <p:nvSpPr>
          <p:cNvPr id="2" name="Freeform 1"/>
          <p:cNvSpPr/>
          <p:nvPr/>
        </p:nvSpPr>
        <p:spPr>
          <a:xfrm>
            <a:off x="3028950" y="933450"/>
            <a:ext cx="3752850" cy="4381500"/>
          </a:xfrm>
          <a:custGeom>
            <a:avLst/>
            <a:gdLst>
              <a:gd name="connsiteX0" fmla="*/ 3752850 w 3752850"/>
              <a:gd name="connsiteY0" fmla="*/ 0 h 4381500"/>
              <a:gd name="connsiteX1" fmla="*/ 2457450 w 3752850"/>
              <a:gd name="connsiteY1" fmla="*/ 1390650 h 4381500"/>
              <a:gd name="connsiteX2" fmla="*/ 1333500 w 3752850"/>
              <a:gd name="connsiteY2" fmla="*/ 2609850 h 4381500"/>
              <a:gd name="connsiteX3" fmla="*/ 0 w 3752850"/>
              <a:gd name="connsiteY3" fmla="*/ 4381500 h 4381500"/>
            </a:gdLst>
            <a:ahLst/>
            <a:cxnLst>
              <a:cxn ang="0">
                <a:pos x="connsiteX0" y="connsiteY0"/>
              </a:cxn>
              <a:cxn ang="0">
                <a:pos x="connsiteX1" y="connsiteY1"/>
              </a:cxn>
              <a:cxn ang="0">
                <a:pos x="connsiteX2" y="connsiteY2"/>
              </a:cxn>
              <a:cxn ang="0">
                <a:pos x="connsiteX3" y="connsiteY3"/>
              </a:cxn>
            </a:cxnLst>
            <a:rect l="l" t="t" r="r" b="b"/>
            <a:pathLst>
              <a:path w="3752850" h="4381500">
                <a:moveTo>
                  <a:pt x="3752850" y="0"/>
                </a:moveTo>
                <a:lnTo>
                  <a:pt x="2457450" y="1390650"/>
                </a:lnTo>
                <a:cubicBezTo>
                  <a:pt x="2054225" y="1825625"/>
                  <a:pt x="1743075" y="2111375"/>
                  <a:pt x="1333500" y="2609850"/>
                </a:cubicBezTo>
                <a:cubicBezTo>
                  <a:pt x="923925" y="3108325"/>
                  <a:pt x="461962" y="3744912"/>
                  <a:pt x="0" y="438150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3733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D1447-D621-43B9-A7F9-7A782B018159}"/>
              </a:ext>
            </a:extLst>
          </p:cNvPr>
          <p:cNvSpPr>
            <a:spLocks noGrp="1"/>
          </p:cNvSpPr>
          <p:nvPr>
            <p:ph type="ctrTitle"/>
          </p:nvPr>
        </p:nvSpPr>
        <p:spPr>
          <a:xfrm>
            <a:off x="1779963" y="571500"/>
            <a:ext cx="9144000" cy="5394960"/>
          </a:xfrm>
        </p:spPr>
        <p:txBody>
          <a:bodyPr>
            <a:normAutofit/>
          </a:bodyPr>
          <a:lstStyle/>
          <a:p>
            <a:r>
              <a:rPr lang="en-US" dirty="0"/>
              <a:t>Format of Class</a:t>
            </a:r>
            <a:br>
              <a:rPr lang="en-US" dirty="0"/>
            </a:br>
            <a:br>
              <a:rPr lang="en-US" dirty="0"/>
            </a:br>
            <a:r>
              <a:rPr lang="en-US" sz="3200" dirty="0"/>
              <a:t>Tuesdays: Lecture with some discussion</a:t>
            </a:r>
            <a:br>
              <a:rPr lang="en-US" sz="3200" dirty="0"/>
            </a:br>
            <a:r>
              <a:rPr lang="en-US" sz="3200" dirty="0"/>
              <a:t>Thursdays: In-class group projects</a:t>
            </a:r>
            <a:br>
              <a:rPr lang="en-US" dirty="0"/>
            </a:br>
            <a:endParaRPr lang="en-US" dirty="0"/>
          </a:p>
        </p:txBody>
      </p:sp>
      <p:sp>
        <p:nvSpPr>
          <p:cNvPr id="3" name="TextBox 2"/>
          <p:cNvSpPr txBox="1"/>
          <p:nvPr/>
        </p:nvSpPr>
        <p:spPr>
          <a:xfrm>
            <a:off x="2308860" y="5383530"/>
            <a:ext cx="7863840" cy="769441"/>
          </a:xfrm>
          <a:prstGeom prst="rect">
            <a:avLst/>
          </a:prstGeom>
          <a:noFill/>
        </p:spPr>
        <p:txBody>
          <a:bodyPr wrap="square" rtlCol="0">
            <a:spAutoFit/>
          </a:bodyPr>
          <a:lstStyle/>
          <a:p>
            <a:pPr algn="ctr"/>
            <a:r>
              <a:rPr lang="en-US" sz="4400" dirty="0">
                <a:solidFill>
                  <a:srgbClr val="FF0000"/>
                </a:solidFill>
              </a:rPr>
              <a:t>In Class Participation Required</a:t>
            </a:r>
          </a:p>
        </p:txBody>
      </p:sp>
    </p:spTree>
    <p:extLst>
      <p:ext uri="{BB962C8B-B14F-4D97-AF65-F5344CB8AC3E}">
        <p14:creationId xmlns:p14="http://schemas.microsoft.com/office/powerpoint/2010/main" val="330524706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331A6C81-CEC5-4400-BC66-666EB77AA424}"/>
              </a:ext>
            </a:extLst>
          </p:cNvPr>
          <p:cNvSpPr>
            <a:spLocks noGrp="1" noChangeArrowheads="1"/>
          </p:cNvSpPr>
          <p:nvPr>
            <p:ph type="title"/>
          </p:nvPr>
        </p:nvSpPr>
        <p:spPr>
          <a:xfrm>
            <a:off x="928255" y="1295400"/>
            <a:ext cx="10446327" cy="3657600"/>
          </a:xfrm>
        </p:spPr>
        <p:txBody>
          <a:bodyPr/>
          <a:lstStyle/>
          <a:p>
            <a:r>
              <a:rPr lang="en-US" altLang="en-US" dirty="0"/>
              <a:t>Global  … relatively easy</a:t>
            </a:r>
            <a:br>
              <a:rPr lang="en-US" altLang="en-US" dirty="0"/>
            </a:br>
            <a:br>
              <a:rPr lang="en-US" altLang="en-US" dirty="0"/>
            </a:br>
            <a:r>
              <a:rPr lang="en-US" altLang="en-US" dirty="0"/>
              <a:t>Contemporaneous … much harder</a:t>
            </a:r>
          </a:p>
        </p:txBody>
      </p:sp>
      <p:sp>
        <p:nvSpPr>
          <p:cNvPr id="2" name="Oval 1"/>
          <p:cNvSpPr/>
          <p:nvPr/>
        </p:nvSpPr>
        <p:spPr>
          <a:xfrm>
            <a:off x="650240" y="3210560"/>
            <a:ext cx="5019040" cy="97536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918717" y="4491335"/>
            <a:ext cx="4922245" cy="707886"/>
          </a:xfrm>
          <a:prstGeom prst="rect">
            <a:avLst/>
          </a:prstGeom>
          <a:noFill/>
        </p:spPr>
        <p:txBody>
          <a:bodyPr wrap="none" rtlCol="0">
            <a:spAutoFit/>
          </a:bodyPr>
          <a:lstStyle/>
          <a:p>
            <a:r>
              <a:rPr lang="en-US" sz="4000" dirty="0"/>
              <a:t>requires precise dating</a:t>
            </a:r>
          </a:p>
        </p:txBody>
      </p:sp>
    </p:spTree>
    <p:extLst>
      <p:ext uri="{BB962C8B-B14F-4D97-AF65-F5344CB8AC3E}">
        <p14:creationId xmlns:p14="http://schemas.microsoft.com/office/powerpoint/2010/main" val="415192796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331A6C81-CEC5-4400-BC66-666EB77AA424}"/>
              </a:ext>
            </a:extLst>
          </p:cNvPr>
          <p:cNvSpPr>
            <a:spLocks noGrp="1" noChangeArrowheads="1"/>
          </p:cNvSpPr>
          <p:nvPr>
            <p:ph type="title"/>
          </p:nvPr>
        </p:nvSpPr>
        <p:spPr>
          <a:xfrm>
            <a:off x="928255" y="1295400"/>
            <a:ext cx="10446327" cy="3657600"/>
          </a:xfrm>
        </p:spPr>
        <p:txBody>
          <a:bodyPr/>
          <a:lstStyle/>
          <a:p>
            <a:r>
              <a:rPr lang="en-US" altLang="en-US" dirty="0"/>
              <a:t>Global  … relatively easy</a:t>
            </a:r>
            <a:br>
              <a:rPr lang="en-US" altLang="en-US" dirty="0"/>
            </a:br>
            <a:br>
              <a:rPr lang="en-US" altLang="en-US" dirty="0"/>
            </a:br>
            <a:r>
              <a:rPr lang="en-US" altLang="en-US" dirty="0"/>
              <a:t>Contemporaneous … much harder</a:t>
            </a:r>
          </a:p>
        </p:txBody>
      </p:sp>
      <p:sp>
        <p:nvSpPr>
          <p:cNvPr id="2" name="Oval 1"/>
          <p:cNvSpPr/>
          <p:nvPr/>
        </p:nvSpPr>
        <p:spPr>
          <a:xfrm>
            <a:off x="650240" y="3210560"/>
            <a:ext cx="5019040" cy="97536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803728" y="4874875"/>
            <a:ext cx="8330550" cy="707886"/>
          </a:xfrm>
          <a:prstGeom prst="rect">
            <a:avLst/>
          </a:prstGeom>
          <a:noFill/>
        </p:spPr>
        <p:txBody>
          <a:bodyPr wrap="none" rtlCol="0">
            <a:spAutoFit/>
          </a:bodyPr>
          <a:lstStyle/>
          <a:p>
            <a:r>
              <a:rPr lang="en-US" sz="4000" dirty="0"/>
              <a:t>Ice cores  … just count annual ice layers</a:t>
            </a:r>
          </a:p>
        </p:txBody>
      </p:sp>
    </p:spTree>
    <p:extLst>
      <p:ext uri="{BB962C8B-B14F-4D97-AF65-F5344CB8AC3E}">
        <p14:creationId xmlns:p14="http://schemas.microsoft.com/office/powerpoint/2010/main" val="349318155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331A6C81-CEC5-4400-BC66-666EB77AA424}"/>
              </a:ext>
            </a:extLst>
          </p:cNvPr>
          <p:cNvSpPr>
            <a:spLocks noGrp="1" noChangeArrowheads="1"/>
          </p:cNvSpPr>
          <p:nvPr>
            <p:ph type="title"/>
          </p:nvPr>
        </p:nvSpPr>
        <p:spPr>
          <a:xfrm>
            <a:off x="928255" y="1295400"/>
            <a:ext cx="10446327" cy="3657600"/>
          </a:xfrm>
        </p:spPr>
        <p:txBody>
          <a:bodyPr/>
          <a:lstStyle/>
          <a:p>
            <a:r>
              <a:rPr lang="en-US" altLang="en-US" dirty="0"/>
              <a:t>Global  … relatively easy</a:t>
            </a:r>
            <a:br>
              <a:rPr lang="en-US" altLang="en-US" dirty="0"/>
            </a:br>
            <a:br>
              <a:rPr lang="en-US" altLang="en-US" dirty="0"/>
            </a:br>
            <a:r>
              <a:rPr lang="en-US" altLang="en-US" dirty="0"/>
              <a:t>Contemporaneous … much harder</a:t>
            </a:r>
          </a:p>
        </p:txBody>
      </p:sp>
      <p:sp>
        <p:nvSpPr>
          <p:cNvPr id="2" name="Oval 1"/>
          <p:cNvSpPr/>
          <p:nvPr/>
        </p:nvSpPr>
        <p:spPr>
          <a:xfrm>
            <a:off x="650240" y="3210560"/>
            <a:ext cx="5019040" cy="97536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803728" y="4874875"/>
            <a:ext cx="11388271" cy="1323439"/>
          </a:xfrm>
          <a:prstGeom prst="rect">
            <a:avLst/>
          </a:prstGeom>
          <a:noFill/>
        </p:spPr>
        <p:txBody>
          <a:bodyPr wrap="square" rtlCol="0">
            <a:spAutoFit/>
          </a:bodyPr>
          <a:lstStyle/>
          <a:p>
            <a:r>
              <a:rPr lang="en-US" sz="4000" dirty="0"/>
              <a:t>Ice cores  … but you have to have a way of estimating the temperature when the ice formed</a:t>
            </a:r>
          </a:p>
        </p:txBody>
      </p:sp>
    </p:spTree>
    <p:extLst>
      <p:ext uri="{BB962C8B-B14F-4D97-AF65-F5344CB8AC3E}">
        <p14:creationId xmlns:p14="http://schemas.microsoft.com/office/powerpoint/2010/main" val="207468116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37181" y="0"/>
            <a:ext cx="9335372" cy="6380427"/>
          </a:xfrm>
          <a:prstGeom prst="rect">
            <a:avLst/>
          </a:prstGeom>
        </p:spPr>
      </p:pic>
      <p:sp>
        <p:nvSpPr>
          <p:cNvPr id="6" name="TextBox 5"/>
          <p:cNvSpPr txBox="1"/>
          <p:nvPr/>
        </p:nvSpPr>
        <p:spPr>
          <a:xfrm>
            <a:off x="5968538" y="5995706"/>
            <a:ext cx="1462260" cy="769441"/>
          </a:xfrm>
          <a:prstGeom prst="rect">
            <a:avLst/>
          </a:prstGeom>
          <a:noFill/>
        </p:spPr>
        <p:txBody>
          <a:bodyPr wrap="none" rtlCol="0">
            <a:spAutoFit/>
          </a:bodyPr>
          <a:lstStyle/>
          <a:p>
            <a:r>
              <a:rPr lang="en-US" sz="4400" dirty="0"/>
              <a:t>Older</a:t>
            </a:r>
          </a:p>
        </p:txBody>
      </p:sp>
      <p:sp>
        <p:nvSpPr>
          <p:cNvPr id="7" name="Right Arrow 6"/>
          <p:cNvSpPr/>
          <p:nvPr/>
        </p:nvSpPr>
        <p:spPr>
          <a:xfrm>
            <a:off x="7430798" y="6188065"/>
            <a:ext cx="1446414" cy="3847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19165091">
            <a:off x="2613966" y="5613705"/>
            <a:ext cx="752377" cy="374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935479" y="6088559"/>
            <a:ext cx="1520288" cy="769441"/>
          </a:xfrm>
          <a:prstGeom prst="rect">
            <a:avLst/>
          </a:prstGeom>
          <a:noFill/>
        </p:spPr>
        <p:txBody>
          <a:bodyPr wrap="none" rtlCol="0">
            <a:spAutoFit/>
          </a:bodyPr>
          <a:lstStyle/>
          <a:p>
            <a:r>
              <a:rPr lang="en-US" sz="4400" dirty="0"/>
              <a:t>Today</a:t>
            </a:r>
          </a:p>
        </p:txBody>
      </p:sp>
      <p:sp>
        <p:nvSpPr>
          <p:cNvPr id="10" name="TextBox 9"/>
          <p:cNvSpPr txBox="1"/>
          <p:nvPr/>
        </p:nvSpPr>
        <p:spPr>
          <a:xfrm>
            <a:off x="5416062" y="663191"/>
            <a:ext cx="2142253" cy="646331"/>
          </a:xfrm>
          <a:prstGeom prst="rect">
            <a:avLst/>
          </a:prstGeom>
          <a:noFill/>
        </p:spPr>
        <p:txBody>
          <a:bodyPr wrap="none" rtlCol="0">
            <a:spAutoFit/>
          </a:bodyPr>
          <a:lstStyle/>
          <a:p>
            <a:r>
              <a:rPr lang="en-US" sz="3600" dirty="0">
                <a:solidFill>
                  <a:srgbClr val="00B050"/>
                </a:solidFill>
              </a:rPr>
              <a:t>Greenland</a:t>
            </a:r>
          </a:p>
        </p:txBody>
      </p:sp>
      <p:sp>
        <p:nvSpPr>
          <p:cNvPr id="11" name="TextBox 10"/>
          <p:cNvSpPr txBox="1"/>
          <p:nvPr/>
        </p:nvSpPr>
        <p:spPr>
          <a:xfrm>
            <a:off x="8154005" y="4362659"/>
            <a:ext cx="2081339" cy="646331"/>
          </a:xfrm>
          <a:prstGeom prst="rect">
            <a:avLst/>
          </a:prstGeom>
          <a:noFill/>
        </p:spPr>
        <p:txBody>
          <a:bodyPr wrap="none" rtlCol="0">
            <a:spAutoFit/>
          </a:bodyPr>
          <a:lstStyle/>
          <a:p>
            <a:r>
              <a:rPr lang="en-US" sz="3600" dirty="0">
                <a:solidFill>
                  <a:srgbClr val="00B0F0"/>
                </a:solidFill>
              </a:rPr>
              <a:t>Antarctica</a:t>
            </a:r>
          </a:p>
        </p:txBody>
      </p:sp>
      <p:sp>
        <p:nvSpPr>
          <p:cNvPr id="12" name="Right Arrow 11"/>
          <p:cNvSpPr/>
          <p:nvPr/>
        </p:nvSpPr>
        <p:spPr>
          <a:xfrm rot="16200000">
            <a:off x="916945" y="2930472"/>
            <a:ext cx="1662369" cy="37470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rot="16200000">
            <a:off x="232727" y="2733101"/>
            <a:ext cx="2063065" cy="769441"/>
          </a:xfrm>
          <a:prstGeom prst="rect">
            <a:avLst/>
          </a:prstGeom>
          <a:noFill/>
        </p:spPr>
        <p:txBody>
          <a:bodyPr wrap="none" rtlCol="0">
            <a:spAutoFit/>
          </a:bodyPr>
          <a:lstStyle/>
          <a:p>
            <a:r>
              <a:rPr lang="en-US" sz="4400" dirty="0"/>
              <a:t>Warmer</a:t>
            </a:r>
          </a:p>
        </p:txBody>
      </p:sp>
    </p:spTree>
    <p:extLst>
      <p:ext uri="{BB962C8B-B14F-4D97-AF65-F5344CB8AC3E}">
        <p14:creationId xmlns:p14="http://schemas.microsoft.com/office/powerpoint/2010/main" val="422109910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37181" y="0"/>
            <a:ext cx="9335372" cy="6380427"/>
          </a:xfrm>
          <a:prstGeom prst="rect">
            <a:avLst/>
          </a:prstGeom>
        </p:spPr>
      </p:pic>
      <p:sp>
        <p:nvSpPr>
          <p:cNvPr id="10" name="TextBox 9"/>
          <p:cNvSpPr txBox="1"/>
          <p:nvPr/>
        </p:nvSpPr>
        <p:spPr>
          <a:xfrm>
            <a:off x="4391130" y="6100334"/>
            <a:ext cx="5721566" cy="769441"/>
          </a:xfrm>
          <a:prstGeom prst="rect">
            <a:avLst/>
          </a:prstGeom>
          <a:noFill/>
        </p:spPr>
        <p:txBody>
          <a:bodyPr wrap="none" rtlCol="0">
            <a:spAutoFit/>
          </a:bodyPr>
          <a:lstStyle/>
          <a:p>
            <a:r>
              <a:rPr lang="en-US" sz="4400" dirty="0"/>
              <a:t>11.7   end of the Ice Age</a:t>
            </a:r>
          </a:p>
        </p:txBody>
      </p:sp>
      <p:sp>
        <p:nvSpPr>
          <p:cNvPr id="4" name="Rectangle 3"/>
          <p:cNvSpPr/>
          <p:nvPr/>
        </p:nvSpPr>
        <p:spPr>
          <a:xfrm>
            <a:off x="4391130" y="5546690"/>
            <a:ext cx="6129494" cy="553644"/>
          </a:xfrm>
          <a:prstGeom prst="rect">
            <a:avLst/>
          </a:prstGeom>
          <a:solidFill>
            <a:srgbClr val="FEF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p:cNvCxnSpPr/>
          <p:nvPr/>
        </p:nvCxnSpPr>
        <p:spPr>
          <a:xfrm flipH="1">
            <a:off x="4742822" y="703384"/>
            <a:ext cx="40194" cy="5526594"/>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43054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17160" y="2733665"/>
            <a:ext cx="5806440" cy="1446550"/>
          </a:xfrm>
          <a:prstGeom prst="rect">
            <a:avLst/>
          </a:prstGeom>
          <a:noFill/>
        </p:spPr>
        <p:txBody>
          <a:bodyPr wrap="square" rtlCol="0">
            <a:spAutoFit/>
          </a:bodyPr>
          <a:lstStyle/>
          <a:p>
            <a:pPr algn="ctr"/>
            <a:r>
              <a:rPr lang="en-US" sz="4400" dirty="0">
                <a:solidFill>
                  <a:srgbClr val="FF0000"/>
                </a:solidFill>
              </a:rPr>
              <a:t>Weekly readings</a:t>
            </a:r>
          </a:p>
          <a:p>
            <a:pPr algn="ctr"/>
            <a:r>
              <a:rPr lang="en-US" sz="4400" dirty="0">
                <a:solidFill>
                  <a:srgbClr val="FF0000"/>
                </a:solidFill>
              </a:rPr>
              <a:t>from the textbook</a:t>
            </a:r>
          </a:p>
        </p:txBody>
      </p:sp>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99721" y="271780"/>
            <a:ext cx="4215958" cy="6370320"/>
          </a:xfrm>
          <a:prstGeom prst="rect">
            <a:avLst/>
          </a:prstGeom>
        </p:spPr>
      </p:pic>
    </p:spTree>
    <p:extLst>
      <p:ext uri="{BB962C8B-B14F-4D97-AF65-F5344CB8AC3E}">
        <p14:creationId xmlns:p14="http://schemas.microsoft.com/office/powerpoint/2010/main" val="18097513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2158</TotalTime>
  <Words>1752</Words>
  <Application>Microsoft Office PowerPoint</Application>
  <PresentationFormat>Widescreen</PresentationFormat>
  <Paragraphs>184</Paragraphs>
  <Slides>84</Slides>
  <Notes>28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84</vt:i4>
      </vt:variant>
    </vt:vector>
  </HeadingPairs>
  <TitlesOfParts>
    <vt:vector size="89" baseType="lpstr">
      <vt:lpstr>Arial</vt:lpstr>
      <vt:lpstr>Calibri</vt:lpstr>
      <vt:lpstr>Calibri Light</vt:lpstr>
      <vt:lpstr>Times New Roman</vt:lpstr>
      <vt:lpstr>Office Theme</vt:lpstr>
      <vt:lpstr>glacial geomorphology</vt:lpstr>
      <vt:lpstr>glacial geomorphology</vt:lpstr>
      <vt:lpstr>goals of the course  for you to able to recognize signs of glaciation in the world’s landforms  for you to be able to connect these landforms to the glacial processes that formed then  for you to be able to make inferences about climate conditions in the past </vt:lpstr>
      <vt:lpstr>goals of the course  for you to able to recognize signs of glaciation in the world’s landforms  for you to be able to connect these landforms to the glacial processes that formed them  for you to be able to make inferences about climate conditions in the past </vt:lpstr>
      <vt:lpstr>PowerPoint Presentation</vt:lpstr>
      <vt:lpstr>please review my policies on grading and other student matters  www.ldeo.columbia.edu/~menke/www_users_menke/gradingpolicy.html  </vt:lpstr>
      <vt:lpstr>Format of Class  Tuesdays: Lecture with some discussion Thursdays: In-class group projects </vt:lpstr>
      <vt:lpstr>Format of Class  Tuesdays: Lecture with some discussion Thursdays: In-class group projects </vt:lpstr>
      <vt:lpstr>PowerPoint Presentation</vt:lpstr>
      <vt:lpstr>Assessment  Weekly: Individual Project Report (2/3 of grade)  End of Term: Individual Term Paper Glacial Geomorphology of the [region] and its implications (1/3 of grade) </vt:lpstr>
      <vt:lpstr>Assessment  Weekly: Individual Project Report (2/3 of grade)  End of Term: Individual Term Paper Glacial Geomorphology of the [region] and its implications (1/3 of grade) </vt:lpstr>
      <vt:lpstr>Assessment  Weekly: Individual Project Report (2/3 of grade)  End of Term: Individual Term Paper Glacial Geomorphology of the [region] and its implications (1/3 of grade) </vt:lpstr>
      <vt:lpstr>Collaboration  Encouraged however collaborations must be declared and all submitted writing must be your own </vt:lpstr>
      <vt:lpstr>Mostly a “qualitative” course  But next Thursday (1/30) we will use Python-based glacial flow simulations.  So please install Python on your Notebook computers (using instructions and with help of TA). </vt:lpstr>
      <vt:lpstr>Why is Glacial Geomorphology Important?  </vt:lpstr>
      <vt:lpstr>Why is it important to you?  lets make a list  </vt:lpstr>
      <vt:lpstr>The Discovery of the Ice Age </vt:lpstr>
      <vt:lpstr>1837</vt:lpstr>
      <vt:lpstr>Who was US President in 1837?</vt:lpstr>
      <vt:lpstr>PowerPoint Presentation</vt:lpstr>
      <vt:lpstr>Why 1837 ?</vt:lpstr>
      <vt:lpstr>Suppose you were living in 19th Century</vt:lpstr>
      <vt:lpstr>The Alps </vt:lpstr>
      <vt:lpstr>The Alps </vt:lpstr>
      <vt:lpstr>PowerPoint Presentation</vt:lpstr>
      <vt:lpstr>PowerPoint Presentation</vt:lpstr>
      <vt:lpstr> 1815, Jean-Pierre Perraudin, Swiss Mountaineer.  “Having long ago observed marks and scars occurring on hard rocks which do not weather, I finally decided, after going near the glaciers, that they had been made by the pressure or weight of these masses, at which I find traces as least as far as Champsec. This makes me think that glaciers filled in the past the entire Val de Bagnes, and I am ready to demonstrate this fact to incredulous people by the obvious proof of comparing these marks with those uncovered by glaciers at present.”  1815, Jean De Charpentier, Swiss naturalist.  “Although Perraudin extended his glacier only [24 miles beyond its limit to Martigny], because he himself probably had never been beyond that town, and although I agreed with him on the improbability of transporting erratic boulders by water, I nevertheless found his hypothesis so extraordinary and even so extravagant that I considered it as not worth examining or even considering.“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1821-1833, Ignace Venetz, highway engineer, studies glaciers, characterizes their movements. </vt:lpstr>
      <vt:lpstr>Can you see a glacier move?</vt:lpstr>
      <vt:lpstr>PowerPoint Presentation</vt:lpstr>
      <vt:lpstr>Venetz used a line of stakes  </vt:lpstr>
      <vt:lpstr>Indirect evidence of moving ice.  What’s happening here?  </vt:lpstr>
      <vt:lpstr>Close-up  </vt:lpstr>
      <vt:lpstr> 1829, De Charpentier systematically characterizes evidence of glaciation.  1834, De Charpentier.      Traveling through the valley of Hasli and Lungern, I met on the Brunig road a woodcutter from Meiringen. We talked and walked for a while. As I was examining a large boulder of Grimsel granite, lying next to the path, he said: 'There are many stones of that kind around here, but they come from far away, from the Grimsel, because they consist of Geisberger [granite] and the mountains of this vicinity are not made of it.      When I asked him how he thought that these stones had reached their location, he answered without hesitation, 'The Grimsel glacier transported and deposited them on both sides of the valley, because that glacier extended in the past as far as the town of Bern, indeed water could not deposit them at such an elevation above the valley bottom, without filling the lakes.      This good old man would never have dreamed that I was carrying in my pocket a manuscript in favor of his hypothesis. He was greatly astonished when he saw how pleased I was by his geological explanation, and when I gave him some money to drink to the memory of ancient Grimsel glacier and to the preservation of the the Brunig boulders.</vt:lpstr>
      <vt:lpstr>PowerPoint Presentation</vt:lpstr>
      <vt:lpstr>PowerPoint Presentation</vt:lpstr>
      <vt:lpstr>PowerPoint Presentation</vt:lpstr>
      <vt:lpstr>1833, Charles Lyell, English geologist &amp; author of Principles of Geology. Recognition of 'erratic boulders' (or 'erratics') as geological enigma. Charles Lyell published ice rafting theory of erratics, transport occurred during Noah's flood.  1833, Rev. William Buckland, British geologist, recognizes a sea level problem with ice rafting theory. Where did all the water come from?  1834, Louis Agassiz hears de Charpentier's talk, but not impressed with it.  1836, Agassiz visits de Charpientier, ostensibly to study fossil fishes. Becomes acquainted with evidence of extensive past glaciation.  1837, Agassiz speaks at Swiss sachet of Natural Sciences. Replaces talk on fossil fishes with one proposing an 'ice age' in Europe and North America. Met with complete disbelief.  1838, Buckland visits Agassiz in Alps, sees glaciers, but is unconvinced that they were once larger.</vt:lpstr>
      <vt:lpstr>1840, Agassiz published Study on Glaciers, which includes theory of the ice age  1840, Agassiz visits Buckland, shows him evidence of glaciation in England.  </vt:lpstr>
      <vt:lpstr>PowerPoint Presentation</vt:lpstr>
      <vt:lpstr>PowerPoint Presentation</vt:lpstr>
      <vt:lpstr>PowerPoint Presentation</vt:lpstr>
      <vt:lpstr> 1840, Buckland convinces Lyell.      “Lyell has adopted your theory in toto!! On my showing him a beautiful cluster of moraines within two miles of his father's house [in Scotland], he instantly accepted it, as solving a host of difficulties which have all his life embarrassed him.” </vt:lpstr>
      <vt:lpstr>PowerPoint Presentation</vt:lpstr>
      <vt:lpstr>PowerPoint Presentation</vt:lpstr>
      <vt:lpstr>PowerPoint Presentation</vt:lpstr>
      <vt:lpstr>PowerPoint Presentation</vt:lpstr>
      <vt:lpstr>How well did Agassiz do in proving a  Global Ice Age ?</vt:lpstr>
      <vt:lpstr>What attributes does a  Global Ice Age Have</vt:lpstr>
      <vt:lpstr>Global  Contemporaneous</vt:lpstr>
      <vt:lpstr>What technologies were available in the 1840’s to address them?</vt:lpstr>
      <vt:lpstr>Global  … relatively easy  Contemporaneous … much harder</vt:lpstr>
      <vt:lpstr> 1846, Agassiz visits North America:      “I sprang on the shore [at Halifax] and started at a brisk pace for the heights above the landing.... I was met by the familiar signs, the polished surfaces, the furrows and scratches, the line engravings of the glacier ... and I became convinced that here also this great agent had been at 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Global  … relatively easy  Contemporaneous … much harder</vt:lpstr>
      <vt:lpstr>Global  … relatively easy  Contemporaneous … much harder</vt:lpstr>
      <vt:lpstr>Global  … relatively easy  Contemporaneous … much harder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Menke</dc:creator>
  <cp:lastModifiedBy>AU</cp:lastModifiedBy>
  <cp:revision>66</cp:revision>
  <dcterms:created xsi:type="dcterms:W3CDTF">2025-01-12T16:24:02Z</dcterms:created>
  <dcterms:modified xsi:type="dcterms:W3CDTF">2025-04-21T19:09:00Z</dcterms:modified>
</cp:coreProperties>
</file>